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68" r:id="rId3"/>
    <p:sldId id="264" r:id="rId4"/>
    <p:sldId id="265" r:id="rId5"/>
    <p:sldId id="270" r:id="rId6"/>
    <p:sldId id="269" r:id="rId7"/>
    <p:sldId id="271" r:id="rId8"/>
  </p:sldIdLst>
  <p:sldSz cx="9144000" cy="5143500" type="screen16x9"/>
  <p:notesSz cx="6858000" cy="9144000"/>
  <p:embeddedFontLst>
    <p:embeddedFont>
      <p:font typeface="Barlow" pitchFamily="2" charset="77"/>
      <p:regular r:id="rId10"/>
      <p:bold r:id="rId11"/>
      <p:italic r:id="rId12"/>
      <p:boldItalic r:id="rId13"/>
    </p:embeddedFont>
    <p:embeddedFont>
      <p:font typeface="Barlow SemiBold" panose="020F0502020204030204" pitchFamily="34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4E3AC-A852-4CB4-9C15-A3670F1E1EA6}">
  <a:tblStyle styleId="{9774E3AC-A852-4CB4-9C15-A3670F1E1E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286E7-E97C-4335-A2CC-1D27FD2BBE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54" d="100"/>
          <a:sy n="154" d="100"/>
        </p:scale>
        <p:origin x="344" y="192"/>
      </p:cViewPr>
      <p:guideLst>
        <p:guide orient="horz" pos="1620"/>
        <p:guide pos="2880"/>
        <p:guide orient="horz" pos="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5aa4254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115aa4254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43f5808f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43f5808f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1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145d434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145d434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11afce22_0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11afce22_0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11afce22_0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11afce22_0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3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11afce22_0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11afce22_0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47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11afce22_0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11afce22_0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2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Smoke F5F5F5">
  <p:cSld name="CUSTOM_3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Panther 222222">
  <p:cSld name="CUSTOM_14_1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Char char="●"/>
              <a:defRPr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/>
        </p:nvSpPr>
        <p:spPr>
          <a:xfrm>
            <a:off x="-23325" y="2537338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-23325" y="4244113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4294967295"/>
          </p:nvPr>
        </p:nvSpPr>
        <p:spPr>
          <a:xfrm>
            <a:off x="553801" y="2757872"/>
            <a:ext cx="54054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s-ES" sz="30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s-ES" sz="30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ES" sz="54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Pandas 2.0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30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" name="Google Shape;28;p8"/>
          <p:cNvGrpSpPr/>
          <p:nvPr/>
        </p:nvGrpSpPr>
        <p:grpSpPr>
          <a:xfrm>
            <a:off x="553801" y="4808162"/>
            <a:ext cx="1008059" cy="149413"/>
            <a:chOff x="31693" y="2077397"/>
            <a:chExt cx="1354918" cy="200824"/>
          </a:xfrm>
        </p:grpSpPr>
        <p:sp>
          <p:nvSpPr>
            <p:cNvPr id="29" name="Google Shape;29;p8"/>
            <p:cNvSpPr/>
            <p:nvPr/>
          </p:nvSpPr>
          <p:spPr>
            <a:xfrm>
              <a:off x="31693" y="2086698"/>
              <a:ext cx="132433" cy="145133"/>
            </a:xfrm>
            <a:custGeom>
              <a:avLst/>
              <a:gdLst/>
              <a:ahLst/>
              <a:cxnLst/>
              <a:rect l="l" t="t" r="r" b="b"/>
              <a:pathLst>
                <a:path w="132433" h="145133" extrusionOk="0">
                  <a:moveTo>
                    <a:pt x="72788" y="94978"/>
                  </a:moveTo>
                  <a:lnTo>
                    <a:pt x="72788" y="66925"/>
                  </a:lnTo>
                  <a:lnTo>
                    <a:pt x="132434" y="66925"/>
                  </a:lnTo>
                  <a:lnTo>
                    <a:pt x="132434" y="143302"/>
                  </a:lnTo>
                  <a:lnTo>
                    <a:pt x="105138" y="143302"/>
                  </a:lnTo>
                  <a:lnTo>
                    <a:pt x="102510" y="132383"/>
                  </a:lnTo>
                  <a:cubicBezTo>
                    <a:pt x="92697" y="140860"/>
                    <a:pt x="80091" y="145399"/>
                    <a:pt x="67127" y="145121"/>
                  </a:cubicBezTo>
                  <a:cubicBezTo>
                    <a:pt x="21634" y="145121"/>
                    <a:pt x="0" y="112973"/>
                    <a:pt x="0" y="72737"/>
                  </a:cubicBezTo>
                  <a:cubicBezTo>
                    <a:pt x="0" y="32502"/>
                    <a:pt x="23050" y="0"/>
                    <a:pt x="68542" y="0"/>
                  </a:cubicBezTo>
                  <a:cubicBezTo>
                    <a:pt x="104734" y="0"/>
                    <a:pt x="128188" y="23252"/>
                    <a:pt x="131221" y="51154"/>
                  </a:cubicBezTo>
                  <a:lnTo>
                    <a:pt x="98870" y="51154"/>
                  </a:lnTo>
                  <a:cubicBezTo>
                    <a:pt x="96646" y="39629"/>
                    <a:pt x="88357" y="28711"/>
                    <a:pt x="68542" y="28711"/>
                  </a:cubicBezTo>
                  <a:cubicBezTo>
                    <a:pt x="45088" y="28711"/>
                    <a:pt x="32350" y="44279"/>
                    <a:pt x="32350" y="72737"/>
                  </a:cubicBezTo>
                  <a:cubicBezTo>
                    <a:pt x="32350" y="101196"/>
                    <a:pt x="45088" y="116612"/>
                    <a:pt x="68542" y="116612"/>
                  </a:cubicBezTo>
                  <a:cubicBezTo>
                    <a:pt x="87952" y="116612"/>
                    <a:pt x="100488" y="106503"/>
                    <a:pt x="102308" y="94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170192" y="2122485"/>
              <a:ext cx="96241" cy="109337"/>
            </a:xfrm>
            <a:custGeom>
              <a:avLst/>
              <a:gdLst/>
              <a:ahLst/>
              <a:cxnLst/>
              <a:rect l="l" t="t" r="r" b="b"/>
              <a:pathLst>
                <a:path w="96241" h="109337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5" y="43683"/>
                    <a:pt x="57713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448" y="36748"/>
                  </a:lnTo>
                  <a:cubicBezTo>
                    <a:pt x="4448" y="16984"/>
                    <a:pt x="18804" y="0"/>
                    <a:pt x="49941" y="0"/>
                  </a:cubicBezTo>
                  <a:cubicBezTo>
                    <a:pt x="78854" y="0"/>
                    <a:pt x="96242" y="15973"/>
                    <a:pt x="96242" y="37961"/>
                  </a:cubicBezTo>
                  <a:lnTo>
                    <a:pt x="96242" y="107514"/>
                  </a:lnTo>
                  <a:lnTo>
                    <a:pt x="68340" y="107514"/>
                  </a:lnTo>
                  <a:lnTo>
                    <a:pt x="66116" y="97961"/>
                  </a:lnTo>
                  <a:lnTo>
                    <a:pt x="65307" y="97961"/>
                  </a:lnTo>
                  <a:cubicBezTo>
                    <a:pt x="58003" y="105725"/>
                    <a:pt x="47644" y="109869"/>
                    <a:pt x="37001" y="109283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598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279576" y="2122383"/>
              <a:ext cx="63487" cy="107616"/>
            </a:xfrm>
            <a:custGeom>
              <a:avLst/>
              <a:gdLst/>
              <a:ahLst/>
              <a:cxnLst/>
              <a:rect l="l" t="t" r="r" b="b"/>
              <a:pathLst>
                <a:path w="63487" h="107616" extrusionOk="0">
                  <a:moveTo>
                    <a:pt x="0" y="107617"/>
                  </a:moveTo>
                  <a:lnTo>
                    <a:pt x="0" y="2023"/>
                  </a:lnTo>
                  <a:lnTo>
                    <a:pt x="25880" y="2023"/>
                  </a:lnTo>
                  <a:lnTo>
                    <a:pt x="28306" y="17188"/>
                  </a:lnTo>
                  <a:lnTo>
                    <a:pt x="29115" y="17188"/>
                  </a:lnTo>
                  <a:cubicBezTo>
                    <a:pt x="33963" y="6613"/>
                    <a:pt x="44577" y="-120"/>
                    <a:pt x="56209" y="2"/>
                  </a:cubicBezTo>
                  <a:lnTo>
                    <a:pt x="63487" y="2"/>
                  </a:lnTo>
                  <a:lnTo>
                    <a:pt x="63487" y="28460"/>
                  </a:lnTo>
                  <a:lnTo>
                    <a:pt x="53378" y="28460"/>
                  </a:lnTo>
                  <a:cubicBezTo>
                    <a:pt x="38618" y="28460"/>
                    <a:pt x="29115" y="38569"/>
                    <a:pt x="29115" y="55351"/>
                  </a:cubicBezTo>
                  <a:lnTo>
                    <a:pt x="29115" y="1075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348119" y="2122485"/>
              <a:ext cx="96241" cy="109337"/>
            </a:xfrm>
            <a:custGeom>
              <a:avLst/>
              <a:gdLst/>
              <a:ahLst/>
              <a:cxnLst/>
              <a:rect l="l" t="t" r="r" b="b"/>
              <a:pathLst>
                <a:path w="96241" h="109337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5" y="43683"/>
                    <a:pt x="57713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448" y="36748"/>
                  </a:lnTo>
                  <a:cubicBezTo>
                    <a:pt x="4448" y="16984"/>
                    <a:pt x="18804" y="0"/>
                    <a:pt x="49941" y="0"/>
                  </a:cubicBezTo>
                  <a:cubicBezTo>
                    <a:pt x="78854" y="0"/>
                    <a:pt x="96242" y="15973"/>
                    <a:pt x="96242" y="37961"/>
                  </a:cubicBezTo>
                  <a:lnTo>
                    <a:pt x="96242" y="107514"/>
                  </a:lnTo>
                  <a:lnTo>
                    <a:pt x="68340" y="107514"/>
                  </a:lnTo>
                  <a:lnTo>
                    <a:pt x="66369" y="97961"/>
                  </a:lnTo>
                  <a:lnTo>
                    <a:pt x="65560" y="97961"/>
                  </a:lnTo>
                  <a:cubicBezTo>
                    <a:pt x="58256" y="105725"/>
                    <a:pt x="47897" y="109869"/>
                    <a:pt x="37253" y="109283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598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437284" y="2077397"/>
              <a:ext cx="55856" cy="200824"/>
            </a:xfrm>
            <a:custGeom>
              <a:avLst/>
              <a:gdLst/>
              <a:ahLst/>
              <a:cxnLst/>
              <a:rect l="l" t="t" r="r" b="b"/>
              <a:pathLst>
                <a:path w="55856" h="200824" extrusionOk="0">
                  <a:moveTo>
                    <a:pt x="0" y="199106"/>
                  </a:moveTo>
                  <a:lnTo>
                    <a:pt x="0" y="171001"/>
                  </a:lnTo>
                  <a:cubicBezTo>
                    <a:pt x="2541" y="171406"/>
                    <a:pt x="5110" y="171608"/>
                    <a:pt x="7683" y="171608"/>
                  </a:cubicBezTo>
                  <a:cubicBezTo>
                    <a:pt x="17186" y="171608"/>
                    <a:pt x="21028" y="166553"/>
                    <a:pt x="21028" y="156848"/>
                  </a:cubicBezTo>
                  <a:lnTo>
                    <a:pt x="21028" y="47009"/>
                  </a:lnTo>
                  <a:lnTo>
                    <a:pt x="52165" y="47009"/>
                  </a:lnTo>
                  <a:lnTo>
                    <a:pt x="52165" y="164835"/>
                  </a:lnTo>
                  <a:cubicBezTo>
                    <a:pt x="52165" y="188693"/>
                    <a:pt x="34979" y="200824"/>
                    <a:pt x="14153" y="200824"/>
                  </a:cubicBezTo>
                  <a:cubicBezTo>
                    <a:pt x="9389" y="200733"/>
                    <a:pt x="4647" y="200157"/>
                    <a:pt x="0" y="199106"/>
                  </a:cubicBezTo>
                  <a:close/>
                  <a:moveTo>
                    <a:pt x="18197" y="17995"/>
                  </a:moveTo>
                  <a:cubicBezTo>
                    <a:pt x="18197" y="6874"/>
                    <a:pt x="24667" y="0"/>
                    <a:pt x="37001" y="0"/>
                  </a:cubicBezTo>
                  <a:cubicBezTo>
                    <a:pt x="49334" y="0"/>
                    <a:pt x="55804" y="6874"/>
                    <a:pt x="55804" y="17995"/>
                  </a:cubicBezTo>
                  <a:cubicBezTo>
                    <a:pt x="56531" y="27346"/>
                    <a:pt x="49540" y="35519"/>
                    <a:pt x="40188" y="36242"/>
                  </a:cubicBezTo>
                  <a:cubicBezTo>
                    <a:pt x="39126" y="36328"/>
                    <a:pt x="38059" y="36308"/>
                    <a:pt x="37001" y="36192"/>
                  </a:cubicBezTo>
                  <a:cubicBezTo>
                    <a:pt x="24667" y="36192"/>
                    <a:pt x="18197" y="29317"/>
                    <a:pt x="18197" y="179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497536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1" y="63032"/>
                  </a:lnTo>
                  <a:cubicBezTo>
                    <a:pt x="31541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9006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656457" y="2080430"/>
              <a:ext cx="102914" cy="151464"/>
            </a:xfrm>
            <a:custGeom>
              <a:avLst/>
              <a:gdLst/>
              <a:ahLst/>
              <a:cxnLst/>
              <a:rect l="l" t="t" r="r" b="b"/>
              <a:pathLst>
                <a:path w="102914" h="151464" extrusionOk="0">
                  <a:moveTo>
                    <a:pt x="0" y="96596"/>
                  </a:moveTo>
                  <a:cubicBezTo>
                    <a:pt x="0" y="65105"/>
                    <a:pt x="16175" y="42055"/>
                    <a:pt x="42864" y="42055"/>
                  </a:cubicBezTo>
                  <a:cubicBezTo>
                    <a:pt x="53595" y="41338"/>
                    <a:pt x="64028" y="45766"/>
                    <a:pt x="70968" y="53985"/>
                  </a:cubicBezTo>
                  <a:lnTo>
                    <a:pt x="71777" y="53985"/>
                  </a:lnTo>
                  <a:lnTo>
                    <a:pt x="71777" y="0"/>
                  </a:lnTo>
                  <a:lnTo>
                    <a:pt x="102914" y="0"/>
                  </a:lnTo>
                  <a:lnTo>
                    <a:pt x="102914" y="149569"/>
                  </a:lnTo>
                  <a:lnTo>
                    <a:pt x="75012" y="149569"/>
                  </a:lnTo>
                  <a:lnTo>
                    <a:pt x="71777" y="139460"/>
                  </a:lnTo>
                  <a:lnTo>
                    <a:pt x="70968" y="139460"/>
                  </a:lnTo>
                  <a:cubicBezTo>
                    <a:pt x="64028" y="147679"/>
                    <a:pt x="53595" y="152107"/>
                    <a:pt x="42864" y="151389"/>
                  </a:cubicBezTo>
                  <a:cubicBezTo>
                    <a:pt x="16175" y="151389"/>
                    <a:pt x="0" y="128340"/>
                    <a:pt x="0" y="96596"/>
                  </a:cubicBezTo>
                  <a:close/>
                  <a:moveTo>
                    <a:pt x="73192" y="96596"/>
                  </a:moveTo>
                  <a:cubicBezTo>
                    <a:pt x="73192" y="81887"/>
                    <a:pt x="68138" y="69351"/>
                    <a:pt x="52367" y="69351"/>
                  </a:cubicBezTo>
                  <a:cubicBezTo>
                    <a:pt x="36596" y="69351"/>
                    <a:pt x="31542" y="81887"/>
                    <a:pt x="31542" y="96596"/>
                  </a:cubicBezTo>
                  <a:cubicBezTo>
                    <a:pt x="31542" y="111305"/>
                    <a:pt x="37001" y="124094"/>
                    <a:pt x="52367" y="124094"/>
                  </a:cubicBezTo>
                  <a:cubicBezTo>
                    <a:pt x="67733" y="124094"/>
                    <a:pt x="73192" y="111356"/>
                    <a:pt x="73192" y="9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767459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2" y="63032"/>
                  </a:lnTo>
                  <a:cubicBezTo>
                    <a:pt x="31542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9006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928401" y="2077397"/>
              <a:ext cx="37659" cy="152602"/>
            </a:xfrm>
            <a:custGeom>
              <a:avLst/>
              <a:gdLst/>
              <a:ahLst/>
              <a:cxnLst/>
              <a:rect l="l" t="t" r="r" b="b"/>
              <a:pathLst>
                <a:path w="37659" h="152602" extrusionOk="0">
                  <a:moveTo>
                    <a:pt x="0" y="17995"/>
                  </a:moveTo>
                  <a:cubicBezTo>
                    <a:pt x="0" y="6874"/>
                    <a:pt x="6470" y="0"/>
                    <a:pt x="18804" y="0"/>
                  </a:cubicBezTo>
                  <a:cubicBezTo>
                    <a:pt x="31137" y="0"/>
                    <a:pt x="37607" y="6874"/>
                    <a:pt x="37607" y="17995"/>
                  </a:cubicBezTo>
                  <a:cubicBezTo>
                    <a:pt x="38335" y="27346"/>
                    <a:pt x="31344" y="35519"/>
                    <a:pt x="21993" y="36242"/>
                  </a:cubicBezTo>
                  <a:cubicBezTo>
                    <a:pt x="20932" y="36328"/>
                    <a:pt x="19860" y="36308"/>
                    <a:pt x="18804" y="36192"/>
                  </a:cubicBezTo>
                  <a:cubicBezTo>
                    <a:pt x="6723" y="36192"/>
                    <a:pt x="0" y="29317"/>
                    <a:pt x="0" y="17995"/>
                  </a:cubicBezTo>
                  <a:close/>
                  <a:moveTo>
                    <a:pt x="3033" y="46908"/>
                  </a:moveTo>
                  <a:lnTo>
                    <a:pt x="34170" y="46908"/>
                  </a:lnTo>
                  <a:lnTo>
                    <a:pt x="34170" y="152602"/>
                  </a:lnTo>
                  <a:lnTo>
                    <a:pt x="3033" y="1526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970507" y="2080430"/>
              <a:ext cx="102914" cy="151464"/>
            </a:xfrm>
            <a:custGeom>
              <a:avLst/>
              <a:gdLst/>
              <a:ahLst/>
              <a:cxnLst/>
              <a:rect l="l" t="t" r="r" b="b"/>
              <a:pathLst>
                <a:path w="102914" h="151464" extrusionOk="0">
                  <a:moveTo>
                    <a:pt x="0" y="96596"/>
                  </a:moveTo>
                  <a:cubicBezTo>
                    <a:pt x="0" y="65105"/>
                    <a:pt x="16175" y="42055"/>
                    <a:pt x="42864" y="42055"/>
                  </a:cubicBezTo>
                  <a:cubicBezTo>
                    <a:pt x="53595" y="41338"/>
                    <a:pt x="64028" y="45766"/>
                    <a:pt x="70968" y="53985"/>
                  </a:cubicBezTo>
                  <a:lnTo>
                    <a:pt x="71777" y="53985"/>
                  </a:lnTo>
                  <a:lnTo>
                    <a:pt x="71777" y="0"/>
                  </a:lnTo>
                  <a:lnTo>
                    <a:pt x="102914" y="0"/>
                  </a:lnTo>
                  <a:lnTo>
                    <a:pt x="102914" y="149569"/>
                  </a:lnTo>
                  <a:lnTo>
                    <a:pt x="75012" y="149569"/>
                  </a:lnTo>
                  <a:lnTo>
                    <a:pt x="71777" y="139460"/>
                  </a:lnTo>
                  <a:lnTo>
                    <a:pt x="70968" y="139460"/>
                  </a:lnTo>
                  <a:cubicBezTo>
                    <a:pt x="64028" y="147679"/>
                    <a:pt x="53595" y="152107"/>
                    <a:pt x="42864" y="151389"/>
                  </a:cubicBezTo>
                  <a:cubicBezTo>
                    <a:pt x="16327" y="151389"/>
                    <a:pt x="0" y="128340"/>
                    <a:pt x="0" y="96596"/>
                  </a:cubicBezTo>
                  <a:close/>
                  <a:moveTo>
                    <a:pt x="73192" y="96596"/>
                  </a:moveTo>
                  <a:cubicBezTo>
                    <a:pt x="73192" y="81887"/>
                    <a:pt x="68138" y="69351"/>
                    <a:pt x="52367" y="69351"/>
                  </a:cubicBezTo>
                  <a:cubicBezTo>
                    <a:pt x="36596" y="69351"/>
                    <a:pt x="31542" y="81887"/>
                    <a:pt x="31542" y="96596"/>
                  </a:cubicBezTo>
                  <a:cubicBezTo>
                    <a:pt x="31542" y="111305"/>
                    <a:pt x="37001" y="124094"/>
                    <a:pt x="52367" y="124094"/>
                  </a:cubicBezTo>
                  <a:cubicBezTo>
                    <a:pt x="67733" y="124094"/>
                    <a:pt x="73344" y="111356"/>
                    <a:pt x="73344" y="9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1081711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2" y="63032"/>
                  </a:lnTo>
                  <a:cubicBezTo>
                    <a:pt x="31542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8955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1189023" y="2122485"/>
              <a:ext cx="96444" cy="109388"/>
            </a:xfrm>
            <a:custGeom>
              <a:avLst/>
              <a:gdLst/>
              <a:ahLst/>
              <a:cxnLst/>
              <a:rect l="l" t="t" r="r" b="b"/>
              <a:pathLst>
                <a:path w="96444" h="109388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8" y="43683"/>
                    <a:pt x="57715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650" y="36748"/>
                  </a:lnTo>
                  <a:cubicBezTo>
                    <a:pt x="4650" y="16984"/>
                    <a:pt x="19006" y="0"/>
                    <a:pt x="50143" y="0"/>
                  </a:cubicBezTo>
                  <a:cubicBezTo>
                    <a:pt x="79056" y="0"/>
                    <a:pt x="96444" y="15973"/>
                    <a:pt x="96444" y="37961"/>
                  </a:cubicBezTo>
                  <a:lnTo>
                    <a:pt x="96444" y="107514"/>
                  </a:lnTo>
                  <a:lnTo>
                    <a:pt x="68542" y="107514"/>
                  </a:lnTo>
                  <a:lnTo>
                    <a:pt x="66318" y="98011"/>
                  </a:lnTo>
                  <a:lnTo>
                    <a:pt x="65509" y="98011"/>
                  </a:lnTo>
                  <a:cubicBezTo>
                    <a:pt x="58205" y="105775"/>
                    <a:pt x="47848" y="109920"/>
                    <a:pt x="37203" y="109334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600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1293352" y="2122485"/>
              <a:ext cx="93259" cy="109333"/>
            </a:xfrm>
            <a:custGeom>
              <a:avLst/>
              <a:gdLst/>
              <a:ahLst/>
              <a:cxnLst/>
              <a:rect l="l" t="t" r="r" b="b"/>
              <a:pathLst>
                <a:path w="93259" h="109333" extrusionOk="0">
                  <a:moveTo>
                    <a:pt x="0" y="71727"/>
                  </a:moveTo>
                  <a:lnTo>
                    <a:pt x="30985" y="71727"/>
                  </a:lnTo>
                  <a:cubicBezTo>
                    <a:pt x="30985" y="77590"/>
                    <a:pt x="35636" y="83454"/>
                    <a:pt x="46756" y="83454"/>
                  </a:cubicBezTo>
                  <a:cubicBezTo>
                    <a:pt x="57877" y="83454"/>
                    <a:pt x="61920" y="79410"/>
                    <a:pt x="61920" y="75770"/>
                  </a:cubicBezTo>
                  <a:cubicBezTo>
                    <a:pt x="61920" y="71120"/>
                    <a:pt x="58483" y="68896"/>
                    <a:pt x="51204" y="67481"/>
                  </a:cubicBezTo>
                  <a:lnTo>
                    <a:pt x="35636" y="64448"/>
                  </a:lnTo>
                  <a:cubicBezTo>
                    <a:pt x="18652" y="61213"/>
                    <a:pt x="3286" y="52519"/>
                    <a:pt x="3286" y="31339"/>
                  </a:cubicBezTo>
                  <a:cubicBezTo>
                    <a:pt x="3286" y="14153"/>
                    <a:pt x="18450" y="0"/>
                    <a:pt x="46756" y="0"/>
                  </a:cubicBezTo>
                  <a:cubicBezTo>
                    <a:pt x="74254" y="0"/>
                    <a:pt x="90833" y="15771"/>
                    <a:pt x="90833" y="35383"/>
                  </a:cubicBezTo>
                  <a:lnTo>
                    <a:pt x="60101" y="35383"/>
                  </a:lnTo>
                  <a:cubicBezTo>
                    <a:pt x="60101" y="30328"/>
                    <a:pt x="56663" y="24414"/>
                    <a:pt x="46150" y="24414"/>
                  </a:cubicBezTo>
                  <a:cubicBezTo>
                    <a:pt x="38467" y="24414"/>
                    <a:pt x="33816" y="27700"/>
                    <a:pt x="33816" y="31744"/>
                  </a:cubicBezTo>
                  <a:cubicBezTo>
                    <a:pt x="33816" y="35788"/>
                    <a:pt x="36647" y="37961"/>
                    <a:pt x="41701" y="38972"/>
                  </a:cubicBezTo>
                  <a:lnTo>
                    <a:pt x="61920" y="42814"/>
                  </a:lnTo>
                  <a:cubicBezTo>
                    <a:pt x="78096" y="45846"/>
                    <a:pt x="93260" y="53327"/>
                    <a:pt x="93260" y="75568"/>
                  </a:cubicBezTo>
                  <a:cubicBezTo>
                    <a:pt x="93260" y="97809"/>
                    <a:pt x="73850" y="109334"/>
                    <a:pt x="46958" y="109334"/>
                  </a:cubicBezTo>
                  <a:cubicBezTo>
                    <a:pt x="13951" y="109334"/>
                    <a:pt x="657" y="93361"/>
                    <a:pt x="0" y="717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8"/>
          <p:cNvSpPr/>
          <p:nvPr/>
        </p:nvSpPr>
        <p:spPr>
          <a:xfrm>
            <a:off x="-5382" y="-983"/>
            <a:ext cx="287855" cy="5145465"/>
          </a:xfrm>
          <a:custGeom>
            <a:avLst/>
            <a:gdLst/>
            <a:ahLst/>
            <a:cxnLst/>
            <a:rect l="l" t="t" r="r" b="b"/>
            <a:pathLst>
              <a:path w="816610" h="11308715" extrusionOk="0">
                <a:moveTo>
                  <a:pt x="0" y="11308556"/>
                </a:moveTo>
                <a:lnTo>
                  <a:pt x="816530" y="11308556"/>
                </a:lnTo>
                <a:lnTo>
                  <a:pt x="81653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66564" y="96217"/>
            <a:ext cx="143962" cy="144069"/>
          </a:xfrm>
          <a:custGeom>
            <a:avLst/>
            <a:gdLst/>
            <a:ahLst/>
            <a:cxnLst/>
            <a:rect l="l" t="t" r="r" b="b"/>
            <a:pathLst>
              <a:path w="55530" h="55625" extrusionOk="0">
                <a:moveTo>
                  <a:pt x="10572" y="49815"/>
                </a:moveTo>
                <a:lnTo>
                  <a:pt x="10572" y="55625"/>
                </a:lnTo>
                <a:lnTo>
                  <a:pt x="55530" y="55625"/>
                </a:lnTo>
                <a:lnTo>
                  <a:pt x="55530" y="9905"/>
                </a:lnTo>
                <a:lnTo>
                  <a:pt x="49815" y="9905"/>
                </a:lnTo>
                <a:lnTo>
                  <a:pt x="49815" y="45529"/>
                </a:lnTo>
                <a:lnTo>
                  <a:pt x="4286" y="0"/>
                </a:lnTo>
                <a:lnTo>
                  <a:pt x="0" y="4286"/>
                </a:lnTo>
                <a:lnTo>
                  <a:pt x="45529" y="498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pic>
        <p:nvPicPr>
          <p:cNvPr id="1026" name="Picture 2" descr="Welcoming pandas 2.0 | by Patrick Hoefler | Level Up Coding">
            <a:extLst>
              <a:ext uri="{FF2B5EF4-FFF2-40B4-BE49-F238E27FC236}">
                <a16:creationId xmlns:a16="http://schemas.microsoft.com/office/drawing/2014/main" id="{CFE69BBB-F303-F176-EBFA-8A113229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83" y="360128"/>
            <a:ext cx="4483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20"/>
          <p:cNvCxnSpPr>
            <a:cxnSpLocks/>
          </p:cNvCxnSpPr>
          <p:nvPr/>
        </p:nvCxnSpPr>
        <p:spPr>
          <a:xfrm>
            <a:off x="3086996" y="762550"/>
            <a:ext cx="0" cy="4380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5" name="Google Shape;405;p20"/>
          <p:cNvSpPr txBox="1"/>
          <p:nvPr/>
        </p:nvSpPr>
        <p:spPr>
          <a:xfrm>
            <a:off x="371127" y="1321089"/>
            <a:ext cx="2534700" cy="110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Los tiempos cambian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Big Data en 2008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b="0" i="0" dirty="0">
                <a:solidFill>
                  <a:schemeClr val="tx1"/>
                </a:solidFill>
                <a:effectLst/>
                <a:latin typeface="Google Sans"/>
              </a:rPr>
              <a:t>≠</a:t>
            </a:r>
            <a:r>
              <a:rPr lang="es-ES" sz="18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Big Data en 2023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09" name="Google Shape;409;p20"/>
          <p:cNvCxnSpPr/>
          <p:nvPr/>
        </p:nvCxnSpPr>
        <p:spPr>
          <a:xfrm>
            <a:off x="-13625" y="7625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0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1" name="Google Shape;411;p20"/>
          <p:cNvSpPr txBox="1"/>
          <p:nvPr/>
        </p:nvSpPr>
        <p:spPr>
          <a:xfrm>
            <a:off x="1231979" y="207516"/>
            <a:ext cx="3061800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¿Por qué Pandas 2.0?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405;p20">
            <a:extLst>
              <a:ext uri="{FF2B5EF4-FFF2-40B4-BE49-F238E27FC236}">
                <a16:creationId xmlns:a16="http://schemas.microsoft.com/office/drawing/2014/main" id="{D2D07746-1CAC-D6E9-1DEB-B6293B6A97BC}"/>
              </a:ext>
            </a:extLst>
          </p:cNvPr>
          <p:cNvSpPr txBox="1"/>
          <p:nvPr/>
        </p:nvSpPr>
        <p:spPr>
          <a:xfrm>
            <a:off x="3262585" y="1321089"/>
            <a:ext cx="2534700" cy="110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Problemas de eficiencia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" name="Google Shape;404;p20">
            <a:extLst>
              <a:ext uri="{FF2B5EF4-FFF2-40B4-BE49-F238E27FC236}">
                <a16:creationId xmlns:a16="http://schemas.microsoft.com/office/drawing/2014/main" id="{59533646-6AF2-4978-3873-1754A65B33D7}"/>
              </a:ext>
            </a:extLst>
          </p:cNvPr>
          <p:cNvCxnSpPr>
            <a:cxnSpLocks/>
          </p:cNvCxnSpPr>
          <p:nvPr/>
        </p:nvCxnSpPr>
        <p:spPr>
          <a:xfrm>
            <a:off x="6032473" y="748694"/>
            <a:ext cx="0" cy="43948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0" name="Picture 2" descr="Giant pandas live in the slow lane">
            <a:extLst>
              <a:ext uri="{FF2B5EF4-FFF2-40B4-BE49-F238E27FC236}">
                <a16:creationId xmlns:a16="http://schemas.microsoft.com/office/drawing/2014/main" id="{E5832B79-19DB-D921-CE25-EFE0813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10" y="2562720"/>
            <a:ext cx="2591579" cy="13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05;p20">
            <a:extLst>
              <a:ext uri="{FF2B5EF4-FFF2-40B4-BE49-F238E27FC236}">
                <a16:creationId xmlns:a16="http://schemas.microsoft.com/office/drawing/2014/main" id="{FAC4E77A-F5E5-676D-C77F-196BC02B8B30}"/>
              </a:ext>
            </a:extLst>
          </p:cNvPr>
          <p:cNvSpPr txBox="1"/>
          <p:nvPr/>
        </p:nvSpPr>
        <p:spPr>
          <a:xfrm>
            <a:off x="6337515" y="1321089"/>
            <a:ext cx="2534700" cy="110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la caza del oso panda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4" name="Picture 6" descr="Apache Spark - Wikipedia">
            <a:extLst>
              <a:ext uri="{FF2B5EF4-FFF2-40B4-BE49-F238E27FC236}">
                <a16:creationId xmlns:a16="http://schemas.microsoft.com/office/drawing/2014/main" id="{70382CFC-164F-521E-025F-081DE557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88" y="2217113"/>
            <a:ext cx="1317336" cy="68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lars data (@DataPolars) / X">
            <a:extLst>
              <a:ext uri="{FF2B5EF4-FFF2-40B4-BE49-F238E27FC236}">
                <a16:creationId xmlns:a16="http://schemas.microsoft.com/office/drawing/2014/main" id="{7EA985D4-4F9D-9C91-CB08-D376FFB1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2" y="2334616"/>
            <a:ext cx="1132996" cy="113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Vaex, and why has it gained such a following in the banking  industry? a Big Data tool. | by Martin Jurado Pedroza | Medium">
            <a:extLst>
              <a:ext uri="{FF2B5EF4-FFF2-40B4-BE49-F238E27FC236}">
                <a16:creationId xmlns:a16="http://schemas.microsoft.com/office/drawing/2014/main" id="{72FD5E1D-8FFE-BBA6-C694-CB08AF85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7" y="4305427"/>
            <a:ext cx="1868401" cy="5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cale your pandas workflow by changing a single line of code — Modin  0+untagged.50.g4c01f64.dirty documentation">
            <a:extLst>
              <a:ext uri="{FF2B5EF4-FFF2-40B4-BE49-F238E27FC236}">
                <a16:creationId xmlns:a16="http://schemas.microsoft.com/office/drawing/2014/main" id="{D1AE4F6F-55F5-D4B1-60BF-E57ECC01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29" y="3700758"/>
            <a:ext cx="1981431" cy="3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6"/>
          <p:cNvCxnSpPr/>
          <p:nvPr/>
        </p:nvCxnSpPr>
        <p:spPr>
          <a:xfrm>
            <a:off x="-16975" y="104992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"/>
          <p:cNvSpPr txBox="1"/>
          <p:nvPr/>
        </p:nvSpPr>
        <p:spPr>
          <a:xfrm>
            <a:off x="405650" y="1214474"/>
            <a:ext cx="1656300" cy="56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dirty="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4800" b="1" dirty="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2636844" y="1214475"/>
            <a:ext cx="18243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sz="4000" b="1" dirty="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4862762" y="1214475"/>
            <a:ext cx="18243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dirty="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sz="4800" b="1" dirty="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088681" y="1214475"/>
            <a:ext cx="1913700" cy="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dirty="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endParaRPr sz="4800" b="1" dirty="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94" name="Google Shape;294;p16"/>
          <p:cNvCxnSpPr/>
          <p:nvPr/>
        </p:nvCxnSpPr>
        <p:spPr>
          <a:xfrm>
            <a:off x="2409772" y="1049925"/>
            <a:ext cx="0" cy="409350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16"/>
          <p:cNvCxnSpPr/>
          <p:nvPr/>
        </p:nvCxnSpPr>
        <p:spPr>
          <a:xfrm>
            <a:off x="4635691" y="1049925"/>
            <a:ext cx="0" cy="409350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16"/>
          <p:cNvCxnSpPr/>
          <p:nvPr/>
        </p:nvCxnSpPr>
        <p:spPr>
          <a:xfrm>
            <a:off x="6853340" y="1049925"/>
            <a:ext cx="0" cy="409350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16"/>
          <p:cNvSpPr txBox="1"/>
          <p:nvPr/>
        </p:nvSpPr>
        <p:spPr>
          <a:xfrm>
            <a:off x="401732" y="2498105"/>
            <a:ext cx="17727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latin typeface="Barlow"/>
                <a:ea typeface="Barlow"/>
                <a:cs typeface="Barlow"/>
                <a:sym typeface="Barlow"/>
              </a:rPr>
              <a:t>Eficiencia mejorada con </a:t>
            </a:r>
            <a:r>
              <a:rPr lang="es-ES" sz="2000" dirty="0" err="1">
                <a:latin typeface="Barlow"/>
                <a:ea typeface="Barlow"/>
                <a:cs typeface="Barlow"/>
                <a:sym typeface="Barlow"/>
              </a:rPr>
              <a:t>PyArrow</a:t>
            </a:r>
            <a:endParaRPr sz="20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2632247" y="2498105"/>
            <a:ext cx="1787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latin typeface="Barlow"/>
                <a:ea typeface="Barlow"/>
                <a:cs typeface="Barlow"/>
                <a:sym typeface="Barlow"/>
              </a:rPr>
              <a:t>Optimización de memoria con técnicas </a:t>
            </a:r>
            <a:r>
              <a:rPr lang="es-ES" sz="2000" b="1" dirty="0" err="1">
                <a:latin typeface="Barlow"/>
                <a:ea typeface="Barlow"/>
                <a:cs typeface="Barlow"/>
                <a:sym typeface="Barlow"/>
              </a:rPr>
              <a:t>Copy-on-write</a:t>
            </a:r>
            <a:r>
              <a:rPr lang="es-E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endParaRPr sz="20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4857426" y="2498105"/>
            <a:ext cx="17877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2000" dirty="0">
                <a:latin typeface="Barlow"/>
                <a:ea typeface="Barlow"/>
                <a:cs typeface="Barlow"/>
                <a:sym typeface="Barlow"/>
              </a:rPr>
              <a:t>Índices más flexibles</a:t>
            </a:r>
            <a:endParaRPr sz="20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088681" y="2498105"/>
            <a:ext cx="1787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2000" dirty="0">
                <a:latin typeface="Barlow"/>
                <a:ea typeface="Barlow"/>
                <a:cs typeface="Barlow"/>
                <a:sym typeface="Barlow"/>
              </a:rPr>
              <a:t>Miscelánea</a:t>
            </a:r>
            <a:endParaRPr sz="20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B462F1B9-D608-E6A7-A41C-402E19555418}"/>
              </a:ext>
            </a:extLst>
          </p:cNvPr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A64E5E2B-CA4A-FC43-9D52-73547B734D40}"/>
              </a:ext>
            </a:extLst>
          </p:cNvPr>
          <p:cNvSpPr txBox="1"/>
          <p:nvPr/>
        </p:nvSpPr>
        <p:spPr>
          <a:xfrm>
            <a:off x="1231978" y="207516"/>
            <a:ext cx="4537055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¿Qué hay nuevo en Pandas 2.0?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17"/>
          <p:cNvCxnSpPr/>
          <p:nvPr/>
        </p:nvCxnSpPr>
        <p:spPr>
          <a:xfrm>
            <a:off x="-16975" y="104992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97;p16">
            <a:extLst>
              <a:ext uri="{FF2B5EF4-FFF2-40B4-BE49-F238E27FC236}">
                <a16:creationId xmlns:a16="http://schemas.microsoft.com/office/drawing/2014/main" id="{0384420D-1250-2E84-699B-C065391D51BB}"/>
              </a:ext>
            </a:extLst>
          </p:cNvPr>
          <p:cNvSpPr txBox="1"/>
          <p:nvPr/>
        </p:nvSpPr>
        <p:spPr>
          <a:xfrm>
            <a:off x="345627" y="1390803"/>
            <a:ext cx="3777486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Pandas se basa en los tipos de datos de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NumPy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 para gestión de memoria.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Pandas 2.0 incorpora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PyArrow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, un nuevo motor mucho más eficiente.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PyArrow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: Interfaz pensada para gestionar grandes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datasets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 gracias a sus estructuras de datos Arrow.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661FF664-4D76-03EC-569F-30F778409D42}"/>
              </a:ext>
            </a:extLst>
          </p:cNvPr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91BAC922-8350-E3BA-417C-CA9196367D5A}"/>
              </a:ext>
            </a:extLst>
          </p:cNvPr>
          <p:cNvSpPr txBox="1"/>
          <p:nvPr/>
        </p:nvSpPr>
        <p:spPr>
          <a:xfrm>
            <a:off x="1231978" y="207516"/>
            <a:ext cx="5692524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PyArrow</a:t>
            </a:r>
            <a:r>
              <a:rPr lang="es-ES" sz="24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: ¿Un motor competitivo?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100" name="Picture 4" descr="Pandas 2.0 vs Polars: The Ultimate Battle | by Priyanshu Chaudhary | CueNex  | Medium">
            <a:extLst>
              <a:ext uri="{FF2B5EF4-FFF2-40B4-BE49-F238E27FC236}">
                <a16:creationId xmlns:a16="http://schemas.microsoft.com/office/drawing/2014/main" id="{638ACF77-DFAB-F5FF-128D-83D2F3ABC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4" r="30067"/>
          <a:stretch/>
        </p:blipFill>
        <p:spPr bwMode="auto">
          <a:xfrm>
            <a:off x="5469395" y="1223983"/>
            <a:ext cx="3325472" cy="34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AF0AE47-149B-AEE7-7CE8-4DFEF795C928}"/>
              </a:ext>
            </a:extLst>
          </p:cNvPr>
          <p:cNvSpPr txBox="1"/>
          <p:nvPr/>
        </p:nvSpPr>
        <p:spPr>
          <a:xfrm>
            <a:off x="5689415" y="4686971"/>
            <a:ext cx="31054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medium.com</a:t>
            </a:r>
            <a:r>
              <a:rPr lang="en-GB" sz="1050" dirty="0"/>
              <a:t>/</a:t>
            </a:r>
            <a:r>
              <a:rPr lang="en-GB" sz="1050" dirty="0" err="1"/>
              <a:t>cuenex</a:t>
            </a:r>
            <a:r>
              <a:rPr lang="en-GB" sz="1050" dirty="0"/>
              <a:t>/pandas-2-0-vs-polars-the-ultimate-battle-a378eb75d6d1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6AD4954-A62F-1849-5179-8F8DABEF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8" y="4148663"/>
            <a:ext cx="5112327" cy="563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17"/>
          <p:cNvCxnSpPr/>
          <p:nvPr/>
        </p:nvCxnSpPr>
        <p:spPr>
          <a:xfrm>
            <a:off x="-16975" y="104992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97;p16">
            <a:extLst>
              <a:ext uri="{FF2B5EF4-FFF2-40B4-BE49-F238E27FC236}">
                <a16:creationId xmlns:a16="http://schemas.microsoft.com/office/drawing/2014/main" id="{0384420D-1250-2E84-699B-C065391D51BB}"/>
              </a:ext>
            </a:extLst>
          </p:cNvPr>
          <p:cNvSpPr txBox="1"/>
          <p:nvPr/>
        </p:nvSpPr>
        <p:spPr>
          <a:xfrm>
            <a:off x="345627" y="1390803"/>
            <a:ext cx="3777486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Copy-on-Write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 son técnicas que se utiliza para minimizar el uso de memoria y aumentar eficiencia a la hora de gestionar grandes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datasets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Lazy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evaluation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: las operaciones se demoran hasta que sea estrictamente necesario.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b="1" dirty="0">
                <a:latin typeface="Barlow"/>
                <a:ea typeface="Barlow"/>
                <a:cs typeface="Barlow"/>
                <a:sym typeface="Barlow"/>
              </a:rPr>
              <a:t>El objetivo: 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hacer menos copias, reducir consumo de memoria.</a:t>
            </a:r>
            <a:endParaRPr sz="15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661FF664-4D76-03EC-569F-30F778409D42}"/>
              </a:ext>
            </a:extLst>
          </p:cNvPr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91BAC922-8350-E3BA-417C-CA9196367D5A}"/>
              </a:ext>
            </a:extLst>
          </p:cNvPr>
          <p:cNvSpPr txBox="1"/>
          <p:nvPr/>
        </p:nvSpPr>
        <p:spPr>
          <a:xfrm>
            <a:off x="1231978" y="207516"/>
            <a:ext cx="5692524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Copy-on-Write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38F1FE-6F39-BEBC-5ADA-D634FD14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44" y="2663786"/>
            <a:ext cx="4459894" cy="5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17"/>
          <p:cNvCxnSpPr/>
          <p:nvPr/>
        </p:nvCxnSpPr>
        <p:spPr>
          <a:xfrm>
            <a:off x="-16975" y="104992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97;p16">
            <a:extLst>
              <a:ext uri="{FF2B5EF4-FFF2-40B4-BE49-F238E27FC236}">
                <a16:creationId xmlns:a16="http://schemas.microsoft.com/office/drawing/2014/main" id="{0384420D-1250-2E84-699B-C065391D51BB}"/>
              </a:ext>
            </a:extLst>
          </p:cNvPr>
          <p:cNvSpPr txBox="1"/>
          <p:nvPr/>
        </p:nvSpPr>
        <p:spPr>
          <a:xfrm>
            <a:off x="345627" y="1390803"/>
            <a:ext cx="3777486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Pandas 1.x solo permitía índices con tipos de datos int64, uint64, and float64.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En Pandas 2.0, se incluyen tipos de datos numéricos de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Numpy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, como int8, int16, int32, uint8, uint16, uint32, uint64, float32, y float64,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b="1" dirty="0">
                <a:latin typeface="Barlow"/>
                <a:ea typeface="Barlow"/>
                <a:cs typeface="Barlow"/>
                <a:sym typeface="Barlow"/>
              </a:rPr>
              <a:t>El objetivo: 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hacer más eficientes los índices con datos que ocupen menos bits de memoria</a:t>
            </a:r>
            <a:endParaRPr sz="15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661FF664-4D76-03EC-569F-30F778409D42}"/>
              </a:ext>
            </a:extLst>
          </p:cNvPr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91BAC922-8350-E3BA-417C-CA9196367D5A}"/>
              </a:ext>
            </a:extLst>
          </p:cNvPr>
          <p:cNvSpPr txBox="1"/>
          <p:nvPr/>
        </p:nvSpPr>
        <p:spPr>
          <a:xfrm>
            <a:off x="1231978" y="207516"/>
            <a:ext cx="5692524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Índices más flexibles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2810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17"/>
          <p:cNvCxnSpPr/>
          <p:nvPr/>
        </p:nvCxnSpPr>
        <p:spPr>
          <a:xfrm>
            <a:off x="-16975" y="104992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97;p16">
            <a:extLst>
              <a:ext uri="{FF2B5EF4-FFF2-40B4-BE49-F238E27FC236}">
                <a16:creationId xmlns:a16="http://schemas.microsoft.com/office/drawing/2014/main" id="{0384420D-1250-2E84-699B-C065391D51BB}"/>
              </a:ext>
            </a:extLst>
          </p:cNvPr>
          <p:cNvSpPr txBox="1"/>
          <p:nvPr/>
        </p:nvSpPr>
        <p:spPr>
          <a:xfrm>
            <a:off x="345627" y="1390803"/>
            <a:ext cx="3777486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Tipos de datos </a:t>
            </a:r>
            <a:r>
              <a:rPr lang="es-ES" sz="1500" i="1" dirty="0" err="1">
                <a:latin typeface="Barlow"/>
                <a:ea typeface="Barlow"/>
                <a:cs typeface="Barlow"/>
                <a:sym typeface="Barlow"/>
              </a:rPr>
              <a:t>nullables</a:t>
            </a: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Timestamp</a:t>
            </a: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 más allá de nanosegundos: segundos, milisegundos y microsegundos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Mejoras a la hora de leer columnas </a:t>
            </a:r>
            <a:r>
              <a:rPr lang="es-ES" sz="1500" dirty="0" err="1">
                <a:latin typeface="Barlow"/>
                <a:ea typeface="Barlow"/>
                <a:cs typeface="Barlow"/>
                <a:sym typeface="Barlow"/>
              </a:rPr>
              <a:t>datetime</a:t>
            </a: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latin typeface="Barlow"/>
                <a:ea typeface="Barlow"/>
                <a:cs typeface="Barlow"/>
                <a:sym typeface="Barlow"/>
              </a:rPr>
              <a:t>Muchas deprecaciones</a:t>
            </a:r>
            <a:endParaRPr lang="es-ES" sz="1500" b="1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5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661FF664-4D76-03EC-569F-30F778409D42}"/>
              </a:ext>
            </a:extLst>
          </p:cNvPr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91BAC922-8350-E3BA-417C-CA9196367D5A}"/>
              </a:ext>
            </a:extLst>
          </p:cNvPr>
          <p:cNvSpPr txBox="1"/>
          <p:nvPr/>
        </p:nvSpPr>
        <p:spPr>
          <a:xfrm>
            <a:off x="1231978" y="207516"/>
            <a:ext cx="5692524" cy="3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Miscelánea</a:t>
            </a:r>
            <a:endParaRPr sz="24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76DDB3-0193-6DAA-4701-65E60650E82B}"/>
              </a:ext>
            </a:extLst>
          </p:cNvPr>
          <p:cNvSpPr txBox="1"/>
          <p:nvPr/>
        </p:nvSpPr>
        <p:spPr>
          <a:xfrm>
            <a:off x="4286478" y="3127764"/>
            <a:ext cx="5058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pandas.pydata.org</a:t>
            </a:r>
            <a:r>
              <a:rPr lang="en-GB" dirty="0"/>
              <a:t>/docs/dev/</a:t>
            </a:r>
            <a:r>
              <a:rPr lang="en-GB" dirty="0" err="1"/>
              <a:t>whatsnew</a:t>
            </a:r>
            <a:r>
              <a:rPr lang="en-GB" dirty="0"/>
              <a:t>/v2.0.0.html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0DF47D-1857-0845-6811-E6868984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78" y="1928596"/>
            <a:ext cx="4840547" cy="11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78881"/>
      </p:ext>
    </p:extLst>
  </p:cSld>
  <p:clrMapOvr>
    <a:masterClrMapping/>
  </p:clrMapOvr>
</p:sld>
</file>

<file path=ppt/theme/theme1.xml><?xml version="1.0" encoding="utf-8"?>
<a:theme xmlns:a="http://schemas.openxmlformats.org/drawingml/2006/main" name="Garajedeideas Template">
  <a:themeElements>
    <a:clrScheme name="Simple Light">
      <a:dk1>
        <a:srgbClr val="222222"/>
      </a:dk1>
      <a:lt1>
        <a:srgbClr val="F5F5F5"/>
      </a:lt1>
      <a:dk2>
        <a:srgbClr val="D8D8D8"/>
      </a:dk2>
      <a:lt2>
        <a:srgbClr val="ECECEC"/>
      </a:lt2>
      <a:accent1>
        <a:srgbClr val="FC5453"/>
      </a:accent1>
      <a:accent2>
        <a:srgbClr val="406CDC"/>
      </a:accent2>
      <a:accent3>
        <a:srgbClr val="09C4DE"/>
      </a:accent3>
      <a:accent4>
        <a:srgbClr val="FEC504"/>
      </a:accent4>
      <a:accent5>
        <a:srgbClr val="01AC6F"/>
      </a:accent5>
      <a:accent6>
        <a:srgbClr val="F1AFD0"/>
      </a:accent6>
      <a:hlink>
        <a:srgbClr val="406C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276</Words>
  <Application>Microsoft Macintosh PowerPoint</Application>
  <PresentationFormat>Presentación en pantalla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Barlow</vt:lpstr>
      <vt:lpstr>IBM Plex Mono</vt:lpstr>
      <vt:lpstr>Arial</vt:lpstr>
      <vt:lpstr>Google Sans</vt:lpstr>
      <vt:lpstr>Barlow SemiBold</vt:lpstr>
      <vt:lpstr>Garajedeideas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2</cp:revision>
  <dcterms:modified xsi:type="dcterms:W3CDTF">2023-10-04T06:47:02Z</dcterms:modified>
</cp:coreProperties>
</file>