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1" r:id="rId2"/>
    <p:sldId id="369" r:id="rId3"/>
    <p:sldId id="383" r:id="rId4"/>
    <p:sldId id="391" r:id="rId5"/>
    <p:sldId id="386" r:id="rId6"/>
    <p:sldId id="366" r:id="rId7"/>
    <p:sldId id="385" r:id="rId8"/>
    <p:sldId id="387" r:id="rId9"/>
    <p:sldId id="368" r:id="rId10"/>
    <p:sldId id="336" r:id="rId11"/>
    <p:sldId id="388" r:id="rId12"/>
    <p:sldId id="389" r:id="rId13"/>
    <p:sldId id="373" r:id="rId14"/>
    <p:sldId id="394" r:id="rId15"/>
    <p:sldId id="395" r:id="rId16"/>
    <p:sldId id="396"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DE3"/>
    <a:srgbClr val="F2E8DA"/>
    <a:srgbClr val="F1E6D7"/>
    <a:srgbClr val="EEE2D2"/>
    <a:srgbClr val="282828"/>
    <a:srgbClr val="23150E"/>
    <a:srgbClr val="F20A31"/>
    <a:srgbClr val="009345"/>
    <a:srgbClr val="00ADEE"/>
    <a:srgbClr val="EB0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66920" autoAdjust="0"/>
  </p:normalViewPr>
  <p:slideViewPr>
    <p:cSldViewPr snapToGrid="0" snapToObjects="1">
      <p:cViewPr>
        <p:scale>
          <a:sx n="75" d="100"/>
          <a:sy n="75" d="100"/>
        </p:scale>
        <p:origin x="1277" y="-346"/>
      </p:cViewPr>
      <p:guideLst/>
    </p:cSldViewPr>
  </p:slideViewPr>
  <p:outlineViewPr>
    <p:cViewPr>
      <p:scale>
        <a:sx n="33" d="100"/>
        <a:sy n="33" d="100"/>
      </p:scale>
      <p:origin x="0" y="-277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BB6E9A-0785-6985-7B76-3DC51FDC39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440223-00C7-ED25-F4B7-0B57FB62F9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D2B0C-477A-5445-BF4A-1BF455C836C9}" type="datetimeFigureOut">
              <a:rPr lang="en-US" smtClean="0"/>
              <a:t>4/23/2024</a:t>
            </a:fld>
            <a:endParaRPr lang="en-US"/>
          </a:p>
        </p:txBody>
      </p:sp>
      <p:sp>
        <p:nvSpPr>
          <p:cNvPr id="4" name="Footer Placeholder 3">
            <a:extLst>
              <a:ext uri="{FF2B5EF4-FFF2-40B4-BE49-F238E27FC236}">
                <a16:creationId xmlns:a16="http://schemas.microsoft.com/office/drawing/2014/main" id="{F0A10202-8985-CCC2-B483-816FEB9BBA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CA6700-1DDF-8245-FE5A-1FBCA3A4B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178B08-80F2-1D48-A9B1-B12CB0F312DC}" type="slidenum">
              <a:rPr lang="en-US" smtClean="0"/>
              <a:t>‹N°›</a:t>
            </a:fld>
            <a:endParaRPr lang="en-US"/>
          </a:p>
        </p:txBody>
      </p:sp>
    </p:spTree>
    <p:extLst>
      <p:ext uri="{BB962C8B-B14F-4D97-AF65-F5344CB8AC3E}">
        <p14:creationId xmlns:p14="http://schemas.microsoft.com/office/powerpoint/2010/main" val="358722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E8192-244B-8F43-8666-29EB7EA0E329}"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38144-C961-6348-B731-59DFA4E1CA2F}" type="slidenum">
              <a:rPr lang="en-US" smtClean="0"/>
              <a:t>‹N°›</a:t>
            </a:fld>
            <a:endParaRPr lang="en-US"/>
          </a:p>
        </p:txBody>
      </p:sp>
    </p:spTree>
    <p:extLst>
      <p:ext uri="{BB962C8B-B14F-4D97-AF65-F5344CB8AC3E}">
        <p14:creationId xmlns:p14="http://schemas.microsoft.com/office/powerpoint/2010/main" val="15747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 people represent a significant 30 million people in geographical Europe. </a:t>
            </a:r>
          </a:p>
        </p:txBody>
      </p:sp>
      <p:sp>
        <p:nvSpPr>
          <p:cNvPr id="4" name="Slide Number Placeholder 3"/>
          <p:cNvSpPr>
            <a:spLocks noGrp="1"/>
          </p:cNvSpPr>
          <p:nvPr>
            <p:ph type="sldNum" sz="quarter" idx="5"/>
          </p:nvPr>
        </p:nvSpPr>
        <p:spPr/>
        <p:txBody>
          <a:bodyPr/>
          <a:lstStyle/>
          <a:p>
            <a:fld id="{92C38144-C961-6348-B731-59DFA4E1CA2F}" type="slidenum">
              <a:rPr lang="en-US" smtClean="0"/>
              <a:t>1</a:t>
            </a:fld>
            <a:endParaRPr lang="en-US"/>
          </a:p>
        </p:txBody>
      </p:sp>
    </p:spTree>
    <p:extLst>
      <p:ext uri="{BB962C8B-B14F-4D97-AF65-F5344CB8AC3E}">
        <p14:creationId xmlns:p14="http://schemas.microsoft.com/office/powerpoint/2010/main" val="247973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categorized different groups of environment elements, commonly present in geographical maps, and we have collected a set of geometric patterns, based on the previous recommendations, that may be used to represent each of these categories.</a:t>
            </a:r>
          </a:p>
          <a:p>
            <a:r>
              <a:rPr lang="fr-FR" dirty="0"/>
              <a:t>• </a:t>
            </a:r>
            <a:r>
              <a:rPr lang="en-US" dirty="0"/>
              <a:t>Water Areas : divided into three main categories based on their movement </a:t>
            </a:r>
          </a:p>
          <a:p>
            <a:r>
              <a:rPr lang="en-US" dirty="0"/>
              <a:t>Waving water :</a:t>
            </a:r>
            <a:r>
              <a:rPr lang="en-US" i="1" dirty="0"/>
              <a:t>large bodies of water with surface waves, including seas and oceans.</a:t>
            </a:r>
          </a:p>
          <a:p>
            <a:r>
              <a:rPr lang="en-US" dirty="0"/>
              <a:t> - Flowing water: </a:t>
            </a:r>
            <a:r>
              <a:rPr lang="en-US" i="1" dirty="0"/>
              <a:t>continuously moving water from higher to lower elevations, such as rivers and streams</a:t>
            </a:r>
            <a:r>
              <a:rPr lang="en-US" dirty="0"/>
              <a:t>. –</a:t>
            </a:r>
          </a:p>
          <a:p>
            <a:r>
              <a:rPr lang="en-US" dirty="0"/>
              <a:t> Still water: </a:t>
            </a:r>
            <a:r>
              <a:rPr lang="en-US" i="1" dirty="0"/>
              <a:t>bodies of water with little to no surface movement, including lakes, ponds, and marshes</a:t>
            </a:r>
            <a:r>
              <a:rPr lang="en-US" dirty="0"/>
              <a:t>.</a:t>
            </a:r>
          </a:p>
          <a:p>
            <a:r>
              <a:rPr lang="fr-FR" dirty="0"/>
              <a:t>• </a:t>
            </a:r>
            <a:r>
              <a:rPr lang="en-US" dirty="0"/>
              <a:t>Natural Lands : categorized by prominent features such as landform and vegetation</a:t>
            </a:r>
          </a:p>
          <a:p>
            <a:r>
              <a:rPr lang="en-US" dirty="0"/>
              <a:t>Low elevation land - High elevation land - Vegetated land - Non-vegetated land</a:t>
            </a:r>
          </a:p>
          <a:p>
            <a:r>
              <a:rPr lang="fr-FR" dirty="0"/>
              <a:t>• </a:t>
            </a:r>
            <a:r>
              <a:rPr lang="en-US" dirty="0"/>
              <a:t>Urban Areas :separated according to their dominant land use ( often host point symbols for prominent places, so should allow point symbols above to be discernable)</a:t>
            </a:r>
          </a:p>
          <a:p>
            <a:r>
              <a:rPr lang="en-US" dirty="0"/>
              <a:t>Residential area - Commercial or academic area - Historical area</a:t>
            </a:r>
          </a:p>
          <a:p>
            <a:r>
              <a:rPr lang="en-US" dirty="0"/>
              <a:t> • Peri-Urban Area : </a:t>
            </a:r>
          </a:p>
          <a:p>
            <a:r>
              <a:rPr lang="en-US" dirty="0"/>
              <a:t> Industrial area - Agricultural area</a:t>
            </a:r>
          </a:p>
        </p:txBody>
      </p:sp>
      <p:sp>
        <p:nvSpPr>
          <p:cNvPr id="4" name="Slide Number Placeholder 3"/>
          <p:cNvSpPr>
            <a:spLocks noGrp="1"/>
          </p:cNvSpPr>
          <p:nvPr>
            <p:ph type="sldNum" sz="quarter" idx="5"/>
          </p:nvPr>
        </p:nvSpPr>
        <p:spPr/>
        <p:txBody>
          <a:bodyPr/>
          <a:lstStyle/>
          <a:p>
            <a:fld id="{92C38144-C961-6348-B731-59DFA4E1CA2F}" type="slidenum">
              <a:rPr lang="en-US" smtClean="0"/>
              <a:t>10</a:t>
            </a:fld>
            <a:endParaRPr lang="en-US"/>
          </a:p>
        </p:txBody>
      </p:sp>
    </p:spTree>
    <p:extLst>
      <p:ext uri="{BB962C8B-B14F-4D97-AF65-F5344CB8AC3E}">
        <p14:creationId xmlns:p14="http://schemas.microsoft.com/office/powerpoint/2010/main" val="1522082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After sampling the set of representative patterns, we need to formally analyze how they are perceived through touch. However, to the best of our knowledge there is currently no established standard haptic measure applicable to our study. To address this gap, we propose a formal framework for estimating the similarity or dissimilarity in haptic perception between the patterns. </a:t>
            </a:r>
          </a:p>
          <a:p>
            <a:r>
              <a:rPr lang="en-US" dirty="0"/>
              <a:t>From our data set of patterns, we introduce a metric called the Haptic Distance between pairs of patterns p1, p2 ∈ P, denoted by HD(p1, p2). It is never calculated using specific values but focuses on relative distances determined by experiments in which the users are asked to sort the so-called "Tactile Dominos" of two patterns based on the perceived contrast felt by touch. The more they feel contrast by touch on a Tactile Domino, the higher the haptic distance is between the two patterns.  For </a:t>
            </a:r>
            <a:r>
              <a:rPr lang="en-US" dirty="0" err="1"/>
              <a:t>e.g</a:t>
            </a:r>
            <a:r>
              <a:rPr lang="en-US" dirty="0"/>
              <a:t> on the slide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patterns are vertically arranged to eliminate any potential bias in haptic perception resulting from the user’s right or left hand according to their exploration methods of raised-line graphics. </a:t>
            </a:r>
            <a:endParaRPr lang="en-GB" dirty="0"/>
          </a:p>
          <a:p>
            <a:endParaRPr lang="en-US" dirty="0"/>
          </a:p>
          <a:p>
            <a:endParaRPr lang="en-GB" dirty="0"/>
          </a:p>
        </p:txBody>
      </p:sp>
      <p:sp>
        <p:nvSpPr>
          <p:cNvPr id="4" name="Espace réservé du numéro de diapositive 3"/>
          <p:cNvSpPr>
            <a:spLocks noGrp="1"/>
          </p:cNvSpPr>
          <p:nvPr>
            <p:ph type="sldNum" sz="quarter" idx="5"/>
          </p:nvPr>
        </p:nvSpPr>
        <p:spPr/>
        <p:txBody>
          <a:bodyPr/>
          <a:lstStyle/>
          <a:p>
            <a:fld id="{92C38144-C961-6348-B731-59DFA4E1CA2F}" type="slidenum">
              <a:rPr lang="en-US" smtClean="0"/>
              <a:t>11</a:t>
            </a:fld>
            <a:endParaRPr lang="en-US"/>
          </a:p>
        </p:txBody>
      </p:sp>
    </p:spTree>
    <p:extLst>
      <p:ext uri="{BB962C8B-B14F-4D97-AF65-F5344CB8AC3E}">
        <p14:creationId xmlns:p14="http://schemas.microsoft.com/office/powerpoint/2010/main" val="264435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describe the user study that will be conducted to answer Q2 (Due to time constraints, a second meeting with INSHEA experts could not be facilitated prior to the report submission deadline, but we have received confirmation that they will soon provide us information based on their expertise to refine our initial set of patterns ( </a:t>
            </a:r>
            <a:r>
              <a:rPr lang="en-US" i="1" dirty="0"/>
              <a:t>the cultural interpretation based on the location of the user study, as well as the technology-based constraints and already adopted conventions</a:t>
            </a:r>
            <a:r>
              <a:rPr lang="en-US" dirty="0"/>
              <a:t>. ) and Tactile Dominos, for </a:t>
            </a:r>
            <a:r>
              <a:rPr lang="en-US" dirty="0" err="1"/>
              <a:t>e.g</a:t>
            </a:r>
            <a:r>
              <a:rPr lang="en-US" dirty="0"/>
              <a:t> the dimension of these dominos. Subsequently, we will be able to conduct the user study with VI children </a:t>
            </a:r>
            <a:r>
              <a:rPr lang="en-US" i="1" dirty="0"/>
              <a:t>from the French NGO </a:t>
            </a:r>
            <a:r>
              <a:rPr lang="en-US" i="1" dirty="0" err="1"/>
              <a:t>Voir</a:t>
            </a:r>
            <a:r>
              <a:rPr lang="en-US" i="1" dirty="0"/>
              <a:t> Ensemble and from the INJA Institute.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user study is decomposed in two phases.</a:t>
            </a:r>
          </a:p>
          <a:p>
            <a:r>
              <a:rPr lang="en-US" dirty="0"/>
              <a:t> PHASE 1 : Between the two pairs of textures, which one has the greatest contrast of textures ?</a:t>
            </a:r>
          </a:p>
          <a:p>
            <a:r>
              <a:rPr lang="en-US" dirty="0"/>
              <a:t>Investigating among others point patterns (correlation, density),  the shape and choice of the boundary (curved, linear, or none for patterns allowing one edge to define the space) might naturally have an impact on transition perception. </a:t>
            </a:r>
          </a:p>
          <a:p>
            <a:r>
              <a:rPr lang="en-US" dirty="0"/>
              <a:t> PHASE 2 : Associate each environment specification to one or more textures from the provided set.</a:t>
            </a:r>
          </a:p>
          <a:p>
            <a:r>
              <a:rPr lang="en-US" dirty="0"/>
              <a:t>Investigating the most relevant pattern for each specification (e. g natural areas, low-elevation land)</a:t>
            </a:r>
          </a:p>
        </p:txBody>
      </p:sp>
      <p:sp>
        <p:nvSpPr>
          <p:cNvPr id="4" name="Espace réservé du numéro de diapositive 3"/>
          <p:cNvSpPr>
            <a:spLocks noGrp="1"/>
          </p:cNvSpPr>
          <p:nvPr>
            <p:ph type="sldNum" sz="quarter" idx="5"/>
          </p:nvPr>
        </p:nvSpPr>
        <p:spPr/>
        <p:txBody>
          <a:bodyPr/>
          <a:lstStyle/>
          <a:p>
            <a:fld id="{92C38144-C961-6348-B731-59DFA4E1CA2F}" type="slidenum">
              <a:rPr lang="en-US" smtClean="0"/>
              <a:t>12</a:t>
            </a:fld>
            <a:endParaRPr lang="en-US"/>
          </a:p>
        </p:txBody>
      </p:sp>
    </p:spTree>
    <p:extLst>
      <p:ext uri="{BB962C8B-B14F-4D97-AF65-F5344CB8AC3E}">
        <p14:creationId xmlns:p14="http://schemas.microsoft.com/office/powerpoint/2010/main" val="3086493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haptic distance metric can have various applications for pattern choice, given a formalization of the setting.  </a:t>
            </a:r>
          </a:p>
        </p:txBody>
      </p:sp>
      <p:sp>
        <p:nvSpPr>
          <p:cNvPr id="4" name="Slide Number Placeholder 3"/>
          <p:cNvSpPr>
            <a:spLocks noGrp="1"/>
          </p:cNvSpPr>
          <p:nvPr>
            <p:ph type="sldNum" sz="quarter" idx="10"/>
          </p:nvPr>
        </p:nvSpPr>
        <p:spPr/>
        <p:txBody>
          <a:bodyPr/>
          <a:lstStyle/>
          <a:p>
            <a:fld id="{92C38144-C961-6348-B731-59DFA4E1CA2F}" type="slidenum">
              <a:rPr lang="en-US" smtClean="0"/>
              <a:t>13</a:t>
            </a:fld>
            <a:endParaRPr lang="en-US"/>
          </a:p>
        </p:txBody>
      </p:sp>
    </p:spTree>
    <p:extLst>
      <p:ext uri="{BB962C8B-B14F-4D97-AF65-F5344CB8AC3E}">
        <p14:creationId xmlns:p14="http://schemas.microsoft.com/office/powerpoint/2010/main" val="293529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represent the set of selected patterns as nodes of a graph, where each environment group corresponds to a cluster of nodes. We suppose that the weight associated to each edge of the graph corresponds to the haptic distance between the two corresponding patterns. </a:t>
            </a:r>
          </a:p>
          <a:p>
            <a:r>
              <a:rPr lang="en-US" dirty="0"/>
              <a:t>An application of this graph formulation is to represent the set of patterns to a specific situation with a fixed map. The map provides details about the number </a:t>
            </a:r>
            <a:r>
              <a:rPr lang="en-US" dirty="0" err="1"/>
              <a:t>n_e</a:t>
            </a:r>
            <a:r>
              <a:rPr lang="en-US" dirty="0"/>
              <a:t> of distinct environments it contains …</a:t>
            </a:r>
          </a:p>
        </p:txBody>
      </p:sp>
      <p:sp>
        <p:nvSpPr>
          <p:cNvPr id="4" name="Slide Number Placeholder 3"/>
          <p:cNvSpPr>
            <a:spLocks noGrp="1"/>
          </p:cNvSpPr>
          <p:nvPr>
            <p:ph type="sldNum" sz="quarter" idx="10"/>
          </p:nvPr>
        </p:nvSpPr>
        <p:spPr/>
        <p:txBody>
          <a:bodyPr/>
          <a:lstStyle/>
          <a:p>
            <a:fld id="{92C38144-C961-6348-B731-59DFA4E1CA2F}" type="slidenum">
              <a:rPr lang="en-US" smtClean="0"/>
              <a:t>14</a:t>
            </a:fld>
            <a:endParaRPr lang="en-US"/>
          </a:p>
        </p:txBody>
      </p:sp>
    </p:spTree>
    <p:extLst>
      <p:ext uri="{BB962C8B-B14F-4D97-AF65-F5344CB8AC3E}">
        <p14:creationId xmlns:p14="http://schemas.microsoft.com/office/powerpoint/2010/main" val="2446487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well as the way these environments border each other. This information allows us to construct a corresponding graph with </a:t>
            </a:r>
            <a:r>
              <a:rPr lang="en-US" dirty="0" err="1"/>
              <a:t>n_e</a:t>
            </a:r>
            <a:r>
              <a:rPr lang="en-US" dirty="0"/>
              <a:t> clusters representing the different environments. However, unlike a complete graph, edges will only connect clusters that represent neighboring environments on the actual map. …</a:t>
            </a:r>
            <a:endParaRPr lang="en-GB" dirty="0"/>
          </a:p>
          <a:p>
            <a:endParaRPr lang="en-US" dirty="0"/>
          </a:p>
        </p:txBody>
      </p:sp>
      <p:sp>
        <p:nvSpPr>
          <p:cNvPr id="4" name="Slide Number Placeholder 3"/>
          <p:cNvSpPr>
            <a:spLocks noGrp="1"/>
          </p:cNvSpPr>
          <p:nvPr>
            <p:ph type="sldNum" sz="quarter" idx="10"/>
          </p:nvPr>
        </p:nvSpPr>
        <p:spPr/>
        <p:txBody>
          <a:bodyPr/>
          <a:lstStyle/>
          <a:p>
            <a:fld id="{92C38144-C961-6348-B731-59DFA4E1CA2F}" type="slidenum">
              <a:rPr lang="en-US" smtClean="0"/>
              <a:t>15</a:t>
            </a:fld>
            <a:endParaRPr lang="en-US"/>
          </a:p>
        </p:txBody>
      </p:sp>
    </p:spTree>
    <p:extLst>
      <p:ext uri="{BB962C8B-B14F-4D97-AF65-F5344CB8AC3E}">
        <p14:creationId xmlns:p14="http://schemas.microsoft.com/office/powerpoint/2010/main" val="180641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By following adjacency paths within this graph, we can optimize for the most suitable combination of textures for the map by maximizing the edge weights representing the relative haptic distances, as shown in red on the example. </a:t>
            </a:r>
            <a:endParaRPr lang="en-GB" dirty="0"/>
          </a:p>
          <a:p>
            <a:r>
              <a:rPr lang="en-US" dirty="0"/>
              <a:t>Another application of the HD would be to determine the maximal number of patterns to use on a single map, commonly agreed by TM designers to be around 5, but not validated yet by experiments. </a:t>
            </a:r>
          </a:p>
          <a:p>
            <a:endParaRPr lang="en-US" dirty="0"/>
          </a:p>
          <a:p>
            <a:r>
              <a:rPr lang="en-US" i="1" dirty="0"/>
              <a:t>For this, we would begin with a single pattern for each environment and increase the complexity of the map by introducing additional textures based on environment specifications. As an illustration, in the first step the map’s water areas would share a single texture. Gradually, we would introduce new textures to differentiate still water from flowing water or waving water. Our objective is to pinpoint the threshold at which VI users struggle to discriminate between textures within the same environment</a:t>
            </a:r>
          </a:p>
        </p:txBody>
      </p:sp>
      <p:sp>
        <p:nvSpPr>
          <p:cNvPr id="4" name="Slide Number Placeholder 3"/>
          <p:cNvSpPr>
            <a:spLocks noGrp="1"/>
          </p:cNvSpPr>
          <p:nvPr>
            <p:ph type="sldNum" sz="quarter" idx="10"/>
          </p:nvPr>
        </p:nvSpPr>
        <p:spPr/>
        <p:txBody>
          <a:bodyPr/>
          <a:lstStyle/>
          <a:p>
            <a:fld id="{92C38144-C961-6348-B731-59DFA4E1CA2F}" type="slidenum">
              <a:rPr lang="en-US" smtClean="0"/>
              <a:t>16</a:t>
            </a:fld>
            <a:endParaRPr lang="en-US"/>
          </a:p>
        </p:txBody>
      </p:sp>
    </p:spTree>
    <p:extLst>
      <p:ext uri="{BB962C8B-B14F-4D97-AF65-F5344CB8AC3E}">
        <p14:creationId xmlns:p14="http://schemas.microsoft.com/office/powerpoint/2010/main" val="1904826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have introduced a new measure called the haptic distance. We have laid the groundwork for assessing the level of haptic distinguishability between textures and for investigating the impact of varying boundary shapes to better reflect the characteristics of tactile maps. This study may initiate a step towards optimal pattern combination for a clear transition between textures. </a:t>
            </a:r>
          </a:p>
          <a:p>
            <a:r>
              <a:rPr lang="en-US" dirty="0"/>
              <a:t>An interesting future direction would be to develop an algorithmic approach for calculating the haptic distance between patterns. While there exist methods for quantifying visual geometric dissimilarity, these visually computed distances do not directly translate to haptic perceptions. Most of those visual methods consist in comparing images pixel by pixel, which cannot be applied to haptic perception. Indeed, based on the experiments, </a:t>
            </a:r>
            <a:r>
              <a:rPr lang="en-US" b="0" i="0" dirty="0">
                <a:solidFill>
                  <a:srgbClr val="000000"/>
                </a:solidFill>
                <a:effectLst/>
                <a:latin typeface="Segoe UI" panose="020B0502040204020203" pitchFamily="34" charset="0"/>
              </a:rPr>
              <a:t>the visual and haptic perception of some geometric patterns are very different (</a:t>
            </a:r>
            <a:r>
              <a:rPr lang="en-US" b="0" i="0" dirty="0" err="1">
                <a:solidFill>
                  <a:srgbClr val="000000"/>
                </a:solidFill>
                <a:effectLst/>
                <a:latin typeface="Segoe UI" panose="020B0502040204020203" pitchFamily="34" charset="0"/>
              </a:rPr>
              <a:t>e.g</a:t>
            </a:r>
            <a:r>
              <a:rPr lang="en-US" b="0" i="0" dirty="0">
                <a:solidFill>
                  <a:srgbClr val="000000"/>
                </a:solidFill>
                <a:effectLst/>
                <a:latin typeface="Segoe UI" panose="020B0502040204020203" pitchFamily="34" charset="0"/>
              </a:rPr>
              <a:t> : different point correlations are perfectly distinguishable visually but difficult to perceive by touch).</a:t>
            </a:r>
            <a:r>
              <a:rPr lang="en-US" dirty="0"/>
              <a:t>  An idea would be compare the elements composing textures.</a:t>
            </a:r>
            <a:r>
              <a:rPr lang="en-US" b="0" i="0" dirty="0">
                <a:solidFill>
                  <a:srgbClr val="000000"/>
                </a:solidFill>
                <a:effectLst/>
                <a:latin typeface="Segoe UI" panose="020B0502040204020203" pitchFamily="34" charset="0"/>
              </a:rPr>
              <a:t> </a:t>
            </a:r>
            <a:r>
              <a:rPr lang="en-US" dirty="0"/>
              <a:t>The translation from vision to haptics is currently investigated by researchers. Bridging this gap would enable efficient computation of haptic distance, paving the way for practical applications. </a:t>
            </a:r>
          </a:p>
          <a:p>
            <a:endParaRPr lang="en-US" dirty="0"/>
          </a:p>
          <a:p>
            <a:r>
              <a:rPr lang="en-US" dirty="0"/>
              <a:t>For more details, please refer to my thesis report. </a:t>
            </a:r>
          </a:p>
          <a:p>
            <a:r>
              <a:rPr lang="en-US" dirty="0"/>
              <a:t>Acknowledgements</a:t>
            </a:r>
          </a:p>
          <a:p>
            <a:r>
              <a:rPr lang="en-US" dirty="0"/>
              <a:t>Thank you for listening, don’t hesitate to ask questions. </a:t>
            </a:r>
          </a:p>
        </p:txBody>
      </p:sp>
      <p:sp>
        <p:nvSpPr>
          <p:cNvPr id="4" name="Slide Number Placeholder 3"/>
          <p:cNvSpPr>
            <a:spLocks noGrp="1"/>
          </p:cNvSpPr>
          <p:nvPr>
            <p:ph type="sldNum" sz="quarter" idx="10"/>
          </p:nvPr>
        </p:nvSpPr>
        <p:spPr/>
        <p:txBody>
          <a:bodyPr/>
          <a:lstStyle/>
          <a:p>
            <a:fld id="{92C38144-C961-6348-B731-59DFA4E1CA2F}" type="slidenum">
              <a:rPr lang="en-US" smtClean="0"/>
              <a:t>17</a:t>
            </a:fld>
            <a:endParaRPr lang="en-US"/>
          </a:p>
        </p:txBody>
      </p:sp>
    </p:spTree>
    <p:extLst>
      <p:ext uri="{BB962C8B-B14F-4D97-AF65-F5344CB8AC3E}">
        <p14:creationId xmlns:p14="http://schemas.microsoft.com/office/powerpoint/2010/main" val="185721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92C38144-C961-6348-B731-59DFA4E1CA2F}" type="slidenum">
              <a:rPr lang="en-US" smtClean="0"/>
              <a:t>2</a:t>
            </a:fld>
            <a:endParaRPr lang="en-US"/>
          </a:p>
        </p:txBody>
      </p:sp>
    </p:spTree>
    <p:extLst>
      <p:ext uri="{BB962C8B-B14F-4D97-AF65-F5344CB8AC3E}">
        <p14:creationId xmlns:p14="http://schemas.microsoft.com/office/powerpoint/2010/main" val="267281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Tactile graphics are defined as raised, textured, or embossed images specifically designed for exploration through touch. They provide a means for VI individuals to experience visual information in a tactile format using different exploration methods of finger behavior. </a:t>
            </a:r>
          </a:p>
          <a:p>
            <a:r>
              <a:rPr lang="en-US" dirty="0"/>
              <a:t>TG are critical for successful social integration of VI individuals in areas such as education or map navigation.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TG are composed of raised surfaces called “tactile patterns = textures” </a:t>
            </a:r>
          </a:p>
          <a:p>
            <a:endParaRPr lang="en-US" dirty="0"/>
          </a:p>
        </p:txBody>
      </p:sp>
      <p:sp>
        <p:nvSpPr>
          <p:cNvPr id="4" name="Slide Number Placeholder 3"/>
          <p:cNvSpPr>
            <a:spLocks noGrp="1"/>
          </p:cNvSpPr>
          <p:nvPr>
            <p:ph type="sldNum" sz="quarter" idx="5"/>
          </p:nvPr>
        </p:nvSpPr>
        <p:spPr/>
        <p:txBody>
          <a:bodyPr/>
          <a:lstStyle/>
          <a:p>
            <a:fld id="{92C38144-C961-6348-B731-59DFA4E1CA2F}" type="slidenum">
              <a:rPr lang="en-US" smtClean="0"/>
              <a:t>3</a:t>
            </a:fld>
            <a:endParaRPr lang="en-US"/>
          </a:p>
        </p:txBody>
      </p:sp>
    </p:spTree>
    <p:extLst>
      <p:ext uri="{BB962C8B-B14F-4D97-AF65-F5344CB8AC3E}">
        <p14:creationId xmlns:p14="http://schemas.microsoft.com/office/powerpoint/2010/main" val="359977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Computer science is being used to innovate in the field of tactile graphics design . </a:t>
            </a:r>
          </a:p>
          <a:p>
            <a:r>
              <a:rPr lang="en-GB" dirty="0"/>
              <a:t>A first example is an advanced </a:t>
            </a:r>
            <a:r>
              <a:rPr lang="en-US" dirty="0"/>
              <a:t>multi-projection tactile line drawing method</a:t>
            </a:r>
            <a:r>
              <a:rPr lang="en-GB" dirty="0"/>
              <a:t> which </a:t>
            </a:r>
            <a:r>
              <a:rPr lang="en-US" dirty="0"/>
              <a:t>has been shown to improve shape understanding in raised line drawings by VI users.</a:t>
            </a:r>
          </a:p>
          <a:p>
            <a:r>
              <a:rPr lang="en-GB" dirty="0"/>
              <a:t>A second example is a publicly accessible software Mapy.cz </a:t>
            </a:r>
            <a:r>
              <a:rPr lang="en-US" dirty="0"/>
              <a:t>converting a conventional map into a simplified black-and-white graphic printed according to the principles of tactile maps. Users can choose a location to target on a world planisphere and generate a map in one of the three scales offered. </a:t>
            </a:r>
            <a:r>
              <a:rPr lang="en-US" i="1" dirty="0"/>
              <a:t>(This process has some limitations : maps cannot be generated at a large scale (at country-size for example), and the area symbols are restricted to a set of four patterns. )</a:t>
            </a:r>
            <a:endParaRPr lang="en-GB" i="1" dirty="0"/>
          </a:p>
        </p:txBody>
      </p:sp>
      <p:sp>
        <p:nvSpPr>
          <p:cNvPr id="4" name="Espace réservé du numéro de diapositive 3"/>
          <p:cNvSpPr>
            <a:spLocks noGrp="1"/>
          </p:cNvSpPr>
          <p:nvPr>
            <p:ph type="sldNum" sz="quarter" idx="5"/>
          </p:nvPr>
        </p:nvSpPr>
        <p:spPr/>
        <p:txBody>
          <a:bodyPr/>
          <a:lstStyle/>
          <a:p>
            <a:fld id="{92C38144-C961-6348-B731-59DFA4E1CA2F}" type="slidenum">
              <a:rPr lang="en-US" smtClean="0"/>
              <a:t>4</a:t>
            </a:fld>
            <a:endParaRPr lang="en-US"/>
          </a:p>
        </p:txBody>
      </p:sp>
    </p:spTree>
    <p:extLst>
      <p:ext uri="{BB962C8B-B14F-4D97-AF65-F5344CB8AC3E}">
        <p14:creationId xmlns:p14="http://schemas.microsoft.com/office/powerpoint/2010/main" val="214889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Patterns are particular type of geometric patterns that have diverse applications in Computer Graphics such as image stippling (</a:t>
            </a:r>
            <a:r>
              <a:rPr lang="en-US" i="1" dirty="0"/>
              <a:t>a technique used in computer graphics and art to represent an image by using a collection of strategically placed points to convey the shape, shading, and details of the original image)</a:t>
            </a:r>
          </a:p>
          <a:p>
            <a:r>
              <a:rPr lang="en-US" dirty="0"/>
              <a:t>In particular, blue noise point patterns, exhibited for </a:t>
            </a:r>
            <a:r>
              <a:rPr lang="en-US" dirty="0" err="1"/>
              <a:t>e.g</a:t>
            </a:r>
            <a:r>
              <a:rPr lang="en-US" dirty="0"/>
              <a:t> by a Poisson disk distribution, are appreciated for their superiority in capturing relevant information visually, their balance between spatial evenness and randomness, and the facility to control density. Interesting : Research suggests that the arrangement of photoreceptors in some part of the human retina possesses blue noise characteristics, which can explain why such distributions are visually appealing and intuitive.</a:t>
            </a:r>
          </a:p>
          <a:p>
            <a:pPr algn="l"/>
            <a:br>
              <a:rPr lang="en-US" i="1" dirty="0"/>
            </a:br>
            <a:r>
              <a:rPr lang="en-US" b="0" i="1" dirty="0">
                <a:solidFill>
                  <a:srgbClr val="E3E3E3"/>
                </a:solidFill>
                <a:effectLst/>
                <a:latin typeface="Google Sans"/>
              </a:rPr>
              <a:t>A blue noise point pattern is a specific arrangement of points in a space that balances two key features:</a:t>
            </a:r>
          </a:p>
          <a:p>
            <a:pPr algn="l"/>
            <a:r>
              <a:rPr lang="en-US" b="1" i="1" dirty="0">
                <a:solidFill>
                  <a:srgbClr val="E3E3E3"/>
                </a:solidFill>
                <a:effectLst/>
                <a:latin typeface="Google Sans"/>
              </a:rPr>
              <a:t>Uniform distribution:</a:t>
            </a:r>
            <a:r>
              <a:rPr lang="en-US" b="0" i="1" dirty="0">
                <a:solidFill>
                  <a:srgbClr val="E3E3E3"/>
                </a:solidFill>
                <a:effectLst/>
                <a:latin typeface="Google Sans"/>
              </a:rPr>
              <a:t> The points are spread out evenly across the space, avoiding any large gaps or clusters.</a:t>
            </a:r>
          </a:p>
          <a:p>
            <a:pPr algn="l">
              <a:buFont typeface="Arial" panose="020B0604020202020204" pitchFamily="34" charset="0"/>
              <a:buChar char="•"/>
            </a:pPr>
            <a:r>
              <a:rPr lang="en-US" b="1" i="1" dirty="0">
                <a:solidFill>
                  <a:srgbClr val="E3E3E3"/>
                </a:solidFill>
                <a:effectLst/>
                <a:latin typeface="Google Sans"/>
              </a:rPr>
              <a:t>Randomness:</a:t>
            </a:r>
            <a:r>
              <a:rPr lang="en-US" b="0" i="1" dirty="0">
                <a:solidFill>
                  <a:srgbClr val="E3E3E3"/>
                </a:solidFill>
                <a:effectLst/>
                <a:latin typeface="Google Sans"/>
              </a:rPr>
              <a:t> The points are not placed in a strict grid or any other predictable pattern.</a:t>
            </a:r>
          </a:p>
          <a:p>
            <a:endParaRPr lang="en-GB" dirty="0"/>
          </a:p>
        </p:txBody>
      </p:sp>
      <p:sp>
        <p:nvSpPr>
          <p:cNvPr id="4" name="Espace réservé du numéro de diapositive 3"/>
          <p:cNvSpPr>
            <a:spLocks noGrp="1"/>
          </p:cNvSpPr>
          <p:nvPr>
            <p:ph type="sldNum" sz="quarter" idx="5"/>
          </p:nvPr>
        </p:nvSpPr>
        <p:spPr/>
        <p:txBody>
          <a:bodyPr/>
          <a:lstStyle/>
          <a:p>
            <a:fld id="{92C38144-C961-6348-B731-59DFA4E1CA2F}" type="slidenum">
              <a:rPr lang="en-US" smtClean="0"/>
              <a:t>5</a:t>
            </a:fld>
            <a:endParaRPr lang="en-US"/>
          </a:p>
        </p:txBody>
      </p:sp>
    </p:spTree>
    <p:extLst>
      <p:ext uri="{BB962C8B-B14F-4D97-AF65-F5344CB8AC3E}">
        <p14:creationId xmlns:p14="http://schemas.microsoft.com/office/powerpoint/2010/main" val="883042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we are specifically focusing on tactile maps, </a:t>
            </a:r>
            <a:r>
              <a:rPr lang="en-US" i="0" dirty="0"/>
              <a:t>which are tactile graphics serving a visual representations of environmental or geographical spaces.</a:t>
            </a:r>
          </a:p>
        </p:txBody>
      </p:sp>
      <p:sp>
        <p:nvSpPr>
          <p:cNvPr id="4" name="Slide Number Placeholder 3"/>
          <p:cNvSpPr>
            <a:spLocks noGrp="1"/>
          </p:cNvSpPr>
          <p:nvPr>
            <p:ph type="sldNum" sz="quarter" idx="10"/>
          </p:nvPr>
        </p:nvSpPr>
        <p:spPr/>
        <p:txBody>
          <a:bodyPr/>
          <a:lstStyle/>
          <a:p>
            <a:fld id="{92C38144-C961-6348-B731-59DFA4E1CA2F}" type="slidenum">
              <a:rPr lang="en-US" smtClean="0"/>
              <a:t>6</a:t>
            </a:fld>
            <a:endParaRPr lang="en-US"/>
          </a:p>
        </p:txBody>
      </p:sp>
    </p:spTree>
    <p:extLst>
      <p:ext uri="{BB962C8B-B14F-4D97-AF65-F5344CB8AC3E}">
        <p14:creationId xmlns:p14="http://schemas.microsoft.com/office/powerpoint/2010/main" val="47703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dirty="0"/>
              <a:t>There exist different methods to create tactile maps, and they all have their limitations. </a:t>
            </a:r>
          </a:p>
          <a:p>
            <a:r>
              <a:rPr lang="en-US" dirty="0"/>
              <a:t>Because of time constraints , I will present only two of them but see the table for more details. </a:t>
            </a:r>
          </a:p>
          <a:p>
            <a:r>
              <a:rPr lang="en-US" dirty="0"/>
              <a:t>One of the most common methods for creating tactile maps is heat embossing. Maps are designed on computers and printed using a regular printer on “swell paper”, which contains microcapsules of alcohol. Upon heating the paper in a specialized oven, these microcapsules expand, creating raised relief over the black ink.</a:t>
            </a:r>
          </a:p>
          <a:p>
            <a:r>
              <a:rPr lang="en-US" dirty="0"/>
              <a:t>Thermoforming, involves placing a plastic sheet over a master and when heated in a vacuum, the sheet permanently conforms to the texture of the master.</a:t>
            </a:r>
          </a:p>
          <a:p>
            <a:r>
              <a:rPr lang="en-US" dirty="0"/>
              <a:t>Tactile maps come with several limitations and challenges such as time-consuming and costly fabrication, static nature making them quickly outdated, readability of the text displayed. </a:t>
            </a:r>
          </a:p>
        </p:txBody>
      </p:sp>
      <p:sp>
        <p:nvSpPr>
          <p:cNvPr id="4" name="Slide Number Placeholder 3"/>
          <p:cNvSpPr>
            <a:spLocks noGrp="1"/>
          </p:cNvSpPr>
          <p:nvPr>
            <p:ph type="sldNum" sz="quarter" idx="5"/>
          </p:nvPr>
        </p:nvSpPr>
        <p:spPr/>
        <p:txBody>
          <a:bodyPr/>
          <a:lstStyle/>
          <a:p>
            <a:fld id="{92C38144-C961-6348-B731-59DFA4E1CA2F}" type="slidenum">
              <a:rPr lang="en-US" smtClean="0"/>
              <a:t>7</a:t>
            </a:fld>
            <a:endParaRPr lang="en-US"/>
          </a:p>
        </p:txBody>
      </p:sp>
    </p:spTree>
    <p:extLst>
      <p:ext uri="{BB962C8B-B14F-4D97-AF65-F5344CB8AC3E}">
        <p14:creationId xmlns:p14="http://schemas.microsoft.com/office/powerpoint/2010/main" val="56197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transition from a traditional map to a tactile map raises many challenges due to differences between various production methods of tactile maps &amp; differences of perception among VI individuals. Researchers </a:t>
            </a:r>
            <a:r>
              <a:rPr lang="fr-FR" dirty="0" err="1"/>
              <a:t>Wabinski</a:t>
            </a:r>
            <a:r>
              <a:rPr lang="fr-FR" dirty="0"/>
              <a:t> et al[40] </a:t>
            </a:r>
            <a:r>
              <a:rPr lang="en-US" dirty="0"/>
              <a:t>provide a complete review of research and best practices regarding tactile map design. They have shown that </a:t>
            </a:r>
            <a:r>
              <a:rPr lang="en-GB" dirty="0"/>
              <a:t>although t</a:t>
            </a:r>
            <a:r>
              <a:rPr lang="en-US" dirty="0"/>
              <a:t>here exist international standards for tactile mapping, they are not adopted by map designers across countries, who all follow their own guidelines.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types of tactile symbols : point symbols (punctual, can be squares, triangles :  bus stop), line symbols (</a:t>
            </a:r>
            <a:r>
              <a:rPr lang="en-US" dirty="0" err="1"/>
              <a:t>e.g</a:t>
            </a:r>
            <a:r>
              <a:rPr lang="en-US" dirty="0"/>
              <a:t> boundary or road), textures (surfaces).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Tactile symbols should be realistic and simple, their shape should </a:t>
            </a:r>
            <a:r>
              <a:rPr lang="fr-FR" dirty="0" err="1"/>
              <a:t>suggest</a:t>
            </a:r>
            <a:r>
              <a:rPr lang="fr-FR" dirty="0"/>
              <a:t> real-world </a:t>
            </a:r>
            <a:r>
              <a:rPr lang="fr-FR" dirty="0" err="1"/>
              <a:t>features</a:t>
            </a:r>
            <a:r>
              <a:rPr lang="en-US" dirty="0"/>
              <a:t> for example by representing railroads with two parallel lines crossed by shorter lines. </a:t>
            </a:r>
          </a:p>
          <a:p>
            <a:r>
              <a:rPr lang="en-US" dirty="0"/>
              <a:t>Certain symbols are common across all production methods, </a:t>
            </a:r>
            <a:r>
              <a:rPr lang="en-US" i="1" dirty="0"/>
              <a:t>(for instance “simple geometric forms such as squares and circles for point symbols. </a:t>
            </a:r>
            <a:r>
              <a:rPr lang="en-US" i="0" dirty="0"/>
              <a:t>), some are more specific symbols according to their production method.</a:t>
            </a:r>
          </a:p>
          <a:p>
            <a:r>
              <a:rPr lang="en-US" dirty="0"/>
              <a:t>. The combination of symbols is important : point symbols should be different from the symbols used to form textures on the same map, even with distinct sizes. </a:t>
            </a:r>
          </a:p>
          <a:p>
            <a:r>
              <a:rPr lang="en-US" dirty="0"/>
              <a:t>Area symbols are characterized by </a:t>
            </a:r>
            <a:r>
              <a:rPr lang="en-US" i="1" dirty="0"/>
              <a:t>style (geometry of texture elements, including regularity and continuity), </a:t>
            </a:r>
            <a:r>
              <a:rPr lang="en-US" dirty="0"/>
              <a:t>pitch (</a:t>
            </a:r>
            <a:r>
              <a:rPr lang="en-US" i="1" dirty="0"/>
              <a:t>distance between pattern elements</a:t>
            </a:r>
            <a:r>
              <a:rPr lang="en-US" dirty="0"/>
              <a:t>), and thickness </a:t>
            </a:r>
            <a:r>
              <a:rPr lang="en-US" i="1" dirty="0"/>
              <a:t>(width of pattern elements)</a:t>
            </a:r>
            <a:r>
              <a:rPr lang="en-US" dirty="0"/>
              <a:t> and serve </a:t>
            </a:r>
            <a:r>
              <a:rPr lang="fr-FR" dirty="0" err="1"/>
              <a:t>various</a:t>
            </a:r>
            <a:r>
              <a:rPr lang="fr-FR" dirty="0"/>
              <a:t> </a:t>
            </a:r>
            <a:r>
              <a:rPr lang="fr-FR" dirty="0" err="1"/>
              <a:t>purposes</a:t>
            </a:r>
            <a:r>
              <a:rPr lang="fr-FR" i="1" dirty="0"/>
              <a:t>,( for instance </a:t>
            </a:r>
            <a:r>
              <a:rPr lang="en-US" i="1" dirty="0"/>
              <a:t>basket-weave patterns are best to fill large shapes and representing solid objects, contrary to solid patterns which are limited to small areas.)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regarding map composition, specific rules exist on legends and labels (placement), on scaling and detail level (</a:t>
            </a:r>
            <a:r>
              <a:rPr lang="en-US" i="1" dirty="0"/>
              <a:t>There is an explicit formula to determine the number of features on a map according to its scale to ensure map readability</a:t>
            </a:r>
            <a:r>
              <a:rPr lang="en-US" i="0" dirty="0"/>
              <a:t>) </a:t>
            </a:r>
            <a:r>
              <a:rPr lang="en-US" dirty="0"/>
              <a:t>. There are specific numerical parameters for symbols (varying across practitioners), </a:t>
            </a:r>
            <a:r>
              <a:rPr lang="en-US" i="1" dirty="0"/>
              <a:t>(for example optimal point symbol size varying from 3 to 13 mm or maximum number of 5 height levels on a single map.  )</a:t>
            </a:r>
            <a:endParaRPr lang="en-GB" i="1" dirty="0"/>
          </a:p>
        </p:txBody>
      </p:sp>
      <p:sp>
        <p:nvSpPr>
          <p:cNvPr id="4" name="Espace réservé du numéro de diapositive 3"/>
          <p:cNvSpPr>
            <a:spLocks noGrp="1"/>
          </p:cNvSpPr>
          <p:nvPr>
            <p:ph type="sldNum" sz="quarter" idx="5"/>
          </p:nvPr>
        </p:nvSpPr>
        <p:spPr/>
        <p:txBody>
          <a:bodyPr/>
          <a:lstStyle/>
          <a:p>
            <a:fld id="{92C38144-C961-6348-B731-59DFA4E1CA2F}" type="slidenum">
              <a:rPr lang="en-US" smtClean="0"/>
              <a:t>8</a:t>
            </a:fld>
            <a:endParaRPr lang="en-US"/>
          </a:p>
        </p:txBody>
      </p:sp>
    </p:spTree>
    <p:extLst>
      <p:ext uri="{BB962C8B-B14F-4D97-AF65-F5344CB8AC3E}">
        <p14:creationId xmlns:p14="http://schemas.microsoft.com/office/powerpoint/2010/main" val="13229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area symbols, the previous recommendations present their characteristics, the most common ones; and give advice to discriminate them from point symbols or lines, and specific numerical values to respect. However, they focus only on one texture at a time, providing very little information about the choice of the most relevant area symbols to represent environments, about how to combine them and about the haptic charge of using different patterns in a tactile map. From these observations and focusing on the context of tactile maps printed on swell paper, we derived two key research questions : questions</a:t>
            </a:r>
          </a:p>
        </p:txBody>
      </p:sp>
      <p:sp>
        <p:nvSpPr>
          <p:cNvPr id="4" name="Slide Number Placeholder 3"/>
          <p:cNvSpPr>
            <a:spLocks noGrp="1"/>
          </p:cNvSpPr>
          <p:nvPr>
            <p:ph type="sldNum" sz="quarter" idx="10"/>
          </p:nvPr>
        </p:nvSpPr>
        <p:spPr/>
        <p:txBody>
          <a:bodyPr/>
          <a:lstStyle/>
          <a:p>
            <a:fld id="{92C38144-C961-6348-B731-59DFA4E1CA2F}" type="slidenum">
              <a:rPr lang="en-US" smtClean="0"/>
              <a:t>9</a:t>
            </a:fld>
            <a:endParaRPr lang="en-US"/>
          </a:p>
        </p:txBody>
      </p:sp>
    </p:spTree>
    <p:extLst>
      <p:ext uri="{BB962C8B-B14F-4D97-AF65-F5344CB8AC3E}">
        <p14:creationId xmlns:p14="http://schemas.microsoft.com/office/powerpoint/2010/main" val="3709834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E8AE2CBE-313A-956A-4E0C-F917CC545722}"/>
              </a:ext>
            </a:extLst>
          </p:cNvPr>
          <p:cNvPicPr>
            <a:picLocks noChangeAspect="1"/>
          </p:cNvPicPr>
          <p:nvPr userDrawn="1"/>
        </p:nvPicPr>
        <p:blipFill>
          <a:blip r:embed="rId2"/>
          <a:stretch>
            <a:fillRect/>
          </a:stretch>
        </p:blipFill>
        <p:spPr>
          <a:xfrm>
            <a:off x="-1524" y="1"/>
            <a:ext cx="12192000" cy="6858000"/>
          </a:xfrm>
          <a:prstGeom prst="rect">
            <a:avLst/>
          </a:prstGeom>
        </p:spPr>
      </p:pic>
      <p:sp>
        <p:nvSpPr>
          <p:cNvPr id="3" name="Subtitle 2">
            <a:extLst>
              <a:ext uri="{FF2B5EF4-FFF2-40B4-BE49-F238E27FC236}">
                <a16:creationId xmlns:a16="http://schemas.microsoft.com/office/drawing/2014/main" id="{5FF2FB88-6B91-D743-BA6E-54ED0BB15285}"/>
              </a:ext>
            </a:extLst>
          </p:cNvPr>
          <p:cNvSpPr>
            <a:spLocks noGrp="1"/>
          </p:cNvSpPr>
          <p:nvPr>
            <p:ph type="subTitle" idx="1" hasCustomPrompt="1"/>
          </p:nvPr>
        </p:nvSpPr>
        <p:spPr>
          <a:xfrm>
            <a:off x="834829" y="4618566"/>
            <a:ext cx="8388193" cy="553998"/>
          </a:xfrm>
          <a:noFill/>
        </p:spPr>
        <p:txBody>
          <a:bodyPr wrap="square" lIns="182880" tIns="0" rIns="182880" bIns="91440" anchor="t" anchorCtr="0">
            <a:noAutofit/>
          </a:bodyPr>
          <a:lstStyle>
            <a:lvl1pPr marL="0" indent="0" algn="l">
              <a:lnSpc>
                <a:spcPct val="100000"/>
              </a:lnSpc>
              <a:spcBef>
                <a:spcPts val="0"/>
              </a:spcBef>
              <a:spcAft>
                <a:spcPts val="0"/>
              </a:spcAft>
              <a:buNone/>
              <a:defRPr sz="3000" b="1" cap="all"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SUBTITLE</a:t>
            </a:r>
          </a:p>
        </p:txBody>
      </p:sp>
      <p:sp>
        <p:nvSpPr>
          <p:cNvPr id="2" name="Title 1">
            <a:extLst>
              <a:ext uri="{FF2B5EF4-FFF2-40B4-BE49-F238E27FC236}">
                <a16:creationId xmlns:a16="http://schemas.microsoft.com/office/drawing/2014/main" id="{74DFBD02-CF50-7340-82BF-C660C02CE342}"/>
              </a:ext>
            </a:extLst>
          </p:cNvPr>
          <p:cNvSpPr>
            <a:spLocks noGrp="1"/>
          </p:cNvSpPr>
          <p:nvPr>
            <p:ph type="ctrTitle" hasCustomPrompt="1"/>
          </p:nvPr>
        </p:nvSpPr>
        <p:spPr>
          <a:xfrm>
            <a:off x="834829" y="3807155"/>
            <a:ext cx="8388193" cy="661720"/>
          </a:xfrm>
          <a:noFill/>
        </p:spPr>
        <p:txBody>
          <a:bodyPr wrap="square" lIns="182880" tIns="45720" rIns="182880" bIns="0" anchor="b" anchorCtr="0">
            <a:noAutofit/>
          </a:bodyPr>
          <a:lstStyle>
            <a:lvl1pPr algn="l">
              <a:lnSpc>
                <a:spcPct val="100000"/>
              </a:lnSpc>
              <a:defRPr sz="5000" b="1" i="0" cap="all" baseline="0">
                <a:solidFill>
                  <a:schemeClr val="accent4"/>
                </a:solidFill>
              </a:defRPr>
            </a:lvl1pPr>
          </a:lstStyle>
          <a:p>
            <a:r>
              <a:rPr lang="en-US" dirty="0"/>
              <a:t>Presentation title</a:t>
            </a:r>
          </a:p>
        </p:txBody>
      </p:sp>
      <p:cxnSp>
        <p:nvCxnSpPr>
          <p:cNvPr id="15" name="Straight Connector 14">
            <a:extLst>
              <a:ext uri="{FF2B5EF4-FFF2-40B4-BE49-F238E27FC236}">
                <a16:creationId xmlns:a16="http://schemas.microsoft.com/office/drawing/2014/main" id="{D29FC1B1-89F1-DE45-BE9F-B7F6CF17C071}"/>
              </a:ext>
            </a:extLst>
          </p:cNvPr>
          <p:cNvCxnSpPr>
            <a:cxnSpLocks/>
          </p:cNvCxnSpPr>
          <p:nvPr userDrawn="1"/>
        </p:nvCxnSpPr>
        <p:spPr>
          <a:xfrm>
            <a:off x="1524" y="831623"/>
            <a:ext cx="12188952" cy="0"/>
          </a:xfrm>
          <a:prstGeom prst="line">
            <a:avLst/>
          </a:prstGeom>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059A77-E601-2645-8CD4-1869E96E276E}"/>
              </a:ext>
            </a:extLst>
          </p:cNvPr>
          <p:cNvSpPr txBox="1"/>
          <p:nvPr userDrawn="1"/>
        </p:nvSpPr>
        <p:spPr>
          <a:xfrm>
            <a:off x="6761069" y="1118619"/>
            <a:ext cx="4369784" cy="430887"/>
          </a:xfrm>
          <a:prstGeom prst="rect">
            <a:avLst/>
          </a:prstGeom>
          <a:noFill/>
        </p:spPr>
        <p:txBody>
          <a:bodyPr wrap="square" rIns="0" rtlCol="0">
            <a:spAutoFit/>
          </a:bodyPr>
          <a:lstStyle/>
          <a:p>
            <a:pPr algn="r"/>
            <a:r>
              <a:rPr lang="en-US" sz="1100" b="0" spc="50" baseline="0" dirty="0">
                <a:solidFill>
                  <a:schemeClr val="tx1"/>
                </a:solidFill>
                <a:latin typeface="+mn-lt"/>
              </a:rPr>
              <a:t>THE PREMIER CONFERENCE &amp; EXHIBITION ON COMPUTER GRAPHICS &amp; INTERACTIVE TECHNIQUES</a:t>
            </a:r>
          </a:p>
        </p:txBody>
      </p:sp>
      <p:pic>
        <p:nvPicPr>
          <p:cNvPr id="11" name="Picture 10">
            <a:extLst>
              <a:ext uri="{FF2B5EF4-FFF2-40B4-BE49-F238E27FC236}">
                <a16:creationId xmlns:a16="http://schemas.microsoft.com/office/drawing/2014/main" id="{30FC6D89-217A-91B4-088A-09DF8501DC58}"/>
              </a:ext>
            </a:extLst>
          </p:cNvPr>
          <p:cNvPicPr>
            <a:picLocks noChangeAspect="1"/>
          </p:cNvPicPr>
          <p:nvPr userDrawn="1"/>
        </p:nvPicPr>
        <p:blipFill>
          <a:blip r:embed="rId3"/>
          <a:stretch>
            <a:fillRect/>
          </a:stretch>
        </p:blipFill>
        <p:spPr>
          <a:xfrm>
            <a:off x="1060167" y="820335"/>
            <a:ext cx="4369784" cy="1027456"/>
          </a:xfrm>
          <a:prstGeom prst="rect">
            <a:avLst/>
          </a:prstGeom>
        </p:spPr>
      </p:pic>
      <p:sp>
        <p:nvSpPr>
          <p:cNvPr id="5" name="TextBox 4">
            <a:extLst>
              <a:ext uri="{FF2B5EF4-FFF2-40B4-BE49-F238E27FC236}">
                <a16:creationId xmlns:a16="http://schemas.microsoft.com/office/drawing/2014/main" id="{3DFF1510-9A5B-B74B-0748-E512233827CA}"/>
              </a:ext>
            </a:extLst>
          </p:cNvPr>
          <p:cNvSpPr txBox="1"/>
          <p:nvPr userDrawn="1"/>
        </p:nvSpPr>
        <p:spPr>
          <a:xfrm>
            <a:off x="434849" y="6382110"/>
            <a:ext cx="6380539" cy="271549"/>
          </a:xfrm>
          <a:prstGeom prst="rect">
            <a:avLst/>
          </a:prstGeom>
          <a:noFill/>
        </p:spPr>
        <p:txBody>
          <a:bodyPr wrap="square" lIns="0" rtlCol="0">
            <a:spAutoFit/>
          </a:bodyPr>
          <a:lstStyle/>
          <a:p>
            <a:pPr marL="0" marR="0" lvl="0" indent="0" algn="l" defTabSz="914400" rtl="0" eaLnBrk="1" fontAlgn="auto" latinLnBrk="0" hangingPunct="1">
              <a:lnSpc>
                <a:spcPct val="130000"/>
              </a:lnSpc>
              <a:spcBef>
                <a:spcPts val="0"/>
              </a:spcBef>
              <a:spcAft>
                <a:spcPts val="600"/>
              </a:spcAft>
              <a:buClr>
                <a:schemeClr val="accent2"/>
              </a:buClr>
              <a:buSzTx/>
              <a:buFont typeface="Arial" panose="020B0604020202020204" pitchFamily="34" charset="0"/>
              <a:buNone/>
              <a:tabLst/>
              <a:defRPr/>
            </a:pPr>
            <a:r>
              <a:rPr lang="en-US" sz="1000" spc="20" baseline="0" dirty="0">
                <a:solidFill>
                  <a:schemeClr val="accent4"/>
                </a:solidFill>
              </a:rPr>
              <a:t>© 2023 SIGGRAPH. ALL RIGHTS RESERVED.</a:t>
            </a:r>
          </a:p>
        </p:txBody>
      </p:sp>
    </p:spTree>
    <p:extLst>
      <p:ext uri="{BB962C8B-B14F-4D97-AF65-F5344CB8AC3E}">
        <p14:creationId xmlns:p14="http://schemas.microsoft.com/office/powerpoint/2010/main" val="135695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eaker - Double">
    <p:spTree>
      <p:nvGrpSpPr>
        <p:cNvPr id="1" name=""/>
        <p:cNvGrpSpPr/>
        <p:nvPr/>
      </p:nvGrpSpPr>
      <p:grpSpPr>
        <a:xfrm>
          <a:off x="0" y="0"/>
          <a:ext cx="0" cy="0"/>
          <a:chOff x="0" y="0"/>
          <a:chExt cx="0" cy="0"/>
        </a:xfrm>
      </p:grpSpPr>
      <p:sp>
        <p:nvSpPr>
          <p:cNvPr id="16" name="Text Placeholder 14">
            <a:extLst>
              <a:ext uri="{FF2B5EF4-FFF2-40B4-BE49-F238E27FC236}">
                <a16:creationId xmlns:a16="http://schemas.microsoft.com/office/drawing/2014/main" id="{2C1D4EF6-AC32-1959-9FFE-1909B16381D5}"/>
              </a:ext>
            </a:extLst>
          </p:cNvPr>
          <p:cNvSpPr>
            <a:spLocks noGrp="1"/>
          </p:cNvSpPr>
          <p:nvPr>
            <p:ph type="body" sz="quarter" idx="22" hasCustomPrompt="1"/>
          </p:nvPr>
        </p:nvSpPr>
        <p:spPr>
          <a:xfrm>
            <a:off x="8669164" y="2498223"/>
            <a:ext cx="3089630" cy="628800"/>
          </a:xfrm>
          <a:noFill/>
        </p:spPr>
        <p:txBody>
          <a:bodyPr wrap="square" lIns="0" tIns="0" bIns="0" anchor="b" anchorCtr="0">
            <a:normAutofit/>
          </a:bodyPr>
          <a:lstStyle>
            <a:lvl1pPr marL="0" indent="0">
              <a:lnSpc>
                <a:spcPct val="100000"/>
              </a:lnSpc>
              <a:spcBef>
                <a:spcPts val="0"/>
              </a:spcBef>
              <a:spcAft>
                <a:spcPts val="0"/>
              </a:spcAft>
              <a:buNone/>
              <a:defRPr sz="2100" b="1" cap="all" baseline="0">
                <a:solidFill>
                  <a:schemeClr val="tx1"/>
                </a:solidFill>
              </a:defRPr>
            </a:lvl1pPr>
          </a:lstStyle>
          <a:p>
            <a:pPr lvl="0"/>
            <a:r>
              <a:rPr lang="en-US" dirty="0"/>
              <a:t>SPEAKER NAME</a:t>
            </a:r>
          </a:p>
        </p:txBody>
      </p:sp>
      <p:sp>
        <p:nvSpPr>
          <p:cNvPr id="4" name="Slide Number Placeholder 3">
            <a:extLst>
              <a:ext uri="{FF2B5EF4-FFF2-40B4-BE49-F238E27FC236}">
                <a16:creationId xmlns:a16="http://schemas.microsoft.com/office/drawing/2014/main" id="{92B75410-4F1A-054F-812D-59E9A8AD0632}"/>
              </a:ext>
            </a:extLst>
          </p:cNvPr>
          <p:cNvSpPr>
            <a:spLocks noGrp="1"/>
          </p:cNvSpPr>
          <p:nvPr>
            <p:ph type="sldNum" sz="quarter" idx="12"/>
          </p:nvPr>
        </p:nvSpPr>
        <p:spPr/>
        <p:txBody>
          <a:bodyPr/>
          <a:lstStyle/>
          <a:p>
            <a:fld id="{897AE9FA-3F8D-0D45-ABEA-B1C7A7244A19}" type="slidenum">
              <a:rPr lang="en-US" smtClean="0"/>
              <a:t>‹N°›</a:t>
            </a:fld>
            <a:endParaRPr lang="en-US"/>
          </a:p>
        </p:txBody>
      </p:sp>
      <p:sp>
        <p:nvSpPr>
          <p:cNvPr id="12" name="Title 1">
            <a:extLst>
              <a:ext uri="{FF2B5EF4-FFF2-40B4-BE49-F238E27FC236}">
                <a16:creationId xmlns:a16="http://schemas.microsoft.com/office/drawing/2014/main" id="{357674BA-5A16-1946-AB88-683679387940}"/>
              </a:ext>
            </a:extLst>
          </p:cNvPr>
          <p:cNvSpPr>
            <a:spLocks noGrp="1"/>
          </p:cNvSpPr>
          <p:nvPr>
            <p:ph type="title" hasCustomPrompt="1"/>
          </p:nvPr>
        </p:nvSpPr>
        <p:spPr>
          <a:xfrm>
            <a:off x="2859617" y="2494845"/>
            <a:ext cx="3067050" cy="632177"/>
          </a:xfrm>
          <a:noFill/>
        </p:spPr>
        <p:txBody>
          <a:bodyPr wrap="square" lIns="0" bIns="0" anchor="b" anchorCtr="0">
            <a:normAutofit/>
          </a:bodyPr>
          <a:lstStyle>
            <a:lvl1pPr>
              <a:lnSpc>
                <a:spcPct val="100000"/>
              </a:lnSpc>
              <a:defRPr sz="2100">
                <a:solidFill>
                  <a:schemeClr val="tx1"/>
                </a:solidFill>
              </a:defRPr>
            </a:lvl1pPr>
          </a:lstStyle>
          <a:p>
            <a:r>
              <a:rPr lang="en-US" dirty="0"/>
              <a:t>SPEAKER NAME</a:t>
            </a:r>
          </a:p>
        </p:txBody>
      </p:sp>
      <p:sp>
        <p:nvSpPr>
          <p:cNvPr id="15" name="Text Placeholder 14">
            <a:extLst>
              <a:ext uri="{FF2B5EF4-FFF2-40B4-BE49-F238E27FC236}">
                <a16:creationId xmlns:a16="http://schemas.microsoft.com/office/drawing/2014/main" id="{BD2B3982-9BE1-6D4B-949E-D3F4C34CB5E4}"/>
              </a:ext>
            </a:extLst>
          </p:cNvPr>
          <p:cNvSpPr>
            <a:spLocks noGrp="1"/>
          </p:cNvSpPr>
          <p:nvPr>
            <p:ph type="body" sz="quarter" idx="14" hasCustomPrompt="1"/>
          </p:nvPr>
        </p:nvSpPr>
        <p:spPr>
          <a:xfrm>
            <a:off x="2859618" y="3184455"/>
            <a:ext cx="3067050" cy="439277"/>
          </a:xfrm>
          <a:noFill/>
        </p:spPr>
        <p:txBody>
          <a:bodyPr wrap="square" lIns="0" tIns="0" anchor="t" anchorCtr="0">
            <a:normAutofit/>
          </a:bodyPr>
          <a:lstStyle>
            <a:lvl1pPr marL="0" indent="0">
              <a:lnSpc>
                <a:spcPct val="100000"/>
              </a:lnSpc>
              <a:spcBef>
                <a:spcPts val="0"/>
              </a:spcBef>
              <a:spcAft>
                <a:spcPts val="0"/>
              </a:spcAft>
              <a:buNone/>
              <a:defRPr sz="1400" b="1" cap="all" baseline="0">
                <a:solidFill>
                  <a:schemeClr val="accent2"/>
                </a:solidFill>
              </a:defRPr>
            </a:lvl1pPr>
          </a:lstStyle>
          <a:p>
            <a:pPr lvl="0"/>
            <a:r>
              <a:rPr lang="en-US" dirty="0"/>
              <a:t>Position Name</a:t>
            </a:r>
          </a:p>
        </p:txBody>
      </p:sp>
      <p:sp>
        <p:nvSpPr>
          <p:cNvPr id="24" name="Text Placeholder 23">
            <a:extLst>
              <a:ext uri="{FF2B5EF4-FFF2-40B4-BE49-F238E27FC236}">
                <a16:creationId xmlns:a16="http://schemas.microsoft.com/office/drawing/2014/main" id="{DF671FB8-128F-8946-B211-784C60E6B33A}"/>
              </a:ext>
            </a:extLst>
          </p:cNvPr>
          <p:cNvSpPr>
            <a:spLocks noGrp="1"/>
          </p:cNvSpPr>
          <p:nvPr>
            <p:ph type="body" sz="quarter" idx="18"/>
          </p:nvPr>
        </p:nvSpPr>
        <p:spPr>
          <a:xfrm>
            <a:off x="2859618" y="3756403"/>
            <a:ext cx="3067050" cy="1154263"/>
          </a:xfrm>
        </p:spPr>
        <p:txBody>
          <a:bodyPr>
            <a:normAutofit/>
          </a:bodyPr>
          <a:lstStyle>
            <a:lvl1pPr marL="0" indent="0">
              <a:buNone/>
              <a:defRPr sz="1600"/>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p:txBody>
      </p:sp>
      <p:sp>
        <p:nvSpPr>
          <p:cNvPr id="17" name="Picture Placeholder 16">
            <a:extLst>
              <a:ext uri="{FF2B5EF4-FFF2-40B4-BE49-F238E27FC236}">
                <a16:creationId xmlns:a16="http://schemas.microsoft.com/office/drawing/2014/main" id="{144B1538-5A7F-8546-8036-708910616CE2}"/>
              </a:ext>
            </a:extLst>
          </p:cNvPr>
          <p:cNvSpPr>
            <a:spLocks noGrp="1"/>
          </p:cNvSpPr>
          <p:nvPr>
            <p:ph type="pic" sz="quarter" idx="13"/>
          </p:nvPr>
        </p:nvSpPr>
        <p:spPr>
          <a:xfrm>
            <a:off x="435771" y="2224413"/>
            <a:ext cx="2171962" cy="2171962"/>
          </a:xfrm>
          <a:custGeom>
            <a:avLst/>
            <a:gdLst>
              <a:gd name="connsiteX0" fmla="*/ 1996751 w 3993502"/>
              <a:gd name="connsiteY0" fmla="*/ 0 h 3993502"/>
              <a:gd name="connsiteX1" fmla="*/ 3993502 w 3993502"/>
              <a:gd name="connsiteY1" fmla="*/ 1996751 h 3993502"/>
              <a:gd name="connsiteX2" fmla="*/ 1996751 w 3993502"/>
              <a:gd name="connsiteY2" fmla="*/ 3993502 h 3993502"/>
              <a:gd name="connsiteX3" fmla="*/ 0 w 3993502"/>
              <a:gd name="connsiteY3" fmla="*/ 1996751 h 3993502"/>
              <a:gd name="connsiteX4" fmla="*/ 1996751 w 3993502"/>
              <a:gd name="connsiteY4" fmla="*/ 0 h 399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502" h="3993502">
                <a:moveTo>
                  <a:pt x="1996751" y="0"/>
                </a:moveTo>
                <a:cubicBezTo>
                  <a:pt x="3099526" y="0"/>
                  <a:pt x="3993502" y="893976"/>
                  <a:pt x="3993502" y="1996751"/>
                </a:cubicBezTo>
                <a:cubicBezTo>
                  <a:pt x="3993502" y="3099526"/>
                  <a:pt x="3099526" y="3993502"/>
                  <a:pt x="1996751" y="3993502"/>
                </a:cubicBezTo>
                <a:cubicBezTo>
                  <a:pt x="893976" y="3993502"/>
                  <a:pt x="0" y="3099526"/>
                  <a:pt x="0" y="1996751"/>
                </a:cubicBezTo>
                <a:cubicBezTo>
                  <a:pt x="0" y="893976"/>
                  <a:pt x="893976" y="0"/>
                  <a:pt x="1996751" y="0"/>
                </a:cubicBezTo>
                <a:close/>
              </a:path>
            </a:pathLst>
          </a:custGeom>
          <a:solidFill>
            <a:schemeClr val="bg2">
              <a:lumMod val="95000"/>
            </a:schemeClr>
          </a:solidFill>
        </p:spPr>
        <p:txBody>
          <a:bodyPr wrap="square" tIns="0" rIns="0" bIns="0" anchor="ctr">
            <a:noAutofit/>
          </a:bodyPr>
          <a:lstStyle>
            <a:lvl1pPr marL="0" indent="0" algn="ctr">
              <a:buNone/>
              <a:defRPr/>
            </a:lvl1pPr>
          </a:lstStyle>
          <a:p>
            <a:endParaRPr lang="en-US"/>
          </a:p>
        </p:txBody>
      </p:sp>
      <p:sp>
        <p:nvSpPr>
          <p:cNvPr id="2" name="Rectangle 1">
            <a:extLst>
              <a:ext uri="{FF2B5EF4-FFF2-40B4-BE49-F238E27FC236}">
                <a16:creationId xmlns:a16="http://schemas.microsoft.com/office/drawing/2014/main" id="{DC5A56A5-61CD-54B3-ED58-C475D08EC583}"/>
              </a:ext>
            </a:extLst>
          </p:cNvPr>
          <p:cNvSpPr/>
          <p:nvPr userDrawn="1"/>
        </p:nvSpPr>
        <p:spPr>
          <a:xfrm>
            <a:off x="2" y="-4712"/>
            <a:ext cx="5568948" cy="13167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4">
            <a:extLst>
              <a:ext uri="{FF2B5EF4-FFF2-40B4-BE49-F238E27FC236}">
                <a16:creationId xmlns:a16="http://schemas.microsoft.com/office/drawing/2014/main" id="{1C38DB41-C66E-498B-89A2-9DF9F009713B}"/>
              </a:ext>
            </a:extLst>
          </p:cNvPr>
          <p:cNvSpPr>
            <a:spLocks noGrp="1"/>
          </p:cNvSpPr>
          <p:nvPr>
            <p:ph type="body" sz="quarter" idx="19" hasCustomPrompt="1"/>
          </p:nvPr>
        </p:nvSpPr>
        <p:spPr>
          <a:xfrm>
            <a:off x="8680456" y="3185444"/>
            <a:ext cx="3078338" cy="438287"/>
          </a:xfrm>
          <a:noFill/>
        </p:spPr>
        <p:txBody>
          <a:bodyPr wrap="square" lIns="0" tIns="0" anchor="t" anchorCtr="0">
            <a:normAutofit/>
          </a:bodyPr>
          <a:lstStyle>
            <a:lvl1pPr marL="0" indent="0">
              <a:lnSpc>
                <a:spcPct val="100000"/>
              </a:lnSpc>
              <a:spcBef>
                <a:spcPts val="0"/>
              </a:spcBef>
              <a:spcAft>
                <a:spcPts val="0"/>
              </a:spcAft>
              <a:buNone/>
              <a:defRPr sz="1400" b="1" cap="all" baseline="0">
                <a:solidFill>
                  <a:schemeClr val="accent2"/>
                </a:solidFill>
              </a:defRPr>
            </a:lvl1pPr>
          </a:lstStyle>
          <a:p>
            <a:pPr lvl="0"/>
            <a:r>
              <a:rPr lang="en-US" dirty="0"/>
              <a:t>Position Name</a:t>
            </a:r>
          </a:p>
        </p:txBody>
      </p:sp>
      <p:sp>
        <p:nvSpPr>
          <p:cNvPr id="9" name="Text Placeholder 23">
            <a:extLst>
              <a:ext uri="{FF2B5EF4-FFF2-40B4-BE49-F238E27FC236}">
                <a16:creationId xmlns:a16="http://schemas.microsoft.com/office/drawing/2014/main" id="{5661D2E1-14B6-AD6E-55D3-CC3203457D87}"/>
              </a:ext>
            </a:extLst>
          </p:cNvPr>
          <p:cNvSpPr>
            <a:spLocks noGrp="1"/>
          </p:cNvSpPr>
          <p:nvPr>
            <p:ph type="body" sz="quarter" idx="20"/>
          </p:nvPr>
        </p:nvSpPr>
        <p:spPr>
          <a:xfrm>
            <a:off x="8680456" y="3757392"/>
            <a:ext cx="3078338" cy="1154263"/>
          </a:xfrm>
        </p:spPr>
        <p:txBody>
          <a:bodyPr>
            <a:normAutofit/>
          </a:bodyPr>
          <a:lstStyle>
            <a:lvl1pPr marL="0" indent="0">
              <a:buNone/>
              <a:defRPr sz="1600"/>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p:txBody>
      </p:sp>
      <p:sp>
        <p:nvSpPr>
          <p:cNvPr id="10" name="Picture Placeholder 16">
            <a:extLst>
              <a:ext uri="{FF2B5EF4-FFF2-40B4-BE49-F238E27FC236}">
                <a16:creationId xmlns:a16="http://schemas.microsoft.com/office/drawing/2014/main" id="{B7E55C33-867F-9FD5-1883-3CE6871A32B0}"/>
              </a:ext>
            </a:extLst>
          </p:cNvPr>
          <p:cNvSpPr>
            <a:spLocks noGrp="1"/>
          </p:cNvSpPr>
          <p:nvPr>
            <p:ph type="pic" sz="quarter" idx="21"/>
          </p:nvPr>
        </p:nvSpPr>
        <p:spPr>
          <a:xfrm>
            <a:off x="6256609" y="2225402"/>
            <a:ext cx="2171962" cy="2171962"/>
          </a:xfrm>
          <a:custGeom>
            <a:avLst/>
            <a:gdLst>
              <a:gd name="connsiteX0" fmla="*/ 1996751 w 3993502"/>
              <a:gd name="connsiteY0" fmla="*/ 0 h 3993502"/>
              <a:gd name="connsiteX1" fmla="*/ 3993502 w 3993502"/>
              <a:gd name="connsiteY1" fmla="*/ 1996751 h 3993502"/>
              <a:gd name="connsiteX2" fmla="*/ 1996751 w 3993502"/>
              <a:gd name="connsiteY2" fmla="*/ 3993502 h 3993502"/>
              <a:gd name="connsiteX3" fmla="*/ 0 w 3993502"/>
              <a:gd name="connsiteY3" fmla="*/ 1996751 h 3993502"/>
              <a:gd name="connsiteX4" fmla="*/ 1996751 w 3993502"/>
              <a:gd name="connsiteY4" fmla="*/ 0 h 399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502" h="3993502">
                <a:moveTo>
                  <a:pt x="1996751" y="0"/>
                </a:moveTo>
                <a:cubicBezTo>
                  <a:pt x="3099526" y="0"/>
                  <a:pt x="3993502" y="893976"/>
                  <a:pt x="3993502" y="1996751"/>
                </a:cubicBezTo>
                <a:cubicBezTo>
                  <a:pt x="3993502" y="3099526"/>
                  <a:pt x="3099526" y="3993502"/>
                  <a:pt x="1996751" y="3993502"/>
                </a:cubicBezTo>
                <a:cubicBezTo>
                  <a:pt x="893976" y="3993502"/>
                  <a:pt x="0" y="3099526"/>
                  <a:pt x="0" y="1996751"/>
                </a:cubicBezTo>
                <a:cubicBezTo>
                  <a:pt x="0" y="893976"/>
                  <a:pt x="893976" y="0"/>
                  <a:pt x="1996751" y="0"/>
                </a:cubicBezTo>
                <a:close/>
              </a:path>
            </a:pathLst>
          </a:custGeom>
          <a:solidFill>
            <a:schemeClr val="bg2">
              <a:lumMod val="95000"/>
            </a:schemeClr>
          </a:solidFill>
        </p:spPr>
        <p:txBody>
          <a:bodyPr wrap="square" tIns="0" rIns="0" bIns="0" anchor="ctr">
            <a:noAutofit/>
          </a:bodyPr>
          <a:lstStyle>
            <a:lvl1pPr marL="0" indent="0" algn="ctr">
              <a:buNone/>
              <a:defRPr/>
            </a:lvl1pPr>
          </a:lstStyle>
          <a:p>
            <a:endParaRPr lang="en-US"/>
          </a:p>
        </p:txBody>
      </p:sp>
    </p:spTree>
    <p:extLst>
      <p:ext uri="{BB962C8B-B14F-4D97-AF65-F5344CB8AC3E}">
        <p14:creationId xmlns:p14="http://schemas.microsoft.com/office/powerpoint/2010/main" val="262819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C356611-E258-0344-9650-18FA15857A2F}"/>
              </a:ext>
            </a:extLst>
          </p:cNvPr>
          <p:cNvSpPr>
            <a:spLocks noGrp="1"/>
          </p:cNvSpPr>
          <p:nvPr>
            <p:ph type="sldNum" sz="quarter" idx="12"/>
          </p:nvPr>
        </p:nvSpPr>
        <p:spPr/>
        <p:txBody>
          <a:bodyPr/>
          <a:lstStyle/>
          <a:p>
            <a:fld id="{897AE9FA-3F8D-0D45-ABEA-B1C7A7244A19}" type="slidenum">
              <a:rPr lang="en-US" smtClean="0"/>
              <a:t>‹N°›</a:t>
            </a:fld>
            <a:endParaRPr lang="en-US"/>
          </a:p>
        </p:txBody>
      </p:sp>
      <p:sp>
        <p:nvSpPr>
          <p:cNvPr id="3" name="Title 1">
            <a:extLst>
              <a:ext uri="{FF2B5EF4-FFF2-40B4-BE49-F238E27FC236}">
                <a16:creationId xmlns:a16="http://schemas.microsoft.com/office/drawing/2014/main" id="{2CC0DEEE-7914-9BE3-1104-4DB0C49EF9CF}"/>
              </a:ext>
            </a:extLst>
          </p:cNvPr>
          <p:cNvSpPr>
            <a:spLocks noGrp="1"/>
          </p:cNvSpPr>
          <p:nvPr>
            <p:ph type="title"/>
          </p:nvPr>
        </p:nvSpPr>
        <p:spPr>
          <a:xfrm>
            <a:off x="968829" y="1"/>
            <a:ext cx="8055740" cy="1312023"/>
          </a:xfrm>
        </p:spPr>
        <p:txBody>
          <a:bodyPr/>
          <a:lstStyle/>
          <a:p>
            <a:r>
              <a:rPr lang="en-US" dirty="0"/>
              <a:t>Click to edit Master title style</a:t>
            </a:r>
          </a:p>
        </p:txBody>
      </p:sp>
    </p:spTree>
    <p:extLst>
      <p:ext uri="{BB962C8B-B14F-4D97-AF65-F5344CB8AC3E}">
        <p14:creationId xmlns:p14="http://schemas.microsoft.com/office/powerpoint/2010/main" val="239652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6AAD1-AF05-1B6F-7083-231AE3393D44}"/>
              </a:ext>
            </a:extLst>
          </p:cNvPr>
          <p:cNvSpPr/>
          <p:nvPr userDrawn="1"/>
        </p:nvSpPr>
        <p:spPr>
          <a:xfrm>
            <a:off x="1" y="-4712"/>
            <a:ext cx="12191999" cy="13167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BFF872-DEC3-9608-DAA1-416E846544FB}"/>
              </a:ext>
            </a:extLst>
          </p:cNvPr>
          <p:cNvPicPr>
            <a:picLocks noChangeAspect="1"/>
          </p:cNvPicPr>
          <p:nvPr userDrawn="1"/>
        </p:nvPicPr>
        <p:blipFill>
          <a:blip r:embed="rId2"/>
          <a:stretch>
            <a:fillRect/>
          </a:stretch>
        </p:blipFill>
        <p:spPr>
          <a:xfrm>
            <a:off x="9831634" y="428651"/>
            <a:ext cx="1957849" cy="460344"/>
          </a:xfrm>
          <a:prstGeom prst="rect">
            <a:avLst/>
          </a:prstGeom>
        </p:spPr>
      </p:pic>
      <p:pic>
        <p:nvPicPr>
          <p:cNvPr id="6" name="Picture 5">
            <a:extLst>
              <a:ext uri="{FF2B5EF4-FFF2-40B4-BE49-F238E27FC236}">
                <a16:creationId xmlns:a16="http://schemas.microsoft.com/office/drawing/2014/main" id="{8C94A434-DC17-FD48-E960-AD24699A0BD8}"/>
              </a:ext>
            </a:extLst>
          </p:cNvPr>
          <p:cNvPicPr>
            <a:picLocks noChangeAspect="1"/>
          </p:cNvPicPr>
          <p:nvPr userDrawn="1"/>
        </p:nvPicPr>
        <p:blipFill>
          <a:blip r:embed="rId3"/>
          <a:stretch>
            <a:fillRect/>
          </a:stretch>
        </p:blipFill>
        <p:spPr>
          <a:xfrm>
            <a:off x="11032639" y="5149048"/>
            <a:ext cx="734048" cy="843374"/>
          </a:xfrm>
          <a:prstGeom prst="rect">
            <a:avLst/>
          </a:prstGeom>
        </p:spPr>
      </p:pic>
      <p:sp>
        <p:nvSpPr>
          <p:cNvPr id="7" name="Rectangle 6">
            <a:extLst>
              <a:ext uri="{FF2B5EF4-FFF2-40B4-BE49-F238E27FC236}">
                <a16:creationId xmlns:a16="http://schemas.microsoft.com/office/drawing/2014/main" id="{EDF554CE-D75D-6B4D-E949-1161F64CA54B}"/>
              </a:ext>
            </a:extLst>
          </p:cNvPr>
          <p:cNvSpPr/>
          <p:nvPr userDrawn="1"/>
        </p:nvSpPr>
        <p:spPr>
          <a:xfrm>
            <a:off x="0" y="6205491"/>
            <a:ext cx="12192000" cy="652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8" name="Slide Number Placeholder 5">
            <a:extLst>
              <a:ext uri="{FF2B5EF4-FFF2-40B4-BE49-F238E27FC236}">
                <a16:creationId xmlns:a16="http://schemas.microsoft.com/office/drawing/2014/main" id="{B3331EA5-143E-8640-CF63-E4E86F6D5D36}"/>
              </a:ext>
            </a:extLst>
          </p:cNvPr>
          <p:cNvSpPr>
            <a:spLocks noGrp="1"/>
          </p:cNvSpPr>
          <p:nvPr>
            <p:ph type="sldNum" sz="quarter" idx="4"/>
          </p:nvPr>
        </p:nvSpPr>
        <p:spPr>
          <a:xfrm>
            <a:off x="11115753" y="6369813"/>
            <a:ext cx="673360" cy="301752"/>
          </a:xfrm>
          <a:prstGeom prst="rect">
            <a:avLst/>
          </a:prstGeom>
        </p:spPr>
        <p:txBody>
          <a:bodyPr vert="horz" lIns="91440" tIns="45720" rIns="0" bIns="45720" rtlCol="0" anchor="ctr"/>
          <a:lstStyle>
            <a:lvl1pPr algn="r">
              <a:defRPr sz="2000" spc="0">
                <a:solidFill>
                  <a:schemeClr val="accent4"/>
                </a:solidFill>
              </a:defRPr>
            </a:lvl1pPr>
          </a:lstStyle>
          <a:p>
            <a:fld id="{897AE9FA-3F8D-0D45-ABEA-B1C7A7244A19}" type="slidenum">
              <a:rPr lang="en-US" smtClean="0"/>
              <a:pPr/>
              <a:t>‹N°›</a:t>
            </a:fld>
            <a:endParaRPr lang="en-US" dirty="0"/>
          </a:p>
        </p:txBody>
      </p:sp>
    </p:spTree>
    <p:extLst>
      <p:ext uri="{BB962C8B-B14F-4D97-AF65-F5344CB8AC3E}">
        <p14:creationId xmlns:p14="http://schemas.microsoft.com/office/powerpoint/2010/main" val="396322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 1">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AE2CBE-313A-956A-4E0C-F917CC545722}"/>
              </a:ext>
            </a:extLst>
          </p:cNvPr>
          <p:cNvPicPr>
            <a:picLocks noChangeAspect="1"/>
          </p:cNvPicPr>
          <p:nvPr userDrawn="1"/>
        </p:nvPicPr>
        <p:blipFill>
          <a:blip r:embed="rId2"/>
          <a:src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5FF2FB88-6B91-D743-BA6E-54ED0BB15285}"/>
              </a:ext>
            </a:extLst>
          </p:cNvPr>
          <p:cNvSpPr>
            <a:spLocks noGrp="1"/>
          </p:cNvSpPr>
          <p:nvPr>
            <p:ph type="subTitle" idx="1" hasCustomPrompt="1"/>
          </p:nvPr>
        </p:nvSpPr>
        <p:spPr>
          <a:xfrm>
            <a:off x="1010516" y="3683041"/>
            <a:ext cx="7196506" cy="553998"/>
          </a:xfrm>
          <a:noFill/>
        </p:spPr>
        <p:txBody>
          <a:bodyPr wrap="square" lIns="182880" tIns="0" rIns="182880" bIns="91440" anchor="t" anchorCtr="0">
            <a:noAutofit/>
          </a:bodyPr>
          <a:lstStyle>
            <a:lvl1pPr marL="0" indent="0" algn="l">
              <a:lnSpc>
                <a:spcPct val="100000"/>
              </a:lnSpc>
              <a:spcBef>
                <a:spcPts val="0"/>
              </a:spcBef>
              <a:spcAft>
                <a:spcPts val="0"/>
              </a:spcAft>
              <a:buNone/>
              <a:defRPr sz="37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DIVIDER SUBTITLE</a:t>
            </a:r>
          </a:p>
        </p:txBody>
      </p:sp>
      <p:sp>
        <p:nvSpPr>
          <p:cNvPr id="2" name="Title 1">
            <a:extLst>
              <a:ext uri="{FF2B5EF4-FFF2-40B4-BE49-F238E27FC236}">
                <a16:creationId xmlns:a16="http://schemas.microsoft.com/office/drawing/2014/main" id="{74DFBD02-CF50-7340-82BF-C660C02CE342}"/>
              </a:ext>
            </a:extLst>
          </p:cNvPr>
          <p:cNvSpPr>
            <a:spLocks noGrp="1"/>
          </p:cNvSpPr>
          <p:nvPr>
            <p:ph type="ctrTitle" hasCustomPrompt="1"/>
          </p:nvPr>
        </p:nvSpPr>
        <p:spPr>
          <a:xfrm>
            <a:off x="1010516" y="2529328"/>
            <a:ext cx="7196505" cy="984885"/>
          </a:xfrm>
          <a:noFill/>
        </p:spPr>
        <p:txBody>
          <a:bodyPr wrap="square" lIns="182880" tIns="45720" rIns="182880" bIns="0" anchor="b" anchorCtr="0">
            <a:normAutofit/>
          </a:bodyPr>
          <a:lstStyle>
            <a:lvl1pPr algn="l">
              <a:lnSpc>
                <a:spcPct val="100000"/>
              </a:lnSpc>
              <a:defRPr sz="6100" b="1" i="0" cap="all" baseline="0">
                <a:solidFill>
                  <a:schemeClr val="tx1"/>
                </a:solidFill>
              </a:defRPr>
            </a:lvl1pPr>
          </a:lstStyle>
          <a:p>
            <a:r>
              <a:rPr lang="en-US" dirty="0"/>
              <a:t>DIVIDER title</a:t>
            </a:r>
          </a:p>
        </p:txBody>
      </p:sp>
      <p:cxnSp>
        <p:nvCxnSpPr>
          <p:cNvPr id="15" name="Straight Connector 14">
            <a:extLst>
              <a:ext uri="{FF2B5EF4-FFF2-40B4-BE49-F238E27FC236}">
                <a16:creationId xmlns:a16="http://schemas.microsoft.com/office/drawing/2014/main" id="{D29FC1B1-89F1-DE45-BE9F-B7F6CF17C071}"/>
              </a:ext>
            </a:extLst>
          </p:cNvPr>
          <p:cNvCxnSpPr>
            <a:cxnSpLocks/>
          </p:cNvCxnSpPr>
          <p:nvPr userDrawn="1"/>
        </p:nvCxnSpPr>
        <p:spPr>
          <a:xfrm>
            <a:off x="1524" y="831623"/>
            <a:ext cx="12188952" cy="0"/>
          </a:xfrm>
          <a:prstGeom prst="line">
            <a:avLst/>
          </a:prstGeom>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059A77-E601-2645-8CD4-1869E96E276E}"/>
              </a:ext>
            </a:extLst>
          </p:cNvPr>
          <p:cNvSpPr txBox="1"/>
          <p:nvPr userDrawn="1"/>
        </p:nvSpPr>
        <p:spPr>
          <a:xfrm>
            <a:off x="8302465" y="223966"/>
            <a:ext cx="3499563" cy="369332"/>
          </a:xfrm>
          <a:prstGeom prst="rect">
            <a:avLst/>
          </a:prstGeom>
          <a:noFill/>
        </p:spPr>
        <p:txBody>
          <a:bodyPr wrap="square" rIns="0" rtlCol="0">
            <a:spAutoFit/>
          </a:bodyPr>
          <a:lstStyle/>
          <a:p>
            <a:pPr algn="r"/>
            <a:r>
              <a:rPr lang="en-US" sz="900" b="0" spc="50" baseline="0" dirty="0">
                <a:solidFill>
                  <a:schemeClr val="tx1"/>
                </a:solidFill>
                <a:latin typeface="+mn-lt"/>
              </a:rPr>
              <a:t>THE PREMIER CONFERENCE &amp; EXHIBITION ON COMPUTER GRAPHICS &amp; INTERACTIVE TECHNIQUES</a:t>
            </a:r>
          </a:p>
        </p:txBody>
      </p:sp>
      <p:pic>
        <p:nvPicPr>
          <p:cNvPr id="11" name="Picture 10">
            <a:extLst>
              <a:ext uri="{FF2B5EF4-FFF2-40B4-BE49-F238E27FC236}">
                <a16:creationId xmlns:a16="http://schemas.microsoft.com/office/drawing/2014/main" id="{30FC6D89-217A-91B4-088A-09DF8501DC58}"/>
              </a:ext>
            </a:extLst>
          </p:cNvPr>
          <p:cNvPicPr>
            <a:picLocks noChangeAspect="1"/>
          </p:cNvPicPr>
          <p:nvPr userDrawn="1"/>
        </p:nvPicPr>
        <p:blipFill>
          <a:blip r:embed="rId3"/>
          <a:stretch>
            <a:fillRect/>
          </a:stretch>
        </p:blipFill>
        <p:spPr>
          <a:xfrm>
            <a:off x="1161767" y="1129964"/>
            <a:ext cx="2597421" cy="610725"/>
          </a:xfrm>
          <a:prstGeom prst="rect">
            <a:avLst/>
          </a:prstGeom>
        </p:spPr>
      </p:pic>
      <p:sp>
        <p:nvSpPr>
          <p:cNvPr id="4" name="TextBox 3">
            <a:extLst>
              <a:ext uri="{FF2B5EF4-FFF2-40B4-BE49-F238E27FC236}">
                <a16:creationId xmlns:a16="http://schemas.microsoft.com/office/drawing/2014/main" id="{C85B2328-643C-7641-0D07-872AD2DA567A}"/>
              </a:ext>
            </a:extLst>
          </p:cNvPr>
          <p:cNvSpPr txBox="1"/>
          <p:nvPr userDrawn="1"/>
        </p:nvSpPr>
        <p:spPr>
          <a:xfrm>
            <a:off x="434849" y="6382110"/>
            <a:ext cx="6380539" cy="271549"/>
          </a:xfrm>
          <a:prstGeom prst="rect">
            <a:avLst/>
          </a:prstGeom>
          <a:noFill/>
        </p:spPr>
        <p:txBody>
          <a:bodyPr wrap="square" lIns="0" rtlCol="0">
            <a:spAutoFit/>
          </a:bodyPr>
          <a:lstStyle/>
          <a:p>
            <a:pPr marL="0" marR="0" lvl="0" indent="0" algn="l" defTabSz="914400" rtl="0" eaLnBrk="1" fontAlgn="auto" latinLnBrk="0" hangingPunct="1">
              <a:lnSpc>
                <a:spcPct val="130000"/>
              </a:lnSpc>
              <a:spcBef>
                <a:spcPts val="0"/>
              </a:spcBef>
              <a:spcAft>
                <a:spcPts val="600"/>
              </a:spcAft>
              <a:buClr>
                <a:schemeClr val="accent2"/>
              </a:buClr>
              <a:buSzTx/>
              <a:buFont typeface="Arial" panose="020B0604020202020204" pitchFamily="34" charset="0"/>
              <a:buNone/>
              <a:tabLst/>
              <a:defRPr/>
            </a:pPr>
            <a:r>
              <a:rPr lang="en-US" sz="1000" spc="20" baseline="0" dirty="0">
                <a:solidFill>
                  <a:schemeClr val="accent4"/>
                </a:solidFill>
              </a:rPr>
              <a:t>© 2023 SIGGRAPH. ALL RIGHTS RESERVED.</a:t>
            </a:r>
          </a:p>
        </p:txBody>
      </p:sp>
    </p:spTree>
    <p:extLst>
      <p:ext uri="{BB962C8B-B14F-4D97-AF65-F5344CB8AC3E}">
        <p14:creationId xmlns:p14="http://schemas.microsoft.com/office/powerpoint/2010/main" val="3498146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2">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A4EDCD-EC5C-1462-3695-64B82B8C5B62}"/>
              </a:ext>
            </a:extLst>
          </p:cNvPr>
          <p:cNvPicPr>
            <a:picLocks noChangeAspect="1"/>
          </p:cNvPicPr>
          <p:nvPr userDrawn="1"/>
        </p:nvPicPr>
        <p:blipFill>
          <a:blip r:embed="rId2"/>
          <a:src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5FF2FB88-6B91-D743-BA6E-54ED0BB15285}"/>
              </a:ext>
            </a:extLst>
          </p:cNvPr>
          <p:cNvSpPr>
            <a:spLocks noGrp="1"/>
          </p:cNvSpPr>
          <p:nvPr>
            <p:ph type="subTitle" idx="1" hasCustomPrompt="1"/>
          </p:nvPr>
        </p:nvSpPr>
        <p:spPr>
          <a:xfrm>
            <a:off x="5232561" y="3804384"/>
            <a:ext cx="6541757" cy="553998"/>
          </a:xfrm>
          <a:noFill/>
        </p:spPr>
        <p:txBody>
          <a:bodyPr wrap="square" lIns="182880" tIns="0" rIns="182880" bIns="91440" anchor="t" anchorCtr="0">
            <a:noAutofit/>
          </a:bodyPr>
          <a:lstStyle>
            <a:lvl1pPr marL="0" indent="0" algn="l">
              <a:lnSpc>
                <a:spcPct val="100000"/>
              </a:lnSpc>
              <a:spcBef>
                <a:spcPts val="0"/>
              </a:spcBef>
              <a:spcAft>
                <a:spcPts val="0"/>
              </a:spcAft>
              <a:buNone/>
              <a:defRPr sz="30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DIVIDER SUBTITLE</a:t>
            </a:r>
          </a:p>
        </p:txBody>
      </p:sp>
      <p:sp>
        <p:nvSpPr>
          <p:cNvPr id="2" name="Title 1">
            <a:extLst>
              <a:ext uri="{FF2B5EF4-FFF2-40B4-BE49-F238E27FC236}">
                <a16:creationId xmlns:a16="http://schemas.microsoft.com/office/drawing/2014/main" id="{74DFBD02-CF50-7340-82BF-C660C02CE342}"/>
              </a:ext>
            </a:extLst>
          </p:cNvPr>
          <p:cNvSpPr>
            <a:spLocks noGrp="1"/>
          </p:cNvSpPr>
          <p:nvPr>
            <p:ph type="ctrTitle" hasCustomPrompt="1"/>
          </p:nvPr>
        </p:nvSpPr>
        <p:spPr>
          <a:xfrm>
            <a:off x="5232561" y="2863657"/>
            <a:ext cx="6541757" cy="822498"/>
          </a:xfrm>
          <a:noFill/>
        </p:spPr>
        <p:txBody>
          <a:bodyPr wrap="square" lIns="182880" tIns="45720" rIns="182880" bIns="0" anchor="b" anchorCtr="0">
            <a:normAutofit/>
          </a:bodyPr>
          <a:lstStyle>
            <a:lvl1pPr algn="l">
              <a:lnSpc>
                <a:spcPct val="100000"/>
              </a:lnSpc>
              <a:defRPr sz="5000" b="1" i="0" cap="all" baseline="0">
                <a:solidFill>
                  <a:schemeClr val="tx1"/>
                </a:solidFill>
              </a:defRPr>
            </a:lvl1pPr>
          </a:lstStyle>
          <a:p>
            <a:r>
              <a:rPr lang="en-US" dirty="0"/>
              <a:t>DIVIDER title</a:t>
            </a:r>
          </a:p>
        </p:txBody>
      </p:sp>
      <p:cxnSp>
        <p:nvCxnSpPr>
          <p:cNvPr id="15" name="Straight Connector 14">
            <a:extLst>
              <a:ext uri="{FF2B5EF4-FFF2-40B4-BE49-F238E27FC236}">
                <a16:creationId xmlns:a16="http://schemas.microsoft.com/office/drawing/2014/main" id="{D29FC1B1-89F1-DE45-BE9F-B7F6CF17C071}"/>
              </a:ext>
            </a:extLst>
          </p:cNvPr>
          <p:cNvCxnSpPr>
            <a:cxnSpLocks/>
          </p:cNvCxnSpPr>
          <p:nvPr userDrawn="1"/>
        </p:nvCxnSpPr>
        <p:spPr>
          <a:xfrm>
            <a:off x="1524" y="831623"/>
            <a:ext cx="12188952" cy="0"/>
          </a:xfrm>
          <a:prstGeom prst="line">
            <a:avLst/>
          </a:prstGeom>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059A77-E601-2645-8CD4-1869E96E276E}"/>
              </a:ext>
            </a:extLst>
          </p:cNvPr>
          <p:cNvSpPr txBox="1"/>
          <p:nvPr userDrawn="1"/>
        </p:nvSpPr>
        <p:spPr>
          <a:xfrm>
            <a:off x="8302465" y="223966"/>
            <a:ext cx="3499563" cy="369332"/>
          </a:xfrm>
          <a:prstGeom prst="rect">
            <a:avLst/>
          </a:prstGeom>
          <a:noFill/>
        </p:spPr>
        <p:txBody>
          <a:bodyPr wrap="square" rIns="0" rtlCol="0">
            <a:spAutoFit/>
          </a:bodyPr>
          <a:lstStyle/>
          <a:p>
            <a:pPr algn="r"/>
            <a:r>
              <a:rPr lang="en-US" sz="900" b="0" spc="50" baseline="0" dirty="0">
                <a:solidFill>
                  <a:schemeClr val="tx1"/>
                </a:solidFill>
                <a:latin typeface="+mn-lt"/>
              </a:rPr>
              <a:t>THE PREMIER CONFERENCE &amp; EXHIBITION ON COMPUTER GRAPHICS &amp; INTERACTIVE TECHNIQUES</a:t>
            </a:r>
          </a:p>
        </p:txBody>
      </p:sp>
      <p:pic>
        <p:nvPicPr>
          <p:cNvPr id="11" name="Picture 10">
            <a:extLst>
              <a:ext uri="{FF2B5EF4-FFF2-40B4-BE49-F238E27FC236}">
                <a16:creationId xmlns:a16="http://schemas.microsoft.com/office/drawing/2014/main" id="{30FC6D89-217A-91B4-088A-09DF8501DC58}"/>
              </a:ext>
            </a:extLst>
          </p:cNvPr>
          <p:cNvPicPr>
            <a:picLocks noChangeAspect="1"/>
          </p:cNvPicPr>
          <p:nvPr userDrawn="1"/>
        </p:nvPicPr>
        <p:blipFill>
          <a:blip r:embed="rId3"/>
          <a:stretch>
            <a:fillRect/>
          </a:stretch>
        </p:blipFill>
        <p:spPr>
          <a:xfrm>
            <a:off x="5451545" y="1707278"/>
            <a:ext cx="2597421" cy="610725"/>
          </a:xfrm>
          <a:prstGeom prst="rect">
            <a:avLst/>
          </a:prstGeom>
        </p:spPr>
      </p:pic>
      <p:sp>
        <p:nvSpPr>
          <p:cNvPr id="4" name="TextBox 3">
            <a:extLst>
              <a:ext uri="{FF2B5EF4-FFF2-40B4-BE49-F238E27FC236}">
                <a16:creationId xmlns:a16="http://schemas.microsoft.com/office/drawing/2014/main" id="{C9EB93FE-D496-8E7D-353E-3EF021FE5CB8}"/>
              </a:ext>
            </a:extLst>
          </p:cNvPr>
          <p:cNvSpPr txBox="1"/>
          <p:nvPr userDrawn="1"/>
        </p:nvSpPr>
        <p:spPr>
          <a:xfrm>
            <a:off x="434849" y="6382110"/>
            <a:ext cx="6380539" cy="271549"/>
          </a:xfrm>
          <a:prstGeom prst="rect">
            <a:avLst/>
          </a:prstGeom>
          <a:noFill/>
        </p:spPr>
        <p:txBody>
          <a:bodyPr wrap="square" lIns="0" rtlCol="0">
            <a:spAutoFit/>
          </a:bodyPr>
          <a:lstStyle/>
          <a:p>
            <a:pPr marL="0" marR="0" lvl="0" indent="0" algn="l" defTabSz="914400" rtl="0" eaLnBrk="1" fontAlgn="auto" latinLnBrk="0" hangingPunct="1">
              <a:lnSpc>
                <a:spcPct val="130000"/>
              </a:lnSpc>
              <a:spcBef>
                <a:spcPts val="0"/>
              </a:spcBef>
              <a:spcAft>
                <a:spcPts val="600"/>
              </a:spcAft>
              <a:buClr>
                <a:schemeClr val="accent2"/>
              </a:buClr>
              <a:buSzTx/>
              <a:buFont typeface="Arial" panose="020B0604020202020204" pitchFamily="34" charset="0"/>
              <a:buNone/>
              <a:tabLst/>
              <a:defRPr/>
            </a:pPr>
            <a:r>
              <a:rPr lang="en-US" sz="1000" spc="20" baseline="0" dirty="0">
                <a:solidFill>
                  <a:schemeClr val="accent4"/>
                </a:solidFill>
              </a:rPr>
              <a:t>© 2023 SIGGRAPH. ALL RIGHTS RESERVED.</a:t>
            </a:r>
          </a:p>
        </p:txBody>
      </p:sp>
    </p:spTree>
    <p:extLst>
      <p:ext uri="{BB962C8B-B14F-4D97-AF65-F5344CB8AC3E}">
        <p14:creationId xmlns:p14="http://schemas.microsoft.com/office/powerpoint/2010/main" val="41534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p:spTree>
      <p:nvGrpSpPr>
        <p:cNvPr id="1" name=""/>
        <p:cNvGrpSpPr/>
        <p:nvPr/>
      </p:nvGrpSpPr>
      <p:grpSpPr>
        <a:xfrm>
          <a:off x="0" y="0"/>
          <a:ext cx="0" cy="0"/>
          <a:chOff x="0" y="0"/>
          <a:chExt cx="0" cy="0"/>
        </a:xfrm>
      </p:grpSpPr>
      <p:sp>
        <p:nvSpPr>
          <p:cNvPr id="4" name="Rectangle 3"/>
          <p:cNvSpPr/>
          <p:nvPr userDrawn="1"/>
        </p:nvSpPr>
        <p:spPr>
          <a:xfrm>
            <a:off x="10946859" y="5068111"/>
            <a:ext cx="1157592" cy="109935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6E2E2-D167-EA48-A3B7-E8457B84FCCC}"/>
              </a:ext>
            </a:extLst>
          </p:cNvPr>
          <p:cNvSpPr>
            <a:spLocks noGrp="1"/>
          </p:cNvSpPr>
          <p:nvPr>
            <p:ph type="title"/>
          </p:nvPr>
        </p:nvSpPr>
        <p:spPr/>
        <p:txBody>
          <a:bodyPr/>
          <a:lstStyle>
            <a:lvl1pPr>
              <a:defRPr sz="2800">
                <a:latin typeface="Libertinus Sans" pitchFamily="50" charset="0"/>
                <a:ea typeface="Libertinus Sans" pitchFamily="50" charset="0"/>
                <a:cs typeface="Libertinus Sans"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45840E6-40B3-9841-A4A2-CA99B2CC3316}"/>
              </a:ext>
            </a:extLst>
          </p:cNvPr>
          <p:cNvSpPr>
            <a:spLocks noGrp="1"/>
          </p:cNvSpPr>
          <p:nvPr>
            <p:ph idx="1"/>
          </p:nvPr>
        </p:nvSpPr>
        <p:spPr>
          <a:xfrm>
            <a:off x="429208" y="1535846"/>
            <a:ext cx="11342915" cy="3897179"/>
          </a:xfrm>
        </p:spPr>
        <p:txBody>
          <a:bodyPr/>
          <a:lstStyle>
            <a:lvl1pPr>
              <a:defRPr sz="2100">
                <a:latin typeface="Libertinus Sans" pitchFamily="50" charset="0"/>
                <a:ea typeface="Libertinus Sans" pitchFamily="50" charset="0"/>
                <a:cs typeface="Libertinus Sans" pitchFamily="50"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167463"/>
            <a:ext cx="12192000" cy="25940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3A15ECD1-D3E2-7D4C-8462-4E2F57C186B7}"/>
              </a:ext>
            </a:extLst>
          </p:cNvPr>
          <p:cNvSpPr>
            <a:spLocks noGrp="1"/>
          </p:cNvSpPr>
          <p:nvPr>
            <p:ph type="sldNum" sz="quarter" idx="12"/>
          </p:nvPr>
        </p:nvSpPr>
        <p:spPr>
          <a:xfrm>
            <a:off x="11254901" y="6487861"/>
            <a:ext cx="534211" cy="280983"/>
          </a:xfrm>
        </p:spPr>
        <p:txBody>
          <a:bodyPr/>
          <a:lstStyle>
            <a:lvl1pPr>
              <a:defRPr sz="2000">
                <a:latin typeface="Libertinus Sans" pitchFamily="50" charset="0"/>
                <a:ea typeface="Libertinus Sans" pitchFamily="50" charset="0"/>
                <a:cs typeface="Libertinus Sans" pitchFamily="50" charset="0"/>
              </a:defRPr>
            </a:lvl1pPr>
          </a:lstStyle>
          <a:p>
            <a:fld id="{897AE9FA-3F8D-0D45-ABEA-B1C7A7244A19}" type="slidenum">
              <a:rPr lang="en-US" smtClean="0"/>
              <a:pPr/>
              <a:t>‹N°›</a:t>
            </a:fld>
            <a:endParaRPr lang="en-US" dirty="0"/>
          </a:p>
        </p:txBody>
      </p:sp>
      <p:sp>
        <p:nvSpPr>
          <p:cNvPr id="9" name="Rectangle 8"/>
          <p:cNvSpPr/>
          <p:nvPr userDrawn="1"/>
        </p:nvSpPr>
        <p:spPr>
          <a:xfrm>
            <a:off x="0" y="1052619"/>
            <a:ext cx="12192000" cy="25940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4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
    <p:spTree>
      <p:nvGrpSpPr>
        <p:cNvPr id="1" name=""/>
        <p:cNvGrpSpPr/>
        <p:nvPr/>
      </p:nvGrpSpPr>
      <p:grpSpPr>
        <a:xfrm>
          <a:off x="0" y="0"/>
          <a:ext cx="0" cy="0"/>
          <a:chOff x="0" y="0"/>
          <a:chExt cx="0" cy="0"/>
        </a:xfrm>
      </p:grpSpPr>
      <p:sp>
        <p:nvSpPr>
          <p:cNvPr id="7" name="Rectangle 6"/>
          <p:cNvSpPr/>
          <p:nvPr userDrawn="1"/>
        </p:nvSpPr>
        <p:spPr>
          <a:xfrm>
            <a:off x="0" y="0"/>
            <a:ext cx="12192000" cy="135875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p:cNvSpPr/>
          <p:nvPr userDrawn="1"/>
        </p:nvSpPr>
        <p:spPr>
          <a:xfrm>
            <a:off x="10946859" y="5068111"/>
            <a:ext cx="1157592" cy="109935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6E2E2-D167-EA48-A3B7-E8457B84FCCC}"/>
              </a:ext>
            </a:extLst>
          </p:cNvPr>
          <p:cNvSpPr>
            <a:spLocks noGrp="1"/>
          </p:cNvSpPr>
          <p:nvPr>
            <p:ph type="title" hasCustomPrompt="1"/>
          </p:nvPr>
        </p:nvSpPr>
        <p:spPr>
          <a:xfrm>
            <a:off x="2209800" y="2515266"/>
            <a:ext cx="7772399" cy="1312023"/>
          </a:xfrm>
        </p:spPr>
        <p:txBody>
          <a:bodyPr/>
          <a:lstStyle>
            <a:lvl1pPr algn="ctr">
              <a:defRPr sz="4400" cap="none">
                <a:latin typeface="Libertinus Sans" pitchFamily="50" charset="0"/>
                <a:ea typeface="Libertinus Sans" pitchFamily="50" charset="0"/>
                <a:cs typeface="Libertinus Sans" pitchFamily="50" charset="0"/>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3A15ECD1-D3E2-7D4C-8462-4E2F57C186B7}"/>
              </a:ext>
            </a:extLst>
          </p:cNvPr>
          <p:cNvSpPr>
            <a:spLocks noGrp="1"/>
          </p:cNvSpPr>
          <p:nvPr>
            <p:ph type="sldNum" sz="quarter" idx="12"/>
          </p:nvPr>
        </p:nvSpPr>
        <p:spPr>
          <a:xfrm>
            <a:off x="11254901" y="6487861"/>
            <a:ext cx="534211" cy="280983"/>
          </a:xfrm>
        </p:spPr>
        <p:txBody>
          <a:bodyPr/>
          <a:lstStyle>
            <a:lvl1pPr>
              <a:defRPr sz="2000">
                <a:latin typeface="Libertinus Sans" pitchFamily="50" charset="0"/>
                <a:ea typeface="Libertinus Sans" pitchFamily="50" charset="0"/>
                <a:cs typeface="Libertinus Sans" pitchFamily="50" charset="0"/>
              </a:defRPr>
            </a:lvl1pPr>
          </a:lstStyle>
          <a:p>
            <a:fld id="{897AE9FA-3F8D-0D45-ABEA-B1C7A7244A19}" type="slidenum">
              <a:rPr lang="en-US" smtClean="0"/>
              <a:pPr/>
              <a:t>‹N°›</a:t>
            </a:fld>
            <a:endParaRPr lang="en-US" dirty="0"/>
          </a:p>
        </p:txBody>
      </p:sp>
      <p:sp>
        <p:nvSpPr>
          <p:cNvPr id="8" name="Rectangle 7"/>
          <p:cNvSpPr/>
          <p:nvPr userDrawn="1"/>
        </p:nvSpPr>
        <p:spPr>
          <a:xfrm>
            <a:off x="0" y="6167463"/>
            <a:ext cx="12192000" cy="25940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1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9C391D-E75D-DE45-BB38-022E867E70D3}"/>
              </a:ext>
            </a:extLst>
          </p:cNvPr>
          <p:cNvSpPr>
            <a:spLocks noGrp="1"/>
          </p:cNvSpPr>
          <p:nvPr>
            <p:ph type="body" sz="quarter" idx="3"/>
          </p:nvPr>
        </p:nvSpPr>
        <p:spPr>
          <a:xfrm>
            <a:off x="6329682" y="1875213"/>
            <a:ext cx="5440680" cy="369332"/>
          </a:xfrm>
          <a:noFill/>
        </p:spPr>
        <p:txBody>
          <a:bodyPr wrap="square" lIns="0" anchor="t" anchorCtr="0">
            <a:spAutoFit/>
          </a:bodyPr>
          <a:lstStyle>
            <a:lvl1pPr marL="0" indent="0">
              <a:lnSpc>
                <a:spcPct val="100000"/>
              </a:lnSpc>
              <a:buNone/>
              <a:defRPr sz="18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Text Placeholder 2">
            <a:extLst>
              <a:ext uri="{FF2B5EF4-FFF2-40B4-BE49-F238E27FC236}">
                <a16:creationId xmlns:a16="http://schemas.microsoft.com/office/drawing/2014/main" id="{6A37EDB7-7A9A-C047-B20A-95D1C96A3FDB}"/>
              </a:ext>
            </a:extLst>
          </p:cNvPr>
          <p:cNvSpPr>
            <a:spLocks noGrp="1"/>
          </p:cNvSpPr>
          <p:nvPr>
            <p:ph type="body" idx="1"/>
          </p:nvPr>
        </p:nvSpPr>
        <p:spPr>
          <a:xfrm>
            <a:off x="429208" y="1875213"/>
            <a:ext cx="5440680" cy="369332"/>
          </a:xfrm>
          <a:noFill/>
        </p:spPr>
        <p:txBody>
          <a:bodyPr wrap="square" lIns="0" anchor="t" anchorCtr="0">
            <a:spAutoFit/>
          </a:bodyPr>
          <a:lstStyle>
            <a:lvl1pPr marL="0" indent="0" algn="l">
              <a:lnSpc>
                <a:spcPct val="100000"/>
              </a:lnSpc>
              <a:buNone/>
              <a:defRPr sz="18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CE906AF-FA12-D142-9F73-F1D171262B23}"/>
              </a:ext>
            </a:extLst>
          </p:cNvPr>
          <p:cNvSpPr>
            <a:spLocks noGrp="1"/>
          </p:cNvSpPr>
          <p:nvPr>
            <p:ph sz="half" idx="2"/>
          </p:nvPr>
        </p:nvSpPr>
        <p:spPr>
          <a:xfrm>
            <a:off x="429207" y="2381541"/>
            <a:ext cx="5443273" cy="33906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6DE9817D-092A-D44D-B961-988D454C0A86}"/>
              </a:ext>
            </a:extLst>
          </p:cNvPr>
          <p:cNvSpPr>
            <a:spLocks noGrp="1"/>
          </p:cNvSpPr>
          <p:nvPr>
            <p:ph sz="quarter" idx="4"/>
          </p:nvPr>
        </p:nvSpPr>
        <p:spPr>
          <a:xfrm>
            <a:off x="6329682" y="2381541"/>
            <a:ext cx="5440680" cy="33906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E2482D33-F116-AB49-B2A1-E2243FD0AEB8}"/>
              </a:ext>
            </a:extLst>
          </p:cNvPr>
          <p:cNvSpPr>
            <a:spLocks noGrp="1"/>
          </p:cNvSpPr>
          <p:nvPr>
            <p:ph type="sldNum" sz="quarter" idx="12"/>
          </p:nvPr>
        </p:nvSpPr>
        <p:spPr/>
        <p:txBody>
          <a:bodyPr/>
          <a:lstStyle/>
          <a:p>
            <a:fld id="{897AE9FA-3F8D-0D45-ABEA-B1C7A7244A19}" type="slidenum">
              <a:rPr lang="en-US" smtClean="0"/>
              <a:t>‹N°›</a:t>
            </a:fld>
            <a:endParaRPr lang="en-US"/>
          </a:p>
        </p:txBody>
      </p:sp>
      <p:sp>
        <p:nvSpPr>
          <p:cNvPr id="11" name="Title 1">
            <a:extLst>
              <a:ext uri="{FF2B5EF4-FFF2-40B4-BE49-F238E27FC236}">
                <a16:creationId xmlns:a16="http://schemas.microsoft.com/office/drawing/2014/main" id="{21CD0383-3D66-4F2A-E3D6-D56B04BF614A}"/>
              </a:ext>
            </a:extLst>
          </p:cNvPr>
          <p:cNvSpPr>
            <a:spLocks noGrp="1"/>
          </p:cNvSpPr>
          <p:nvPr>
            <p:ph type="title"/>
          </p:nvPr>
        </p:nvSpPr>
        <p:spPr>
          <a:xfrm>
            <a:off x="968829" y="1"/>
            <a:ext cx="8055740" cy="1312023"/>
          </a:xfrm>
        </p:spPr>
        <p:txBody>
          <a:bodyPr/>
          <a:lstStyle/>
          <a:p>
            <a:r>
              <a:rPr lang="en-US" dirty="0"/>
              <a:t>Click to edit Master title style</a:t>
            </a:r>
          </a:p>
        </p:txBody>
      </p:sp>
    </p:spTree>
    <p:extLst>
      <p:ext uri="{BB962C8B-B14F-4D97-AF65-F5344CB8AC3E}">
        <p14:creationId xmlns:p14="http://schemas.microsoft.com/office/powerpoint/2010/main" val="5121870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2482D33-F116-AB49-B2A1-E2243FD0AEB8}"/>
              </a:ext>
            </a:extLst>
          </p:cNvPr>
          <p:cNvSpPr>
            <a:spLocks noGrp="1"/>
          </p:cNvSpPr>
          <p:nvPr>
            <p:ph type="sldNum" sz="quarter" idx="12"/>
          </p:nvPr>
        </p:nvSpPr>
        <p:spPr/>
        <p:txBody>
          <a:bodyPr/>
          <a:lstStyle/>
          <a:p>
            <a:fld id="{897AE9FA-3F8D-0D45-ABEA-B1C7A7244A19}" type="slidenum">
              <a:rPr lang="en-US" smtClean="0"/>
              <a:t>‹N°›</a:t>
            </a:fld>
            <a:endParaRPr lang="en-US"/>
          </a:p>
        </p:txBody>
      </p:sp>
      <p:sp>
        <p:nvSpPr>
          <p:cNvPr id="10" name="Picture Placeholder 9">
            <a:extLst>
              <a:ext uri="{FF2B5EF4-FFF2-40B4-BE49-F238E27FC236}">
                <a16:creationId xmlns:a16="http://schemas.microsoft.com/office/drawing/2014/main" id="{8E0F0C34-462A-4246-ACA0-C2D99E835869}"/>
              </a:ext>
            </a:extLst>
          </p:cNvPr>
          <p:cNvSpPr>
            <a:spLocks noGrp="1"/>
          </p:cNvSpPr>
          <p:nvPr>
            <p:ph type="pic" sz="quarter" idx="15"/>
          </p:nvPr>
        </p:nvSpPr>
        <p:spPr>
          <a:xfrm>
            <a:off x="429207" y="1875213"/>
            <a:ext cx="5440680" cy="3905249"/>
          </a:xfrm>
          <a:prstGeom prst="roundRect">
            <a:avLst>
              <a:gd name="adj" fmla="val 4237"/>
            </a:avLst>
          </a:prstGeom>
          <a:solidFill>
            <a:schemeClr val="bg1">
              <a:lumMod val="95000"/>
            </a:schemeClr>
          </a:solidFill>
        </p:spPr>
        <p:txBody>
          <a:bodyPr anchor="ctr" anchorCtr="0"/>
          <a:lstStyle>
            <a:lvl1pPr marL="0" indent="0" algn="ctr">
              <a:buNone/>
              <a:defRPr/>
            </a:lvl1pPr>
          </a:lstStyle>
          <a:p>
            <a:endParaRPr lang="en-US" dirty="0"/>
          </a:p>
        </p:txBody>
      </p:sp>
      <p:sp>
        <p:nvSpPr>
          <p:cNvPr id="14" name="Text Placeholder 4">
            <a:extLst>
              <a:ext uri="{FF2B5EF4-FFF2-40B4-BE49-F238E27FC236}">
                <a16:creationId xmlns:a16="http://schemas.microsoft.com/office/drawing/2014/main" id="{D7DAE450-45DB-C040-9EDB-19F5751A4723}"/>
              </a:ext>
            </a:extLst>
          </p:cNvPr>
          <p:cNvSpPr>
            <a:spLocks noGrp="1"/>
          </p:cNvSpPr>
          <p:nvPr>
            <p:ph type="body" sz="quarter" idx="3"/>
          </p:nvPr>
        </p:nvSpPr>
        <p:spPr>
          <a:xfrm>
            <a:off x="6329682" y="1875213"/>
            <a:ext cx="5440680" cy="369332"/>
          </a:xfrm>
          <a:noFill/>
        </p:spPr>
        <p:txBody>
          <a:bodyPr wrap="square" lIns="0" anchor="t" anchorCtr="0">
            <a:spAutoFit/>
          </a:bodyPr>
          <a:lstStyle>
            <a:lvl1pPr marL="0" indent="0">
              <a:lnSpc>
                <a:spcPct val="100000"/>
              </a:lnSpc>
              <a:buNone/>
              <a:defRPr sz="18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C2757DB2-FA19-6246-8101-7CD3EF637BC2}"/>
              </a:ext>
            </a:extLst>
          </p:cNvPr>
          <p:cNvSpPr>
            <a:spLocks noGrp="1"/>
          </p:cNvSpPr>
          <p:nvPr>
            <p:ph sz="quarter" idx="4"/>
          </p:nvPr>
        </p:nvSpPr>
        <p:spPr>
          <a:xfrm>
            <a:off x="6329682" y="2381541"/>
            <a:ext cx="5440680" cy="33906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F2B5EF4-FFF2-40B4-BE49-F238E27FC236}">
                <a16:creationId xmlns:a16="http://schemas.microsoft.com/office/drawing/2014/main" id="{49033B7E-8358-6202-9183-0828259BDFE6}"/>
              </a:ext>
            </a:extLst>
          </p:cNvPr>
          <p:cNvSpPr>
            <a:spLocks noGrp="1"/>
          </p:cNvSpPr>
          <p:nvPr>
            <p:ph type="title"/>
          </p:nvPr>
        </p:nvSpPr>
        <p:spPr>
          <a:xfrm>
            <a:off x="968829" y="1"/>
            <a:ext cx="8055740" cy="1312023"/>
          </a:xfrm>
        </p:spPr>
        <p:txBody>
          <a:bodyPr/>
          <a:lstStyle/>
          <a:p>
            <a:r>
              <a:rPr lang="en-US" dirty="0"/>
              <a:t>Click to edit Master title style</a:t>
            </a:r>
          </a:p>
        </p:txBody>
      </p:sp>
    </p:spTree>
    <p:extLst>
      <p:ext uri="{BB962C8B-B14F-4D97-AF65-F5344CB8AC3E}">
        <p14:creationId xmlns:p14="http://schemas.microsoft.com/office/powerpoint/2010/main" val="59209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Collage with Copy">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2482D33-F116-AB49-B2A1-E2243FD0AEB8}"/>
              </a:ext>
            </a:extLst>
          </p:cNvPr>
          <p:cNvSpPr>
            <a:spLocks noGrp="1"/>
          </p:cNvSpPr>
          <p:nvPr>
            <p:ph type="sldNum" sz="quarter" idx="12"/>
          </p:nvPr>
        </p:nvSpPr>
        <p:spPr/>
        <p:txBody>
          <a:bodyPr/>
          <a:lstStyle/>
          <a:p>
            <a:fld id="{897AE9FA-3F8D-0D45-ABEA-B1C7A7244A19}" type="slidenum">
              <a:rPr lang="en-US" smtClean="0"/>
              <a:t>‹N°›</a:t>
            </a:fld>
            <a:endParaRPr lang="en-US"/>
          </a:p>
        </p:txBody>
      </p:sp>
      <p:sp>
        <p:nvSpPr>
          <p:cNvPr id="10" name="Picture Placeholder 9">
            <a:extLst>
              <a:ext uri="{FF2B5EF4-FFF2-40B4-BE49-F238E27FC236}">
                <a16:creationId xmlns:a16="http://schemas.microsoft.com/office/drawing/2014/main" id="{8E0F0C34-462A-4246-ACA0-C2D99E835869}"/>
              </a:ext>
            </a:extLst>
          </p:cNvPr>
          <p:cNvSpPr>
            <a:spLocks noGrp="1"/>
          </p:cNvSpPr>
          <p:nvPr>
            <p:ph type="pic" sz="quarter" idx="15"/>
          </p:nvPr>
        </p:nvSpPr>
        <p:spPr>
          <a:xfrm>
            <a:off x="429207" y="1875214"/>
            <a:ext cx="3044208" cy="3905250"/>
          </a:xfrm>
          <a:prstGeom prst="roundRect">
            <a:avLst>
              <a:gd name="adj" fmla="val 5542"/>
            </a:avLst>
          </a:prstGeom>
          <a:solidFill>
            <a:schemeClr val="bg1">
              <a:lumMod val="95000"/>
            </a:schemeClr>
          </a:solidFill>
        </p:spPr>
        <p:txBody>
          <a:bodyPr anchor="ctr" anchorCtr="0"/>
          <a:lstStyle>
            <a:lvl1pPr marL="0" indent="0" algn="ctr">
              <a:buNone/>
              <a:defRPr/>
            </a:lvl1pPr>
          </a:lstStyle>
          <a:p>
            <a:endParaRPr lang="en-US" dirty="0"/>
          </a:p>
        </p:txBody>
      </p:sp>
      <p:sp>
        <p:nvSpPr>
          <p:cNvPr id="11" name="Picture Placeholder 9">
            <a:extLst>
              <a:ext uri="{FF2B5EF4-FFF2-40B4-BE49-F238E27FC236}">
                <a16:creationId xmlns:a16="http://schemas.microsoft.com/office/drawing/2014/main" id="{962247E0-BC89-794C-A967-5D37D571B7EE}"/>
              </a:ext>
            </a:extLst>
          </p:cNvPr>
          <p:cNvSpPr>
            <a:spLocks noGrp="1"/>
          </p:cNvSpPr>
          <p:nvPr>
            <p:ph type="pic" sz="quarter" idx="16"/>
          </p:nvPr>
        </p:nvSpPr>
        <p:spPr>
          <a:xfrm>
            <a:off x="3701731" y="1875213"/>
            <a:ext cx="2170748" cy="1850722"/>
          </a:xfrm>
          <a:prstGeom prst="roundRect">
            <a:avLst>
              <a:gd name="adj" fmla="val 6297"/>
            </a:avLst>
          </a:prstGeom>
          <a:solidFill>
            <a:schemeClr val="bg1">
              <a:lumMod val="95000"/>
            </a:schemeClr>
          </a:solidFill>
        </p:spPr>
        <p:txBody>
          <a:bodyPr anchor="ctr" anchorCtr="0"/>
          <a:lstStyle>
            <a:lvl1pPr marL="0" indent="0" algn="ctr">
              <a:buNone/>
              <a:defRPr/>
            </a:lvl1pPr>
          </a:lstStyle>
          <a:p>
            <a:endParaRPr lang="en-US" dirty="0"/>
          </a:p>
        </p:txBody>
      </p:sp>
      <p:sp>
        <p:nvSpPr>
          <p:cNvPr id="13" name="Picture Placeholder 9">
            <a:extLst>
              <a:ext uri="{FF2B5EF4-FFF2-40B4-BE49-F238E27FC236}">
                <a16:creationId xmlns:a16="http://schemas.microsoft.com/office/drawing/2014/main" id="{3CB143D2-2473-3E45-A248-15CE8B3C99DB}"/>
              </a:ext>
            </a:extLst>
          </p:cNvPr>
          <p:cNvSpPr>
            <a:spLocks noGrp="1"/>
          </p:cNvSpPr>
          <p:nvPr>
            <p:ph type="pic" sz="quarter" idx="17"/>
          </p:nvPr>
        </p:nvSpPr>
        <p:spPr>
          <a:xfrm>
            <a:off x="3701731" y="3949069"/>
            <a:ext cx="2170748" cy="1831394"/>
          </a:xfrm>
          <a:prstGeom prst="roundRect">
            <a:avLst>
              <a:gd name="adj" fmla="val 6804"/>
            </a:avLst>
          </a:prstGeom>
          <a:solidFill>
            <a:schemeClr val="bg1">
              <a:lumMod val="95000"/>
            </a:schemeClr>
          </a:solidFill>
        </p:spPr>
        <p:txBody>
          <a:bodyPr anchor="ctr" anchorCtr="0"/>
          <a:lstStyle>
            <a:lvl1pPr marL="0" indent="0" algn="ctr">
              <a:buNone/>
              <a:defRPr/>
            </a:lvl1pPr>
          </a:lstStyle>
          <a:p>
            <a:endParaRPr lang="en-US" dirty="0"/>
          </a:p>
        </p:txBody>
      </p:sp>
      <p:sp>
        <p:nvSpPr>
          <p:cNvPr id="12" name="Text Placeholder 4">
            <a:extLst>
              <a:ext uri="{FF2B5EF4-FFF2-40B4-BE49-F238E27FC236}">
                <a16:creationId xmlns:a16="http://schemas.microsoft.com/office/drawing/2014/main" id="{D5895EC3-B274-E949-A866-C2D2C90FFE0D}"/>
              </a:ext>
            </a:extLst>
          </p:cNvPr>
          <p:cNvSpPr>
            <a:spLocks noGrp="1"/>
          </p:cNvSpPr>
          <p:nvPr>
            <p:ph type="body" sz="quarter" idx="3"/>
          </p:nvPr>
        </p:nvSpPr>
        <p:spPr>
          <a:xfrm>
            <a:off x="6329682" y="1875213"/>
            <a:ext cx="5440680" cy="369332"/>
          </a:xfrm>
          <a:noFill/>
        </p:spPr>
        <p:txBody>
          <a:bodyPr wrap="square" lIns="0" anchor="t" anchorCtr="0">
            <a:spAutoFit/>
          </a:bodyPr>
          <a:lstStyle>
            <a:lvl1pPr marL="0" indent="0">
              <a:lnSpc>
                <a:spcPct val="100000"/>
              </a:lnSpc>
              <a:buNone/>
              <a:defRPr sz="18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25A4AC91-4E0A-A942-A707-B569DE658B34}"/>
              </a:ext>
            </a:extLst>
          </p:cNvPr>
          <p:cNvSpPr>
            <a:spLocks noGrp="1"/>
          </p:cNvSpPr>
          <p:nvPr>
            <p:ph sz="quarter" idx="4"/>
          </p:nvPr>
        </p:nvSpPr>
        <p:spPr>
          <a:xfrm>
            <a:off x="6329682" y="2381541"/>
            <a:ext cx="5440680" cy="33906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F2B5EF4-FFF2-40B4-BE49-F238E27FC236}">
                <a16:creationId xmlns:a16="http://schemas.microsoft.com/office/drawing/2014/main" id="{ECC9CE3F-997E-A9D6-9821-21A12C25CFC5}"/>
              </a:ext>
            </a:extLst>
          </p:cNvPr>
          <p:cNvSpPr>
            <a:spLocks noGrp="1"/>
          </p:cNvSpPr>
          <p:nvPr>
            <p:ph type="title"/>
          </p:nvPr>
        </p:nvSpPr>
        <p:spPr>
          <a:xfrm>
            <a:off x="968829" y="1"/>
            <a:ext cx="8055740" cy="1312023"/>
          </a:xfrm>
        </p:spPr>
        <p:txBody>
          <a:bodyPr/>
          <a:lstStyle/>
          <a:p>
            <a:r>
              <a:rPr lang="en-US" dirty="0"/>
              <a:t>Click to edit Master title style</a:t>
            </a:r>
          </a:p>
        </p:txBody>
      </p:sp>
    </p:spTree>
    <p:extLst>
      <p:ext uri="{BB962C8B-B14F-4D97-AF65-F5344CB8AC3E}">
        <p14:creationId xmlns:p14="http://schemas.microsoft.com/office/powerpoint/2010/main" val="237528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 Sing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B75410-4F1A-054F-812D-59E9A8AD0632}"/>
              </a:ext>
            </a:extLst>
          </p:cNvPr>
          <p:cNvSpPr>
            <a:spLocks noGrp="1"/>
          </p:cNvSpPr>
          <p:nvPr>
            <p:ph type="sldNum" sz="quarter" idx="12"/>
          </p:nvPr>
        </p:nvSpPr>
        <p:spPr/>
        <p:txBody>
          <a:bodyPr/>
          <a:lstStyle/>
          <a:p>
            <a:fld id="{897AE9FA-3F8D-0D45-ABEA-B1C7A7244A19}" type="slidenum">
              <a:rPr lang="en-US" smtClean="0"/>
              <a:t>‹N°›</a:t>
            </a:fld>
            <a:endParaRPr lang="en-US" dirty="0"/>
          </a:p>
        </p:txBody>
      </p:sp>
      <p:sp>
        <p:nvSpPr>
          <p:cNvPr id="12" name="Title 1">
            <a:extLst>
              <a:ext uri="{FF2B5EF4-FFF2-40B4-BE49-F238E27FC236}">
                <a16:creationId xmlns:a16="http://schemas.microsoft.com/office/drawing/2014/main" id="{357674BA-5A16-1946-AB88-683679387940}"/>
              </a:ext>
            </a:extLst>
          </p:cNvPr>
          <p:cNvSpPr>
            <a:spLocks noGrp="1"/>
          </p:cNvSpPr>
          <p:nvPr>
            <p:ph type="title" hasCustomPrompt="1"/>
          </p:nvPr>
        </p:nvSpPr>
        <p:spPr>
          <a:xfrm>
            <a:off x="5568949" y="1871321"/>
            <a:ext cx="6186975" cy="446276"/>
          </a:xfrm>
          <a:noFill/>
        </p:spPr>
        <p:txBody>
          <a:bodyPr wrap="square" lIns="0" bIns="0" anchor="ctr" anchorCtr="0">
            <a:normAutofit/>
          </a:bodyPr>
          <a:lstStyle>
            <a:lvl1pPr>
              <a:lnSpc>
                <a:spcPct val="100000"/>
              </a:lnSpc>
              <a:defRPr>
                <a:solidFill>
                  <a:schemeClr val="tx1"/>
                </a:solidFill>
              </a:defRPr>
            </a:lvl1pPr>
          </a:lstStyle>
          <a:p>
            <a:r>
              <a:rPr lang="en-US" dirty="0"/>
              <a:t>SPEAKER NAME</a:t>
            </a:r>
          </a:p>
        </p:txBody>
      </p:sp>
      <p:sp>
        <p:nvSpPr>
          <p:cNvPr id="15" name="Text Placeholder 14">
            <a:extLst>
              <a:ext uri="{FF2B5EF4-FFF2-40B4-BE49-F238E27FC236}">
                <a16:creationId xmlns:a16="http://schemas.microsoft.com/office/drawing/2014/main" id="{BD2B3982-9BE1-6D4B-949E-D3F4C34CB5E4}"/>
              </a:ext>
            </a:extLst>
          </p:cNvPr>
          <p:cNvSpPr>
            <a:spLocks noGrp="1"/>
          </p:cNvSpPr>
          <p:nvPr>
            <p:ph type="body" sz="quarter" idx="14" hasCustomPrompt="1"/>
          </p:nvPr>
        </p:nvSpPr>
        <p:spPr>
          <a:xfrm>
            <a:off x="5568950" y="2330197"/>
            <a:ext cx="6186975" cy="292388"/>
          </a:xfrm>
          <a:noFill/>
        </p:spPr>
        <p:txBody>
          <a:bodyPr wrap="square" lIns="0" tIns="0" anchor="ctr">
            <a:normAutofit/>
          </a:bodyPr>
          <a:lstStyle>
            <a:lvl1pPr marL="0" indent="0">
              <a:lnSpc>
                <a:spcPct val="100000"/>
              </a:lnSpc>
              <a:spcBef>
                <a:spcPts val="0"/>
              </a:spcBef>
              <a:spcAft>
                <a:spcPts val="0"/>
              </a:spcAft>
              <a:buNone/>
              <a:defRPr sz="1600" b="1" cap="all" baseline="0">
                <a:solidFill>
                  <a:schemeClr val="accent2"/>
                </a:solidFill>
              </a:defRPr>
            </a:lvl1pPr>
          </a:lstStyle>
          <a:p>
            <a:pPr lvl="0"/>
            <a:r>
              <a:rPr lang="en-US" dirty="0"/>
              <a:t>Position Name</a:t>
            </a:r>
          </a:p>
        </p:txBody>
      </p:sp>
      <p:sp>
        <p:nvSpPr>
          <p:cNvPr id="24" name="Text Placeholder 23">
            <a:extLst>
              <a:ext uri="{FF2B5EF4-FFF2-40B4-BE49-F238E27FC236}">
                <a16:creationId xmlns:a16="http://schemas.microsoft.com/office/drawing/2014/main" id="{DF671FB8-128F-8946-B211-784C60E6B33A}"/>
              </a:ext>
            </a:extLst>
          </p:cNvPr>
          <p:cNvSpPr>
            <a:spLocks noGrp="1"/>
          </p:cNvSpPr>
          <p:nvPr>
            <p:ph type="body" sz="quarter" idx="18"/>
          </p:nvPr>
        </p:nvSpPr>
        <p:spPr>
          <a:xfrm>
            <a:off x="5568950" y="2864504"/>
            <a:ext cx="6186975" cy="2907646"/>
          </a:xfrm>
        </p:spPr>
        <p:txBody>
          <a:bodyPr>
            <a:normAutofit/>
          </a:bodyPr>
          <a:lstStyle>
            <a:lvl1pPr marL="0" indent="0">
              <a:buNone/>
              <a:defRPr sz="2000"/>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p:txBody>
      </p:sp>
      <p:sp>
        <p:nvSpPr>
          <p:cNvPr id="17" name="Picture Placeholder 16">
            <a:extLst>
              <a:ext uri="{FF2B5EF4-FFF2-40B4-BE49-F238E27FC236}">
                <a16:creationId xmlns:a16="http://schemas.microsoft.com/office/drawing/2014/main" id="{144B1538-5A7F-8546-8036-708910616CE2}"/>
              </a:ext>
            </a:extLst>
          </p:cNvPr>
          <p:cNvSpPr>
            <a:spLocks noGrp="1"/>
          </p:cNvSpPr>
          <p:nvPr>
            <p:ph type="pic" sz="quarter" idx="13"/>
          </p:nvPr>
        </p:nvSpPr>
        <p:spPr>
          <a:xfrm>
            <a:off x="774440" y="1871091"/>
            <a:ext cx="3901058" cy="3901058"/>
          </a:xfrm>
          <a:custGeom>
            <a:avLst/>
            <a:gdLst>
              <a:gd name="connsiteX0" fmla="*/ 1996751 w 3993502"/>
              <a:gd name="connsiteY0" fmla="*/ 0 h 3993502"/>
              <a:gd name="connsiteX1" fmla="*/ 3993502 w 3993502"/>
              <a:gd name="connsiteY1" fmla="*/ 1996751 h 3993502"/>
              <a:gd name="connsiteX2" fmla="*/ 1996751 w 3993502"/>
              <a:gd name="connsiteY2" fmla="*/ 3993502 h 3993502"/>
              <a:gd name="connsiteX3" fmla="*/ 0 w 3993502"/>
              <a:gd name="connsiteY3" fmla="*/ 1996751 h 3993502"/>
              <a:gd name="connsiteX4" fmla="*/ 1996751 w 3993502"/>
              <a:gd name="connsiteY4" fmla="*/ 0 h 399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502" h="3993502">
                <a:moveTo>
                  <a:pt x="1996751" y="0"/>
                </a:moveTo>
                <a:cubicBezTo>
                  <a:pt x="3099526" y="0"/>
                  <a:pt x="3993502" y="893976"/>
                  <a:pt x="3993502" y="1996751"/>
                </a:cubicBezTo>
                <a:cubicBezTo>
                  <a:pt x="3993502" y="3099526"/>
                  <a:pt x="3099526" y="3993502"/>
                  <a:pt x="1996751" y="3993502"/>
                </a:cubicBezTo>
                <a:cubicBezTo>
                  <a:pt x="893976" y="3993502"/>
                  <a:pt x="0" y="3099526"/>
                  <a:pt x="0" y="1996751"/>
                </a:cubicBezTo>
                <a:cubicBezTo>
                  <a:pt x="0" y="893976"/>
                  <a:pt x="893976" y="0"/>
                  <a:pt x="1996751" y="0"/>
                </a:cubicBezTo>
                <a:close/>
              </a:path>
            </a:pathLst>
          </a:custGeom>
          <a:solidFill>
            <a:schemeClr val="bg2">
              <a:lumMod val="95000"/>
            </a:schemeClr>
          </a:solidFill>
        </p:spPr>
        <p:txBody>
          <a:bodyPr wrap="square" tIns="0" rIns="0" bIns="0" anchor="ctr">
            <a:noAutofit/>
          </a:bodyPr>
          <a:lstStyle>
            <a:lvl1pPr marL="0" indent="0" algn="ctr">
              <a:buNone/>
              <a:defRPr/>
            </a:lvl1pPr>
          </a:lstStyle>
          <a:p>
            <a:endParaRPr lang="en-US"/>
          </a:p>
        </p:txBody>
      </p:sp>
      <p:sp>
        <p:nvSpPr>
          <p:cNvPr id="2" name="Rectangle 1">
            <a:extLst>
              <a:ext uri="{FF2B5EF4-FFF2-40B4-BE49-F238E27FC236}">
                <a16:creationId xmlns:a16="http://schemas.microsoft.com/office/drawing/2014/main" id="{7498590D-715B-71B7-95C4-2A43A60C2330}"/>
              </a:ext>
            </a:extLst>
          </p:cNvPr>
          <p:cNvSpPr/>
          <p:nvPr userDrawn="1"/>
        </p:nvSpPr>
        <p:spPr>
          <a:xfrm>
            <a:off x="2" y="-4712"/>
            <a:ext cx="5568948" cy="13167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3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7ED438-D08F-E6F2-ADEE-3F02933E3531}"/>
              </a:ext>
            </a:extLst>
          </p:cNvPr>
          <p:cNvPicPr>
            <a:picLocks noChangeAspect="1"/>
          </p:cNvPicPr>
          <p:nvPr userDrawn="1"/>
        </p:nvPicPr>
        <p:blipFill>
          <a:blip r:embed="rId14"/>
          <a:stretch>
            <a:fillRect/>
          </a:stretch>
        </p:blipFill>
        <p:spPr>
          <a:xfrm>
            <a:off x="11032639" y="5149048"/>
            <a:ext cx="734048" cy="843374"/>
          </a:xfrm>
          <a:prstGeom prst="rect">
            <a:avLst/>
          </a:prstGeom>
        </p:spPr>
      </p:pic>
      <p:sp>
        <p:nvSpPr>
          <p:cNvPr id="11" name="Rectangle 10">
            <a:extLst>
              <a:ext uri="{FF2B5EF4-FFF2-40B4-BE49-F238E27FC236}">
                <a16:creationId xmlns:a16="http://schemas.microsoft.com/office/drawing/2014/main" id="{C772DAEB-25A9-894E-8436-908981D9B3F5}"/>
              </a:ext>
            </a:extLst>
          </p:cNvPr>
          <p:cNvSpPr/>
          <p:nvPr userDrawn="1"/>
        </p:nvSpPr>
        <p:spPr>
          <a:xfrm>
            <a:off x="1" y="-4712"/>
            <a:ext cx="12191999" cy="13167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0073F7C-4A5D-47DA-2774-00F4C1AB5F59}"/>
              </a:ext>
            </a:extLst>
          </p:cNvPr>
          <p:cNvPicPr>
            <a:picLocks noChangeAspect="1"/>
          </p:cNvPicPr>
          <p:nvPr userDrawn="1"/>
        </p:nvPicPr>
        <p:blipFill>
          <a:blip r:embed="rId15"/>
          <a:stretch>
            <a:fillRect/>
          </a:stretch>
        </p:blipFill>
        <p:spPr>
          <a:xfrm>
            <a:off x="9831634" y="428651"/>
            <a:ext cx="1957849" cy="460344"/>
          </a:xfrm>
          <a:prstGeom prst="rect">
            <a:avLst/>
          </a:prstGeom>
        </p:spPr>
      </p:pic>
      <p:sp>
        <p:nvSpPr>
          <p:cNvPr id="15" name="Rectangle 14">
            <a:extLst>
              <a:ext uri="{FF2B5EF4-FFF2-40B4-BE49-F238E27FC236}">
                <a16:creationId xmlns:a16="http://schemas.microsoft.com/office/drawing/2014/main" id="{54562899-BFA3-2B47-AAAB-ECAA859007AD}"/>
              </a:ext>
            </a:extLst>
          </p:cNvPr>
          <p:cNvSpPr/>
          <p:nvPr userDrawn="1"/>
        </p:nvSpPr>
        <p:spPr>
          <a:xfrm>
            <a:off x="0" y="6205491"/>
            <a:ext cx="12192000" cy="652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2" name="Title Placeholder 1">
            <a:extLst>
              <a:ext uri="{FF2B5EF4-FFF2-40B4-BE49-F238E27FC236}">
                <a16:creationId xmlns:a16="http://schemas.microsoft.com/office/drawing/2014/main" id="{D91EF482-C442-DA4A-B72D-FDCE0967DB4F}"/>
              </a:ext>
            </a:extLst>
          </p:cNvPr>
          <p:cNvSpPr>
            <a:spLocks noGrp="1"/>
          </p:cNvSpPr>
          <p:nvPr>
            <p:ph type="title"/>
          </p:nvPr>
        </p:nvSpPr>
        <p:spPr>
          <a:xfrm>
            <a:off x="968829" y="1"/>
            <a:ext cx="8055740" cy="1312023"/>
          </a:xfrm>
          <a:prstGeom prst="rect">
            <a:avLst/>
          </a:prstGeom>
        </p:spPr>
        <p:txBody>
          <a:bodyPr vert="horz" lIns="0" tIns="45720" rIns="91440" bIns="45720" rtlCol="0" anchor="ctr">
            <a:noAutofit/>
          </a:bodyPr>
          <a:lstStyle/>
          <a:p>
            <a:endParaRPr lang="en-US" dirty="0"/>
          </a:p>
        </p:txBody>
      </p:sp>
      <p:sp>
        <p:nvSpPr>
          <p:cNvPr id="3" name="Text Placeholder 2">
            <a:extLst>
              <a:ext uri="{FF2B5EF4-FFF2-40B4-BE49-F238E27FC236}">
                <a16:creationId xmlns:a16="http://schemas.microsoft.com/office/drawing/2014/main" id="{625238F4-37D4-7E45-A5F1-BF2062B0532C}"/>
              </a:ext>
            </a:extLst>
          </p:cNvPr>
          <p:cNvSpPr>
            <a:spLocks noGrp="1"/>
          </p:cNvSpPr>
          <p:nvPr>
            <p:ph type="body" idx="1"/>
          </p:nvPr>
        </p:nvSpPr>
        <p:spPr>
          <a:xfrm>
            <a:off x="429208" y="1536965"/>
            <a:ext cx="11342915" cy="3897179"/>
          </a:xfrm>
          <a:prstGeom prst="rect">
            <a:avLst/>
          </a:prstGeom>
        </p:spPr>
        <p:txBody>
          <a:bodyPr vert="horz" lIns="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EDC962D-0F5D-F744-8FE0-60D8B5D82521}"/>
              </a:ext>
            </a:extLst>
          </p:cNvPr>
          <p:cNvSpPr>
            <a:spLocks noGrp="1"/>
          </p:cNvSpPr>
          <p:nvPr>
            <p:ph type="sldNum" sz="quarter" idx="4"/>
          </p:nvPr>
        </p:nvSpPr>
        <p:spPr>
          <a:xfrm>
            <a:off x="11115753" y="6369813"/>
            <a:ext cx="673360" cy="301752"/>
          </a:xfrm>
          <a:prstGeom prst="rect">
            <a:avLst/>
          </a:prstGeom>
        </p:spPr>
        <p:txBody>
          <a:bodyPr vert="horz" lIns="91440" tIns="45720" rIns="0" bIns="45720" rtlCol="0" anchor="ctr"/>
          <a:lstStyle>
            <a:lvl1pPr algn="r">
              <a:defRPr sz="1800" spc="0">
                <a:solidFill>
                  <a:schemeClr val="accent4"/>
                </a:solidFill>
              </a:defRPr>
            </a:lvl1pPr>
          </a:lstStyle>
          <a:p>
            <a:fld id="{897AE9FA-3F8D-0D45-ABEA-B1C7A7244A19}" type="slidenum">
              <a:rPr lang="en-US" smtClean="0"/>
              <a:pPr/>
              <a:t>‹N°›</a:t>
            </a:fld>
            <a:endParaRPr lang="en-US" dirty="0"/>
          </a:p>
        </p:txBody>
      </p:sp>
      <p:pic>
        <p:nvPicPr>
          <p:cNvPr id="10" name="Picture 9">
            <a:extLst>
              <a:ext uri="{FF2B5EF4-FFF2-40B4-BE49-F238E27FC236}">
                <a16:creationId xmlns:a16="http://schemas.microsoft.com/office/drawing/2014/main" id="{C376119B-B55B-8597-212E-7FB8F680B1B9}"/>
              </a:ext>
            </a:extLst>
          </p:cNvPr>
          <p:cNvPicPr>
            <a:picLocks noChangeAspect="1"/>
          </p:cNvPicPr>
          <p:nvPr userDrawn="1"/>
        </p:nvPicPr>
        <p:blipFill>
          <a:blip r:embed="rId16"/>
          <a:stretch>
            <a:fillRect/>
          </a:stretch>
        </p:blipFill>
        <p:spPr>
          <a:xfrm>
            <a:off x="424774" y="498141"/>
            <a:ext cx="311032" cy="311032"/>
          </a:xfrm>
          <a:prstGeom prst="rect">
            <a:avLst/>
          </a:prstGeom>
        </p:spPr>
      </p:pic>
    </p:spTree>
    <p:extLst>
      <p:ext uri="{BB962C8B-B14F-4D97-AF65-F5344CB8AC3E}">
        <p14:creationId xmlns:p14="http://schemas.microsoft.com/office/powerpoint/2010/main" val="249215405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0" r:id="rId4"/>
    <p:sldLayoutId id="2147483667" r:id="rId5"/>
    <p:sldLayoutId id="2147483653" r:id="rId6"/>
    <p:sldLayoutId id="2147483661" r:id="rId7"/>
    <p:sldLayoutId id="2147483662" r:id="rId8"/>
    <p:sldLayoutId id="2147483664" r:id="rId9"/>
    <p:sldLayoutId id="2147483663" r:id="rId10"/>
    <p:sldLayoutId id="2147483654" r:id="rId11"/>
    <p:sldLayoutId id="2147483655" r:id="rId12"/>
  </p:sldLayoutIdLst>
  <p:hf hdr="0" ftr="0" dt="0"/>
  <p:txStyles>
    <p:titleStyle>
      <a:lvl1pPr algn="l" defTabSz="914400" rtl="0" eaLnBrk="1" latinLnBrk="0" hangingPunct="1">
        <a:lnSpc>
          <a:spcPct val="100000"/>
        </a:lnSpc>
        <a:spcBef>
          <a:spcPct val="0"/>
        </a:spcBef>
        <a:buNone/>
        <a:defRPr sz="2800" b="1" kern="1200" cap="all" baseline="0">
          <a:solidFill>
            <a:schemeClr val="tx1"/>
          </a:solidFill>
          <a:latin typeface="Libertinus Sans" pitchFamily="50" charset="0"/>
          <a:ea typeface="Libertinus Sans" pitchFamily="50" charset="0"/>
          <a:cs typeface="Libertinus Sans" pitchFamily="50" charset="0"/>
        </a:defRPr>
      </a:lvl1pPr>
    </p:titleStyle>
    <p:bodyStyle>
      <a:lvl1pPr marL="2286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2100" kern="1200">
          <a:solidFill>
            <a:schemeClr val="tx1"/>
          </a:solidFill>
          <a:latin typeface="Libertinus Sans" pitchFamily="50" charset="0"/>
          <a:ea typeface="Libertinus Sans" pitchFamily="50" charset="0"/>
          <a:cs typeface="Libertinus Sans" pitchFamily="50" charset="0"/>
        </a:defRPr>
      </a:lvl1pPr>
      <a:lvl2pPr marL="457200" indent="-228600" algn="l" defTabSz="914400" rtl="0" eaLnBrk="1" latinLnBrk="0" hangingPunct="1">
        <a:lnSpc>
          <a:spcPct val="130000"/>
        </a:lnSpc>
        <a:spcBef>
          <a:spcPts val="0"/>
        </a:spcBef>
        <a:spcAft>
          <a:spcPts val="600"/>
        </a:spcAft>
        <a:buClr>
          <a:schemeClr val="accent2"/>
        </a:buClr>
        <a:buFont typeface="System Font Regular"/>
        <a:buChar char="−"/>
        <a:defRPr sz="1400" kern="1200">
          <a:solidFill>
            <a:schemeClr val="tx1"/>
          </a:solidFill>
          <a:latin typeface="+mn-lt"/>
          <a:ea typeface="+mn-ea"/>
          <a:cs typeface="+mn-cs"/>
        </a:defRPr>
      </a:lvl2pPr>
      <a:lvl3pPr marL="6858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3pPr>
      <a:lvl4pPr marL="914400" indent="-228600" algn="l" defTabSz="914400" rtl="0" eaLnBrk="1" latinLnBrk="0" hangingPunct="1">
        <a:lnSpc>
          <a:spcPct val="130000"/>
        </a:lnSpc>
        <a:spcBef>
          <a:spcPts val="0"/>
        </a:spcBef>
        <a:spcAft>
          <a:spcPts val="600"/>
        </a:spcAft>
        <a:buClr>
          <a:schemeClr val="accent2"/>
        </a:buClr>
        <a:buFont typeface="System Font Regular"/>
        <a:buChar char="−"/>
        <a:defRPr sz="1000" kern="1200">
          <a:solidFill>
            <a:schemeClr val="tx1"/>
          </a:solidFill>
          <a:latin typeface="+mn-lt"/>
          <a:ea typeface="+mn-ea"/>
          <a:cs typeface="+mn-cs"/>
        </a:defRPr>
      </a:lvl4pPr>
      <a:lvl5pPr marL="11430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6" userDrawn="1">
          <p15:clr>
            <a:srgbClr val="F26B43"/>
          </p15:clr>
        </p15:guide>
        <p15:guide id="2" pos="3840" userDrawn="1">
          <p15:clr>
            <a:srgbClr val="F26B43"/>
          </p15:clr>
        </p15:guide>
        <p15:guide id="3" orient="horz" pos="3636" userDrawn="1">
          <p15:clr>
            <a:srgbClr val="F26B43"/>
          </p15:clr>
        </p15:guide>
        <p15:guide id="4" pos="264" userDrawn="1">
          <p15:clr>
            <a:srgbClr val="F26B43"/>
          </p15:clr>
        </p15:guide>
        <p15:guide id="5"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42.jp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14.xml"/><Relationship Id="rId16"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40.png"/><Relationship Id="rId11" Type="http://schemas.openxmlformats.org/officeDocument/2006/relationships/image" Target="../media/image45.jp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5.xml.rels><?xml version="1.0" encoding="UTF-8" standalone="yes"?>
<Relationships xmlns="http://schemas.openxmlformats.org/package/2006/relationships"><Relationship Id="rId8" Type="http://schemas.openxmlformats.org/officeDocument/2006/relationships/image" Target="../media/image42.jp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15.xml"/><Relationship Id="rId16"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40.png"/><Relationship Id="rId11" Type="http://schemas.openxmlformats.org/officeDocument/2006/relationships/image" Target="../media/image45.jp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42.jp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16.xml"/><Relationship Id="rId16"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40.png"/><Relationship Id="rId11" Type="http://schemas.openxmlformats.org/officeDocument/2006/relationships/image" Target="../media/image45.jp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2D98FD6-5A08-4571-B3F0-2C5840C3CEB7}"/>
              </a:ext>
            </a:extLst>
          </p:cNvPr>
          <p:cNvSpPr/>
          <p:nvPr/>
        </p:nvSpPr>
        <p:spPr>
          <a:xfrm>
            <a:off x="8253294" y="4801423"/>
            <a:ext cx="1328681" cy="1313970"/>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t>
            </a:r>
          </a:p>
        </p:txBody>
      </p:sp>
      <p:sp>
        <p:nvSpPr>
          <p:cNvPr id="4" name="Slide Number Placeholder 3">
            <a:extLst>
              <a:ext uri="{FF2B5EF4-FFF2-40B4-BE49-F238E27FC236}">
                <a16:creationId xmlns:a16="http://schemas.microsoft.com/office/drawing/2014/main" id="{6560AD8B-5C3E-988F-56F0-FCC22BB288DB}"/>
              </a:ext>
            </a:extLst>
          </p:cNvPr>
          <p:cNvSpPr>
            <a:spLocks noGrp="1"/>
          </p:cNvSpPr>
          <p:nvPr>
            <p:ph type="sldNum" sz="quarter" idx="12"/>
          </p:nvPr>
        </p:nvSpPr>
        <p:spPr>
          <a:xfrm>
            <a:off x="11115753" y="6369813"/>
            <a:ext cx="673360" cy="301752"/>
          </a:xfrm>
        </p:spPr>
        <p:txBody>
          <a:bodyPr/>
          <a:lstStyle/>
          <a:p>
            <a:fld id="{897AE9FA-3F8D-0D45-ABEA-B1C7A7244A19}" type="slidenum">
              <a:rPr lang="en-US" smtClean="0"/>
              <a:t>1</a:t>
            </a:fld>
            <a:endParaRPr lang="en-US" dirty="0"/>
          </a:p>
        </p:txBody>
      </p:sp>
      <p:sp>
        <p:nvSpPr>
          <p:cNvPr id="13" name="Rectangle 12"/>
          <p:cNvSpPr/>
          <p:nvPr/>
        </p:nvSpPr>
        <p:spPr>
          <a:xfrm>
            <a:off x="0" y="0"/>
            <a:ext cx="12192000" cy="1313970"/>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666" y="2585114"/>
            <a:ext cx="326248" cy="568053"/>
          </a:xfrm>
          <a:prstGeom prst="rect">
            <a:avLst/>
          </a:prstGeom>
        </p:spPr>
      </p:pic>
      <p:sp>
        <p:nvSpPr>
          <p:cNvPr id="2" name="Title 1">
            <a:extLst>
              <a:ext uri="{FF2B5EF4-FFF2-40B4-BE49-F238E27FC236}">
                <a16:creationId xmlns:a16="http://schemas.microsoft.com/office/drawing/2014/main" id="{5E6205B7-D01B-875C-131A-BB0B2C29101F}"/>
              </a:ext>
            </a:extLst>
          </p:cNvPr>
          <p:cNvSpPr>
            <a:spLocks noGrp="1"/>
          </p:cNvSpPr>
          <p:nvPr>
            <p:ph type="title"/>
          </p:nvPr>
        </p:nvSpPr>
        <p:spPr>
          <a:xfrm>
            <a:off x="1030265" y="872124"/>
            <a:ext cx="10131470" cy="1256530"/>
          </a:xfrm>
        </p:spPr>
        <p:txBody>
          <a:bodyPr/>
          <a:lstStyle/>
          <a:p>
            <a:pPr algn="ctr"/>
            <a:r>
              <a:rPr lang="en-US" sz="3600" cap="none" dirty="0">
                <a:latin typeface="Libertinus Sans"/>
                <a:ea typeface="Cambria" panose="02040503050406030204" pitchFamily="18" charset="0"/>
                <a:cs typeface="Calibri" panose="020F0502020204030204" pitchFamily="34" charset="0"/>
              </a:rPr>
              <a:t>Perceptible Transition of Textures on Tactile Maps for Visually Impaired Users</a:t>
            </a:r>
          </a:p>
        </p:txBody>
      </p:sp>
      <p:sp>
        <p:nvSpPr>
          <p:cNvPr id="21" name="Rectangle 20">
            <a:extLst>
              <a:ext uri="{FF2B5EF4-FFF2-40B4-BE49-F238E27FC236}">
                <a16:creationId xmlns:a16="http://schemas.microsoft.com/office/drawing/2014/main" id="{3C85E51A-6759-45C2-B005-148A77E0827C}"/>
              </a:ext>
            </a:extLst>
          </p:cNvPr>
          <p:cNvSpPr/>
          <p:nvPr/>
        </p:nvSpPr>
        <p:spPr>
          <a:xfrm>
            <a:off x="0" y="6118837"/>
            <a:ext cx="12192000" cy="766181"/>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D38C6D30-DE49-4B5F-4C71-348637AE3AFF}"/>
              </a:ext>
            </a:extLst>
          </p:cNvPr>
          <p:cNvSpPr txBox="1"/>
          <p:nvPr/>
        </p:nvSpPr>
        <p:spPr>
          <a:xfrm>
            <a:off x="1524000" y="2618598"/>
            <a:ext cx="9174480" cy="3437351"/>
          </a:xfrm>
          <a:prstGeom prst="rect">
            <a:avLst/>
          </a:prstGeom>
          <a:noFill/>
        </p:spPr>
        <p:txBody>
          <a:bodyPr wrap="square" lIns="0" rtlCol="0">
            <a:spAutoFit/>
          </a:bodyPr>
          <a:lstStyle/>
          <a:p>
            <a:pPr algn="ctr">
              <a:lnSpc>
                <a:spcPct val="130000"/>
              </a:lnSpc>
              <a:spcAft>
                <a:spcPts val="600"/>
              </a:spcAft>
              <a:buClr>
                <a:schemeClr val="accent2"/>
              </a:buClr>
            </a:pPr>
            <a:r>
              <a:rPr lang="fr-FR" dirty="0">
                <a:latin typeface="Libertinus Sans"/>
              </a:rPr>
              <a:t>Garance Perrot</a:t>
            </a:r>
          </a:p>
          <a:p>
            <a:pPr algn="ctr">
              <a:lnSpc>
                <a:spcPct val="130000"/>
              </a:lnSpc>
              <a:spcAft>
                <a:spcPts val="600"/>
              </a:spcAft>
              <a:buClr>
                <a:schemeClr val="accent2"/>
              </a:buClr>
            </a:pPr>
            <a:r>
              <a:rPr lang="fr-FR">
                <a:latin typeface="Libertinus Sans"/>
              </a:rPr>
              <a:t>an</a:t>
            </a:r>
            <a:r>
              <a:rPr lang="fr-FR" dirty="0">
                <a:latin typeface="Libertinus Sans"/>
              </a:rPr>
              <a:t>d</a:t>
            </a:r>
          </a:p>
          <a:p>
            <a:pPr algn="ctr">
              <a:lnSpc>
                <a:spcPct val="130000"/>
              </a:lnSpc>
              <a:spcAft>
                <a:spcPts val="600"/>
              </a:spcAft>
              <a:buClr>
                <a:schemeClr val="accent2"/>
              </a:buClr>
            </a:pPr>
            <a:r>
              <a:rPr lang="fr-FR" dirty="0" err="1">
                <a:latin typeface="Libertinus Sans"/>
              </a:rPr>
              <a:t>Pooran</a:t>
            </a:r>
            <a:r>
              <a:rPr lang="fr-FR" dirty="0">
                <a:latin typeface="Libertinus Sans"/>
              </a:rPr>
              <a:t> Memari</a:t>
            </a:r>
          </a:p>
          <a:p>
            <a:pPr algn="ctr">
              <a:lnSpc>
                <a:spcPct val="130000"/>
              </a:lnSpc>
              <a:spcAft>
                <a:spcPts val="600"/>
              </a:spcAft>
              <a:buClr>
                <a:schemeClr val="accent2"/>
              </a:buClr>
            </a:pPr>
            <a:endParaRPr lang="fr-FR" dirty="0">
              <a:latin typeface="Libertinus Sans"/>
            </a:endParaRPr>
          </a:p>
          <a:p>
            <a:pPr algn="ctr">
              <a:lnSpc>
                <a:spcPct val="130000"/>
              </a:lnSpc>
              <a:spcAft>
                <a:spcPts val="600"/>
              </a:spcAft>
              <a:buClr>
                <a:schemeClr val="accent2"/>
              </a:buClr>
            </a:pPr>
            <a:r>
              <a:rPr lang="fr-FR" sz="2800" b="1" dirty="0" err="1">
                <a:latin typeface="Libertinus Sans"/>
              </a:rPr>
              <a:t>Bachelor</a:t>
            </a:r>
            <a:r>
              <a:rPr lang="fr-FR" sz="2800" b="1" dirty="0">
                <a:latin typeface="Libertinus Sans"/>
              </a:rPr>
              <a:t> </a:t>
            </a:r>
            <a:r>
              <a:rPr lang="fr-FR" sz="2800" b="1" dirty="0" err="1">
                <a:latin typeface="Libertinus Sans"/>
              </a:rPr>
              <a:t>Thesis</a:t>
            </a:r>
            <a:r>
              <a:rPr lang="fr-FR" sz="2800" b="1" dirty="0">
                <a:latin typeface="Libertinus Sans"/>
              </a:rPr>
              <a:t> in Computer Science</a:t>
            </a:r>
          </a:p>
          <a:p>
            <a:pPr algn="ctr">
              <a:lnSpc>
                <a:spcPct val="130000"/>
              </a:lnSpc>
              <a:spcAft>
                <a:spcPts val="600"/>
              </a:spcAft>
              <a:buClr>
                <a:schemeClr val="accent2"/>
              </a:buClr>
            </a:pPr>
            <a:r>
              <a:rPr lang="fr-FR" sz="2800" b="1" dirty="0">
                <a:latin typeface="Libertinus Sans"/>
              </a:rPr>
              <a:t>Oral </a:t>
            </a:r>
            <a:r>
              <a:rPr lang="fr-FR" sz="2800" b="1" dirty="0" err="1">
                <a:latin typeface="Libertinus Sans"/>
              </a:rPr>
              <a:t>Defense</a:t>
            </a:r>
            <a:endParaRPr lang="fr-FR" sz="2800" b="1" dirty="0">
              <a:latin typeface="Libertinus Sans"/>
            </a:endParaRPr>
          </a:p>
          <a:p>
            <a:pPr algn="ctr">
              <a:lnSpc>
                <a:spcPct val="130000"/>
              </a:lnSpc>
              <a:spcAft>
                <a:spcPts val="600"/>
              </a:spcAft>
              <a:buClr>
                <a:schemeClr val="accent2"/>
              </a:buClr>
            </a:pPr>
            <a:endParaRPr lang="fr-FR" dirty="0"/>
          </a:p>
        </p:txBody>
      </p:sp>
      <p:pic>
        <p:nvPicPr>
          <p:cNvPr id="16" name="Picture 5">
            <a:extLst>
              <a:ext uri="{FF2B5EF4-FFF2-40B4-BE49-F238E27FC236}">
                <a16:creationId xmlns:a16="http://schemas.microsoft.com/office/drawing/2014/main" id="{27E20B27-E5F1-5FC1-ECCA-3D13B87C5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4026" y="3962985"/>
            <a:ext cx="977709" cy="427155"/>
          </a:xfrm>
          <a:prstGeom prst="rect">
            <a:avLst/>
          </a:prstGeom>
        </p:spPr>
      </p:pic>
      <p:pic>
        <p:nvPicPr>
          <p:cNvPr id="17" name="Picture 9">
            <a:extLst>
              <a:ext uri="{FF2B5EF4-FFF2-40B4-BE49-F238E27FC236}">
                <a16:creationId xmlns:a16="http://schemas.microsoft.com/office/drawing/2014/main" id="{015C6C00-B31A-914C-E7CA-473F8A81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471" y="3941421"/>
            <a:ext cx="334744" cy="582847"/>
          </a:xfrm>
          <a:prstGeom prst="rect">
            <a:avLst/>
          </a:prstGeom>
        </p:spPr>
      </p:pic>
      <p:pic>
        <p:nvPicPr>
          <p:cNvPr id="18" name="Picture 13">
            <a:extLst>
              <a:ext uri="{FF2B5EF4-FFF2-40B4-BE49-F238E27FC236}">
                <a16:creationId xmlns:a16="http://schemas.microsoft.com/office/drawing/2014/main" id="{3BCA8D2D-22F5-7A75-873E-B4F759372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2666" y="3889742"/>
            <a:ext cx="592505" cy="532329"/>
          </a:xfrm>
          <a:prstGeom prst="rect">
            <a:avLst/>
          </a:prstGeom>
        </p:spPr>
      </p:pic>
      <p:pic>
        <p:nvPicPr>
          <p:cNvPr id="19" name="Picture 29">
            <a:extLst>
              <a:ext uri="{FF2B5EF4-FFF2-40B4-BE49-F238E27FC236}">
                <a16:creationId xmlns:a16="http://schemas.microsoft.com/office/drawing/2014/main" id="{40171674-8A0E-FB32-5DD3-AB58CFEC93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4153" y="3938995"/>
            <a:ext cx="473861" cy="496976"/>
          </a:xfrm>
          <a:prstGeom prst="rect">
            <a:avLst/>
          </a:prstGeom>
        </p:spPr>
      </p:pic>
    </p:spTree>
    <p:extLst>
      <p:ext uri="{BB962C8B-B14F-4D97-AF65-F5344CB8AC3E}">
        <p14:creationId xmlns:p14="http://schemas.microsoft.com/office/powerpoint/2010/main" val="2837479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863319" y="4804867"/>
            <a:ext cx="1328681" cy="1313970"/>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Slide Number Placeholder 3"/>
          <p:cNvSpPr>
            <a:spLocks noGrp="1"/>
          </p:cNvSpPr>
          <p:nvPr>
            <p:ph type="sldNum" sz="quarter" idx="12"/>
          </p:nvPr>
        </p:nvSpPr>
        <p:spPr>
          <a:xfrm>
            <a:off x="11254901" y="6487861"/>
            <a:ext cx="534211" cy="280983"/>
          </a:xfrm>
        </p:spPr>
        <p:txBody>
          <a:bodyPr/>
          <a:lstStyle/>
          <a:p>
            <a:fld id="{897AE9FA-3F8D-0D45-ABEA-B1C7A7244A19}" type="slidenum">
              <a:rPr lang="en-US" smtClean="0"/>
              <a:pPr/>
              <a:t>10</a:t>
            </a:fld>
            <a:endParaRPr lang="en-US" dirty="0"/>
          </a:p>
        </p:txBody>
      </p:sp>
      <p:sp>
        <p:nvSpPr>
          <p:cNvPr id="4" name="ZoneTexte 3">
            <a:extLst>
              <a:ext uri="{FF2B5EF4-FFF2-40B4-BE49-F238E27FC236}">
                <a16:creationId xmlns:a16="http://schemas.microsoft.com/office/drawing/2014/main" id="{1E8DD4B0-6DF1-2446-DD01-9F566B960C6C}"/>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sp>
        <p:nvSpPr>
          <p:cNvPr id="12" name="Title 1">
            <a:extLst>
              <a:ext uri="{FF2B5EF4-FFF2-40B4-BE49-F238E27FC236}">
                <a16:creationId xmlns:a16="http://schemas.microsoft.com/office/drawing/2014/main" id="{47F9D421-6F75-E8C6-87C5-946CEDEA3416}"/>
              </a:ext>
            </a:extLst>
          </p:cNvPr>
          <p:cNvSpPr>
            <a:spLocks noGrp="1"/>
          </p:cNvSpPr>
          <p:nvPr>
            <p:ph type="title"/>
          </p:nvPr>
        </p:nvSpPr>
        <p:spPr>
          <a:xfrm>
            <a:off x="968829" y="1"/>
            <a:ext cx="8055740" cy="1312023"/>
          </a:xfrm>
        </p:spPr>
        <p:txBody>
          <a:bodyPr/>
          <a:lstStyle/>
          <a:p>
            <a:r>
              <a:rPr lang="en-US" cap="none" dirty="0"/>
              <a:t>Q1 : Identifying the Most Representative Patterns</a:t>
            </a:r>
            <a:endParaRPr lang="en-US" dirty="0"/>
          </a:p>
        </p:txBody>
      </p:sp>
      <p:pic>
        <p:nvPicPr>
          <p:cNvPr id="3" name="Image 2">
            <a:extLst>
              <a:ext uri="{FF2B5EF4-FFF2-40B4-BE49-F238E27FC236}">
                <a16:creationId xmlns:a16="http://schemas.microsoft.com/office/drawing/2014/main" id="{69790CC1-86D9-E649-DDE1-29EB548AD7EC}"/>
              </a:ext>
            </a:extLst>
          </p:cNvPr>
          <p:cNvPicPr>
            <a:picLocks noChangeAspect="1"/>
          </p:cNvPicPr>
          <p:nvPr/>
        </p:nvPicPr>
        <p:blipFill>
          <a:blip r:embed="rId3"/>
          <a:stretch>
            <a:fillRect/>
          </a:stretch>
        </p:blipFill>
        <p:spPr>
          <a:xfrm>
            <a:off x="381575" y="5089812"/>
            <a:ext cx="7132939" cy="1122636"/>
          </a:xfrm>
          <a:prstGeom prst="rect">
            <a:avLst/>
          </a:prstGeom>
        </p:spPr>
      </p:pic>
      <p:pic>
        <p:nvPicPr>
          <p:cNvPr id="6" name="Image 5">
            <a:extLst>
              <a:ext uri="{FF2B5EF4-FFF2-40B4-BE49-F238E27FC236}">
                <a16:creationId xmlns:a16="http://schemas.microsoft.com/office/drawing/2014/main" id="{09DD9600-62BA-E641-9476-1EBB364927F8}"/>
              </a:ext>
            </a:extLst>
          </p:cNvPr>
          <p:cNvPicPr>
            <a:picLocks noChangeAspect="1"/>
          </p:cNvPicPr>
          <p:nvPr/>
        </p:nvPicPr>
        <p:blipFill>
          <a:blip r:embed="rId4"/>
          <a:stretch>
            <a:fillRect/>
          </a:stretch>
        </p:blipFill>
        <p:spPr>
          <a:xfrm>
            <a:off x="381575" y="2617708"/>
            <a:ext cx="7117697" cy="1045609"/>
          </a:xfrm>
          <a:prstGeom prst="rect">
            <a:avLst/>
          </a:prstGeom>
        </p:spPr>
      </p:pic>
      <p:pic>
        <p:nvPicPr>
          <p:cNvPr id="8" name="Image 7">
            <a:extLst>
              <a:ext uri="{FF2B5EF4-FFF2-40B4-BE49-F238E27FC236}">
                <a16:creationId xmlns:a16="http://schemas.microsoft.com/office/drawing/2014/main" id="{84A6F21C-2A31-CDD2-A6B7-7625B8597C77}"/>
              </a:ext>
            </a:extLst>
          </p:cNvPr>
          <p:cNvPicPr>
            <a:picLocks noChangeAspect="1"/>
          </p:cNvPicPr>
          <p:nvPr/>
        </p:nvPicPr>
        <p:blipFill>
          <a:blip r:embed="rId5"/>
          <a:stretch>
            <a:fillRect/>
          </a:stretch>
        </p:blipFill>
        <p:spPr>
          <a:xfrm>
            <a:off x="396817" y="3837702"/>
            <a:ext cx="7117697" cy="1076190"/>
          </a:xfrm>
          <a:prstGeom prst="rect">
            <a:avLst/>
          </a:prstGeom>
        </p:spPr>
      </p:pic>
      <p:pic>
        <p:nvPicPr>
          <p:cNvPr id="10" name="Image 9">
            <a:extLst>
              <a:ext uri="{FF2B5EF4-FFF2-40B4-BE49-F238E27FC236}">
                <a16:creationId xmlns:a16="http://schemas.microsoft.com/office/drawing/2014/main" id="{4B0830F6-9C50-A032-E02F-D93ECF09C53C}"/>
              </a:ext>
            </a:extLst>
          </p:cNvPr>
          <p:cNvPicPr>
            <a:picLocks noChangeAspect="1"/>
          </p:cNvPicPr>
          <p:nvPr/>
        </p:nvPicPr>
        <p:blipFill>
          <a:blip r:embed="rId6"/>
          <a:stretch>
            <a:fillRect/>
          </a:stretch>
        </p:blipFill>
        <p:spPr>
          <a:xfrm>
            <a:off x="396817" y="1345948"/>
            <a:ext cx="7102455" cy="1097375"/>
          </a:xfrm>
          <a:prstGeom prst="rect">
            <a:avLst/>
          </a:prstGeom>
        </p:spPr>
      </p:pic>
      <p:sp>
        <p:nvSpPr>
          <p:cNvPr id="11" name="ZoneTexte 10">
            <a:extLst>
              <a:ext uri="{FF2B5EF4-FFF2-40B4-BE49-F238E27FC236}">
                <a16:creationId xmlns:a16="http://schemas.microsoft.com/office/drawing/2014/main" id="{90139519-BDC5-20C6-63BD-B1CC5B9B720C}"/>
              </a:ext>
            </a:extLst>
          </p:cNvPr>
          <p:cNvSpPr txBox="1"/>
          <p:nvPr/>
        </p:nvSpPr>
        <p:spPr>
          <a:xfrm>
            <a:off x="9024569" y="1609428"/>
            <a:ext cx="3964246" cy="570413"/>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Water areas</a:t>
            </a:r>
          </a:p>
        </p:txBody>
      </p:sp>
      <p:sp>
        <p:nvSpPr>
          <p:cNvPr id="13" name="ZoneTexte 12">
            <a:extLst>
              <a:ext uri="{FF2B5EF4-FFF2-40B4-BE49-F238E27FC236}">
                <a16:creationId xmlns:a16="http://schemas.microsoft.com/office/drawing/2014/main" id="{B73FF0C2-DFBB-1DEB-C05B-528795A0AF5E}"/>
              </a:ext>
            </a:extLst>
          </p:cNvPr>
          <p:cNvSpPr txBox="1"/>
          <p:nvPr/>
        </p:nvSpPr>
        <p:spPr>
          <a:xfrm>
            <a:off x="9024569" y="2855305"/>
            <a:ext cx="3964246" cy="570413"/>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Natural lands</a:t>
            </a:r>
          </a:p>
        </p:txBody>
      </p:sp>
      <p:sp>
        <p:nvSpPr>
          <p:cNvPr id="14" name="ZoneTexte 13">
            <a:extLst>
              <a:ext uri="{FF2B5EF4-FFF2-40B4-BE49-F238E27FC236}">
                <a16:creationId xmlns:a16="http://schemas.microsoft.com/office/drawing/2014/main" id="{9B637B1C-087B-AE07-A076-26AAF59FBCA7}"/>
              </a:ext>
            </a:extLst>
          </p:cNvPr>
          <p:cNvSpPr txBox="1"/>
          <p:nvPr/>
        </p:nvSpPr>
        <p:spPr>
          <a:xfrm>
            <a:off x="9118008" y="4150636"/>
            <a:ext cx="3964246" cy="570413"/>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Urban areas</a:t>
            </a:r>
          </a:p>
        </p:txBody>
      </p:sp>
      <p:sp>
        <p:nvSpPr>
          <p:cNvPr id="15" name="ZoneTexte 14">
            <a:extLst>
              <a:ext uri="{FF2B5EF4-FFF2-40B4-BE49-F238E27FC236}">
                <a16:creationId xmlns:a16="http://schemas.microsoft.com/office/drawing/2014/main" id="{FE5C3ED0-7CB1-CDEA-B875-05BD7896C1AD}"/>
              </a:ext>
            </a:extLst>
          </p:cNvPr>
          <p:cNvSpPr txBox="1"/>
          <p:nvPr/>
        </p:nvSpPr>
        <p:spPr>
          <a:xfrm>
            <a:off x="8150460" y="5363524"/>
            <a:ext cx="3964246" cy="570413"/>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Industrial/ agricultural areas</a:t>
            </a:r>
          </a:p>
        </p:txBody>
      </p:sp>
    </p:spTree>
    <p:extLst>
      <p:ext uri="{BB962C8B-B14F-4D97-AF65-F5344CB8AC3E}">
        <p14:creationId xmlns:p14="http://schemas.microsoft.com/office/powerpoint/2010/main" val="365719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A66901B-48D7-AAB0-4204-699F4881F2DA}"/>
              </a:ext>
            </a:extLst>
          </p:cNvPr>
          <p:cNvSpPr>
            <a:spLocks noGrp="1"/>
          </p:cNvSpPr>
          <p:nvPr>
            <p:ph type="sldNum" sz="quarter" idx="12"/>
          </p:nvPr>
        </p:nvSpPr>
        <p:spPr/>
        <p:txBody>
          <a:bodyPr/>
          <a:lstStyle/>
          <a:p>
            <a:fld id="{897AE9FA-3F8D-0D45-ABEA-B1C7A7244A19}" type="slidenum">
              <a:rPr lang="en-US" smtClean="0"/>
              <a:pPr/>
              <a:t>11</a:t>
            </a:fld>
            <a:endParaRPr lang="en-US" dirty="0"/>
          </a:p>
        </p:txBody>
      </p:sp>
      <p:sp>
        <p:nvSpPr>
          <p:cNvPr id="5" name="ZoneTexte 4">
            <a:extLst>
              <a:ext uri="{FF2B5EF4-FFF2-40B4-BE49-F238E27FC236}">
                <a16:creationId xmlns:a16="http://schemas.microsoft.com/office/drawing/2014/main" id="{DAEA287C-FFF3-FC4D-CE9F-DE8BC042AF2D}"/>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sp>
        <p:nvSpPr>
          <p:cNvPr id="6" name="Title 1">
            <a:extLst>
              <a:ext uri="{FF2B5EF4-FFF2-40B4-BE49-F238E27FC236}">
                <a16:creationId xmlns:a16="http://schemas.microsoft.com/office/drawing/2014/main" id="{B273003F-F2FB-BE68-87A8-438D687B2093}"/>
              </a:ext>
            </a:extLst>
          </p:cNvPr>
          <p:cNvSpPr>
            <a:spLocks noGrp="1"/>
          </p:cNvSpPr>
          <p:nvPr>
            <p:ph type="title"/>
          </p:nvPr>
        </p:nvSpPr>
        <p:spPr>
          <a:xfrm>
            <a:off x="879676" y="1"/>
            <a:ext cx="8144893" cy="1312023"/>
          </a:xfrm>
        </p:spPr>
        <p:txBody>
          <a:bodyPr/>
          <a:lstStyle/>
          <a:p>
            <a:r>
              <a:rPr lang="en-US" cap="none" dirty="0"/>
              <a:t>Q2 : Formalizing the Perceptible Transition of Textures</a:t>
            </a:r>
            <a:endParaRPr lang="en-US" dirty="0"/>
          </a:p>
        </p:txBody>
      </p:sp>
      <p:pic>
        <p:nvPicPr>
          <p:cNvPr id="7" name="Image 6">
            <a:extLst>
              <a:ext uri="{FF2B5EF4-FFF2-40B4-BE49-F238E27FC236}">
                <a16:creationId xmlns:a16="http://schemas.microsoft.com/office/drawing/2014/main" id="{4DF3FD49-FFF4-872E-976C-54E9748D6045}"/>
              </a:ext>
            </a:extLst>
          </p:cNvPr>
          <p:cNvPicPr>
            <a:picLocks noChangeAspect="1"/>
          </p:cNvPicPr>
          <p:nvPr/>
        </p:nvPicPr>
        <p:blipFill>
          <a:blip r:embed="rId3"/>
          <a:stretch>
            <a:fillRect/>
          </a:stretch>
        </p:blipFill>
        <p:spPr>
          <a:xfrm>
            <a:off x="5935715" y="1635457"/>
            <a:ext cx="2519140" cy="3805974"/>
          </a:xfrm>
          <a:prstGeom prst="rect">
            <a:avLst/>
          </a:prstGeom>
        </p:spPr>
      </p:pic>
      <p:pic>
        <p:nvPicPr>
          <p:cNvPr id="9" name="Image 8">
            <a:extLst>
              <a:ext uri="{FF2B5EF4-FFF2-40B4-BE49-F238E27FC236}">
                <a16:creationId xmlns:a16="http://schemas.microsoft.com/office/drawing/2014/main" id="{25D0D57F-822F-088F-2E33-8732C41F2395}"/>
              </a:ext>
            </a:extLst>
          </p:cNvPr>
          <p:cNvPicPr>
            <a:picLocks noChangeAspect="1"/>
          </p:cNvPicPr>
          <p:nvPr/>
        </p:nvPicPr>
        <p:blipFill>
          <a:blip r:embed="rId4"/>
          <a:stretch>
            <a:fillRect/>
          </a:stretch>
        </p:blipFill>
        <p:spPr>
          <a:xfrm>
            <a:off x="8618718" y="1635457"/>
            <a:ext cx="2519141" cy="3808767"/>
          </a:xfrm>
          <a:prstGeom prst="rect">
            <a:avLst/>
          </a:prstGeom>
        </p:spPr>
      </p:pic>
      <p:sp>
        <p:nvSpPr>
          <p:cNvPr id="10" name="ZoneTexte 9">
            <a:extLst>
              <a:ext uri="{FF2B5EF4-FFF2-40B4-BE49-F238E27FC236}">
                <a16:creationId xmlns:a16="http://schemas.microsoft.com/office/drawing/2014/main" id="{990B2A80-6343-6183-165D-81A762259B82}"/>
              </a:ext>
            </a:extLst>
          </p:cNvPr>
          <p:cNvSpPr txBox="1"/>
          <p:nvPr/>
        </p:nvSpPr>
        <p:spPr>
          <a:xfrm>
            <a:off x="759445" y="2723681"/>
            <a:ext cx="4302177" cy="2361672"/>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 Haptic Perception Distance</a:t>
            </a:r>
          </a:p>
          <a:p>
            <a:pPr algn="l">
              <a:lnSpc>
                <a:spcPct val="130000"/>
              </a:lnSpc>
              <a:spcAft>
                <a:spcPts val="600"/>
              </a:spcAft>
              <a:buClr>
                <a:schemeClr val="accent2"/>
              </a:buClr>
            </a:pPr>
            <a:r>
              <a:rPr lang="en-GB" sz="2600" dirty="0">
                <a:latin typeface="Libertinus Sans"/>
              </a:rPr>
              <a:t>- Relative Distances</a:t>
            </a:r>
          </a:p>
          <a:p>
            <a:pPr algn="l">
              <a:lnSpc>
                <a:spcPct val="130000"/>
              </a:lnSpc>
              <a:spcAft>
                <a:spcPts val="600"/>
              </a:spcAft>
              <a:buClr>
                <a:schemeClr val="accent2"/>
              </a:buClr>
            </a:pPr>
            <a:r>
              <a:rPr lang="en-GB" sz="2600" dirty="0">
                <a:latin typeface="Libertinus Sans"/>
              </a:rPr>
              <a:t>-Tactile Domino Setting</a:t>
            </a:r>
          </a:p>
          <a:p>
            <a:pPr algn="l">
              <a:lnSpc>
                <a:spcPct val="130000"/>
              </a:lnSpc>
              <a:spcAft>
                <a:spcPts val="600"/>
              </a:spcAft>
              <a:buClr>
                <a:schemeClr val="accent2"/>
              </a:buClr>
            </a:pPr>
            <a:r>
              <a:rPr lang="en-GB" sz="2600" dirty="0">
                <a:latin typeface="Libertinus Sans"/>
              </a:rPr>
              <a:t> </a:t>
            </a:r>
          </a:p>
        </p:txBody>
      </p:sp>
      <p:sp>
        <p:nvSpPr>
          <p:cNvPr id="11" name="ZoneTexte 10">
            <a:extLst>
              <a:ext uri="{FF2B5EF4-FFF2-40B4-BE49-F238E27FC236}">
                <a16:creationId xmlns:a16="http://schemas.microsoft.com/office/drawing/2014/main" id="{C015D6E3-0957-E09F-4A36-86B929047755}"/>
              </a:ext>
            </a:extLst>
          </p:cNvPr>
          <p:cNvSpPr txBox="1"/>
          <p:nvPr/>
        </p:nvSpPr>
        <p:spPr>
          <a:xfrm>
            <a:off x="5674396" y="5557243"/>
            <a:ext cx="5560918" cy="567784"/>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     Hypothesis : HD(p1, p2) </a:t>
            </a:r>
            <a:r>
              <a:rPr lang="fr-FR" sz="2600" dirty="0">
                <a:latin typeface="Libertinus Sans"/>
              </a:rPr>
              <a:t>⪯ HD(p1, p3) </a:t>
            </a:r>
            <a:endParaRPr lang="en-GB" sz="2600" dirty="0">
              <a:latin typeface="Libertinus Sans"/>
            </a:endParaRPr>
          </a:p>
        </p:txBody>
      </p:sp>
      <p:sp>
        <p:nvSpPr>
          <p:cNvPr id="12" name="ZoneTexte 11">
            <a:extLst>
              <a:ext uri="{FF2B5EF4-FFF2-40B4-BE49-F238E27FC236}">
                <a16:creationId xmlns:a16="http://schemas.microsoft.com/office/drawing/2014/main" id="{EF0705EF-F312-9CB6-095E-597BAEF27870}"/>
              </a:ext>
            </a:extLst>
          </p:cNvPr>
          <p:cNvSpPr txBox="1"/>
          <p:nvPr/>
        </p:nvSpPr>
        <p:spPr>
          <a:xfrm>
            <a:off x="11202034" y="4216668"/>
            <a:ext cx="639944" cy="567784"/>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  p3</a:t>
            </a:r>
          </a:p>
        </p:txBody>
      </p:sp>
      <p:sp>
        <p:nvSpPr>
          <p:cNvPr id="13" name="ZoneTexte 12">
            <a:extLst>
              <a:ext uri="{FF2B5EF4-FFF2-40B4-BE49-F238E27FC236}">
                <a16:creationId xmlns:a16="http://schemas.microsoft.com/office/drawing/2014/main" id="{4C10DE4B-B43A-7E33-4FC4-340EF91DC717}"/>
              </a:ext>
            </a:extLst>
          </p:cNvPr>
          <p:cNvSpPr txBox="1"/>
          <p:nvPr/>
        </p:nvSpPr>
        <p:spPr>
          <a:xfrm>
            <a:off x="5260628" y="2151465"/>
            <a:ext cx="639944" cy="567784"/>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  p1</a:t>
            </a:r>
          </a:p>
        </p:txBody>
      </p:sp>
      <p:sp>
        <p:nvSpPr>
          <p:cNvPr id="14" name="ZoneTexte 13">
            <a:extLst>
              <a:ext uri="{FF2B5EF4-FFF2-40B4-BE49-F238E27FC236}">
                <a16:creationId xmlns:a16="http://schemas.microsoft.com/office/drawing/2014/main" id="{22A7ABCB-C708-F3C5-AAB8-37FF1F64BD22}"/>
              </a:ext>
            </a:extLst>
          </p:cNvPr>
          <p:cNvSpPr txBox="1"/>
          <p:nvPr/>
        </p:nvSpPr>
        <p:spPr>
          <a:xfrm>
            <a:off x="5225485" y="4183700"/>
            <a:ext cx="639944" cy="567784"/>
          </a:xfrm>
          <a:prstGeom prst="rect">
            <a:avLst/>
          </a:prstGeom>
          <a:noFill/>
        </p:spPr>
        <p:txBody>
          <a:bodyPr wrap="square" lIns="0" rtlCol="0">
            <a:spAutoFit/>
          </a:bodyPr>
          <a:lstStyle/>
          <a:p>
            <a:pPr algn="l">
              <a:lnSpc>
                <a:spcPct val="130000"/>
              </a:lnSpc>
              <a:spcAft>
                <a:spcPts val="600"/>
              </a:spcAft>
              <a:buClr>
                <a:schemeClr val="accent2"/>
              </a:buClr>
            </a:pPr>
            <a:r>
              <a:rPr lang="en-GB" sz="2600" dirty="0">
                <a:latin typeface="Libertinus Sans"/>
              </a:rPr>
              <a:t>  p2</a:t>
            </a:r>
          </a:p>
        </p:txBody>
      </p:sp>
    </p:spTree>
    <p:extLst>
      <p:ext uri="{BB962C8B-B14F-4D97-AF65-F5344CB8AC3E}">
        <p14:creationId xmlns:p14="http://schemas.microsoft.com/office/powerpoint/2010/main" val="341720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B7378A4-F3C3-E587-979F-7426D8A424E7}"/>
              </a:ext>
            </a:extLst>
          </p:cNvPr>
          <p:cNvSpPr>
            <a:spLocks noGrp="1"/>
          </p:cNvSpPr>
          <p:nvPr>
            <p:ph type="sldNum" sz="quarter" idx="12"/>
          </p:nvPr>
        </p:nvSpPr>
        <p:spPr/>
        <p:txBody>
          <a:bodyPr/>
          <a:lstStyle/>
          <a:p>
            <a:fld id="{897AE9FA-3F8D-0D45-ABEA-B1C7A7244A19}" type="slidenum">
              <a:rPr lang="en-US" smtClean="0"/>
              <a:pPr/>
              <a:t>12</a:t>
            </a:fld>
            <a:endParaRPr lang="en-US" dirty="0"/>
          </a:p>
        </p:txBody>
      </p:sp>
      <p:sp>
        <p:nvSpPr>
          <p:cNvPr id="5" name="ZoneTexte 4">
            <a:extLst>
              <a:ext uri="{FF2B5EF4-FFF2-40B4-BE49-F238E27FC236}">
                <a16:creationId xmlns:a16="http://schemas.microsoft.com/office/drawing/2014/main" id="{76214C24-A33B-E0B0-6129-1EF26072B06C}"/>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sp>
        <p:nvSpPr>
          <p:cNvPr id="6" name="Title 1">
            <a:extLst>
              <a:ext uri="{FF2B5EF4-FFF2-40B4-BE49-F238E27FC236}">
                <a16:creationId xmlns:a16="http://schemas.microsoft.com/office/drawing/2014/main" id="{8E280DA6-0FAF-1A49-1652-CD8FDD9A4A31}"/>
              </a:ext>
            </a:extLst>
          </p:cNvPr>
          <p:cNvSpPr>
            <a:spLocks noGrp="1"/>
          </p:cNvSpPr>
          <p:nvPr>
            <p:ph type="title"/>
          </p:nvPr>
        </p:nvSpPr>
        <p:spPr>
          <a:xfrm>
            <a:off x="879676" y="1"/>
            <a:ext cx="8144893" cy="1312023"/>
          </a:xfrm>
        </p:spPr>
        <p:txBody>
          <a:bodyPr/>
          <a:lstStyle/>
          <a:p>
            <a:r>
              <a:rPr lang="en-US" cap="none" dirty="0"/>
              <a:t>Planning of a User Study</a:t>
            </a:r>
            <a:endParaRPr lang="en-US" dirty="0"/>
          </a:p>
        </p:txBody>
      </p:sp>
      <p:sp>
        <p:nvSpPr>
          <p:cNvPr id="2" name="ZoneTexte 1">
            <a:extLst>
              <a:ext uri="{FF2B5EF4-FFF2-40B4-BE49-F238E27FC236}">
                <a16:creationId xmlns:a16="http://schemas.microsoft.com/office/drawing/2014/main" id="{4AF58512-64C4-2724-6429-72FF388C63EC}"/>
              </a:ext>
            </a:extLst>
          </p:cNvPr>
          <p:cNvSpPr txBox="1"/>
          <p:nvPr/>
        </p:nvSpPr>
        <p:spPr>
          <a:xfrm>
            <a:off x="402888" y="1085637"/>
            <a:ext cx="8621681" cy="5627181"/>
          </a:xfrm>
          <a:prstGeom prst="rect">
            <a:avLst/>
          </a:prstGeom>
          <a:noFill/>
        </p:spPr>
        <p:txBody>
          <a:bodyPr wrap="square" lIns="0" rtlCol="0">
            <a:spAutoFit/>
          </a:bodyPr>
          <a:lstStyle/>
          <a:p>
            <a:pPr>
              <a:lnSpc>
                <a:spcPct val="130000"/>
              </a:lnSpc>
              <a:spcAft>
                <a:spcPts val="600"/>
              </a:spcAft>
              <a:buClr>
                <a:schemeClr val="accent2"/>
              </a:buClr>
            </a:pPr>
            <a:r>
              <a:rPr lang="en-GB" sz="2600" dirty="0">
                <a:latin typeface="Libertinus Sans"/>
              </a:rPr>
              <a:t>     </a:t>
            </a:r>
            <a:r>
              <a:rPr lang="en-GB" sz="2600" dirty="0">
                <a:latin typeface="Libertinus Sans"/>
                <a:sym typeface="Wingdings" panose="05000000000000000000" pitchFamily="2" charset="2"/>
              </a:rPr>
              <a:t> P</a:t>
            </a:r>
            <a:r>
              <a:rPr lang="en-GB" sz="2600" dirty="0">
                <a:latin typeface="Libertinus Sans"/>
              </a:rPr>
              <a:t>HASE 1 : patterns from different groups</a:t>
            </a:r>
          </a:p>
          <a:p>
            <a:pPr>
              <a:lnSpc>
                <a:spcPct val="130000"/>
              </a:lnSpc>
              <a:spcAft>
                <a:spcPts val="600"/>
              </a:spcAft>
              <a:buClr>
                <a:schemeClr val="accent2"/>
              </a:buClr>
            </a:pPr>
            <a:r>
              <a:rPr lang="en-US" sz="2800" dirty="0">
                <a:latin typeface="Libertinus Sans"/>
              </a:rPr>
              <a:t>1) H : Low haptic distances for same environment textures</a:t>
            </a:r>
          </a:p>
          <a:p>
            <a:pPr>
              <a:lnSpc>
                <a:spcPct val="130000"/>
              </a:lnSpc>
              <a:spcAft>
                <a:spcPts val="600"/>
              </a:spcAft>
              <a:buClr>
                <a:schemeClr val="accent2"/>
              </a:buClr>
            </a:pPr>
            <a:r>
              <a:rPr lang="en-US" sz="2800" dirty="0">
                <a:latin typeface="Libertinus Sans"/>
              </a:rPr>
              <a:t>2) H : density &gt; correlation for point patterns</a:t>
            </a:r>
          </a:p>
          <a:p>
            <a:pPr>
              <a:lnSpc>
                <a:spcPct val="130000"/>
              </a:lnSpc>
              <a:spcAft>
                <a:spcPts val="600"/>
              </a:spcAft>
              <a:buClr>
                <a:schemeClr val="accent2"/>
              </a:buClr>
            </a:pPr>
            <a:r>
              <a:rPr lang="en-US" sz="2800" dirty="0">
                <a:latin typeface="Libertinus Sans"/>
              </a:rPr>
              <a:t>3) Threshold change of density for point patterns</a:t>
            </a:r>
          </a:p>
          <a:p>
            <a:pPr>
              <a:lnSpc>
                <a:spcPct val="130000"/>
              </a:lnSpc>
              <a:spcAft>
                <a:spcPts val="600"/>
              </a:spcAft>
              <a:buClr>
                <a:schemeClr val="accent2"/>
              </a:buClr>
            </a:pPr>
            <a:r>
              <a:rPr lang="en-US" sz="2800" dirty="0">
                <a:latin typeface="Libertinus Sans"/>
              </a:rPr>
              <a:t>4) Boundary choice for curved patterns</a:t>
            </a:r>
          </a:p>
          <a:p>
            <a:pPr>
              <a:lnSpc>
                <a:spcPct val="130000"/>
              </a:lnSpc>
              <a:spcAft>
                <a:spcPts val="600"/>
              </a:spcAft>
              <a:buClr>
                <a:schemeClr val="accent2"/>
              </a:buClr>
            </a:pPr>
            <a:r>
              <a:rPr lang="en-US" sz="2800" dirty="0">
                <a:latin typeface="Libertinus Sans"/>
              </a:rPr>
              <a:t>5) Boundary choice for hashes &amp; optimal angle</a:t>
            </a:r>
          </a:p>
          <a:p>
            <a:pPr>
              <a:lnSpc>
                <a:spcPct val="130000"/>
              </a:lnSpc>
              <a:spcAft>
                <a:spcPts val="600"/>
              </a:spcAft>
              <a:buClr>
                <a:schemeClr val="accent2"/>
              </a:buClr>
            </a:pPr>
            <a:r>
              <a:rPr lang="en-US" sz="2800" dirty="0">
                <a:latin typeface="Libertinus Sans"/>
              </a:rPr>
              <a:t>     </a:t>
            </a:r>
            <a:r>
              <a:rPr lang="en-US" sz="2800" dirty="0">
                <a:latin typeface="Libertinus Sans"/>
                <a:sym typeface="Wingdings" panose="05000000000000000000" pitchFamily="2" charset="2"/>
              </a:rPr>
              <a:t> </a:t>
            </a:r>
            <a:r>
              <a:rPr lang="en-US" sz="2800" dirty="0">
                <a:latin typeface="Libertinus Sans"/>
              </a:rPr>
              <a:t>PHASE 2 : within environment groups</a:t>
            </a:r>
          </a:p>
          <a:p>
            <a:pPr>
              <a:lnSpc>
                <a:spcPct val="130000"/>
              </a:lnSpc>
              <a:spcAft>
                <a:spcPts val="600"/>
              </a:spcAft>
              <a:buClr>
                <a:schemeClr val="accent2"/>
              </a:buClr>
            </a:pPr>
            <a:r>
              <a:rPr lang="en-US" sz="2800" dirty="0">
                <a:latin typeface="Libertinus Sans"/>
              </a:rPr>
              <a:t>6) Most relevant pattern for each specification</a:t>
            </a:r>
          </a:p>
          <a:p>
            <a:pPr algn="ctr">
              <a:lnSpc>
                <a:spcPct val="130000"/>
              </a:lnSpc>
              <a:spcAft>
                <a:spcPts val="600"/>
              </a:spcAft>
              <a:buClr>
                <a:schemeClr val="accent2"/>
              </a:buClr>
            </a:pPr>
            <a:endParaRPr lang="en-GB" sz="2600" dirty="0">
              <a:latin typeface="Libertinus Sans"/>
            </a:endParaRPr>
          </a:p>
        </p:txBody>
      </p:sp>
      <p:pic>
        <p:nvPicPr>
          <p:cNvPr id="12" name="Image 11">
            <a:extLst>
              <a:ext uri="{FF2B5EF4-FFF2-40B4-BE49-F238E27FC236}">
                <a16:creationId xmlns:a16="http://schemas.microsoft.com/office/drawing/2014/main" id="{25346CB9-0E61-0308-4181-B5E1C8E2D101}"/>
              </a:ext>
            </a:extLst>
          </p:cNvPr>
          <p:cNvPicPr>
            <a:picLocks noChangeAspect="1"/>
          </p:cNvPicPr>
          <p:nvPr/>
        </p:nvPicPr>
        <p:blipFill>
          <a:blip r:embed="rId3"/>
          <a:stretch>
            <a:fillRect/>
          </a:stretch>
        </p:blipFill>
        <p:spPr>
          <a:xfrm rot="10800000">
            <a:off x="10739791" y="1159735"/>
            <a:ext cx="1030220" cy="1546439"/>
          </a:xfrm>
          <a:prstGeom prst="rect">
            <a:avLst/>
          </a:prstGeom>
        </p:spPr>
      </p:pic>
      <p:pic>
        <p:nvPicPr>
          <p:cNvPr id="14" name="Image 13">
            <a:extLst>
              <a:ext uri="{FF2B5EF4-FFF2-40B4-BE49-F238E27FC236}">
                <a16:creationId xmlns:a16="http://schemas.microsoft.com/office/drawing/2014/main" id="{92A92712-6E32-FE6E-D436-B6236ECE8860}"/>
              </a:ext>
            </a:extLst>
          </p:cNvPr>
          <p:cNvPicPr>
            <a:picLocks noChangeAspect="1"/>
          </p:cNvPicPr>
          <p:nvPr/>
        </p:nvPicPr>
        <p:blipFill>
          <a:blip r:embed="rId4"/>
          <a:stretch>
            <a:fillRect/>
          </a:stretch>
        </p:blipFill>
        <p:spPr>
          <a:xfrm rot="10800000">
            <a:off x="9501357" y="1151961"/>
            <a:ext cx="1030221" cy="1554213"/>
          </a:xfrm>
          <a:prstGeom prst="rect">
            <a:avLst/>
          </a:prstGeom>
        </p:spPr>
      </p:pic>
      <p:cxnSp>
        <p:nvCxnSpPr>
          <p:cNvPr id="16" name="Connecteur : en arc 15">
            <a:extLst>
              <a:ext uri="{FF2B5EF4-FFF2-40B4-BE49-F238E27FC236}">
                <a16:creationId xmlns:a16="http://schemas.microsoft.com/office/drawing/2014/main" id="{6D0079AA-FB87-C62F-8BAF-2B72B19537F3}"/>
              </a:ext>
            </a:extLst>
          </p:cNvPr>
          <p:cNvCxnSpPr>
            <a:cxnSpLocks/>
          </p:cNvCxnSpPr>
          <p:nvPr/>
        </p:nvCxnSpPr>
        <p:spPr>
          <a:xfrm flipV="1">
            <a:off x="7300210" y="2277887"/>
            <a:ext cx="1755417" cy="4053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5D5ED72A-58BA-E261-7658-7BE4C554B592}"/>
              </a:ext>
            </a:extLst>
          </p:cNvPr>
          <p:cNvPicPr>
            <a:picLocks noChangeAspect="1"/>
          </p:cNvPicPr>
          <p:nvPr/>
        </p:nvPicPr>
        <p:blipFill>
          <a:blip r:embed="rId5"/>
          <a:stretch>
            <a:fillRect/>
          </a:stretch>
        </p:blipFill>
        <p:spPr>
          <a:xfrm>
            <a:off x="10736542" y="2913785"/>
            <a:ext cx="1030221" cy="1567728"/>
          </a:xfrm>
          <a:prstGeom prst="rect">
            <a:avLst/>
          </a:prstGeom>
        </p:spPr>
      </p:pic>
      <p:pic>
        <p:nvPicPr>
          <p:cNvPr id="21" name="Image 20">
            <a:extLst>
              <a:ext uri="{FF2B5EF4-FFF2-40B4-BE49-F238E27FC236}">
                <a16:creationId xmlns:a16="http://schemas.microsoft.com/office/drawing/2014/main" id="{273FC6E7-E078-49FD-5C90-92E9EFA4686D}"/>
              </a:ext>
            </a:extLst>
          </p:cNvPr>
          <p:cNvPicPr>
            <a:picLocks noChangeAspect="1"/>
          </p:cNvPicPr>
          <p:nvPr/>
        </p:nvPicPr>
        <p:blipFill>
          <a:blip r:embed="rId6"/>
          <a:stretch>
            <a:fillRect/>
          </a:stretch>
        </p:blipFill>
        <p:spPr>
          <a:xfrm>
            <a:off x="9502059" y="2913785"/>
            <a:ext cx="1029519" cy="1567728"/>
          </a:xfrm>
          <a:prstGeom prst="rect">
            <a:avLst/>
          </a:prstGeom>
        </p:spPr>
      </p:pic>
      <p:cxnSp>
        <p:nvCxnSpPr>
          <p:cNvPr id="26" name="Connecteur droit avec flèche 25">
            <a:extLst>
              <a:ext uri="{FF2B5EF4-FFF2-40B4-BE49-F238E27FC236}">
                <a16:creationId xmlns:a16="http://schemas.microsoft.com/office/drawing/2014/main" id="{00BD37A5-5F3A-33A3-7FB6-FC4E29869AC3}"/>
              </a:ext>
            </a:extLst>
          </p:cNvPr>
          <p:cNvCxnSpPr>
            <a:cxnSpLocks/>
          </p:cNvCxnSpPr>
          <p:nvPr/>
        </p:nvCxnSpPr>
        <p:spPr>
          <a:xfrm flipV="1">
            <a:off x="6205928" y="3649102"/>
            <a:ext cx="3071522" cy="25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Image 34">
            <a:extLst>
              <a:ext uri="{FF2B5EF4-FFF2-40B4-BE49-F238E27FC236}">
                <a16:creationId xmlns:a16="http://schemas.microsoft.com/office/drawing/2014/main" id="{A6DAD4CF-6766-8248-8376-FE6D69349161}"/>
              </a:ext>
            </a:extLst>
          </p:cNvPr>
          <p:cNvPicPr>
            <a:picLocks noChangeAspect="1"/>
          </p:cNvPicPr>
          <p:nvPr/>
        </p:nvPicPr>
        <p:blipFill>
          <a:blip r:embed="rId7"/>
          <a:stretch>
            <a:fillRect/>
          </a:stretch>
        </p:blipFill>
        <p:spPr>
          <a:xfrm>
            <a:off x="10736542" y="4689123"/>
            <a:ext cx="1030220" cy="1554211"/>
          </a:xfrm>
          <a:prstGeom prst="rect">
            <a:avLst/>
          </a:prstGeom>
        </p:spPr>
      </p:pic>
      <p:pic>
        <p:nvPicPr>
          <p:cNvPr id="37" name="Image 36">
            <a:extLst>
              <a:ext uri="{FF2B5EF4-FFF2-40B4-BE49-F238E27FC236}">
                <a16:creationId xmlns:a16="http://schemas.microsoft.com/office/drawing/2014/main" id="{5DAE62FE-1C39-A677-F06E-24035572D943}"/>
              </a:ext>
            </a:extLst>
          </p:cNvPr>
          <p:cNvPicPr>
            <a:picLocks noChangeAspect="1"/>
          </p:cNvPicPr>
          <p:nvPr/>
        </p:nvPicPr>
        <p:blipFill>
          <a:blip r:embed="rId8"/>
          <a:stretch>
            <a:fillRect/>
          </a:stretch>
        </p:blipFill>
        <p:spPr>
          <a:xfrm>
            <a:off x="9535621" y="4689124"/>
            <a:ext cx="1030221" cy="1565532"/>
          </a:xfrm>
          <a:prstGeom prst="rect">
            <a:avLst/>
          </a:prstGeom>
        </p:spPr>
      </p:pic>
      <p:cxnSp>
        <p:nvCxnSpPr>
          <p:cNvPr id="43" name="Connecteur : en arc 42">
            <a:extLst>
              <a:ext uri="{FF2B5EF4-FFF2-40B4-BE49-F238E27FC236}">
                <a16:creationId xmlns:a16="http://schemas.microsoft.com/office/drawing/2014/main" id="{4923FA49-325E-F55A-3CC7-F665AEE62EC7}"/>
              </a:ext>
            </a:extLst>
          </p:cNvPr>
          <p:cNvCxnSpPr>
            <a:cxnSpLocks/>
          </p:cNvCxnSpPr>
          <p:nvPr/>
        </p:nvCxnSpPr>
        <p:spPr>
          <a:xfrm>
            <a:off x="7300209" y="4481513"/>
            <a:ext cx="1960384" cy="98471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5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69" y="2365365"/>
            <a:ext cx="11098943" cy="1312023"/>
          </a:xfrm>
        </p:spPr>
        <p:txBody>
          <a:bodyPr/>
          <a:lstStyle/>
          <a:p>
            <a:br>
              <a:rPr lang="en-US" dirty="0"/>
            </a:br>
            <a:r>
              <a:rPr lang="en-US" cap="none" dirty="0"/>
              <a:t>Applications of the </a:t>
            </a:r>
            <a:br>
              <a:rPr lang="en-US" cap="none" dirty="0"/>
            </a:br>
            <a:r>
              <a:rPr lang="en-US" cap="none" dirty="0"/>
              <a:t>Concept of Haptic Distance</a:t>
            </a:r>
            <a:endParaRPr lang="en-US" dirty="0"/>
          </a:p>
        </p:txBody>
      </p:sp>
      <p:sp>
        <p:nvSpPr>
          <p:cNvPr id="3" name="Slide Number Placeholder 2"/>
          <p:cNvSpPr>
            <a:spLocks noGrp="1"/>
          </p:cNvSpPr>
          <p:nvPr>
            <p:ph type="sldNum" sz="quarter" idx="12"/>
          </p:nvPr>
        </p:nvSpPr>
        <p:spPr/>
        <p:txBody>
          <a:bodyPr/>
          <a:lstStyle/>
          <a:p>
            <a:fld id="{897AE9FA-3F8D-0D45-ABEA-B1C7A7244A19}" type="slidenum">
              <a:rPr lang="en-US" smtClean="0"/>
              <a:pPr/>
              <a:t>13</a:t>
            </a:fld>
            <a:endParaRPr lang="en-US" dirty="0"/>
          </a:p>
        </p:txBody>
      </p:sp>
    </p:spTree>
    <p:extLst>
      <p:ext uri="{BB962C8B-B14F-4D97-AF65-F5344CB8AC3E}">
        <p14:creationId xmlns:p14="http://schemas.microsoft.com/office/powerpoint/2010/main" val="169273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7AE9FA-3F8D-0D45-ABEA-B1C7A7244A19}" type="slidenum">
              <a:rPr lang="en-US" smtClean="0"/>
              <a:pPr/>
              <a:t>14</a:t>
            </a:fld>
            <a:endParaRPr lang="en-US" dirty="0"/>
          </a:p>
        </p:txBody>
      </p:sp>
      <p:sp>
        <p:nvSpPr>
          <p:cNvPr id="6" name="Rectangle 5">
            <a:extLst>
              <a:ext uri="{FF2B5EF4-FFF2-40B4-BE49-F238E27FC236}">
                <a16:creationId xmlns:a16="http://schemas.microsoft.com/office/drawing/2014/main" id="{2F521E13-A87D-302C-88F9-A837E11F927B}"/>
              </a:ext>
            </a:extLst>
          </p:cNvPr>
          <p:cNvSpPr/>
          <p:nvPr/>
        </p:nvSpPr>
        <p:spPr>
          <a:xfrm>
            <a:off x="0" y="6118837"/>
            <a:ext cx="12192000" cy="766181"/>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CC90FC18-F12F-7D70-8558-C3680F2E3A14}"/>
              </a:ext>
            </a:extLst>
          </p:cNvPr>
          <p:cNvSpPr/>
          <p:nvPr/>
        </p:nvSpPr>
        <p:spPr>
          <a:xfrm>
            <a:off x="4518211" y="457199"/>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Ellipse 7">
            <a:extLst>
              <a:ext uri="{FF2B5EF4-FFF2-40B4-BE49-F238E27FC236}">
                <a16:creationId xmlns:a16="http://schemas.microsoft.com/office/drawing/2014/main" id="{F02CB43C-C794-5394-A4C4-B7E0867DB377}"/>
              </a:ext>
            </a:extLst>
          </p:cNvPr>
          <p:cNvSpPr/>
          <p:nvPr/>
        </p:nvSpPr>
        <p:spPr>
          <a:xfrm>
            <a:off x="4518211" y="4204447"/>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96C9AEF1-F6BE-0489-87BB-8D969167F2EC}"/>
              </a:ext>
            </a:extLst>
          </p:cNvPr>
          <p:cNvSpPr/>
          <p:nvPr/>
        </p:nvSpPr>
        <p:spPr>
          <a:xfrm>
            <a:off x="2178422" y="2456329"/>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llipse 9">
            <a:extLst>
              <a:ext uri="{FF2B5EF4-FFF2-40B4-BE49-F238E27FC236}">
                <a16:creationId xmlns:a16="http://schemas.microsoft.com/office/drawing/2014/main" id="{D92EF0AE-65B4-AF7A-6F1D-0380D472B77F}"/>
              </a:ext>
            </a:extLst>
          </p:cNvPr>
          <p:cNvSpPr/>
          <p:nvPr/>
        </p:nvSpPr>
        <p:spPr>
          <a:xfrm>
            <a:off x="6858000" y="2429435"/>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llipse 10">
            <a:extLst>
              <a:ext uri="{FF2B5EF4-FFF2-40B4-BE49-F238E27FC236}">
                <a16:creationId xmlns:a16="http://schemas.microsoft.com/office/drawing/2014/main" id="{C5726445-07F1-B691-855F-3701C461861C}"/>
              </a:ext>
            </a:extLst>
          </p:cNvPr>
          <p:cNvSpPr/>
          <p:nvPr/>
        </p:nvSpPr>
        <p:spPr>
          <a:xfrm>
            <a:off x="5784221" y="2161488"/>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Ellipse 11">
            <a:extLst>
              <a:ext uri="{FF2B5EF4-FFF2-40B4-BE49-F238E27FC236}">
                <a16:creationId xmlns:a16="http://schemas.microsoft.com/office/drawing/2014/main" id="{590C9AF8-07DD-A6EC-D338-63787E5AE694}"/>
              </a:ext>
            </a:extLst>
          </p:cNvPr>
          <p:cNvSpPr/>
          <p:nvPr/>
        </p:nvSpPr>
        <p:spPr>
          <a:xfrm>
            <a:off x="2624280" y="272004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a:extLst>
              <a:ext uri="{FF2B5EF4-FFF2-40B4-BE49-F238E27FC236}">
                <a16:creationId xmlns:a16="http://schemas.microsoft.com/office/drawing/2014/main" id="{35F57D74-2C8D-0D81-00BD-72339749073A}"/>
              </a:ext>
            </a:extLst>
          </p:cNvPr>
          <p:cNvSpPr/>
          <p:nvPr/>
        </p:nvSpPr>
        <p:spPr>
          <a:xfrm>
            <a:off x="2488213" y="346873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a:extLst>
              <a:ext uri="{FF2B5EF4-FFF2-40B4-BE49-F238E27FC236}">
                <a16:creationId xmlns:a16="http://schemas.microsoft.com/office/drawing/2014/main" id="{B688D3AF-3DF5-7E3C-A62C-7BF2558CF7DD}"/>
              </a:ext>
            </a:extLst>
          </p:cNvPr>
          <p:cNvSpPr/>
          <p:nvPr/>
        </p:nvSpPr>
        <p:spPr>
          <a:xfrm>
            <a:off x="2624280" y="4021105"/>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Ellipse 14">
            <a:extLst>
              <a:ext uri="{FF2B5EF4-FFF2-40B4-BE49-F238E27FC236}">
                <a16:creationId xmlns:a16="http://schemas.microsoft.com/office/drawing/2014/main" id="{8871D7E8-7C94-B416-821F-45E31CF00DFC}"/>
              </a:ext>
            </a:extLst>
          </p:cNvPr>
          <p:cNvSpPr/>
          <p:nvPr/>
        </p:nvSpPr>
        <p:spPr>
          <a:xfrm>
            <a:off x="3738282" y="284181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a:extLst>
              <a:ext uri="{FF2B5EF4-FFF2-40B4-BE49-F238E27FC236}">
                <a16:creationId xmlns:a16="http://schemas.microsoft.com/office/drawing/2014/main" id="{87435909-D4D7-112B-CA5A-166C796A8FE4}"/>
              </a:ext>
            </a:extLst>
          </p:cNvPr>
          <p:cNvSpPr/>
          <p:nvPr/>
        </p:nvSpPr>
        <p:spPr>
          <a:xfrm>
            <a:off x="4870002" y="5105400"/>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Ellipse 16">
            <a:extLst>
              <a:ext uri="{FF2B5EF4-FFF2-40B4-BE49-F238E27FC236}">
                <a16:creationId xmlns:a16="http://schemas.microsoft.com/office/drawing/2014/main" id="{8D1884F7-B1CC-4D7C-24E0-EF984B22D66B}"/>
              </a:ext>
            </a:extLst>
          </p:cNvPr>
          <p:cNvSpPr/>
          <p:nvPr/>
        </p:nvSpPr>
        <p:spPr>
          <a:xfrm>
            <a:off x="5741383" y="121073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llipse 17">
            <a:extLst>
              <a:ext uri="{FF2B5EF4-FFF2-40B4-BE49-F238E27FC236}">
                <a16:creationId xmlns:a16="http://schemas.microsoft.com/office/drawing/2014/main" id="{4F5B4451-05F6-8DC6-DFDE-AB14DD8D3F3A}"/>
              </a:ext>
            </a:extLst>
          </p:cNvPr>
          <p:cNvSpPr/>
          <p:nvPr/>
        </p:nvSpPr>
        <p:spPr>
          <a:xfrm>
            <a:off x="5836022" y="5755341"/>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Ellipse 18">
            <a:extLst>
              <a:ext uri="{FF2B5EF4-FFF2-40B4-BE49-F238E27FC236}">
                <a16:creationId xmlns:a16="http://schemas.microsoft.com/office/drawing/2014/main" id="{768AA295-8D52-C282-C786-C34195E6C6CB}"/>
              </a:ext>
            </a:extLst>
          </p:cNvPr>
          <p:cNvSpPr/>
          <p:nvPr/>
        </p:nvSpPr>
        <p:spPr>
          <a:xfrm>
            <a:off x="7488006" y="292199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Ellipse 19">
            <a:extLst>
              <a:ext uri="{FF2B5EF4-FFF2-40B4-BE49-F238E27FC236}">
                <a16:creationId xmlns:a16="http://schemas.microsoft.com/office/drawing/2014/main" id="{9B68039B-C033-F05F-08D2-2BA6C9E9BCCA}"/>
              </a:ext>
            </a:extLst>
          </p:cNvPr>
          <p:cNvSpPr/>
          <p:nvPr/>
        </p:nvSpPr>
        <p:spPr>
          <a:xfrm>
            <a:off x="5143750" y="430504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Ellipse 20">
            <a:extLst>
              <a:ext uri="{FF2B5EF4-FFF2-40B4-BE49-F238E27FC236}">
                <a16:creationId xmlns:a16="http://schemas.microsoft.com/office/drawing/2014/main" id="{AE324B1A-E6CD-4B6A-5481-02DA501AB786}"/>
              </a:ext>
            </a:extLst>
          </p:cNvPr>
          <p:cNvSpPr/>
          <p:nvPr/>
        </p:nvSpPr>
        <p:spPr>
          <a:xfrm>
            <a:off x="6169206" y="4867950"/>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lipse 21">
            <a:extLst>
              <a:ext uri="{FF2B5EF4-FFF2-40B4-BE49-F238E27FC236}">
                <a16:creationId xmlns:a16="http://schemas.microsoft.com/office/drawing/2014/main" id="{33483E96-7003-B986-4DCD-8F3AB392E53A}"/>
              </a:ext>
            </a:extLst>
          </p:cNvPr>
          <p:cNvSpPr/>
          <p:nvPr/>
        </p:nvSpPr>
        <p:spPr>
          <a:xfrm>
            <a:off x="4949509" y="1022971"/>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Ellipse 22">
            <a:extLst>
              <a:ext uri="{FF2B5EF4-FFF2-40B4-BE49-F238E27FC236}">
                <a16:creationId xmlns:a16="http://schemas.microsoft.com/office/drawing/2014/main" id="{23A6D216-8067-541E-AB01-4FA6467CB260}"/>
              </a:ext>
            </a:extLst>
          </p:cNvPr>
          <p:cNvSpPr/>
          <p:nvPr/>
        </p:nvSpPr>
        <p:spPr>
          <a:xfrm>
            <a:off x="7599576" y="3244726"/>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Ellipse 23">
            <a:extLst>
              <a:ext uri="{FF2B5EF4-FFF2-40B4-BE49-F238E27FC236}">
                <a16:creationId xmlns:a16="http://schemas.microsoft.com/office/drawing/2014/main" id="{39FC16BB-6B9C-672D-7D5C-BCB94E7A4526}"/>
              </a:ext>
            </a:extLst>
          </p:cNvPr>
          <p:cNvSpPr/>
          <p:nvPr/>
        </p:nvSpPr>
        <p:spPr>
          <a:xfrm>
            <a:off x="8688787" y="3215843"/>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Ellipse 24">
            <a:extLst>
              <a:ext uri="{FF2B5EF4-FFF2-40B4-BE49-F238E27FC236}">
                <a16:creationId xmlns:a16="http://schemas.microsoft.com/office/drawing/2014/main" id="{C0161FFB-F781-A911-395F-801916943B03}"/>
              </a:ext>
            </a:extLst>
          </p:cNvPr>
          <p:cNvSpPr/>
          <p:nvPr/>
        </p:nvSpPr>
        <p:spPr>
          <a:xfrm>
            <a:off x="3744557" y="383138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Image 25">
            <a:extLst>
              <a:ext uri="{FF2B5EF4-FFF2-40B4-BE49-F238E27FC236}">
                <a16:creationId xmlns:a16="http://schemas.microsoft.com/office/drawing/2014/main" id="{75A3E345-5F9D-DB8A-F27C-A5B913E18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730" y="3178980"/>
            <a:ext cx="518317" cy="525940"/>
          </a:xfrm>
          <a:prstGeom prst="rect">
            <a:avLst/>
          </a:prstGeom>
          <a:ln w="28575">
            <a:noFill/>
          </a:ln>
        </p:spPr>
      </p:pic>
      <p:pic>
        <p:nvPicPr>
          <p:cNvPr id="27" name="Image 26">
            <a:extLst>
              <a:ext uri="{FF2B5EF4-FFF2-40B4-BE49-F238E27FC236}">
                <a16:creationId xmlns:a16="http://schemas.microsoft.com/office/drawing/2014/main" id="{486758EA-6C74-C628-493E-FD8EE20EC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849" y="1905132"/>
            <a:ext cx="520201" cy="531676"/>
          </a:xfrm>
          <a:prstGeom prst="rect">
            <a:avLst/>
          </a:prstGeom>
        </p:spPr>
      </p:pic>
      <p:pic>
        <p:nvPicPr>
          <p:cNvPr id="28" name="Image 27">
            <a:extLst>
              <a:ext uri="{FF2B5EF4-FFF2-40B4-BE49-F238E27FC236}">
                <a16:creationId xmlns:a16="http://schemas.microsoft.com/office/drawing/2014/main" id="{CFB1FA85-9AA6-302D-876A-34CC786A8A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639" y="2216278"/>
            <a:ext cx="542249" cy="525941"/>
          </a:xfrm>
          <a:prstGeom prst="rect">
            <a:avLst/>
          </a:prstGeom>
        </p:spPr>
      </p:pic>
      <p:pic>
        <p:nvPicPr>
          <p:cNvPr id="29" name="Image 28">
            <a:extLst>
              <a:ext uri="{FF2B5EF4-FFF2-40B4-BE49-F238E27FC236}">
                <a16:creationId xmlns:a16="http://schemas.microsoft.com/office/drawing/2014/main" id="{2C8D0655-692D-9354-6269-AC18557EC073}"/>
              </a:ext>
            </a:extLst>
          </p:cNvPr>
          <p:cNvPicPr>
            <a:picLocks noChangeAspect="1"/>
          </p:cNvPicPr>
          <p:nvPr/>
        </p:nvPicPr>
        <p:blipFill rotWithShape="1">
          <a:blip r:embed="rId6">
            <a:extLst>
              <a:ext uri="{28A0092B-C50C-407E-A947-70E740481C1C}">
                <a14:useLocalDpi xmlns:a14="http://schemas.microsoft.com/office/drawing/2010/main" val="0"/>
              </a:ext>
            </a:extLst>
          </a:blip>
          <a:srcRect l="11390"/>
          <a:stretch/>
        </p:blipFill>
        <p:spPr>
          <a:xfrm>
            <a:off x="6589385" y="1191312"/>
            <a:ext cx="541613" cy="556285"/>
          </a:xfrm>
          <a:prstGeom prst="rect">
            <a:avLst/>
          </a:prstGeom>
        </p:spPr>
      </p:pic>
      <p:pic>
        <p:nvPicPr>
          <p:cNvPr id="30" name="Image 29">
            <a:extLst>
              <a:ext uri="{FF2B5EF4-FFF2-40B4-BE49-F238E27FC236}">
                <a16:creationId xmlns:a16="http://schemas.microsoft.com/office/drawing/2014/main" id="{3D9720B9-9293-0707-B34B-B777A0DA55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8205" y="2456329"/>
            <a:ext cx="520201" cy="469424"/>
          </a:xfrm>
          <a:prstGeom prst="rect">
            <a:avLst/>
          </a:prstGeom>
        </p:spPr>
      </p:pic>
      <p:pic>
        <p:nvPicPr>
          <p:cNvPr id="31" name="Image 30">
            <a:extLst>
              <a:ext uri="{FF2B5EF4-FFF2-40B4-BE49-F238E27FC236}">
                <a16:creationId xmlns:a16="http://schemas.microsoft.com/office/drawing/2014/main" id="{66C554D7-26E4-7CC9-DDE4-4DCFDEA7F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9041" y="896434"/>
            <a:ext cx="536985" cy="526026"/>
          </a:xfrm>
          <a:prstGeom prst="rect">
            <a:avLst/>
          </a:prstGeom>
          <a:ln w="28575">
            <a:noFill/>
          </a:ln>
        </p:spPr>
      </p:pic>
      <p:pic>
        <p:nvPicPr>
          <p:cNvPr id="32" name="Image 31">
            <a:extLst>
              <a:ext uri="{FF2B5EF4-FFF2-40B4-BE49-F238E27FC236}">
                <a16:creationId xmlns:a16="http://schemas.microsoft.com/office/drawing/2014/main" id="{960A3E67-0468-7804-5EE2-644D3ADF5F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21794" y="6203577"/>
            <a:ext cx="522078" cy="530109"/>
          </a:xfrm>
          <a:prstGeom prst="rect">
            <a:avLst/>
          </a:prstGeom>
          <a:ln w="28575">
            <a:noFill/>
          </a:ln>
        </p:spPr>
      </p:pic>
      <p:pic>
        <p:nvPicPr>
          <p:cNvPr id="33" name="Image 32">
            <a:extLst>
              <a:ext uri="{FF2B5EF4-FFF2-40B4-BE49-F238E27FC236}">
                <a16:creationId xmlns:a16="http://schemas.microsoft.com/office/drawing/2014/main" id="{157D44FF-68B9-8444-EB4F-1EA3C27836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76300" y="5428129"/>
            <a:ext cx="522078" cy="518093"/>
          </a:xfrm>
          <a:prstGeom prst="rect">
            <a:avLst/>
          </a:prstGeom>
        </p:spPr>
      </p:pic>
      <p:pic>
        <p:nvPicPr>
          <p:cNvPr id="34" name="Image 33">
            <a:extLst>
              <a:ext uri="{FF2B5EF4-FFF2-40B4-BE49-F238E27FC236}">
                <a16:creationId xmlns:a16="http://schemas.microsoft.com/office/drawing/2014/main" id="{9AA89C56-59D0-50E7-7FFF-70182DF2FB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1877" y="3803513"/>
            <a:ext cx="534154" cy="516108"/>
          </a:xfrm>
          <a:prstGeom prst="rect">
            <a:avLst/>
          </a:prstGeom>
        </p:spPr>
      </p:pic>
      <p:pic>
        <p:nvPicPr>
          <p:cNvPr id="35" name="Image 34">
            <a:extLst>
              <a:ext uri="{FF2B5EF4-FFF2-40B4-BE49-F238E27FC236}">
                <a16:creationId xmlns:a16="http://schemas.microsoft.com/office/drawing/2014/main" id="{2024CB03-A446-443D-0BAF-C6135EC1CB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6758" y="4997147"/>
            <a:ext cx="535568" cy="535568"/>
          </a:xfrm>
          <a:prstGeom prst="rect">
            <a:avLst/>
          </a:prstGeom>
          <a:ln w="28575">
            <a:noFill/>
          </a:ln>
        </p:spPr>
      </p:pic>
      <p:pic>
        <p:nvPicPr>
          <p:cNvPr id="36" name="Image 35">
            <a:extLst>
              <a:ext uri="{FF2B5EF4-FFF2-40B4-BE49-F238E27FC236}">
                <a16:creationId xmlns:a16="http://schemas.microsoft.com/office/drawing/2014/main" id="{5B7C943E-9998-0DA8-053E-4C359AD5265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35665" y="3222725"/>
            <a:ext cx="542757" cy="542757"/>
          </a:xfrm>
          <a:prstGeom prst="rect">
            <a:avLst/>
          </a:prstGeom>
        </p:spPr>
      </p:pic>
      <p:pic>
        <p:nvPicPr>
          <p:cNvPr id="37" name="Image 36">
            <a:extLst>
              <a:ext uri="{FF2B5EF4-FFF2-40B4-BE49-F238E27FC236}">
                <a16:creationId xmlns:a16="http://schemas.microsoft.com/office/drawing/2014/main" id="{FF66B1E3-11E2-F07C-3C88-166B7B557A0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96157" y="2389485"/>
            <a:ext cx="546998" cy="542757"/>
          </a:xfrm>
          <a:prstGeom prst="rect">
            <a:avLst/>
          </a:prstGeom>
        </p:spPr>
      </p:pic>
      <p:pic>
        <p:nvPicPr>
          <p:cNvPr id="38" name="Image 37">
            <a:extLst>
              <a:ext uri="{FF2B5EF4-FFF2-40B4-BE49-F238E27FC236}">
                <a16:creationId xmlns:a16="http://schemas.microsoft.com/office/drawing/2014/main" id="{AE4306DD-47A5-58C6-7B78-BA108E93F3A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70824" y="4468865"/>
            <a:ext cx="535569" cy="539754"/>
          </a:xfrm>
          <a:prstGeom prst="rect">
            <a:avLst/>
          </a:prstGeom>
        </p:spPr>
      </p:pic>
      <p:pic>
        <p:nvPicPr>
          <p:cNvPr id="39" name="Image 38">
            <a:extLst>
              <a:ext uri="{FF2B5EF4-FFF2-40B4-BE49-F238E27FC236}">
                <a16:creationId xmlns:a16="http://schemas.microsoft.com/office/drawing/2014/main" id="{B507760D-B81C-AC2F-2704-B9ACA49AEE1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7737" y="1922921"/>
            <a:ext cx="521219" cy="542757"/>
          </a:xfrm>
          <a:prstGeom prst="rect">
            <a:avLst/>
          </a:prstGeom>
        </p:spPr>
      </p:pic>
      <p:pic>
        <p:nvPicPr>
          <p:cNvPr id="40" name="Image 39">
            <a:extLst>
              <a:ext uri="{FF2B5EF4-FFF2-40B4-BE49-F238E27FC236}">
                <a16:creationId xmlns:a16="http://schemas.microsoft.com/office/drawing/2014/main" id="{4FFAA339-18EB-691B-CEF3-32403F48CBE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66852" y="4265027"/>
            <a:ext cx="540583" cy="544907"/>
          </a:xfrm>
          <a:prstGeom prst="rect">
            <a:avLst/>
          </a:prstGeom>
          <a:ln w="28575">
            <a:noFill/>
          </a:ln>
        </p:spPr>
      </p:pic>
      <p:cxnSp>
        <p:nvCxnSpPr>
          <p:cNvPr id="41" name="Connecteur droit 40">
            <a:extLst>
              <a:ext uri="{FF2B5EF4-FFF2-40B4-BE49-F238E27FC236}">
                <a16:creationId xmlns:a16="http://schemas.microsoft.com/office/drawing/2014/main" id="{5A1A8B7D-C9B8-8D57-E5D8-6A4893691B28}"/>
              </a:ext>
            </a:extLst>
          </p:cNvPr>
          <p:cNvCxnSpPr>
            <a:cxnSpLocks/>
            <a:stCxn id="31" idx="3"/>
            <a:endCxn id="22" idx="4"/>
          </p:cNvCxnSpPr>
          <p:nvPr/>
        </p:nvCxnSpPr>
        <p:spPr>
          <a:xfrm>
            <a:off x="4516026" y="1159447"/>
            <a:ext cx="532095" cy="60748"/>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77BA60C9-06B4-6800-F05B-FCE6EDF3B07D}"/>
              </a:ext>
            </a:extLst>
          </p:cNvPr>
          <p:cNvCxnSpPr>
            <a:cxnSpLocks/>
            <a:stCxn id="17" idx="6"/>
            <a:endCxn id="29" idx="1"/>
          </p:cNvCxnSpPr>
          <p:nvPr/>
        </p:nvCxnSpPr>
        <p:spPr>
          <a:xfrm>
            <a:off x="5938607" y="1309344"/>
            <a:ext cx="650778" cy="160111"/>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87EA54FB-E17A-A734-C9A9-A11DE008C54E}"/>
              </a:ext>
            </a:extLst>
          </p:cNvPr>
          <p:cNvCxnSpPr>
            <a:stCxn id="30" idx="0"/>
            <a:endCxn id="11" idx="4"/>
          </p:cNvCxnSpPr>
          <p:nvPr/>
        </p:nvCxnSpPr>
        <p:spPr>
          <a:xfrm flipH="1" flipV="1">
            <a:off x="5882833" y="2358712"/>
            <a:ext cx="5473" cy="97617"/>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5B5875BC-C2EC-1AF6-E49B-BE43FCF9E571}"/>
              </a:ext>
            </a:extLst>
          </p:cNvPr>
          <p:cNvCxnSpPr>
            <a:cxnSpLocks/>
            <a:stCxn id="19" idx="7"/>
            <a:endCxn id="27" idx="2"/>
          </p:cNvCxnSpPr>
          <p:nvPr/>
        </p:nvCxnSpPr>
        <p:spPr>
          <a:xfrm flipV="1">
            <a:off x="7656347" y="2436808"/>
            <a:ext cx="340603" cy="51407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06A10346-8A29-D2E6-A941-717A54F272B4}"/>
              </a:ext>
            </a:extLst>
          </p:cNvPr>
          <p:cNvCxnSpPr>
            <a:cxnSpLocks/>
            <a:stCxn id="23" idx="7"/>
            <a:endCxn id="28" idx="1"/>
          </p:cNvCxnSpPr>
          <p:nvPr/>
        </p:nvCxnSpPr>
        <p:spPr>
          <a:xfrm flipV="1">
            <a:off x="7767917" y="2479249"/>
            <a:ext cx="882722" cy="79436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DD4F8D36-CCD6-0EC1-8A92-DF3E8E441D1F}"/>
              </a:ext>
            </a:extLst>
          </p:cNvPr>
          <p:cNvCxnSpPr>
            <a:cxnSpLocks/>
            <a:stCxn id="24" idx="5"/>
            <a:endCxn id="10" idx="6"/>
          </p:cNvCxnSpPr>
          <p:nvPr/>
        </p:nvCxnSpPr>
        <p:spPr>
          <a:xfrm>
            <a:off x="8857128" y="3384184"/>
            <a:ext cx="62755" cy="44816"/>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EB17653E-4373-57A9-6167-EEE0660A6679}"/>
              </a:ext>
            </a:extLst>
          </p:cNvPr>
          <p:cNvCxnSpPr>
            <a:stCxn id="18" idx="4"/>
            <a:endCxn id="32" idx="0"/>
          </p:cNvCxnSpPr>
          <p:nvPr/>
        </p:nvCxnSpPr>
        <p:spPr>
          <a:xfrm flipH="1">
            <a:off x="5882833" y="5952565"/>
            <a:ext cx="51801" cy="25101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22D26AA3-7857-DBC9-2B85-B2E23D97095E}"/>
              </a:ext>
            </a:extLst>
          </p:cNvPr>
          <p:cNvCxnSpPr>
            <a:stCxn id="21" idx="5"/>
            <a:endCxn id="33" idx="1"/>
          </p:cNvCxnSpPr>
          <p:nvPr/>
        </p:nvCxnSpPr>
        <p:spPr>
          <a:xfrm>
            <a:off x="6337547" y="5036291"/>
            <a:ext cx="238753" cy="650885"/>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715DC2FE-B529-3BE3-E0DC-32F7E36DF274}"/>
              </a:ext>
            </a:extLst>
          </p:cNvPr>
          <p:cNvCxnSpPr>
            <a:stCxn id="16" idx="2"/>
            <a:endCxn id="35" idx="3"/>
          </p:cNvCxnSpPr>
          <p:nvPr/>
        </p:nvCxnSpPr>
        <p:spPr>
          <a:xfrm flipH="1">
            <a:off x="4532326" y="5204012"/>
            <a:ext cx="337676" cy="60919"/>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CBF41742-FE8A-2639-3DB7-773CCA7CE876}"/>
              </a:ext>
            </a:extLst>
          </p:cNvPr>
          <p:cNvCxnSpPr>
            <a:cxnSpLocks/>
            <a:stCxn id="20" idx="1"/>
            <a:endCxn id="34" idx="3"/>
          </p:cNvCxnSpPr>
          <p:nvPr/>
        </p:nvCxnSpPr>
        <p:spPr>
          <a:xfrm flipH="1" flipV="1">
            <a:off x="5096031" y="4061567"/>
            <a:ext cx="76602" cy="272363"/>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3EB5ECDF-51B6-4838-37D6-563968FDB105}"/>
              </a:ext>
            </a:extLst>
          </p:cNvPr>
          <p:cNvCxnSpPr>
            <a:cxnSpLocks/>
            <a:stCxn id="38" idx="0"/>
            <a:endCxn id="25" idx="3"/>
          </p:cNvCxnSpPr>
          <p:nvPr/>
        </p:nvCxnSpPr>
        <p:spPr>
          <a:xfrm flipV="1">
            <a:off x="3538609" y="3999723"/>
            <a:ext cx="234831" cy="46914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4401CEEE-1308-D613-C2D8-9D74E0DE0E25}"/>
              </a:ext>
            </a:extLst>
          </p:cNvPr>
          <p:cNvCxnSpPr>
            <a:cxnSpLocks/>
            <a:stCxn id="14" idx="4"/>
            <a:endCxn id="40" idx="3"/>
          </p:cNvCxnSpPr>
          <p:nvPr/>
        </p:nvCxnSpPr>
        <p:spPr>
          <a:xfrm flipH="1">
            <a:off x="2607435" y="4218329"/>
            <a:ext cx="115457" cy="31915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43A801D6-8F99-9A61-7439-87A6ACE61614}"/>
              </a:ext>
            </a:extLst>
          </p:cNvPr>
          <p:cNvCxnSpPr>
            <a:cxnSpLocks/>
            <a:stCxn id="13" idx="2"/>
            <a:endCxn id="36" idx="3"/>
          </p:cNvCxnSpPr>
          <p:nvPr/>
        </p:nvCxnSpPr>
        <p:spPr>
          <a:xfrm flipH="1" flipV="1">
            <a:off x="2178422" y="3494104"/>
            <a:ext cx="309791" cy="73245"/>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718011E0-F62B-1C45-67DB-8BCBCEA01FEF}"/>
              </a:ext>
            </a:extLst>
          </p:cNvPr>
          <p:cNvCxnSpPr>
            <a:cxnSpLocks/>
            <a:stCxn id="12" idx="2"/>
            <a:endCxn id="37" idx="3"/>
          </p:cNvCxnSpPr>
          <p:nvPr/>
        </p:nvCxnSpPr>
        <p:spPr>
          <a:xfrm flipH="1" flipV="1">
            <a:off x="2343155" y="2660864"/>
            <a:ext cx="281125" cy="15779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71641D94-8AE0-D878-C5EE-AA31A8B9788C}"/>
              </a:ext>
            </a:extLst>
          </p:cNvPr>
          <p:cNvCxnSpPr>
            <a:cxnSpLocks/>
            <a:stCxn id="39" idx="2"/>
            <a:endCxn id="15" idx="1"/>
          </p:cNvCxnSpPr>
          <p:nvPr/>
        </p:nvCxnSpPr>
        <p:spPr>
          <a:xfrm>
            <a:off x="2938347" y="2465678"/>
            <a:ext cx="828818" cy="405017"/>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4CE7B933-6D2B-7BA7-37A9-FC8A860AC439}"/>
              </a:ext>
            </a:extLst>
          </p:cNvPr>
          <p:cNvSpPr txBox="1"/>
          <p:nvPr/>
        </p:nvSpPr>
        <p:spPr>
          <a:xfrm>
            <a:off x="5020400" y="133420"/>
            <a:ext cx="1350506" cy="338554"/>
          </a:xfrm>
          <a:prstGeom prst="rect">
            <a:avLst/>
          </a:prstGeom>
          <a:noFill/>
        </p:spPr>
        <p:txBody>
          <a:bodyPr wrap="square" rtlCol="0">
            <a:spAutoFit/>
          </a:bodyPr>
          <a:lstStyle/>
          <a:p>
            <a:r>
              <a:rPr lang="en-GB" sz="1600" dirty="0"/>
              <a:t>Natural land</a:t>
            </a:r>
          </a:p>
        </p:txBody>
      </p:sp>
      <p:sp>
        <p:nvSpPr>
          <p:cNvPr id="57" name="ZoneTexte 56">
            <a:extLst>
              <a:ext uri="{FF2B5EF4-FFF2-40B4-BE49-F238E27FC236}">
                <a16:creationId xmlns:a16="http://schemas.microsoft.com/office/drawing/2014/main" id="{32A8D828-3554-A188-9171-606509C25C92}"/>
              </a:ext>
            </a:extLst>
          </p:cNvPr>
          <p:cNvSpPr txBox="1"/>
          <p:nvPr/>
        </p:nvSpPr>
        <p:spPr>
          <a:xfrm>
            <a:off x="7461803" y="4490187"/>
            <a:ext cx="1350506" cy="338554"/>
          </a:xfrm>
          <a:prstGeom prst="rect">
            <a:avLst/>
          </a:prstGeom>
          <a:noFill/>
        </p:spPr>
        <p:txBody>
          <a:bodyPr wrap="square" rtlCol="0">
            <a:spAutoFit/>
          </a:bodyPr>
          <a:lstStyle/>
          <a:p>
            <a:r>
              <a:rPr lang="en-GB" sz="1600" dirty="0"/>
              <a:t>Water area</a:t>
            </a:r>
          </a:p>
        </p:txBody>
      </p:sp>
      <p:sp>
        <p:nvSpPr>
          <p:cNvPr id="58" name="ZoneTexte 57">
            <a:extLst>
              <a:ext uri="{FF2B5EF4-FFF2-40B4-BE49-F238E27FC236}">
                <a16:creationId xmlns:a16="http://schemas.microsoft.com/office/drawing/2014/main" id="{626B110E-3184-7648-2FBE-67AFE6AB256D}"/>
              </a:ext>
            </a:extLst>
          </p:cNvPr>
          <p:cNvSpPr txBox="1"/>
          <p:nvPr/>
        </p:nvSpPr>
        <p:spPr>
          <a:xfrm>
            <a:off x="4167419" y="6125618"/>
            <a:ext cx="1350506" cy="338554"/>
          </a:xfrm>
          <a:prstGeom prst="rect">
            <a:avLst/>
          </a:prstGeom>
          <a:noFill/>
        </p:spPr>
        <p:txBody>
          <a:bodyPr wrap="square" rtlCol="0">
            <a:spAutoFit/>
          </a:bodyPr>
          <a:lstStyle/>
          <a:p>
            <a:r>
              <a:rPr lang="en-GB" sz="1600" dirty="0"/>
              <a:t>Urban area</a:t>
            </a:r>
          </a:p>
        </p:txBody>
      </p:sp>
      <p:sp>
        <p:nvSpPr>
          <p:cNvPr id="59" name="ZoneTexte 58">
            <a:extLst>
              <a:ext uri="{FF2B5EF4-FFF2-40B4-BE49-F238E27FC236}">
                <a16:creationId xmlns:a16="http://schemas.microsoft.com/office/drawing/2014/main" id="{0D555CAD-3ACC-1482-D8A8-39440226AD52}"/>
              </a:ext>
            </a:extLst>
          </p:cNvPr>
          <p:cNvSpPr txBox="1"/>
          <p:nvPr/>
        </p:nvSpPr>
        <p:spPr>
          <a:xfrm>
            <a:off x="1340674" y="5054525"/>
            <a:ext cx="2744281" cy="338554"/>
          </a:xfrm>
          <a:prstGeom prst="rect">
            <a:avLst/>
          </a:prstGeom>
          <a:noFill/>
        </p:spPr>
        <p:txBody>
          <a:bodyPr wrap="square" rtlCol="0">
            <a:spAutoFit/>
          </a:bodyPr>
          <a:lstStyle/>
          <a:p>
            <a:r>
              <a:rPr lang="en-GB" sz="1600" dirty="0"/>
              <a:t>Industrial / agricultural land</a:t>
            </a:r>
          </a:p>
        </p:txBody>
      </p:sp>
      <p:sp>
        <p:nvSpPr>
          <p:cNvPr id="60" name="Ellipse 59">
            <a:extLst>
              <a:ext uri="{FF2B5EF4-FFF2-40B4-BE49-F238E27FC236}">
                <a16:creationId xmlns:a16="http://schemas.microsoft.com/office/drawing/2014/main" id="{83AB2341-8A9F-36FA-FB0D-6522F5B5A2D1}"/>
              </a:ext>
            </a:extLst>
          </p:cNvPr>
          <p:cNvSpPr/>
          <p:nvPr/>
        </p:nvSpPr>
        <p:spPr>
          <a:xfrm>
            <a:off x="8857128" y="4800518"/>
            <a:ext cx="461176" cy="459552"/>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Ellipse 60">
            <a:extLst>
              <a:ext uri="{FF2B5EF4-FFF2-40B4-BE49-F238E27FC236}">
                <a16:creationId xmlns:a16="http://schemas.microsoft.com/office/drawing/2014/main" id="{E33E0266-8632-9EA2-4092-DE548B85C12B}"/>
              </a:ext>
            </a:extLst>
          </p:cNvPr>
          <p:cNvSpPr/>
          <p:nvPr/>
        </p:nvSpPr>
        <p:spPr>
          <a:xfrm>
            <a:off x="8989104" y="536253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Connecteur droit 61">
            <a:extLst>
              <a:ext uri="{FF2B5EF4-FFF2-40B4-BE49-F238E27FC236}">
                <a16:creationId xmlns:a16="http://schemas.microsoft.com/office/drawing/2014/main" id="{B53AFD16-6A9F-477D-3979-98CE20AE0627}"/>
              </a:ext>
            </a:extLst>
          </p:cNvPr>
          <p:cNvCxnSpPr>
            <a:cxnSpLocks/>
          </p:cNvCxnSpPr>
          <p:nvPr/>
        </p:nvCxnSpPr>
        <p:spPr>
          <a:xfrm>
            <a:off x="8944027" y="6086794"/>
            <a:ext cx="421342" cy="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3" name="ZoneTexte 62">
            <a:extLst>
              <a:ext uri="{FF2B5EF4-FFF2-40B4-BE49-F238E27FC236}">
                <a16:creationId xmlns:a16="http://schemas.microsoft.com/office/drawing/2014/main" id="{FDB33DAA-B29D-B533-C922-50184AB8C35C}"/>
              </a:ext>
            </a:extLst>
          </p:cNvPr>
          <p:cNvSpPr txBox="1"/>
          <p:nvPr/>
        </p:nvSpPr>
        <p:spPr>
          <a:xfrm>
            <a:off x="9365368" y="4880124"/>
            <a:ext cx="2713307" cy="338554"/>
          </a:xfrm>
          <a:prstGeom prst="rect">
            <a:avLst/>
          </a:prstGeom>
          <a:noFill/>
        </p:spPr>
        <p:txBody>
          <a:bodyPr wrap="square" rtlCol="0">
            <a:spAutoFit/>
          </a:bodyPr>
          <a:lstStyle/>
          <a:p>
            <a:r>
              <a:rPr lang="en-GB" sz="1600" dirty="0"/>
              <a:t>Cluster per environment</a:t>
            </a:r>
          </a:p>
        </p:txBody>
      </p:sp>
      <p:sp>
        <p:nvSpPr>
          <p:cNvPr id="64" name="ZoneTexte 63">
            <a:extLst>
              <a:ext uri="{FF2B5EF4-FFF2-40B4-BE49-F238E27FC236}">
                <a16:creationId xmlns:a16="http://schemas.microsoft.com/office/drawing/2014/main" id="{7709D629-4155-142F-CE84-92D561E7E24A}"/>
              </a:ext>
            </a:extLst>
          </p:cNvPr>
          <p:cNvSpPr txBox="1"/>
          <p:nvPr/>
        </p:nvSpPr>
        <p:spPr>
          <a:xfrm>
            <a:off x="9365368" y="5256082"/>
            <a:ext cx="2713307" cy="338554"/>
          </a:xfrm>
          <a:prstGeom prst="rect">
            <a:avLst/>
          </a:prstGeom>
          <a:noFill/>
        </p:spPr>
        <p:txBody>
          <a:bodyPr wrap="square" rtlCol="0">
            <a:spAutoFit/>
          </a:bodyPr>
          <a:lstStyle/>
          <a:p>
            <a:r>
              <a:rPr lang="en-GB" sz="1600" dirty="0"/>
              <a:t>Node for a pattern</a:t>
            </a:r>
          </a:p>
        </p:txBody>
      </p:sp>
      <p:sp>
        <p:nvSpPr>
          <p:cNvPr id="65" name="ZoneTexte 64">
            <a:extLst>
              <a:ext uri="{FF2B5EF4-FFF2-40B4-BE49-F238E27FC236}">
                <a16:creationId xmlns:a16="http://schemas.microsoft.com/office/drawing/2014/main" id="{DAD4438C-B6B8-E6AA-66AB-6DB54271CBC7}"/>
              </a:ext>
            </a:extLst>
          </p:cNvPr>
          <p:cNvSpPr txBox="1"/>
          <p:nvPr/>
        </p:nvSpPr>
        <p:spPr>
          <a:xfrm>
            <a:off x="9380249" y="5917517"/>
            <a:ext cx="2713307" cy="338554"/>
          </a:xfrm>
          <a:prstGeom prst="rect">
            <a:avLst/>
          </a:prstGeom>
          <a:noFill/>
        </p:spPr>
        <p:txBody>
          <a:bodyPr wrap="square" rtlCol="0">
            <a:spAutoFit/>
          </a:bodyPr>
          <a:lstStyle/>
          <a:p>
            <a:r>
              <a:rPr lang="en-GB" sz="1600" dirty="0"/>
              <a:t>Corresponding pattern</a:t>
            </a:r>
          </a:p>
        </p:txBody>
      </p:sp>
    </p:spTree>
    <p:extLst>
      <p:ext uri="{BB962C8B-B14F-4D97-AF65-F5344CB8AC3E}">
        <p14:creationId xmlns:p14="http://schemas.microsoft.com/office/powerpoint/2010/main" val="8606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7AE9FA-3F8D-0D45-ABEA-B1C7A7244A19}" type="slidenum">
              <a:rPr lang="en-US" smtClean="0"/>
              <a:pPr/>
              <a:t>15</a:t>
            </a:fld>
            <a:endParaRPr lang="en-US" dirty="0"/>
          </a:p>
        </p:txBody>
      </p:sp>
      <p:sp>
        <p:nvSpPr>
          <p:cNvPr id="6" name="Rectangle 5">
            <a:extLst>
              <a:ext uri="{FF2B5EF4-FFF2-40B4-BE49-F238E27FC236}">
                <a16:creationId xmlns:a16="http://schemas.microsoft.com/office/drawing/2014/main" id="{C461CEB1-4629-FAB6-2111-7AD5F7EB8F2F}"/>
              </a:ext>
            </a:extLst>
          </p:cNvPr>
          <p:cNvSpPr/>
          <p:nvPr/>
        </p:nvSpPr>
        <p:spPr>
          <a:xfrm>
            <a:off x="0" y="6118837"/>
            <a:ext cx="12192000" cy="766181"/>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C18AC9BA-B5AE-868C-9CC3-A683C0F69BC2}"/>
              </a:ext>
            </a:extLst>
          </p:cNvPr>
          <p:cNvSpPr/>
          <p:nvPr/>
        </p:nvSpPr>
        <p:spPr>
          <a:xfrm>
            <a:off x="4518211" y="457199"/>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Ellipse 7">
            <a:extLst>
              <a:ext uri="{FF2B5EF4-FFF2-40B4-BE49-F238E27FC236}">
                <a16:creationId xmlns:a16="http://schemas.microsoft.com/office/drawing/2014/main" id="{84436EA1-560B-C74E-EAF0-8D35BDFBFD39}"/>
              </a:ext>
            </a:extLst>
          </p:cNvPr>
          <p:cNvSpPr/>
          <p:nvPr/>
        </p:nvSpPr>
        <p:spPr>
          <a:xfrm>
            <a:off x="4518211" y="4204447"/>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4BEA2D57-A726-EAFF-EFC1-0AAF5816A09B}"/>
              </a:ext>
            </a:extLst>
          </p:cNvPr>
          <p:cNvSpPr/>
          <p:nvPr/>
        </p:nvSpPr>
        <p:spPr>
          <a:xfrm>
            <a:off x="2178422" y="2456329"/>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llipse 9">
            <a:extLst>
              <a:ext uri="{FF2B5EF4-FFF2-40B4-BE49-F238E27FC236}">
                <a16:creationId xmlns:a16="http://schemas.microsoft.com/office/drawing/2014/main" id="{646C8D14-9999-3056-4E65-2B172D2AC0E9}"/>
              </a:ext>
            </a:extLst>
          </p:cNvPr>
          <p:cNvSpPr/>
          <p:nvPr/>
        </p:nvSpPr>
        <p:spPr>
          <a:xfrm>
            <a:off x="6858000" y="2429435"/>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llipse 10">
            <a:extLst>
              <a:ext uri="{FF2B5EF4-FFF2-40B4-BE49-F238E27FC236}">
                <a16:creationId xmlns:a16="http://schemas.microsoft.com/office/drawing/2014/main" id="{C156C910-E18E-6E58-C701-E99886C747F4}"/>
              </a:ext>
            </a:extLst>
          </p:cNvPr>
          <p:cNvSpPr/>
          <p:nvPr/>
        </p:nvSpPr>
        <p:spPr>
          <a:xfrm>
            <a:off x="5784221" y="2161488"/>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Ellipse 11">
            <a:extLst>
              <a:ext uri="{FF2B5EF4-FFF2-40B4-BE49-F238E27FC236}">
                <a16:creationId xmlns:a16="http://schemas.microsoft.com/office/drawing/2014/main" id="{6A9741D4-9062-33A0-CAF2-89DF986977A9}"/>
              </a:ext>
            </a:extLst>
          </p:cNvPr>
          <p:cNvSpPr/>
          <p:nvPr/>
        </p:nvSpPr>
        <p:spPr>
          <a:xfrm>
            <a:off x="2624280" y="272004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a:extLst>
              <a:ext uri="{FF2B5EF4-FFF2-40B4-BE49-F238E27FC236}">
                <a16:creationId xmlns:a16="http://schemas.microsoft.com/office/drawing/2014/main" id="{F56BC8DD-2055-0F6E-5AED-885ED0663F01}"/>
              </a:ext>
            </a:extLst>
          </p:cNvPr>
          <p:cNvSpPr/>
          <p:nvPr/>
        </p:nvSpPr>
        <p:spPr>
          <a:xfrm>
            <a:off x="2488213" y="346873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a:extLst>
              <a:ext uri="{FF2B5EF4-FFF2-40B4-BE49-F238E27FC236}">
                <a16:creationId xmlns:a16="http://schemas.microsoft.com/office/drawing/2014/main" id="{A1141A9C-66FA-1937-7F4B-C56C174E794D}"/>
              </a:ext>
            </a:extLst>
          </p:cNvPr>
          <p:cNvSpPr/>
          <p:nvPr/>
        </p:nvSpPr>
        <p:spPr>
          <a:xfrm>
            <a:off x="2624280" y="4021105"/>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Ellipse 14">
            <a:extLst>
              <a:ext uri="{FF2B5EF4-FFF2-40B4-BE49-F238E27FC236}">
                <a16:creationId xmlns:a16="http://schemas.microsoft.com/office/drawing/2014/main" id="{74D48A51-4595-A493-CBF7-803EE39523B8}"/>
              </a:ext>
            </a:extLst>
          </p:cNvPr>
          <p:cNvSpPr/>
          <p:nvPr/>
        </p:nvSpPr>
        <p:spPr>
          <a:xfrm>
            <a:off x="3738282" y="284181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a:extLst>
              <a:ext uri="{FF2B5EF4-FFF2-40B4-BE49-F238E27FC236}">
                <a16:creationId xmlns:a16="http://schemas.microsoft.com/office/drawing/2014/main" id="{C86E7205-9FB6-95B5-76DF-7ED53FD4A020}"/>
              </a:ext>
            </a:extLst>
          </p:cNvPr>
          <p:cNvSpPr/>
          <p:nvPr/>
        </p:nvSpPr>
        <p:spPr>
          <a:xfrm>
            <a:off x="4870002" y="5105400"/>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Ellipse 16">
            <a:extLst>
              <a:ext uri="{FF2B5EF4-FFF2-40B4-BE49-F238E27FC236}">
                <a16:creationId xmlns:a16="http://schemas.microsoft.com/office/drawing/2014/main" id="{E28B5F06-9449-CB66-2F99-86320BB1736D}"/>
              </a:ext>
            </a:extLst>
          </p:cNvPr>
          <p:cNvSpPr/>
          <p:nvPr/>
        </p:nvSpPr>
        <p:spPr>
          <a:xfrm>
            <a:off x="5741383" y="121073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llipse 17">
            <a:extLst>
              <a:ext uri="{FF2B5EF4-FFF2-40B4-BE49-F238E27FC236}">
                <a16:creationId xmlns:a16="http://schemas.microsoft.com/office/drawing/2014/main" id="{CCF666B4-3C5A-FB2A-FD18-AAE5A3AEDE66}"/>
              </a:ext>
            </a:extLst>
          </p:cNvPr>
          <p:cNvSpPr/>
          <p:nvPr/>
        </p:nvSpPr>
        <p:spPr>
          <a:xfrm>
            <a:off x="5836022" y="5755341"/>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Ellipse 18">
            <a:extLst>
              <a:ext uri="{FF2B5EF4-FFF2-40B4-BE49-F238E27FC236}">
                <a16:creationId xmlns:a16="http://schemas.microsoft.com/office/drawing/2014/main" id="{377EE63F-B989-98D0-8FC4-1DCD2DCD52E4}"/>
              </a:ext>
            </a:extLst>
          </p:cNvPr>
          <p:cNvSpPr/>
          <p:nvPr/>
        </p:nvSpPr>
        <p:spPr>
          <a:xfrm>
            <a:off x="7488006" y="292199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Ellipse 19">
            <a:extLst>
              <a:ext uri="{FF2B5EF4-FFF2-40B4-BE49-F238E27FC236}">
                <a16:creationId xmlns:a16="http://schemas.microsoft.com/office/drawing/2014/main" id="{56024445-3736-C876-D794-7FC3B25D93CC}"/>
              </a:ext>
            </a:extLst>
          </p:cNvPr>
          <p:cNvSpPr/>
          <p:nvPr/>
        </p:nvSpPr>
        <p:spPr>
          <a:xfrm>
            <a:off x="5143750" y="430504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Ellipse 20">
            <a:extLst>
              <a:ext uri="{FF2B5EF4-FFF2-40B4-BE49-F238E27FC236}">
                <a16:creationId xmlns:a16="http://schemas.microsoft.com/office/drawing/2014/main" id="{C2754B91-9B62-129D-A130-42526C77129E}"/>
              </a:ext>
            </a:extLst>
          </p:cNvPr>
          <p:cNvSpPr/>
          <p:nvPr/>
        </p:nvSpPr>
        <p:spPr>
          <a:xfrm>
            <a:off x="6169206" y="4867950"/>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lipse 21">
            <a:extLst>
              <a:ext uri="{FF2B5EF4-FFF2-40B4-BE49-F238E27FC236}">
                <a16:creationId xmlns:a16="http://schemas.microsoft.com/office/drawing/2014/main" id="{5800D51F-AB25-6D27-C7CD-70F833EB060F}"/>
              </a:ext>
            </a:extLst>
          </p:cNvPr>
          <p:cNvSpPr/>
          <p:nvPr/>
        </p:nvSpPr>
        <p:spPr>
          <a:xfrm>
            <a:off x="4949509" y="1022971"/>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Ellipse 22">
            <a:extLst>
              <a:ext uri="{FF2B5EF4-FFF2-40B4-BE49-F238E27FC236}">
                <a16:creationId xmlns:a16="http://schemas.microsoft.com/office/drawing/2014/main" id="{801F8C0E-193F-EBDF-95D9-3F2EA7CF21AF}"/>
              </a:ext>
            </a:extLst>
          </p:cNvPr>
          <p:cNvSpPr/>
          <p:nvPr/>
        </p:nvSpPr>
        <p:spPr>
          <a:xfrm>
            <a:off x="7599576" y="3244726"/>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Ellipse 23">
            <a:extLst>
              <a:ext uri="{FF2B5EF4-FFF2-40B4-BE49-F238E27FC236}">
                <a16:creationId xmlns:a16="http://schemas.microsoft.com/office/drawing/2014/main" id="{7B639964-C9CC-4FEB-6791-7ECA1AB0EFB6}"/>
              </a:ext>
            </a:extLst>
          </p:cNvPr>
          <p:cNvSpPr/>
          <p:nvPr/>
        </p:nvSpPr>
        <p:spPr>
          <a:xfrm>
            <a:off x="8688787" y="3215843"/>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Connecteur droit 24">
            <a:extLst>
              <a:ext uri="{FF2B5EF4-FFF2-40B4-BE49-F238E27FC236}">
                <a16:creationId xmlns:a16="http://schemas.microsoft.com/office/drawing/2014/main" id="{F45DF85F-E8D2-1A97-6779-5808020BF305}"/>
              </a:ext>
            </a:extLst>
          </p:cNvPr>
          <p:cNvCxnSpPr>
            <a:cxnSpLocks/>
            <a:stCxn id="12" idx="6"/>
            <a:endCxn id="17" idx="3"/>
          </p:cNvCxnSpPr>
          <p:nvPr/>
        </p:nvCxnSpPr>
        <p:spPr>
          <a:xfrm flipV="1">
            <a:off x="2821504" y="1379073"/>
            <a:ext cx="2948762" cy="143958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2993349B-C060-2787-78C0-D6B9E8784808}"/>
              </a:ext>
            </a:extLst>
          </p:cNvPr>
          <p:cNvCxnSpPr>
            <a:stCxn id="12" idx="6"/>
            <a:endCxn id="22" idx="3"/>
          </p:cNvCxnSpPr>
          <p:nvPr/>
        </p:nvCxnSpPr>
        <p:spPr>
          <a:xfrm flipV="1">
            <a:off x="2821504" y="1191312"/>
            <a:ext cx="2156888" cy="1627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5123E7F-70C2-F0A7-7277-0EE33B8AD78C}"/>
              </a:ext>
            </a:extLst>
          </p:cNvPr>
          <p:cNvCxnSpPr>
            <a:stCxn id="12" idx="6"/>
            <a:endCxn id="11" idx="2"/>
          </p:cNvCxnSpPr>
          <p:nvPr/>
        </p:nvCxnSpPr>
        <p:spPr>
          <a:xfrm flipV="1">
            <a:off x="2821504" y="2260100"/>
            <a:ext cx="2962717" cy="558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5296AF8-386B-61FD-ACAD-43875C6203C4}"/>
              </a:ext>
            </a:extLst>
          </p:cNvPr>
          <p:cNvCxnSpPr>
            <a:cxnSpLocks/>
            <a:stCxn id="15" idx="7"/>
            <a:endCxn id="22" idx="3"/>
          </p:cNvCxnSpPr>
          <p:nvPr/>
        </p:nvCxnSpPr>
        <p:spPr>
          <a:xfrm flipV="1">
            <a:off x="3906623" y="1191312"/>
            <a:ext cx="1071769" cy="167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AD6C9AA-C939-0DF1-0D0D-B52C540F464A}"/>
              </a:ext>
            </a:extLst>
          </p:cNvPr>
          <p:cNvCxnSpPr>
            <a:stCxn id="15" idx="7"/>
            <a:endCxn id="17" idx="3"/>
          </p:cNvCxnSpPr>
          <p:nvPr/>
        </p:nvCxnSpPr>
        <p:spPr>
          <a:xfrm flipV="1">
            <a:off x="3906623" y="1379073"/>
            <a:ext cx="1863643" cy="1491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EB84F9FE-95B0-FBE3-9EFF-0AFA3F1D4439}"/>
              </a:ext>
            </a:extLst>
          </p:cNvPr>
          <p:cNvCxnSpPr>
            <a:cxnSpLocks/>
            <a:stCxn id="15" idx="7"/>
            <a:endCxn id="11" idx="2"/>
          </p:cNvCxnSpPr>
          <p:nvPr/>
        </p:nvCxnSpPr>
        <p:spPr>
          <a:xfrm flipV="1">
            <a:off x="3906623" y="2260100"/>
            <a:ext cx="1877598" cy="610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899D2F5E-5CAB-ED8B-6DFB-0E586BBBD7AC}"/>
              </a:ext>
            </a:extLst>
          </p:cNvPr>
          <p:cNvCxnSpPr>
            <a:cxnSpLocks/>
            <a:stCxn id="13" idx="6"/>
            <a:endCxn id="22" idx="3"/>
          </p:cNvCxnSpPr>
          <p:nvPr/>
        </p:nvCxnSpPr>
        <p:spPr>
          <a:xfrm flipV="1">
            <a:off x="2685437" y="1191312"/>
            <a:ext cx="2292955" cy="2376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63FA6F23-F728-F84F-E850-E9F924F14FD3}"/>
              </a:ext>
            </a:extLst>
          </p:cNvPr>
          <p:cNvCxnSpPr>
            <a:stCxn id="13" idx="6"/>
            <a:endCxn id="17" idx="3"/>
          </p:cNvCxnSpPr>
          <p:nvPr/>
        </p:nvCxnSpPr>
        <p:spPr>
          <a:xfrm flipV="1">
            <a:off x="2685437" y="1379073"/>
            <a:ext cx="3084829" cy="2188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66177FE-06E1-D437-AE3E-BA5B89E5F9B6}"/>
              </a:ext>
            </a:extLst>
          </p:cNvPr>
          <p:cNvCxnSpPr>
            <a:cxnSpLocks/>
            <a:stCxn id="13" idx="6"/>
            <a:endCxn id="11" idx="2"/>
          </p:cNvCxnSpPr>
          <p:nvPr/>
        </p:nvCxnSpPr>
        <p:spPr>
          <a:xfrm flipV="1">
            <a:off x="2685437" y="2260100"/>
            <a:ext cx="3098784" cy="1307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1FF777A5-CB00-66A0-0B4D-986E462E9A4D}"/>
              </a:ext>
            </a:extLst>
          </p:cNvPr>
          <p:cNvCxnSpPr>
            <a:cxnSpLocks/>
            <a:stCxn id="14" idx="7"/>
            <a:endCxn id="22" idx="3"/>
          </p:cNvCxnSpPr>
          <p:nvPr/>
        </p:nvCxnSpPr>
        <p:spPr>
          <a:xfrm flipV="1">
            <a:off x="2792621" y="1191312"/>
            <a:ext cx="2185771" cy="285867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8AE6BB99-33FB-6873-DF23-86089274B6B8}"/>
              </a:ext>
            </a:extLst>
          </p:cNvPr>
          <p:cNvCxnSpPr>
            <a:cxnSpLocks/>
            <a:stCxn id="14" idx="7"/>
            <a:endCxn id="17" idx="3"/>
          </p:cNvCxnSpPr>
          <p:nvPr/>
        </p:nvCxnSpPr>
        <p:spPr>
          <a:xfrm flipV="1">
            <a:off x="2792621" y="1379073"/>
            <a:ext cx="2977645" cy="2670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BFC98CB9-5EAB-8336-38B9-E6E876C543B5}"/>
              </a:ext>
            </a:extLst>
          </p:cNvPr>
          <p:cNvCxnSpPr>
            <a:cxnSpLocks/>
            <a:stCxn id="14" idx="7"/>
            <a:endCxn id="11" idx="2"/>
          </p:cNvCxnSpPr>
          <p:nvPr/>
        </p:nvCxnSpPr>
        <p:spPr>
          <a:xfrm flipV="1">
            <a:off x="2792621" y="2260100"/>
            <a:ext cx="2991600" cy="1789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2622AF6F-B9AD-B017-6CC3-C64EB0B45D97}"/>
              </a:ext>
            </a:extLst>
          </p:cNvPr>
          <p:cNvCxnSpPr>
            <a:cxnSpLocks/>
            <a:stCxn id="23" idx="3"/>
            <a:endCxn id="20" idx="7"/>
          </p:cNvCxnSpPr>
          <p:nvPr/>
        </p:nvCxnSpPr>
        <p:spPr>
          <a:xfrm flipH="1">
            <a:off x="5312091" y="3413067"/>
            <a:ext cx="2316368" cy="920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E7E79515-F843-AD60-D4D5-A1AD5B247D4E}"/>
              </a:ext>
            </a:extLst>
          </p:cNvPr>
          <p:cNvCxnSpPr>
            <a:stCxn id="20" idx="7"/>
            <a:endCxn id="19" idx="3"/>
          </p:cNvCxnSpPr>
          <p:nvPr/>
        </p:nvCxnSpPr>
        <p:spPr>
          <a:xfrm flipV="1">
            <a:off x="5312091" y="3090338"/>
            <a:ext cx="2204798" cy="124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43D2E132-2D34-00A5-3DAF-DCAA303E2587}"/>
              </a:ext>
            </a:extLst>
          </p:cNvPr>
          <p:cNvCxnSpPr>
            <a:cxnSpLocks/>
            <a:stCxn id="20" idx="7"/>
            <a:endCxn id="24" idx="3"/>
          </p:cNvCxnSpPr>
          <p:nvPr/>
        </p:nvCxnSpPr>
        <p:spPr>
          <a:xfrm flipV="1">
            <a:off x="5312091" y="3384184"/>
            <a:ext cx="3405579" cy="94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33995430-4A21-752B-3EE9-B098CDF65397}"/>
              </a:ext>
            </a:extLst>
          </p:cNvPr>
          <p:cNvCxnSpPr>
            <a:cxnSpLocks/>
            <a:stCxn id="16" idx="7"/>
            <a:endCxn id="19" idx="3"/>
          </p:cNvCxnSpPr>
          <p:nvPr/>
        </p:nvCxnSpPr>
        <p:spPr>
          <a:xfrm flipV="1">
            <a:off x="5038343" y="3090338"/>
            <a:ext cx="2478546" cy="204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ED91C09B-BF45-E658-1FDA-A1AEED124C03}"/>
              </a:ext>
            </a:extLst>
          </p:cNvPr>
          <p:cNvCxnSpPr>
            <a:cxnSpLocks/>
            <a:stCxn id="16" idx="7"/>
            <a:endCxn id="23" idx="3"/>
          </p:cNvCxnSpPr>
          <p:nvPr/>
        </p:nvCxnSpPr>
        <p:spPr>
          <a:xfrm flipV="1">
            <a:off x="5038343" y="3413067"/>
            <a:ext cx="2590116" cy="1721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1DA52DC1-F85F-35DC-C5B3-3B73B867CA57}"/>
              </a:ext>
            </a:extLst>
          </p:cNvPr>
          <p:cNvCxnSpPr>
            <a:stCxn id="16" idx="7"/>
            <a:endCxn id="24" idx="3"/>
          </p:cNvCxnSpPr>
          <p:nvPr/>
        </p:nvCxnSpPr>
        <p:spPr>
          <a:xfrm flipV="1">
            <a:off x="5038343" y="3384184"/>
            <a:ext cx="3679327" cy="175009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4E862840-C5F2-53EB-88CC-742272E82740}"/>
              </a:ext>
            </a:extLst>
          </p:cNvPr>
          <p:cNvCxnSpPr>
            <a:cxnSpLocks/>
            <a:stCxn id="21" idx="7"/>
            <a:endCxn id="19" idx="3"/>
          </p:cNvCxnSpPr>
          <p:nvPr/>
        </p:nvCxnSpPr>
        <p:spPr>
          <a:xfrm flipV="1">
            <a:off x="6337547" y="3090338"/>
            <a:ext cx="1179342" cy="1806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8AA921A9-F6CB-392A-3885-2BCCB19BE04B}"/>
              </a:ext>
            </a:extLst>
          </p:cNvPr>
          <p:cNvCxnSpPr>
            <a:stCxn id="21" idx="7"/>
            <a:endCxn id="23" idx="3"/>
          </p:cNvCxnSpPr>
          <p:nvPr/>
        </p:nvCxnSpPr>
        <p:spPr>
          <a:xfrm flipV="1">
            <a:off x="6337547" y="3413067"/>
            <a:ext cx="1290912" cy="1483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36473E44-D090-D10B-D915-384702E059A6}"/>
              </a:ext>
            </a:extLst>
          </p:cNvPr>
          <p:cNvCxnSpPr>
            <a:cxnSpLocks/>
            <a:stCxn id="21" idx="7"/>
            <a:endCxn id="24" idx="3"/>
          </p:cNvCxnSpPr>
          <p:nvPr/>
        </p:nvCxnSpPr>
        <p:spPr>
          <a:xfrm flipV="1">
            <a:off x="6337547" y="3384184"/>
            <a:ext cx="2380123" cy="1512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DC4E112A-9BC7-33E7-EBF9-88F3D32CC313}"/>
              </a:ext>
            </a:extLst>
          </p:cNvPr>
          <p:cNvCxnSpPr>
            <a:cxnSpLocks/>
            <a:stCxn id="18" idx="7"/>
            <a:endCxn id="19" idx="3"/>
          </p:cNvCxnSpPr>
          <p:nvPr/>
        </p:nvCxnSpPr>
        <p:spPr>
          <a:xfrm flipV="1">
            <a:off x="6004363" y="3090338"/>
            <a:ext cx="1512526" cy="2693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5F29CAB7-4F29-5808-3831-F37E939322C3}"/>
              </a:ext>
            </a:extLst>
          </p:cNvPr>
          <p:cNvCxnSpPr>
            <a:stCxn id="18" idx="7"/>
            <a:endCxn id="23" idx="3"/>
          </p:cNvCxnSpPr>
          <p:nvPr/>
        </p:nvCxnSpPr>
        <p:spPr>
          <a:xfrm flipV="1">
            <a:off x="6004363" y="3413067"/>
            <a:ext cx="1624096" cy="237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A8F41991-A42B-A6F8-2CC0-2C6A55D777A9}"/>
              </a:ext>
            </a:extLst>
          </p:cNvPr>
          <p:cNvCxnSpPr>
            <a:stCxn id="18" idx="7"/>
            <a:endCxn id="24" idx="3"/>
          </p:cNvCxnSpPr>
          <p:nvPr/>
        </p:nvCxnSpPr>
        <p:spPr>
          <a:xfrm flipV="1">
            <a:off x="6004363" y="3384184"/>
            <a:ext cx="2713307" cy="24000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Ellipse 48">
            <a:extLst>
              <a:ext uri="{FF2B5EF4-FFF2-40B4-BE49-F238E27FC236}">
                <a16:creationId xmlns:a16="http://schemas.microsoft.com/office/drawing/2014/main" id="{88E16FEB-D9BC-DB3C-068F-2D468F68EA45}"/>
              </a:ext>
            </a:extLst>
          </p:cNvPr>
          <p:cNvSpPr/>
          <p:nvPr/>
        </p:nvSpPr>
        <p:spPr>
          <a:xfrm>
            <a:off x="3744557" y="383138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cteur droit 49">
            <a:extLst>
              <a:ext uri="{FF2B5EF4-FFF2-40B4-BE49-F238E27FC236}">
                <a16:creationId xmlns:a16="http://schemas.microsoft.com/office/drawing/2014/main" id="{EAE6C3C6-CB7C-6312-DEF9-FDFB9B31C98A}"/>
              </a:ext>
            </a:extLst>
          </p:cNvPr>
          <p:cNvCxnSpPr>
            <a:stCxn id="49" idx="7"/>
            <a:endCxn id="22" idx="3"/>
          </p:cNvCxnSpPr>
          <p:nvPr/>
        </p:nvCxnSpPr>
        <p:spPr>
          <a:xfrm flipV="1">
            <a:off x="3912898" y="1191312"/>
            <a:ext cx="1065494" cy="266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9C81161A-F79D-2833-53F1-737F562C7129}"/>
              </a:ext>
            </a:extLst>
          </p:cNvPr>
          <p:cNvCxnSpPr>
            <a:stCxn id="49" idx="7"/>
            <a:endCxn id="17" idx="3"/>
          </p:cNvCxnSpPr>
          <p:nvPr/>
        </p:nvCxnSpPr>
        <p:spPr>
          <a:xfrm flipV="1">
            <a:off x="3912898" y="1379073"/>
            <a:ext cx="1857368" cy="248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0CFE30A-E18A-965F-DD7C-EC54E6D7AB87}"/>
              </a:ext>
            </a:extLst>
          </p:cNvPr>
          <p:cNvCxnSpPr>
            <a:cxnSpLocks/>
            <a:stCxn id="49" idx="7"/>
            <a:endCxn id="11" idx="2"/>
          </p:cNvCxnSpPr>
          <p:nvPr/>
        </p:nvCxnSpPr>
        <p:spPr>
          <a:xfrm flipV="1">
            <a:off x="3912898" y="2260100"/>
            <a:ext cx="1871323" cy="160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26A0EB3F-5103-FFFA-8D62-39B24FB735D3}"/>
              </a:ext>
            </a:extLst>
          </p:cNvPr>
          <p:cNvCxnSpPr>
            <a:stCxn id="11" idx="5"/>
            <a:endCxn id="23" idx="1"/>
          </p:cNvCxnSpPr>
          <p:nvPr/>
        </p:nvCxnSpPr>
        <p:spPr>
          <a:xfrm>
            <a:off x="5952562" y="2329829"/>
            <a:ext cx="1675897" cy="94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5E345734-A875-74F2-1D75-5A8391D6F562}"/>
              </a:ext>
            </a:extLst>
          </p:cNvPr>
          <p:cNvCxnSpPr>
            <a:stCxn id="11" idx="5"/>
            <a:endCxn id="19" idx="1"/>
          </p:cNvCxnSpPr>
          <p:nvPr/>
        </p:nvCxnSpPr>
        <p:spPr>
          <a:xfrm>
            <a:off x="5952562" y="2329829"/>
            <a:ext cx="1564327" cy="621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867C3C28-BDA7-177A-9B31-017F02C353D1}"/>
              </a:ext>
            </a:extLst>
          </p:cNvPr>
          <p:cNvCxnSpPr>
            <a:cxnSpLocks/>
            <a:stCxn id="11" idx="5"/>
            <a:endCxn id="24" idx="1"/>
          </p:cNvCxnSpPr>
          <p:nvPr/>
        </p:nvCxnSpPr>
        <p:spPr>
          <a:xfrm>
            <a:off x="5952562" y="2329829"/>
            <a:ext cx="2765108" cy="914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6A085484-DD1B-E9DC-C816-E91E2A1ECD50}"/>
              </a:ext>
            </a:extLst>
          </p:cNvPr>
          <p:cNvCxnSpPr>
            <a:stCxn id="17" idx="5"/>
            <a:endCxn id="23" idx="1"/>
          </p:cNvCxnSpPr>
          <p:nvPr/>
        </p:nvCxnSpPr>
        <p:spPr>
          <a:xfrm>
            <a:off x="5909724" y="1379073"/>
            <a:ext cx="1718735" cy="1894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2B877CDE-F4B6-B6F6-AC41-CC8FA579B1B0}"/>
              </a:ext>
            </a:extLst>
          </p:cNvPr>
          <p:cNvCxnSpPr>
            <a:stCxn id="17" idx="5"/>
            <a:endCxn id="19" idx="1"/>
          </p:cNvCxnSpPr>
          <p:nvPr/>
        </p:nvCxnSpPr>
        <p:spPr>
          <a:xfrm>
            <a:off x="5909724" y="1379073"/>
            <a:ext cx="1607165" cy="1571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18EA10E5-58E8-8971-BD65-632013EFEBFB}"/>
              </a:ext>
            </a:extLst>
          </p:cNvPr>
          <p:cNvCxnSpPr>
            <a:cxnSpLocks/>
            <a:stCxn id="17" idx="5"/>
            <a:endCxn id="24" idx="1"/>
          </p:cNvCxnSpPr>
          <p:nvPr/>
        </p:nvCxnSpPr>
        <p:spPr>
          <a:xfrm>
            <a:off x="5909724" y="1379073"/>
            <a:ext cx="2807946" cy="1865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2FC92082-A4B6-063A-BE5E-4B31C89BD918}"/>
              </a:ext>
            </a:extLst>
          </p:cNvPr>
          <p:cNvCxnSpPr>
            <a:cxnSpLocks/>
            <a:stCxn id="22" idx="6"/>
            <a:endCxn id="23" idx="1"/>
          </p:cNvCxnSpPr>
          <p:nvPr/>
        </p:nvCxnSpPr>
        <p:spPr>
          <a:xfrm>
            <a:off x="5146733" y="1121583"/>
            <a:ext cx="2481726" cy="2152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FDECFF6-21FB-416B-63A2-173CE88494FE}"/>
              </a:ext>
            </a:extLst>
          </p:cNvPr>
          <p:cNvCxnSpPr>
            <a:stCxn id="22" idx="6"/>
            <a:endCxn id="19" idx="1"/>
          </p:cNvCxnSpPr>
          <p:nvPr/>
        </p:nvCxnSpPr>
        <p:spPr>
          <a:xfrm>
            <a:off x="5146733" y="1121583"/>
            <a:ext cx="2370156" cy="182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DBBCFD2E-75D9-72B6-DC76-E6C195B489E3}"/>
              </a:ext>
            </a:extLst>
          </p:cNvPr>
          <p:cNvCxnSpPr>
            <a:cxnSpLocks/>
            <a:stCxn id="22" idx="6"/>
            <a:endCxn id="24" idx="1"/>
          </p:cNvCxnSpPr>
          <p:nvPr/>
        </p:nvCxnSpPr>
        <p:spPr>
          <a:xfrm>
            <a:off x="5146733" y="1121583"/>
            <a:ext cx="3570937" cy="2123143"/>
          </a:xfrm>
          <a:prstGeom prst="line">
            <a:avLst/>
          </a:prstGeom>
          <a:ln w="28575">
            <a:noFill/>
          </a:ln>
        </p:spPr>
        <p:style>
          <a:lnRef idx="1">
            <a:schemeClr val="accent1"/>
          </a:lnRef>
          <a:fillRef idx="0">
            <a:schemeClr val="accent1"/>
          </a:fillRef>
          <a:effectRef idx="0">
            <a:schemeClr val="accent1"/>
          </a:effectRef>
          <a:fontRef idx="minor">
            <a:schemeClr val="tx1"/>
          </a:fontRef>
        </p:style>
      </p:cxnSp>
      <p:pic>
        <p:nvPicPr>
          <p:cNvPr id="62" name="Image 61">
            <a:extLst>
              <a:ext uri="{FF2B5EF4-FFF2-40B4-BE49-F238E27FC236}">
                <a16:creationId xmlns:a16="http://schemas.microsoft.com/office/drawing/2014/main" id="{DD918856-75E0-1A1A-6059-2FF620B87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730" y="3178980"/>
            <a:ext cx="518317" cy="525940"/>
          </a:xfrm>
          <a:prstGeom prst="rect">
            <a:avLst/>
          </a:prstGeom>
          <a:ln w="28575">
            <a:noFill/>
          </a:ln>
        </p:spPr>
      </p:pic>
      <p:pic>
        <p:nvPicPr>
          <p:cNvPr id="63" name="Image 62">
            <a:extLst>
              <a:ext uri="{FF2B5EF4-FFF2-40B4-BE49-F238E27FC236}">
                <a16:creationId xmlns:a16="http://schemas.microsoft.com/office/drawing/2014/main" id="{DA7A78DE-D2C5-2A63-283E-FE6439B367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849" y="1905132"/>
            <a:ext cx="520201" cy="531676"/>
          </a:xfrm>
          <a:prstGeom prst="rect">
            <a:avLst/>
          </a:prstGeom>
        </p:spPr>
      </p:pic>
      <p:pic>
        <p:nvPicPr>
          <p:cNvPr id="64" name="Image 63">
            <a:extLst>
              <a:ext uri="{FF2B5EF4-FFF2-40B4-BE49-F238E27FC236}">
                <a16:creationId xmlns:a16="http://schemas.microsoft.com/office/drawing/2014/main" id="{FED8EE33-1028-C869-CCEB-3CE17C0C0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639" y="2216278"/>
            <a:ext cx="542249" cy="525941"/>
          </a:xfrm>
          <a:prstGeom prst="rect">
            <a:avLst/>
          </a:prstGeom>
        </p:spPr>
      </p:pic>
      <p:pic>
        <p:nvPicPr>
          <p:cNvPr id="65" name="Image 64">
            <a:extLst>
              <a:ext uri="{FF2B5EF4-FFF2-40B4-BE49-F238E27FC236}">
                <a16:creationId xmlns:a16="http://schemas.microsoft.com/office/drawing/2014/main" id="{84295927-357F-03A9-B8D2-5E32B0D2AE4D}"/>
              </a:ext>
            </a:extLst>
          </p:cNvPr>
          <p:cNvPicPr>
            <a:picLocks noChangeAspect="1"/>
          </p:cNvPicPr>
          <p:nvPr/>
        </p:nvPicPr>
        <p:blipFill rotWithShape="1">
          <a:blip r:embed="rId6">
            <a:extLst>
              <a:ext uri="{28A0092B-C50C-407E-A947-70E740481C1C}">
                <a14:useLocalDpi xmlns:a14="http://schemas.microsoft.com/office/drawing/2010/main" val="0"/>
              </a:ext>
            </a:extLst>
          </a:blip>
          <a:srcRect l="11390"/>
          <a:stretch/>
        </p:blipFill>
        <p:spPr>
          <a:xfrm>
            <a:off x="6589385" y="1191312"/>
            <a:ext cx="541613" cy="556285"/>
          </a:xfrm>
          <a:prstGeom prst="rect">
            <a:avLst/>
          </a:prstGeom>
        </p:spPr>
      </p:pic>
      <p:pic>
        <p:nvPicPr>
          <p:cNvPr id="66" name="Image 65">
            <a:extLst>
              <a:ext uri="{FF2B5EF4-FFF2-40B4-BE49-F238E27FC236}">
                <a16:creationId xmlns:a16="http://schemas.microsoft.com/office/drawing/2014/main" id="{B970383D-3BA4-81F6-AE95-03E6DF3282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8205" y="2456329"/>
            <a:ext cx="520201" cy="469424"/>
          </a:xfrm>
          <a:prstGeom prst="rect">
            <a:avLst/>
          </a:prstGeom>
        </p:spPr>
      </p:pic>
      <p:pic>
        <p:nvPicPr>
          <p:cNvPr id="67" name="Image 66">
            <a:extLst>
              <a:ext uri="{FF2B5EF4-FFF2-40B4-BE49-F238E27FC236}">
                <a16:creationId xmlns:a16="http://schemas.microsoft.com/office/drawing/2014/main" id="{BD26E4D7-6DEE-1B83-7901-8D030EECF8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9041" y="896434"/>
            <a:ext cx="536985" cy="526026"/>
          </a:xfrm>
          <a:prstGeom prst="rect">
            <a:avLst/>
          </a:prstGeom>
          <a:ln w="28575">
            <a:noFill/>
          </a:ln>
        </p:spPr>
      </p:pic>
      <p:pic>
        <p:nvPicPr>
          <p:cNvPr id="68" name="Image 67">
            <a:extLst>
              <a:ext uri="{FF2B5EF4-FFF2-40B4-BE49-F238E27FC236}">
                <a16:creationId xmlns:a16="http://schemas.microsoft.com/office/drawing/2014/main" id="{9FF702B6-59C4-8831-6CBD-202D4F7064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21794" y="6203577"/>
            <a:ext cx="522078" cy="530109"/>
          </a:xfrm>
          <a:prstGeom prst="rect">
            <a:avLst/>
          </a:prstGeom>
          <a:ln w="28575">
            <a:noFill/>
          </a:ln>
        </p:spPr>
      </p:pic>
      <p:pic>
        <p:nvPicPr>
          <p:cNvPr id="69" name="Image 68">
            <a:extLst>
              <a:ext uri="{FF2B5EF4-FFF2-40B4-BE49-F238E27FC236}">
                <a16:creationId xmlns:a16="http://schemas.microsoft.com/office/drawing/2014/main" id="{FADDAC6C-260E-E22C-152F-564081FAF8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76300" y="5428129"/>
            <a:ext cx="522078" cy="518093"/>
          </a:xfrm>
          <a:prstGeom prst="rect">
            <a:avLst/>
          </a:prstGeom>
        </p:spPr>
      </p:pic>
      <p:pic>
        <p:nvPicPr>
          <p:cNvPr id="70" name="Image 69">
            <a:extLst>
              <a:ext uri="{FF2B5EF4-FFF2-40B4-BE49-F238E27FC236}">
                <a16:creationId xmlns:a16="http://schemas.microsoft.com/office/drawing/2014/main" id="{18EE45ED-C117-B9EF-ED7D-99E6A7210D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1877" y="3803513"/>
            <a:ext cx="534154" cy="516108"/>
          </a:xfrm>
          <a:prstGeom prst="rect">
            <a:avLst/>
          </a:prstGeom>
        </p:spPr>
      </p:pic>
      <p:pic>
        <p:nvPicPr>
          <p:cNvPr id="71" name="Image 70">
            <a:extLst>
              <a:ext uri="{FF2B5EF4-FFF2-40B4-BE49-F238E27FC236}">
                <a16:creationId xmlns:a16="http://schemas.microsoft.com/office/drawing/2014/main" id="{58226F93-D23C-D4DF-C29F-578A836B34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6758" y="4997147"/>
            <a:ext cx="535568" cy="535568"/>
          </a:xfrm>
          <a:prstGeom prst="rect">
            <a:avLst/>
          </a:prstGeom>
          <a:ln w="28575">
            <a:noFill/>
          </a:ln>
        </p:spPr>
      </p:pic>
      <p:pic>
        <p:nvPicPr>
          <p:cNvPr id="72" name="Image 71">
            <a:extLst>
              <a:ext uri="{FF2B5EF4-FFF2-40B4-BE49-F238E27FC236}">
                <a16:creationId xmlns:a16="http://schemas.microsoft.com/office/drawing/2014/main" id="{512DBE0A-83F3-1961-187C-DFFC03BFA3C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35665" y="3222725"/>
            <a:ext cx="542757" cy="542757"/>
          </a:xfrm>
          <a:prstGeom prst="rect">
            <a:avLst/>
          </a:prstGeom>
        </p:spPr>
      </p:pic>
      <p:pic>
        <p:nvPicPr>
          <p:cNvPr id="73" name="Image 72">
            <a:extLst>
              <a:ext uri="{FF2B5EF4-FFF2-40B4-BE49-F238E27FC236}">
                <a16:creationId xmlns:a16="http://schemas.microsoft.com/office/drawing/2014/main" id="{DD95DAF9-9AF9-4095-2546-3DF6E11551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96157" y="2389485"/>
            <a:ext cx="546998" cy="542757"/>
          </a:xfrm>
          <a:prstGeom prst="rect">
            <a:avLst/>
          </a:prstGeom>
        </p:spPr>
      </p:pic>
      <p:pic>
        <p:nvPicPr>
          <p:cNvPr id="74" name="Image 73">
            <a:extLst>
              <a:ext uri="{FF2B5EF4-FFF2-40B4-BE49-F238E27FC236}">
                <a16:creationId xmlns:a16="http://schemas.microsoft.com/office/drawing/2014/main" id="{88755874-EFDA-BDF3-6AFC-2D5C09FBC2D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70824" y="4468865"/>
            <a:ext cx="535569" cy="539754"/>
          </a:xfrm>
          <a:prstGeom prst="rect">
            <a:avLst/>
          </a:prstGeom>
        </p:spPr>
      </p:pic>
      <p:pic>
        <p:nvPicPr>
          <p:cNvPr id="75" name="Image 74">
            <a:extLst>
              <a:ext uri="{FF2B5EF4-FFF2-40B4-BE49-F238E27FC236}">
                <a16:creationId xmlns:a16="http://schemas.microsoft.com/office/drawing/2014/main" id="{C997E302-C833-4E70-1801-A9E62A8796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7737" y="1922921"/>
            <a:ext cx="521219" cy="542757"/>
          </a:xfrm>
          <a:prstGeom prst="rect">
            <a:avLst/>
          </a:prstGeom>
        </p:spPr>
      </p:pic>
      <p:pic>
        <p:nvPicPr>
          <p:cNvPr id="76" name="Image 75">
            <a:extLst>
              <a:ext uri="{FF2B5EF4-FFF2-40B4-BE49-F238E27FC236}">
                <a16:creationId xmlns:a16="http://schemas.microsoft.com/office/drawing/2014/main" id="{46790C8D-6898-1C6D-B42B-FC50F181FF8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66852" y="4265027"/>
            <a:ext cx="540583" cy="544907"/>
          </a:xfrm>
          <a:prstGeom prst="rect">
            <a:avLst/>
          </a:prstGeom>
          <a:ln w="28575">
            <a:noFill/>
          </a:ln>
        </p:spPr>
      </p:pic>
      <p:cxnSp>
        <p:nvCxnSpPr>
          <p:cNvPr id="77" name="Connecteur droit 76">
            <a:extLst>
              <a:ext uri="{FF2B5EF4-FFF2-40B4-BE49-F238E27FC236}">
                <a16:creationId xmlns:a16="http://schemas.microsoft.com/office/drawing/2014/main" id="{A7602607-105A-78F1-C27C-D0CA8830BA45}"/>
              </a:ext>
            </a:extLst>
          </p:cNvPr>
          <p:cNvCxnSpPr>
            <a:cxnSpLocks/>
            <a:stCxn id="67" idx="3"/>
            <a:endCxn id="22" idx="4"/>
          </p:cNvCxnSpPr>
          <p:nvPr/>
        </p:nvCxnSpPr>
        <p:spPr>
          <a:xfrm>
            <a:off x="4516026" y="1159447"/>
            <a:ext cx="532095" cy="60748"/>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C58C47D2-6035-FA96-AA20-CDCFE1169E8C}"/>
              </a:ext>
            </a:extLst>
          </p:cNvPr>
          <p:cNvCxnSpPr>
            <a:cxnSpLocks/>
            <a:stCxn id="17" idx="6"/>
            <a:endCxn id="65" idx="1"/>
          </p:cNvCxnSpPr>
          <p:nvPr/>
        </p:nvCxnSpPr>
        <p:spPr>
          <a:xfrm>
            <a:off x="5938607" y="1309344"/>
            <a:ext cx="650778" cy="160111"/>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F6E2C6D3-B9C3-72BB-A836-F2AF9694F4D8}"/>
              </a:ext>
            </a:extLst>
          </p:cNvPr>
          <p:cNvCxnSpPr>
            <a:stCxn id="66" idx="0"/>
            <a:endCxn id="11" idx="4"/>
          </p:cNvCxnSpPr>
          <p:nvPr/>
        </p:nvCxnSpPr>
        <p:spPr>
          <a:xfrm flipH="1" flipV="1">
            <a:off x="5882833" y="2358712"/>
            <a:ext cx="5473" cy="97617"/>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B9FCAF7E-B951-9885-E8E0-8036FD0F1AD7}"/>
              </a:ext>
            </a:extLst>
          </p:cNvPr>
          <p:cNvCxnSpPr>
            <a:cxnSpLocks/>
            <a:stCxn id="19" idx="7"/>
            <a:endCxn id="63" idx="2"/>
          </p:cNvCxnSpPr>
          <p:nvPr/>
        </p:nvCxnSpPr>
        <p:spPr>
          <a:xfrm flipV="1">
            <a:off x="7656347" y="2436808"/>
            <a:ext cx="340603" cy="51407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42ADA912-F78A-6A83-1829-4D93308DD270}"/>
              </a:ext>
            </a:extLst>
          </p:cNvPr>
          <p:cNvCxnSpPr>
            <a:cxnSpLocks/>
            <a:stCxn id="23" idx="7"/>
            <a:endCxn id="64" idx="1"/>
          </p:cNvCxnSpPr>
          <p:nvPr/>
        </p:nvCxnSpPr>
        <p:spPr>
          <a:xfrm flipV="1">
            <a:off x="7767917" y="2479249"/>
            <a:ext cx="882722" cy="79436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07D9D69A-7BA1-CCA4-7B1D-0D18DE8EB267}"/>
              </a:ext>
            </a:extLst>
          </p:cNvPr>
          <p:cNvCxnSpPr>
            <a:cxnSpLocks/>
            <a:stCxn id="24" idx="5"/>
            <a:endCxn id="10" idx="6"/>
          </p:cNvCxnSpPr>
          <p:nvPr/>
        </p:nvCxnSpPr>
        <p:spPr>
          <a:xfrm>
            <a:off x="8857128" y="3384184"/>
            <a:ext cx="62755" cy="44816"/>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4FFCAE4A-C5FB-F268-39C7-FD04B6AEFD8F}"/>
              </a:ext>
            </a:extLst>
          </p:cNvPr>
          <p:cNvCxnSpPr>
            <a:stCxn id="18" idx="4"/>
            <a:endCxn id="68" idx="0"/>
          </p:cNvCxnSpPr>
          <p:nvPr/>
        </p:nvCxnSpPr>
        <p:spPr>
          <a:xfrm flipH="1">
            <a:off x="5882833" y="5952565"/>
            <a:ext cx="51801" cy="25101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D0A3BCBD-F580-78FC-5094-E751FA33DEEA}"/>
              </a:ext>
            </a:extLst>
          </p:cNvPr>
          <p:cNvCxnSpPr>
            <a:stCxn id="21" idx="5"/>
            <a:endCxn id="69" idx="1"/>
          </p:cNvCxnSpPr>
          <p:nvPr/>
        </p:nvCxnSpPr>
        <p:spPr>
          <a:xfrm>
            <a:off x="6337547" y="5036291"/>
            <a:ext cx="238753" cy="650885"/>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926AB80C-AFA6-7C0E-E4F2-43F3A87ECD7B}"/>
              </a:ext>
            </a:extLst>
          </p:cNvPr>
          <p:cNvCxnSpPr>
            <a:stCxn id="16" idx="2"/>
            <a:endCxn id="71" idx="3"/>
          </p:cNvCxnSpPr>
          <p:nvPr/>
        </p:nvCxnSpPr>
        <p:spPr>
          <a:xfrm flipH="1">
            <a:off x="4532326" y="5204012"/>
            <a:ext cx="337676" cy="60919"/>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6" name="Connecteur droit 85">
            <a:extLst>
              <a:ext uri="{FF2B5EF4-FFF2-40B4-BE49-F238E27FC236}">
                <a16:creationId xmlns:a16="http://schemas.microsoft.com/office/drawing/2014/main" id="{CF5E7A1D-2EAE-1583-2784-16C00C078494}"/>
              </a:ext>
            </a:extLst>
          </p:cNvPr>
          <p:cNvCxnSpPr>
            <a:cxnSpLocks/>
            <a:stCxn id="20" idx="1"/>
            <a:endCxn id="70" idx="3"/>
          </p:cNvCxnSpPr>
          <p:nvPr/>
        </p:nvCxnSpPr>
        <p:spPr>
          <a:xfrm flipH="1" flipV="1">
            <a:off x="5096031" y="4061567"/>
            <a:ext cx="76602" cy="272363"/>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7" name="Connecteur droit 86">
            <a:extLst>
              <a:ext uri="{FF2B5EF4-FFF2-40B4-BE49-F238E27FC236}">
                <a16:creationId xmlns:a16="http://schemas.microsoft.com/office/drawing/2014/main" id="{7B0AA7D9-F38E-059B-C229-56EE1AFB4F30}"/>
              </a:ext>
            </a:extLst>
          </p:cNvPr>
          <p:cNvCxnSpPr>
            <a:cxnSpLocks/>
            <a:stCxn id="74" idx="0"/>
            <a:endCxn id="49" idx="3"/>
          </p:cNvCxnSpPr>
          <p:nvPr/>
        </p:nvCxnSpPr>
        <p:spPr>
          <a:xfrm flipV="1">
            <a:off x="3538609" y="3999723"/>
            <a:ext cx="234831" cy="46914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8" name="Connecteur droit 87">
            <a:extLst>
              <a:ext uri="{FF2B5EF4-FFF2-40B4-BE49-F238E27FC236}">
                <a16:creationId xmlns:a16="http://schemas.microsoft.com/office/drawing/2014/main" id="{02FB0DD6-B25F-99A1-B847-A9650596F9C0}"/>
              </a:ext>
            </a:extLst>
          </p:cNvPr>
          <p:cNvCxnSpPr>
            <a:cxnSpLocks/>
            <a:stCxn id="14" idx="4"/>
            <a:endCxn id="76" idx="3"/>
          </p:cNvCxnSpPr>
          <p:nvPr/>
        </p:nvCxnSpPr>
        <p:spPr>
          <a:xfrm flipH="1">
            <a:off x="2607435" y="4218329"/>
            <a:ext cx="115457" cy="31915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9" name="Connecteur droit 88">
            <a:extLst>
              <a:ext uri="{FF2B5EF4-FFF2-40B4-BE49-F238E27FC236}">
                <a16:creationId xmlns:a16="http://schemas.microsoft.com/office/drawing/2014/main" id="{87E19F1A-BC6B-9FB8-1B67-40FB544F347C}"/>
              </a:ext>
            </a:extLst>
          </p:cNvPr>
          <p:cNvCxnSpPr>
            <a:cxnSpLocks/>
            <a:stCxn id="13" idx="2"/>
            <a:endCxn id="72" idx="3"/>
          </p:cNvCxnSpPr>
          <p:nvPr/>
        </p:nvCxnSpPr>
        <p:spPr>
          <a:xfrm flipH="1" flipV="1">
            <a:off x="2178422" y="3494104"/>
            <a:ext cx="309791" cy="73245"/>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0" name="Connecteur droit 89">
            <a:extLst>
              <a:ext uri="{FF2B5EF4-FFF2-40B4-BE49-F238E27FC236}">
                <a16:creationId xmlns:a16="http://schemas.microsoft.com/office/drawing/2014/main" id="{8FCF0CA6-EBC6-895C-4ACB-7B95C9583D8B}"/>
              </a:ext>
            </a:extLst>
          </p:cNvPr>
          <p:cNvCxnSpPr>
            <a:cxnSpLocks/>
            <a:stCxn id="12" idx="2"/>
            <a:endCxn id="73" idx="3"/>
          </p:cNvCxnSpPr>
          <p:nvPr/>
        </p:nvCxnSpPr>
        <p:spPr>
          <a:xfrm flipH="1" flipV="1">
            <a:off x="2343155" y="2660864"/>
            <a:ext cx="281125" cy="15779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1" name="Connecteur droit 90">
            <a:extLst>
              <a:ext uri="{FF2B5EF4-FFF2-40B4-BE49-F238E27FC236}">
                <a16:creationId xmlns:a16="http://schemas.microsoft.com/office/drawing/2014/main" id="{72199F23-044C-4361-4BBA-2E8A5E895BC5}"/>
              </a:ext>
            </a:extLst>
          </p:cNvPr>
          <p:cNvCxnSpPr>
            <a:cxnSpLocks/>
            <a:stCxn id="75" idx="2"/>
            <a:endCxn id="15" idx="1"/>
          </p:cNvCxnSpPr>
          <p:nvPr/>
        </p:nvCxnSpPr>
        <p:spPr>
          <a:xfrm>
            <a:off x="2938347" y="2465678"/>
            <a:ext cx="828818" cy="405017"/>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2" name="ZoneTexte 91">
            <a:extLst>
              <a:ext uri="{FF2B5EF4-FFF2-40B4-BE49-F238E27FC236}">
                <a16:creationId xmlns:a16="http://schemas.microsoft.com/office/drawing/2014/main" id="{514EC21D-461C-2BE3-9795-17F8591F1260}"/>
              </a:ext>
            </a:extLst>
          </p:cNvPr>
          <p:cNvSpPr txBox="1"/>
          <p:nvPr/>
        </p:nvSpPr>
        <p:spPr>
          <a:xfrm>
            <a:off x="5020400" y="133420"/>
            <a:ext cx="1350506" cy="338554"/>
          </a:xfrm>
          <a:prstGeom prst="rect">
            <a:avLst/>
          </a:prstGeom>
          <a:noFill/>
        </p:spPr>
        <p:txBody>
          <a:bodyPr wrap="square" rtlCol="0">
            <a:spAutoFit/>
          </a:bodyPr>
          <a:lstStyle/>
          <a:p>
            <a:r>
              <a:rPr lang="en-GB" sz="1600" dirty="0"/>
              <a:t>Natural land</a:t>
            </a:r>
          </a:p>
        </p:txBody>
      </p:sp>
      <p:sp>
        <p:nvSpPr>
          <p:cNvPr id="93" name="ZoneTexte 92">
            <a:extLst>
              <a:ext uri="{FF2B5EF4-FFF2-40B4-BE49-F238E27FC236}">
                <a16:creationId xmlns:a16="http://schemas.microsoft.com/office/drawing/2014/main" id="{06B0E0A0-A74A-9491-6E0F-A9B8259D6767}"/>
              </a:ext>
            </a:extLst>
          </p:cNvPr>
          <p:cNvSpPr txBox="1"/>
          <p:nvPr/>
        </p:nvSpPr>
        <p:spPr>
          <a:xfrm>
            <a:off x="7461803" y="4490187"/>
            <a:ext cx="1350506" cy="338554"/>
          </a:xfrm>
          <a:prstGeom prst="rect">
            <a:avLst/>
          </a:prstGeom>
          <a:noFill/>
        </p:spPr>
        <p:txBody>
          <a:bodyPr wrap="square" rtlCol="0">
            <a:spAutoFit/>
          </a:bodyPr>
          <a:lstStyle/>
          <a:p>
            <a:r>
              <a:rPr lang="en-GB" sz="1600" dirty="0"/>
              <a:t>Water area</a:t>
            </a:r>
          </a:p>
        </p:txBody>
      </p:sp>
      <p:sp>
        <p:nvSpPr>
          <p:cNvPr id="94" name="ZoneTexte 93">
            <a:extLst>
              <a:ext uri="{FF2B5EF4-FFF2-40B4-BE49-F238E27FC236}">
                <a16:creationId xmlns:a16="http://schemas.microsoft.com/office/drawing/2014/main" id="{4CA88C43-41D1-4942-3D50-9EF8A0001DC2}"/>
              </a:ext>
            </a:extLst>
          </p:cNvPr>
          <p:cNvSpPr txBox="1"/>
          <p:nvPr/>
        </p:nvSpPr>
        <p:spPr>
          <a:xfrm>
            <a:off x="4167419" y="6125618"/>
            <a:ext cx="1350506" cy="338554"/>
          </a:xfrm>
          <a:prstGeom prst="rect">
            <a:avLst/>
          </a:prstGeom>
          <a:noFill/>
        </p:spPr>
        <p:txBody>
          <a:bodyPr wrap="square" rtlCol="0">
            <a:spAutoFit/>
          </a:bodyPr>
          <a:lstStyle/>
          <a:p>
            <a:r>
              <a:rPr lang="en-GB" sz="1600" dirty="0"/>
              <a:t>Urban area</a:t>
            </a:r>
          </a:p>
        </p:txBody>
      </p:sp>
      <p:sp>
        <p:nvSpPr>
          <p:cNvPr id="95" name="ZoneTexte 94">
            <a:extLst>
              <a:ext uri="{FF2B5EF4-FFF2-40B4-BE49-F238E27FC236}">
                <a16:creationId xmlns:a16="http://schemas.microsoft.com/office/drawing/2014/main" id="{0C9BCDC9-0822-3B66-8BE9-672EEB4F1CBD}"/>
              </a:ext>
            </a:extLst>
          </p:cNvPr>
          <p:cNvSpPr txBox="1"/>
          <p:nvPr/>
        </p:nvSpPr>
        <p:spPr>
          <a:xfrm>
            <a:off x="1340674" y="5054525"/>
            <a:ext cx="2744281" cy="338554"/>
          </a:xfrm>
          <a:prstGeom prst="rect">
            <a:avLst/>
          </a:prstGeom>
          <a:noFill/>
        </p:spPr>
        <p:txBody>
          <a:bodyPr wrap="square" rtlCol="0">
            <a:spAutoFit/>
          </a:bodyPr>
          <a:lstStyle/>
          <a:p>
            <a:r>
              <a:rPr lang="en-GB" sz="1600" dirty="0"/>
              <a:t>Industrial / agricultural land</a:t>
            </a:r>
          </a:p>
        </p:txBody>
      </p:sp>
      <p:sp>
        <p:nvSpPr>
          <p:cNvPr id="96" name="Ellipse 95">
            <a:extLst>
              <a:ext uri="{FF2B5EF4-FFF2-40B4-BE49-F238E27FC236}">
                <a16:creationId xmlns:a16="http://schemas.microsoft.com/office/drawing/2014/main" id="{59B3AB66-D12F-9177-8C9E-8209C61C7EFA}"/>
              </a:ext>
            </a:extLst>
          </p:cNvPr>
          <p:cNvSpPr/>
          <p:nvPr/>
        </p:nvSpPr>
        <p:spPr>
          <a:xfrm>
            <a:off x="8857128" y="4800518"/>
            <a:ext cx="461176" cy="459552"/>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Ellipse 96">
            <a:extLst>
              <a:ext uri="{FF2B5EF4-FFF2-40B4-BE49-F238E27FC236}">
                <a16:creationId xmlns:a16="http://schemas.microsoft.com/office/drawing/2014/main" id="{81F8BA48-E54B-6993-1A15-BE230A10E1EA}"/>
              </a:ext>
            </a:extLst>
          </p:cNvPr>
          <p:cNvSpPr/>
          <p:nvPr/>
        </p:nvSpPr>
        <p:spPr>
          <a:xfrm>
            <a:off x="8989104" y="536253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cteur droit 97">
            <a:extLst>
              <a:ext uri="{FF2B5EF4-FFF2-40B4-BE49-F238E27FC236}">
                <a16:creationId xmlns:a16="http://schemas.microsoft.com/office/drawing/2014/main" id="{F5C385F8-DC42-67F3-D7AA-31BBE17D5C7C}"/>
              </a:ext>
            </a:extLst>
          </p:cNvPr>
          <p:cNvCxnSpPr>
            <a:cxnSpLocks/>
          </p:cNvCxnSpPr>
          <p:nvPr/>
        </p:nvCxnSpPr>
        <p:spPr>
          <a:xfrm>
            <a:off x="8932675" y="5763913"/>
            <a:ext cx="35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5FFD22BE-93DB-6F0E-488A-01BE12130CF7}"/>
              </a:ext>
            </a:extLst>
          </p:cNvPr>
          <p:cNvCxnSpPr>
            <a:cxnSpLocks/>
          </p:cNvCxnSpPr>
          <p:nvPr/>
        </p:nvCxnSpPr>
        <p:spPr>
          <a:xfrm>
            <a:off x="8944027" y="6086794"/>
            <a:ext cx="421342" cy="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0" name="ZoneTexte 99">
            <a:extLst>
              <a:ext uri="{FF2B5EF4-FFF2-40B4-BE49-F238E27FC236}">
                <a16:creationId xmlns:a16="http://schemas.microsoft.com/office/drawing/2014/main" id="{34984AD3-845D-ADC9-28D6-7E1ECCF96C2F}"/>
              </a:ext>
            </a:extLst>
          </p:cNvPr>
          <p:cNvSpPr txBox="1"/>
          <p:nvPr/>
        </p:nvSpPr>
        <p:spPr>
          <a:xfrm>
            <a:off x="9365368" y="4880124"/>
            <a:ext cx="2713307" cy="338554"/>
          </a:xfrm>
          <a:prstGeom prst="rect">
            <a:avLst/>
          </a:prstGeom>
          <a:noFill/>
        </p:spPr>
        <p:txBody>
          <a:bodyPr wrap="square" rtlCol="0">
            <a:spAutoFit/>
          </a:bodyPr>
          <a:lstStyle/>
          <a:p>
            <a:r>
              <a:rPr lang="en-GB" sz="1600" dirty="0"/>
              <a:t>Cluster per environment</a:t>
            </a:r>
          </a:p>
        </p:txBody>
      </p:sp>
      <p:sp>
        <p:nvSpPr>
          <p:cNvPr id="101" name="ZoneTexte 100">
            <a:extLst>
              <a:ext uri="{FF2B5EF4-FFF2-40B4-BE49-F238E27FC236}">
                <a16:creationId xmlns:a16="http://schemas.microsoft.com/office/drawing/2014/main" id="{A7ADD767-3FC7-A884-8966-C4C680AD5DC3}"/>
              </a:ext>
            </a:extLst>
          </p:cNvPr>
          <p:cNvSpPr txBox="1"/>
          <p:nvPr/>
        </p:nvSpPr>
        <p:spPr>
          <a:xfrm>
            <a:off x="9365368" y="5256082"/>
            <a:ext cx="2713307" cy="338554"/>
          </a:xfrm>
          <a:prstGeom prst="rect">
            <a:avLst/>
          </a:prstGeom>
          <a:noFill/>
        </p:spPr>
        <p:txBody>
          <a:bodyPr wrap="square" rtlCol="0">
            <a:spAutoFit/>
          </a:bodyPr>
          <a:lstStyle/>
          <a:p>
            <a:r>
              <a:rPr lang="en-GB" sz="1600" dirty="0"/>
              <a:t>Node for a pattern</a:t>
            </a:r>
          </a:p>
        </p:txBody>
      </p:sp>
      <p:sp>
        <p:nvSpPr>
          <p:cNvPr id="102" name="ZoneTexte 101">
            <a:extLst>
              <a:ext uri="{FF2B5EF4-FFF2-40B4-BE49-F238E27FC236}">
                <a16:creationId xmlns:a16="http://schemas.microsoft.com/office/drawing/2014/main" id="{94441716-0D51-434B-8FA4-1E0FF7E96112}"/>
              </a:ext>
            </a:extLst>
          </p:cNvPr>
          <p:cNvSpPr txBox="1"/>
          <p:nvPr/>
        </p:nvSpPr>
        <p:spPr>
          <a:xfrm>
            <a:off x="9365368" y="5594636"/>
            <a:ext cx="2713307" cy="338554"/>
          </a:xfrm>
          <a:prstGeom prst="rect">
            <a:avLst/>
          </a:prstGeom>
          <a:noFill/>
        </p:spPr>
        <p:txBody>
          <a:bodyPr wrap="square" rtlCol="0">
            <a:spAutoFit/>
          </a:bodyPr>
          <a:lstStyle/>
          <a:p>
            <a:r>
              <a:rPr lang="en-GB" sz="1600" dirty="0"/>
              <a:t>Edge for a haptic distance</a:t>
            </a:r>
          </a:p>
        </p:txBody>
      </p:sp>
      <p:sp>
        <p:nvSpPr>
          <p:cNvPr id="103" name="ZoneTexte 102">
            <a:extLst>
              <a:ext uri="{FF2B5EF4-FFF2-40B4-BE49-F238E27FC236}">
                <a16:creationId xmlns:a16="http://schemas.microsoft.com/office/drawing/2014/main" id="{8447345E-C7EC-8B94-F546-342EE10C6D5F}"/>
              </a:ext>
            </a:extLst>
          </p:cNvPr>
          <p:cNvSpPr txBox="1"/>
          <p:nvPr/>
        </p:nvSpPr>
        <p:spPr>
          <a:xfrm>
            <a:off x="9380249" y="5917517"/>
            <a:ext cx="2713307" cy="338554"/>
          </a:xfrm>
          <a:prstGeom prst="rect">
            <a:avLst/>
          </a:prstGeom>
          <a:noFill/>
        </p:spPr>
        <p:txBody>
          <a:bodyPr wrap="square" rtlCol="0">
            <a:spAutoFit/>
          </a:bodyPr>
          <a:lstStyle/>
          <a:p>
            <a:r>
              <a:rPr lang="en-GB" sz="1600" dirty="0"/>
              <a:t>Corresponding pattern</a:t>
            </a:r>
          </a:p>
        </p:txBody>
      </p:sp>
    </p:spTree>
    <p:extLst>
      <p:ext uri="{BB962C8B-B14F-4D97-AF65-F5344CB8AC3E}">
        <p14:creationId xmlns:p14="http://schemas.microsoft.com/office/powerpoint/2010/main" val="107928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7AE9FA-3F8D-0D45-ABEA-B1C7A7244A19}" type="slidenum">
              <a:rPr lang="en-US" smtClean="0"/>
              <a:pPr/>
              <a:t>16</a:t>
            </a:fld>
            <a:endParaRPr lang="en-US" dirty="0"/>
          </a:p>
        </p:txBody>
      </p:sp>
      <p:sp>
        <p:nvSpPr>
          <p:cNvPr id="6" name="Rectangle 5">
            <a:extLst>
              <a:ext uri="{FF2B5EF4-FFF2-40B4-BE49-F238E27FC236}">
                <a16:creationId xmlns:a16="http://schemas.microsoft.com/office/drawing/2014/main" id="{9D6C7E58-267D-03D6-67D6-035B480F159E}"/>
              </a:ext>
            </a:extLst>
          </p:cNvPr>
          <p:cNvSpPr/>
          <p:nvPr/>
        </p:nvSpPr>
        <p:spPr>
          <a:xfrm>
            <a:off x="0" y="6118837"/>
            <a:ext cx="12192000" cy="766181"/>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B2AFE952-3519-DE9B-678B-DCC46528A0D4}"/>
              </a:ext>
            </a:extLst>
          </p:cNvPr>
          <p:cNvSpPr/>
          <p:nvPr/>
        </p:nvSpPr>
        <p:spPr>
          <a:xfrm>
            <a:off x="4518211" y="457199"/>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Ellipse 7">
            <a:extLst>
              <a:ext uri="{FF2B5EF4-FFF2-40B4-BE49-F238E27FC236}">
                <a16:creationId xmlns:a16="http://schemas.microsoft.com/office/drawing/2014/main" id="{E0E95CD1-1400-4681-2CFF-4DDCED5A30F3}"/>
              </a:ext>
            </a:extLst>
          </p:cNvPr>
          <p:cNvSpPr/>
          <p:nvPr/>
        </p:nvSpPr>
        <p:spPr>
          <a:xfrm>
            <a:off x="4518211" y="4204447"/>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DD72ED2C-9333-9F2B-78A9-03D1D435C513}"/>
              </a:ext>
            </a:extLst>
          </p:cNvPr>
          <p:cNvSpPr/>
          <p:nvPr/>
        </p:nvSpPr>
        <p:spPr>
          <a:xfrm>
            <a:off x="2178422" y="2456329"/>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llipse 9">
            <a:extLst>
              <a:ext uri="{FF2B5EF4-FFF2-40B4-BE49-F238E27FC236}">
                <a16:creationId xmlns:a16="http://schemas.microsoft.com/office/drawing/2014/main" id="{4E960517-2594-B506-4B85-45835F1CECC4}"/>
              </a:ext>
            </a:extLst>
          </p:cNvPr>
          <p:cNvSpPr/>
          <p:nvPr/>
        </p:nvSpPr>
        <p:spPr>
          <a:xfrm>
            <a:off x="6858000" y="2429435"/>
            <a:ext cx="2061883" cy="1999130"/>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llipse 10">
            <a:extLst>
              <a:ext uri="{FF2B5EF4-FFF2-40B4-BE49-F238E27FC236}">
                <a16:creationId xmlns:a16="http://schemas.microsoft.com/office/drawing/2014/main" id="{3E5CB647-DDE4-3381-BC39-F69F57E16F7D}"/>
              </a:ext>
            </a:extLst>
          </p:cNvPr>
          <p:cNvSpPr/>
          <p:nvPr/>
        </p:nvSpPr>
        <p:spPr>
          <a:xfrm>
            <a:off x="5784221" y="2161488"/>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Ellipse 11">
            <a:extLst>
              <a:ext uri="{FF2B5EF4-FFF2-40B4-BE49-F238E27FC236}">
                <a16:creationId xmlns:a16="http://schemas.microsoft.com/office/drawing/2014/main" id="{11079CF7-D753-3628-A606-F005E6C6ACCE}"/>
              </a:ext>
            </a:extLst>
          </p:cNvPr>
          <p:cNvSpPr/>
          <p:nvPr/>
        </p:nvSpPr>
        <p:spPr>
          <a:xfrm>
            <a:off x="2624280" y="272004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a:extLst>
              <a:ext uri="{FF2B5EF4-FFF2-40B4-BE49-F238E27FC236}">
                <a16:creationId xmlns:a16="http://schemas.microsoft.com/office/drawing/2014/main" id="{4D142984-A7DC-C5AF-E873-AF06E0EBCE89}"/>
              </a:ext>
            </a:extLst>
          </p:cNvPr>
          <p:cNvSpPr/>
          <p:nvPr/>
        </p:nvSpPr>
        <p:spPr>
          <a:xfrm>
            <a:off x="2488213" y="346873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a:extLst>
              <a:ext uri="{FF2B5EF4-FFF2-40B4-BE49-F238E27FC236}">
                <a16:creationId xmlns:a16="http://schemas.microsoft.com/office/drawing/2014/main" id="{C65BBD52-E682-5B25-7AAB-794C0FF6B2E3}"/>
              </a:ext>
            </a:extLst>
          </p:cNvPr>
          <p:cNvSpPr/>
          <p:nvPr/>
        </p:nvSpPr>
        <p:spPr>
          <a:xfrm>
            <a:off x="2624280" y="4021105"/>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Ellipse 14">
            <a:extLst>
              <a:ext uri="{FF2B5EF4-FFF2-40B4-BE49-F238E27FC236}">
                <a16:creationId xmlns:a16="http://schemas.microsoft.com/office/drawing/2014/main" id="{BC76D597-E631-70EB-6676-C9EC1A48CD72}"/>
              </a:ext>
            </a:extLst>
          </p:cNvPr>
          <p:cNvSpPr/>
          <p:nvPr/>
        </p:nvSpPr>
        <p:spPr>
          <a:xfrm>
            <a:off x="3738282" y="284181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Ellipse 15">
            <a:extLst>
              <a:ext uri="{FF2B5EF4-FFF2-40B4-BE49-F238E27FC236}">
                <a16:creationId xmlns:a16="http://schemas.microsoft.com/office/drawing/2014/main" id="{29C6774F-31F0-93A3-3276-B77BBC9C0382}"/>
              </a:ext>
            </a:extLst>
          </p:cNvPr>
          <p:cNvSpPr/>
          <p:nvPr/>
        </p:nvSpPr>
        <p:spPr>
          <a:xfrm>
            <a:off x="4870002" y="5105400"/>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Ellipse 16">
            <a:extLst>
              <a:ext uri="{FF2B5EF4-FFF2-40B4-BE49-F238E27FC236}">
                <a16:creationId xmlns:a16="http://schemas.microsoft.com/office/drawing/2014/main" id="{84EE3881-3204-97FF-486E-EA886A8576F1}"/>
              </a:ext>
            </a:extLst>
          </p:cNvPr>
          <p:cNvSpPr/>
          <p:nvPr/>
        </p:nvSpPr>
        <p:spPr>
          <a:xfrm>
            <a:off x="5741383" y="121073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llipse 17">
            <a:extLst>
              <a:ext uri="{FF2B5EF4-FFF2-40B4-BE49-F238E27FC236}">
                <a16:creationId xmlns:a16="http://schemas.microsoft.com/office/drawing/2014/main" id="{6BDC0C50-A661-B888-C385-5B6A443B2BB7}"/>
              </a:ext>
            </a:extLst>
          </p:cNvPr>
          <p:cNvSpPr/>
          <p:nvPr/>
        </p:nvSpPr>
        <p:spPr>
          <a:xfrm>
            <a:off x="5836022" y="5755341"/>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Ellipse 18">
            <a:extLst>
              <a:ext uri="{FF2B5EF4-FFF2-40B4-BE49-F238E27FC236}">
                <a16:creationId xmlns:a16="http://schemas.microsoft.com/office/drawing/2014/main" id="{7E04F7D7-6CC9-BC2E-8B00-092180FF7920}"/>
              </a:ext>
            </a:extLst>
          </p:cNvPr>
          <p:cNvSpPr/>
          <p:nvPr/>
        </p:nvSpPr>
        <p:spPr>
          <a:xfrm>
            <a:off x="7488006" y="292199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Ellipse 19">
            <a:extLst>
              <a:ext uri="{FF2B5EF4-FFF2-40B4-BE49-F238E27FC236}">
                <a16:creationId xmlns:a16="http://schemas.microsoft.com/office/drawing/2014/main" id="{67F9BC89-F4E8-ECB2-9F64-062C2B69FB93}"/>
              </a:ext>
            </a:extLst>
          </p:cNvPr>
          <p:cNvSpPr/>
          <p:nvPr/>
        </p:nvSpPr>
        <p:spPr>
          <a:xfrm>
            <a:off x="5143750" y="4305047"/>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Ellipse 20">
            <a:extLst>
              <a:ext uri="{FF2B5EF4-FFF2-40B4-BE49-F238E27FC236}">
                <a16:creationId xmlns:a16="http://schemas.microsoft.com/office/drawing/2014/main" id="{7954D3A7-7CD3-5629-4BCB-5383FD51003B}"/>
              </a:ext>
            </a:extLst>
          </p:cNvPr>
          <p:cNvSpPr/>
          <p:nvPr/>
        </p:nvSpPr>
        <p:spPr>
          <a:xfrm>
            <a:off x="6169206" y="4867950"/>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lipse 21">
            <a:extLst>
              <a:ext uri="{FF2B5EF4-FFF2-40B4-BE49-F238E27FC236}">
                <a16:creationId xmlns:a16="http://schemas.microsoft.com/office/drawing/2014/main" id="{9C1394CB-256E-2931-5C04-6F313D4A4EF5}"/>
              </a:ext>
            </a:extLst>
          </p:cNvPr>
          <p:cNvSpPr/>
          <p:nvPr/>
        </p:nvSpPr>
        <p:spPr>
          <a:xfrm>
            <a:off x="4949509" y="1022971"/>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Ellipse 22">
            <a:extLst>
              <a:ext uri="{FF2B5EF4-FFF2-40B4-BE49-F238E27FC236}">
                <a16:creationId xmlns:a16="http://schemas.microsoft.com/office/drawing/2014/main" id="{58AA9359-B149-37B8-A1BE-56BFB02D282D}"/>
              </a:ext>
            </a:extLst>
          </p:cNvPr>
          <p:cNvSpPr/>
          <p:nvPr/>
        </p:nvSpPr>
        <p:spPr>
          <a:xfrm>
            <a:off x="7599576" y="3244726"/>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Ellipse 23">
            <a:extLst>
              <a:ext uri="{FF2B5EF4-FFF2-40B4-BE49-F238E27FC236}">
                <a16:creationId xmlns:a16="http://schemas.microsoft.com/office/drawing/2014/main" id="{9EC74237-385B-2F3A-7A69-CB9CC3833A9A}"/>
              </a:ext>
            </a:extLst>
          </p:cNvPr>
          <p:cNvSpPr/>
          <p:nvPr/>
        </p:nvSpPr>
        <p:spPr>
          <a:xfrm>
            <a:off x="8688787" y="3215843"/>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Connecteur droit 24">
            <a:extLst>
              <a:ext uri="{FF2B5EF4-FFF2-40B4-BE49-F238E27FC236}">
                <a16:creationId xmlns:a16="http://schemas.microsoft.com/office/drawing/2014/main" id="{101F36BC-2333-CBDF-A26F-BCCD343061D1}"/>
              </a:ext>
            </a:extLst>
          </p:cNvPr>
          <p:cNvCxnSpPr>
            <a:cxnSpLocks/>
            <a:stCxn id="12" idx="6"/>
            <a:endCxn id="17" idx="3"/>
          </p:cNvCxnSpPr>
          <p:nvPr/>
        </p:nvCxnSpPr>
        <p:spPr>
          <a:xfrm flipV="1">
            <a:off x="2821504" y="1379073"/>
            <a:ext cx="2948762" cy="143958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B9073387-F3DC-1A5F-6A50-93733F94A550}"/>
              </a:ext>
            </a:extLst>
          </p:cNvPr>
          <p:cNvCxnSpPr>
            <a:stCxn id="12" idx="6"/>
            <a:endCxn id="22" idx="3"/>
          </p:cNvCxnSpPr>
          <p:nvPr/>
        </p:nvCxnSpPr>
        <p:spPr>
          <a:xfrm flipV="1">
            <a:off x="2821504" y="1191312"/>
            <a:ext cx="2156888" cy="1627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6CB40122-BE1A-2B4D-2586-3C90F015FFA3}"/>
              </a:ext>
            </a:extLst>
          </p:cNvPr>
          <p:cNvCxnSpPr>
            <a:stCxn id="12" idx="6"/>
            <a:endCxn id="11" idx="2"/>
          </p:cNvCxnSpPr>
          <p:nvPr/>
        </p:nvCxnSpPr>
        <p:spPr>
          <a:xfrm flipV="1">
            <a:off x="2821504" y="2260100"/>
            <a:ext cx="2962717" cy="558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E652EB5E-BA8F-3808-94D1-DE5561682D86}"/>
              </a:ext>
            </a:extLst>
          </p:cNvPr>
          <p:cNvCxnSpPr>
            <a:cxnSpLocks/>
            <a:stCxn id="15" idx="7"/>
            <a:endCxn id="22" idx="3"/>
          </p:cNvCxnSpPr>
          <p:nvPr/>
        </p:nvCxnSpPr>
        <p:spPr>
          <a:xfrm flipV="1">
            <a:off x="3906623" y="1191312"/>
            <a:ext cx="1071769" cy="167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273EAA8C-BDC1-A3DE-BC81-FD7A085AD4F9}"/>
              </a:ext>
            </a:extLst>
          </p:cNvPr>
          <p:cNvCxnSpPr>
            <a:stCxn id="15" idx="7"/>
            <a:endCxn id="17" idx="3"/>
          </p:cNvCxnSpPr>
          <p:nvPr/>
        </p:nvCxnSpPr>
        <p:spPr>
          <a:xfrm flipV="1">
            <a:off x="3906623" y="1379073"/>
            <a:ext cx="1863643" cy="1491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09CCDDBE-1265-747B-1D1D-898AAE72DE30}"/>
              </a:ext>
            </a:extLst>
          </p:cNvPr>
          <p:cNvCxnSpPr>
            <a:cxnSpLocks/>
            <a:stCxn id="15" idx="7"/>
            <a:endCxn id="11" idx="2"/>
          </p:cNvCxnSpPr>
          <p:nvPr/>
        </p:nvCxnSpPr>
        <p:spPr>
          <a:xfrm flipV="1">
            <a:off x="3906623" y="2260100"/>
            <a:ext cx="1877598" cy="610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264FCD54-501A-0DAB-6A28-D30A308BF341}"/>
              </a:ext>
            </a:extLst>
          </p:cNvPr>
          <p:cNvCxnSpPr>
            <a:cxnSpLocks/>
            <a:stCxn id="13" idx="6"/>
            <a:endCxn id="22" idx="3"/>
          </p:cNvCxnSpPr>
          <p:nvPr/>
        </p:nvCxnSpPr>
        <p:spPr>
          <a:xfrm flipV="1">
            <a:off x="2685437" y="1191312"/>
            <a:ext cx="2292955" cy="2376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9FB1CBB9-E180-6F2C-09A9-87A94321DA84}"/>
              </a:ext>
            </a:extLst>
          </p:cNvPr>
          <p:cNvCxnSpPr>
            <a:stCxn id="13" idx="6"/>
            <a:endCxn id="17" idx="3"/>
          </p:cNvCxnSpPr>
          <p:nvPr/>
        </p:nvCxnSpPr>
        <p:spPr>
          <a:xfrm flipV="1">
            <a:off x="2685437" y="1379073"/>
            <a:ext cx="3084829" cy="2188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28FC2A11-B7EF-13A9-02EB-E34A1EEE64F9}"/>
              </a:ext>
            </a:extLst>
          </p:cNvPr>
          <p:cNvCxnSpPr>
            <a:cxnSpLocks/>
            <a:stCxn id="13" idx="6"/>
            <a:endCxn id="11" idx="2"/>
          </p:cNvCxnSpPr>
          <p:nvPr/>
        </p:nvCxnSpPr>
        <p:spPr>
          <a:xfrm flipV="1">
            <a:off x="2685437" y="2260100"/>
            <a:ext cx="3098784" cy="1307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84BFDAE6-921C-7A9E-7D91-D1581D4A9560}"/>
              </a:ext>
            </a:extLst>
          </p:cNvPr>
          <p:cNvCxnSpPr>
            <a:cxnSpLocks/>
            <a:stCxn id="14" idx="7"/>
            <a:endCxn id="22" idx="3"/>
          </p:cNvCxnSpPr>
          <p:nvPr/>
        </p:nvCxnSpPr>
        <p:spPr>
          <a:xfrm flipV="1">
            <a:off x="2792621" y="1191312"/>
            <a:ext cx="2185771" cy="28586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D60BBE3E-0670-3EB8-2847-8993C6CC7A41}"/>
              </a:ext>
            </a:extLst>
          </p:cNvPr>
          <p:cNvCxnSpPr>
            <a:cxnSpLocks/>
            <a:stCxn id="14" idx="7"/>
            <a:endCxn id="17" idx="3"/>
          </p:cNvCxnSpPr>
          <p:nvPr/>
        </p:nvCxnSpPr>
        <p:spPr>
          <a:xfrm flipV="1">
            <a:off x="2792621" y="1379073"/>
            <a:ext cx="2977645" cy="2670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02D14DB1-7B8A-16E7-AC0C-D1585A1B50CB}"/>
              </a:ext>
            </a:extLst>
          </p:cNvPr>
          <p:cNvCxnSpPr>
            <a:cxnSpLocks/>
            <a:stCxn id="14" idx="7"/>
            <a:endCxn id="11" idx="2"/>
          </p:cNvCxnSpPr>
          <p:nvPr/>
        </p:nvCxnSpPr>
        <p:spPr>
          <a:xfrm flipV="1">
            <a:off x="2792621" y="2260100"/>
            <a:ext cx="2991600" cy="1789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ACFAD0DB-3F61-785C-914A-4A8853BB1138}"/>
              </a:ext>
            </a:extLst>
          </p:cNvPr>
          <p:cNvCxnSpPr>
            <a:cxnSpLocks/>
            <a:stCxn id="23" idx="3"/>
            <a:endCxn id="20" idx="7"/>
          </p:cNvCxnSpPr>
          <p:nvPr/>
        </p:nvCxnSpPr>
        <p:spPr>
          <a:xfrm flipH="1">
            <a:off x="5312091" y="3413067"/>
            <a:ext cx="2316368" cy="920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F6A95221-A278-0D71-1EF6-D5602FD4D8D7}"/>
              </a:ext>
            </a:extLst>
          </p:cNvPr>
          <p:cNvCxnSpPr>
            <a:stCxn id="20" idx="7"/>
            <a:endCxn id="19" idx="3"/>
          </p:cNvCxnSpPr>
          <p:nvPr/>
        </p:nvCxnSpPr>
        <p:spPr>
          <a:xfrm flipV="1">
            <a:off x="5312091" y="3090338"/>
            <a:ext cx="2204798" cy="124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35AE90AC-7F1F-FAC0-2663-6187B514B61D}"/>
              </a:ext>
            </a:extLst>
          </p:cNvPr>
          <p:cNvCxnSpPr>
            <a:cxnSpLocks/>
            <a:stCxn id="20" idx="7"/>
            <a:endCxn id="24" idx="3"/>
          </p:cNvCxnSpPr>
          <p:nvPr/>
        </p:nvCxnSpPr>
        <p:spPr>
          <a:xfrm flipV="1">
            <a:off x="5312091" y="3384184"/>
            <a:ext cx="3405579" cy="94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8475B505-EF18-B68A-9646-6625FE2B18E4}"/>
              </a:ext>
            </a:extLst>
          </p:cNvPr>
          <p:cNvCxnSpPr>
            <a:cxnSpLocks/>
            <a:stCxn id="16" idx="7"/>
            <a:endCxn id="19" idx="3"/>
          </p:cNvCxnSpPr>
          <p:nvPr/>
        </p:nvCxnSpPr>
        <p:spPr>
          <a:xfrm flipV="1">
            <a:off x="5038343" y="3090338"/>
            <a:ext cx="2478546" cy="204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3F0036D7-0932-C290-D8DD-CAB912A801B6}"/>
              </a:ext>
            </a:extLst>
          </p:cNvPr>
          <p:cNvCxnSpPr>
            <a:cxnSpLocks/>
            <a:stCxn id="16" idx="7"/>
            <a:endCxn id="23" idx="3"/>
          </p:cNvCxnSpPr>
          <p:nvPr/>
        </p:nvCxnSpPr>
        <p:spPr>
          <a:xfrm flipV="1">
            <a:off x="5038343" y="3413067"/>
            <a:ext cx="2590116" cy="1721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805406A1-A423-4282-D433-2E539C11EEE7}"/>
              </a:ext>
            </a:extLst>
          </p:cNvPr>
          <p:cNvCxnSpPr>
            <a:stCxn id="16" idx="7"/>
            <a:endCxn id="24" idx="3"/>
          </p:cNvCxnSpPr>
          <p:nvPr/>
        </p:nvCxnSpPr>
        <p:spPr>
          <a:xfrm flipV="1">
            <a:off x="5038343" y="3384184"/>
            <a:ext cx="3679327" cy="17500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80D3391B-0299-E266-DBD2-F5DAB0AEF44E}"/>
              </a:ext>
            </a:extLst>
          </p:cNvPr>
          <p:cNvCxnSpPr>
            <a:cxnSpLocks/>
            <a:stCxn id="21" idx="7"/>
            <a:endCxn id="19" idx="3"/>
          </p:cNvCxnSpPr>
          <p:nvPr/>
        </p:nvCxnSpPr>
        <p:spPr>
          <a:xfrm flipV="1">
            <a:off x="6337547" y="3090338"/>
            <a:ext cx="1179342" cy="1806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2FF5CE3D-36E4-81D0-E9A0-373CC45FE3C8}"/>
              </a:ext>
            </a:extLst>
          </p:cNvPr>
          <p:cNvCxnSpPr>
            <a:stCxn id="21" idx="7"/>
            <a:endCxn id="23" idx="3"/>
          </p:cNvCxnSpPr>
          <p:nvPr/>
        </p:nvCxnSpPr>
        <p:spPr>
          <a:xfrm flipV="1">
            <a:off x="6337547" y="3413067"/>
            <a:ext cx="1290912" cy="1483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26BC7343-F2C3-338A-C723-587045DA0296}"/>
              </a:ext>
            </a:extLst>
          </p:cNvPr>
          <p:cNvCxnSpPr>
            <a:cxnSpLocks/>
            <a:stCxn id="21" idx="7"/>
            <a:endCxn id="24" idx="3"/>
          </p:cNvCxnSpPr>
          <p:nvPr/>
        </p:nvCxnSpPr>
        <p:spPr>
          <a:xfrm flipV="1">
            <a:off x="6337547" y="3384184"/>
            <a:ext cx="2380123" cy="1512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AE8C1651-E8C0-F3BC-689F-517CE2F7BFA6}"/>
              </a:ext>
            </a:extLst>
          </p:cNvPr>
          <p:cNvCxnSpPr>
            <a:cxnSpLocks/>
            <a:stCxn id="18" idx="7"/>
            <a:endCxn id="19" idx="3"/>
          </p:cNvCxnSpPr>
          <p:nvPr/>
        </p:nvCxnSpPr>
        <p:spPr>
          <a:xfrm flipV="1">
            <a:off x="6004363" y="3090338"/>
            <a:ext cx="1512526" cy="2693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C9791777-B9D7-A52E-0B89-EA997DA021B4}"/>
              </a:ext>
            </a:extLst>
          </p:cNvPr>
          <p:cNvCxnSpPr>
            <a:stCxn id="18" idx="7"/>
            <a:endCxn id="23" idx="3"/>
          </p:cNvCxnSpPr>
          <p:nvPr/>
        </p:nvCxnSpPr>
        <p:spPr>
          <a:xfrm flipV="1">
            <a:off x="6004363" y="3413067"/>
            <a:ext cx="1624096" cy="237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60F2C297-5849-04E8-9B84-E11EE01021C4}"/>
              </a:ext>
            </a:extLst>
          </p:cNvPr>
          <p:cNvCxnSpPr>
            <a:stCxn id="18" idx="7"/>
            <a:endCxn id="24" idx="3"/>
          </p:cNvCxnSpPr>
          <p:nvPr/>
        </p:nvCxnSpPr>
        <p:spPr>
          <a:xfrm flipV="1">
            <a:off x="6004363" y="3384184"/>
            <a:ext cx="2713307" cy="24000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Ellipse 48">
            <a:extLst>
              <a:ext uri="{FF2B5EF4-FFF2-40B4-BE49-F238E27FC236}">
                <a16:creationId xmlns:a16="http://schemas.microsoft.com/office/drawing/2014/main" id="{D0E9D4C1-9BA8-C9D8-A34F-0A32F12CB63F}"/>
              </a:ext>
            </a:extLst>
          </p:cNvPr>
          <p:cNvSpPr/>
          <p:nvPr/>
        </p:nvSpPr>
        <p:spPr>
          <a:xfrm>
            <a:off x="3744557" y="383138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cteur droit 49">
            <a:extLst>
              <a:ext uri="{FF2B5EF4-FFF2-40B4-BE49-F238E27FC236}">
                <a16:creationId xmlns:a16="http://schemas.microsoft.com/office/drawing/2014/main" id="{EE06E43D-EAD7-2439-7DE8-A7ED0C98564D}"/>
              </a:ext>
            </a:extLst>
          </p:cNvPr>
          <p:cNvCxnSpPr>
            <a:stCxn id="49" idx="7"/>
            <a:endCxn id="22" idx="3"/>
          </p:cNvCxnSpPr>
          <p:nvPr/>
        </p:nvCxnSpPr>
        <p:spPr>
          <a:xfrm flipV="1">
            <a:off x="3912898" y="1191312"/>
            <a:ext cx="1065494" cy="266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9AAEB1D7-478A-979F-3122-2D55B214B7B9}"/>
              </a:ext>
            </a:extLst>
          </p:cNvPr>
          <p:cNvCxnSpPr>
            <a:stCxn id="49" idx="7"/>
            <a:endCxn id="17" idx="3"/>
          </p:cNvCxnSpPr>
          <p:nvPr/>
        </p:nvCxnSpPr>
        <p:spPr>
          <a:xfrm flipV="1">
            <a:off x="3912898" y="1379073"/>
            <a:ext cx="1857368" cy="248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7860008C-22AB-5A4A-3054-5D06F96C2912}"/>
              </a:ext>
            </a:extLst>
          </p:cNvPr>
          <p:cNvCxnSpPr>
            <a:cxnSpLocks/>
            <a:stCxn id="49" idx="7"/>
            <a:endCxn id="11" idx="2"/>
          </p:cNvCxnSpPr>
          <p:nvPr/>
        </p:nvCxnSpPr>
        <p:spPr>
          <a:xfrm flipV="1">
            <a:off x="3912898" y="2260100"/>
            <a:ext cx="1871323" cy="160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2F56D45F-8265-7409-7573-91DCD2D9A7FB}"/>
              </a:ext>
            </a:extLst>
          </p:cNvPr>
          <p:cNvCxnSpPr>
            <a:stCxn id="11" idx="5"/>
            <a:endCxn id="23" idx="1"/>
          </p:cNvCxnSpPr>
          <p:nvPr/>
        </p:nvCxnSpPr>
        <p:spPr>
          <a:xfrm>
            <a:off x="5952562" y="2329829"/>
            <a:ext cx="1675897" cy="94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7CF59BB9-5B86-D303-F17B-5DA58B0F5ED8}"/>
              </a:ext>
            </a:extLst>
          </p:cNvPr>
          <p:cNvCxnSpPr>
            <a:stCxn id="11" idx="5"/>
            <a:endCxn id="19" idx="1"/>
          </p:cNvCxnSpPr>
          <p:nvPr/>
        </p:nvCxnSpPr>
        <p:spPr>
          <a:xfrm>
            <a:off x="5952562" y="2329829"/>
            <a:ext cx="1564327" cy="621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AD827158-C0C3-98A3-2FAB-E3E018208440}"/>
              </a:ext>
            </a:extLst>
          </p:cNvPr>
          <p:cNvCxnSpPr>
            <a:cxnSpLocks/>
            <a:stCxn id="11" idx="5"/>
            <a:endCxn id="24" idx="1"/>
          </p:cNvCxnSpPr>
          <p:nvPr/>
        </p:nvCxnSpPr>
        <p:spPr>
          <a:xfrm>
            <a:off x="5952562" y="2329829"/>
            <a:ext cx="2765108" cy="914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13E1595C-AA6B-83EF-3200-D32F40661A85}"/>
              </a:ext>
            </a:extLst>
          </p:cNvPr>
          <p:cNvCxnSpPr>
            <a:stCxn id="17" idx="5"/>
            <a:endCxn id="23" idx="1"/>
          </p:cNvCxnSpPr>
          <p:nvPr/>
        </p:nvCxnSpPr>
        <p:spPr>
          <a:xfrm>
            <a:off x="5909724" y="1379073"/>
            <a:ext cx="1718735" cy="1894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236A9C7-4BF0-5987-1986-188EEB8DDF97}"/>
              </a:ext>
            </a:extLst>
          </p:cNvPr>
          <p:cNvCxnSpPr>
            <a:stCxn id="17" idx="5"/>
            <a:endCxn id="19" idx="1"/>
          </p:cNvCxnSpPr>
          <p:nvPr/>
        </p:nvCxnSpPr>
        <p:spPr>
          <a:xfrm>
            <a:off x="5909724" y="1379073"/>
            <a:ext cx="1607165" cy="1571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18E3910D-BF38-3C11-AD44-B01DFD60AC00}"/>
              </a:ext>
            </a:extLst>
          </p:cNvPr>
          <p:cNvCxnSpPr>
            <a:cxnSpLocks/>
            <a:stCxn id="17" idx="5"/>
            <a:endCxn id="24" idx="1"/>
          </p:cNvCxnSpPr>
          <p:nvPr/>
        </p:nvCxnSpPr>
        <p:spPr>
          <a:xfrm>
            <a:off x="5909724" y="1379073"/>
            <a:ext cx="2807946" cy="1865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F9B4F361-C0DB-5F4B-E3E9-578049A043B9}"/>
              </a:ext>
            </a:extLst>
          </p:cNvPr>
          <p:cNvCxnSpPr>
            <a:cxnSpLocks/>
            <a:stCxn id="22" idx="6"/>
            <a:endCxn id="23" idx="1"/>
          </p:cNvCxnSpPr>
          <p:nvPr/>
        </p:nvCxnSpPr>
        <p:spPr>
          <a:xfrm>
            <a:off x="5146733" y="1121583"/>
            <a:ext cx="2481726" cy="2152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D8CEDAFB-67D1-62C4-5DF3-D68AD7FAAD7C}"/>
              </a:ext>
            </a:extLst>
          </p:cNvPr>
          <p:cNvCxnSpPr>
            <a:stCxn id="22" idx="6"/>
            <a:endCxn id="19" idx="1"/>
          </p:cNvCxnSpPr>
          <p:nvPr/>
        </p:nvCxnSpPr>
        <p:spPr>
          <a:xfrm>
            <a:off x="5146733" y="1121583"/>
            <a:ext cx="2370156" cy="182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15918A37-1BC2-D31E-C1BB-E0C09584674A}"/>
              </a:ext>
            </a:extLst>
          </p:cNvPr>
          <p:cNvCxnSpPr>
            <a:cxnSpLocks/>
            <a:stCxn id="22" idx="6"/>
            <a:endCxn id="24" idx="1"/>
          </p:cNvCxnSpPr>
          <p:nvPr/>
        </p:nvCxnSpPr>
        <p:spPr>
          <a:xfrm>
            <a:off x="5146733" y="1121583"/>
            <a:ext cx="3570937" cy="2123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2" name="Image 61">
            <a:extLst>
              <a:ext uri="{FF2B5EF4-FFF2-40B4-BE49-F238E27FC236}">
                <a16:creationId xmlns:a16="http://schemas.microsoft.com/office/drawing/2014/main" id="{18B1A009-F1EA-0512-147E-6582C7454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730" y="3178980"/>
            <a:ext cx="518317" cy="525940"/>
          </a:xfrm>
          <a:prstGeom prst="rect">
            <a:avLst/>
          </a:prstGeom>
          <a:ln w="28575">
            <a:solidFill>
              <a:srgbClr val="FF0000"/>
            </a:solidFill>
          </a:ln>
        </p:spPr>
      </p:pic>
      <p:pic>
        <p:nvPicPr>
          <p:cNvPr id="63" name="Image 62">
            <a:extLst>
              <a:ext uri="{FF2B5EF4-FFF2-40B4-BE49-F238E27FC236}">
                <a16:creationId xmlns:a16="http://schemas.microsoft.com/office/drawing/2014/main" id="{1158316F-3AD8-6932-2882-8D146A93C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849" y="1905132"/>
            <a:ext cx="520201" cy="531676"/>
          </a:xfrm>
          <a:prstGeom prst="rect">
            <a:avLst/>
          </a:prstGeom>
        </p:spPr>
      </p:pic>
      <p:pic>
        <p:nvPicPr>
          <p:cNvPr id="64" name="Image 63">
            <a:extLst>
              <a:ext uri="{FF2B5EF4-FFF2-40B4-BE49-F238E27FC236}">
                <a16:creationId xmlns:a16="http://schemas.microsoft.com/office/drawing/2014/main" id="{60E1545A-560A-0E2B-3CAA-BEE92AEA83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639" y="2216278"/>
            <a:ext cx="542249" cy="525941"/>
          </a:xfrm>
          <a:prstGeom prst="rect">
            <a:avLst/>
          </a:prstGeom>
        </p:spPr>
      </p:pic>
      <p:pic>
        <p:nvPicPr>
          <p:cNvPr id="65" name="Image 64">
            <a:extLst>
              <a:ext uri="{FF2B5EF4-FFF2-40B4-BE49-F238E27FC236}">
                <a16:creationId xmlns:a16="http://schemas.microsoft.com/office/drawing/2014/main" id="{95B8D719-B490-12C2-10EB-371160EEA83D}"/>
              </a:ext>
            </a:extLst>
          </p:cNvPr>
          <p:cNvPicPr>
            <a:picLocks noChangeAspect="1"/>
          </p:cNvPicPr>
          <p:nvPr/>
        </p:nvPicPr>
        <p:blipFill rotWithShape="1">
          <a:blip r:embed="rId6">
            <a:extLst>
              <a:ext uri="{28A0092B-C50C-407E-A947-70E740481C1C}">
                <a14:useLocalDpi xmlns:a14="http://schemas.microsoft.com/office/drawing/2010/main" val="0"/>
              </a:ext>
            </a:extLst>
          </a:blip>
          <a:srcRect l="11390"/>
          <a:stretch/>
        </p:blipFill>
        <p:spPr>
          <a:xfrm>
            <a:off x="6589385" y="1191312"/>
            <a:ext cx="541613" cy="556285"/>
          </a:xfrm>
          <a:prstGeom prst="rect">
            <a:avLst/>
          </a:prstGeom>
        </p:spPr>
      </p:pic>
      <p:pic>
        <p:nvPicPr>
          <p:cNvPr id="66" name="Image 65">
            <a:extLst>
              <a:ext uri="{FF2B5EF4-FFF2-40B4-BE49-F238E27FC236}">
                <a16:creationId xmlns:a16="http://schemas.microsoft.com/office/drawing/2014/main" id="{7C3785B9-7987-762A-1A1B-6B53D726AB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8205" y="2456329"/>
            <a:ext cx="520201" cy="469424"/>
          </a:xfrm>
          <a:prstGeom prst="rect">
            <a:avLst/>
          </a:prstGeom>
        </p:spPr>
      </p:pic>
      <p:pic>
        <p:nvPicPr>
          <p:cNvPr id="67" name="Image 66">
            <a:extLst>
              <a:ext uri="{FF2B5EF4-FFF2-40B4-BE49-F238E27FC236}">
                <a16:creationId xmlns:a16="http://schemas.microsoft.com/office/drawing/2014/main" id="{C29891F7-0162-E7A7-B681-51ACBE606E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9041" y="896434"/>
            <a:ext cx="536985" cy="526026"/>
          </a:xfrm>
          <a:prstGeom prst="rect">
            <a:avLst/>
          </a:prstGeom>
          <a:ln w="28575">
            <a:solidFill>
              <a:srgbClr val="FF0000"/>
            </a:solidFill>
          </a:ln>
        </p:spPr>
      </p:pic>
      <p:pic>
        <p:nvPicPr>
          <p:cNvPr id="68" name="Image 67">
            <a:extLst>
              <a:ext uri="{FF2B5EF4-FFF2-40B4-BE49-F238E27FC236}">
                <a16:creationId xmlns:a16="http://schemas.microsoft.com/office/drawing/2014/main" id="{31A67793-078A-8EA7-0A40-CA2344DD53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21794" y="6203577"/>
            <a:ext cx="522078" cy="530109"/>
          </a:xfrm>
          <a:prstGeom prst="rect">
            <a:avLst/>
          </a:prstGeom>
          <a:ln w="28575">
            <a:noFill/>
          </a:ln>
        </p:spPr>
      </p:pic>
      <p:pic>
        <p:nvPicPr>
          <p:cNvPr id="69" name="Image 68">
            <a:extLst>
              <a:ext uri="{FF2B5EF4-FFF2-40B4-BE49-F238E27FC236}">
                <a16:creationId xmlns:a16="http://schemas.microsoft.com/office/drawing/2014/main" id="{58BF65D0-E9A7-8CCB-5904-6BEF82FDDC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76300" y="5428129"/>
            <a:ext cx="522078" cy="518093"/>
          </a:xfrm>
          <a:prstGeom prst="rect">
            <a:avLst/>
          </a:prstGeom>
        </p:spPr>
      </p:pic>
      <p:pic>
        <p:nvPicPr>
          <p:cNvPr id="70" name="Image 69">
            <a:extLst>
              <a:ext uri="{FF2B5EF4-FFF2-40B4-BE49-F238E27FC236}">
                <a16:creationId xmlns:a16="http://schemas.microsoft.com/office/drawing/2014/main" id="{19015738-4903-C22C-7D80-E5752ABB8F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1877" y="3803513"/>
            <a:ext cx="534154" cy="516108"/>
          </a:xfrm>
          <a:prstGeom prst="rect">
            <a:avLst/>
          </a:prstGeom>
        </p:spPr>
      </p:pic>
      <p:pic>
        <p:nvPicPr>
          <p:cNvPr id="71" name="Image 70">
            <a:extLst>
              <a:ext uri="{FF2B5EF4-FFF2-40B4-BE49-F238E27FC236}">
                <a16:creationId xmlns:a16="http://schemas.microsoft.com/office/drawing/2014/main" id="{12D596AE-9FA3-1A17-5CD0-C4E9D3B5FFC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6758" y="4997147"/>
            <a:ext cx="535568" cy="535568"/>
          </a:xfrm>
          <a:prstGeom prst="rect">
            <a:avLst/>
          </a:prstGeom>
          <a:ln w="28575">
            <a:solidFill>
              <a:srgbClr val="FF0000"/>
            </a:solidFill>
          </a:ln>
        </p:spPr>
      </p:pic>
      <p:pic>
        <p:nvPicPr>
          <p:cNvPr id="72" name="Image 71">
            <a:extLst>
              <a:ext uri="{FF2B5EF4-FFF2-40B4-BE49-F238E27FC236}">
                <a16:creationId xmlns:a16="http://schemas.microsoft.com/office/drawing/2014/main" id="{840FDD4D-9DF2-3FE7-0C41-A1BADD47B2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35665" y="3222725"/>
            <a:ext cx="542757" cy="542757"/>
          </a:xfrm>
          <a:prstGeom prst="rect">
            <a:avLst/>
          </a:prstGeom>
        </p:spPr>
      </p:pic>
      <p:pic>
        <p:nvPicPr>
          <p:cNvPr id="73" name="Image 72">
            <a:extLst>
              <a:ext uri="{FF2B5EF4-FFF2-40B4-BE49-F238E27FC236}">
                <a16:creationId xmlns:a16="http://schemas.microsoft.com/office/drawing/2014/main" id="{633305E6-64DF-1B79-9C99-E8E92035F3B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96157" y="2389485"/>
            <a:ext cx="546998" cy="542757"/>
          </a:xfrm>
          <a:prstGeom prst="rect">
            <a:avLst/>
          </a:prstGeom>
        </p:spPr>
      </p:pic>
      <p:pic>
        <p:nvPicPr>
          <p:cNvPr id="74" name="Image 73">
            <a:extLst>
              <a:ext uri="{FF2B5EF4-FFF2-40B4-BE49-F238E27FC236}">
                <a16:creationId xmlns:a16="http://schemas.microsoft.com/office/drawing/2014/main" id="{3EE035A2-51EC-21F0-EB92-3380909C95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70824" y="4468865"/>
            <a:ext cx="535569" cy="539754"/>
          </a:xfrm>
          <a:prstGeom prst="rect">
            <a:avLst/>
          </a:prstGeom>
        </p:spPr>
      </p:pic>
      <p:pic>
        <p:nvPicPr>
          <p:cNvPr id="75" name="Image 74">
            <a:extLst>
              <a:ext uri="{FF2B5EF4-FFF2-40B4-BE49-F238E27FC236}">
                <a16:creationId xmlns:a16="http://schemas.microsoft.com/office/drawing/2014/main" id="{E4BBE3B1-AEC3-7A26-3885-2F807EB384D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7737" y="1922921"/>
            <a:ext cx="521219" cy="542757"/>
          </a:xfrm>
          <a:prstGeom prst="rect">
            <a:avLst/>
          </a:prstGeom>
        </p:spPr>
      </p:pic>
      <p:pic>
        <p:nvPicPr>
          <p:cNvPr id="76" name="Image 75">
            <a:extLst>
              <a:ext uri="{FF2B5EF4-FFF2-40B4-BE49-F238E27FC236}">
                <a16:creationId xmlns:a16="http://schemas.microsoft.com/office/drawing/2014/main" id="{E0B0C59F-819A-18C8-F00B-C51F33F126B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66852" y="4265027"/>
            <a:ext cx="540583" cy="544907"/>
          </a:xfrm>
          <a:prstGeom prst="rect">
            <a:avLst/>
          </a:prstGeom>
          <a:ln w="28575">
            <a:solidFill>
              <a:srgbClr val="FF0000"/>
            </a:solidFill>
          </a:ln>
        </p:spPr>
      </p:pic>
      <p:cxnSp>
        <p:nvCxnSpPr>
          <p:cNvPr id="77" name="Connecteur droit 76">
            <a:extLst>
              <a:ext uri="{FF2B5EF4-FFF2-40B4-BE49-F238E27FC236}">
                <a16:creationId xmlns:a16="http://schemas.microsoft.com/office/drawing/2014/main" id="{0EAED2CF-2889-7DC5-6B16-7213895DFE97}"/>
              </a:ext>
            </a:extLst>
          </p:cNvPr>
          <p:cNvCxnSpPr>
            <a:cxnSpLocks/>
            <a:stCxn id="67" idx="3"/>
            <a:endCxn id="22" idx="4"/>
          </p:cNvCxnSpPr>
          <p:nvPr/>
        </p:nvCxnSpPr>
        <p:spPr>
          <a:xfrm>
            <a:off x="4516026" y="1159447"/>
            <a:ext cx="532095" cy="60748"/>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9ACB826E-8180-3264-4D30-2A034BB5FDA2}"/>
              </a:ext>
            </a:extLst>
          </p:cNvPr>
          <p:cNvCxnSpPr>
            <a:cxnSpLocks/>
            <a:stCxn id="17" idx="6"/>
            <a:endCxn id="65" idx="1"/>
          </p:cNvCxnSpPr>
          <p:nvPr/>
        </p:nvCxnSpPr>
        <p:spPr>
          <a:xfrm>
            <a:off x="5938607" y="1309344"/>
            <a:ext cx="650778" cy="160111"/>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0309F4D9-5A05-7517-7508-0CDFA26B5351}"/>
              </a:ext>
            </a:extLst>
          </p:cNvPr>
          <p:cNvCxnSpPr>
            <a:stCxn id="66" idx="0"/>
            <a:endCxn id="11" idx="4"/>
          </p:cNvCxnSpPr>
          <p:nvPr/>
        </p:nvCxnSpPr>
        <p:spPr>
          <a:xfrm flipH="1" flipV="1">
            <a:off x="5882833" y="2358712"/>
            <a:ext cx="5473" cy="97617"/>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E559EBBD-3973-9D9E-B786-A78D03DBE0DC}"/>
              </a:ext>
            </a:extLst>
          </p:cNvPr>
          <p:cNvCxnSpPr>
            <a:cxnSpLocks/>
            <a:stCxn id="19" idx="7"/>
            <a:endCxn id="63" idx="2"/>
          </p:cNvCxnSpPr>
          <p:nvPr/>
        </p:nvCxnSpPr>
        <p:spPr>
          <a:xfrm flipV="1">
            <a:off x="7656347" y="2436808"/>
            <a:ext cx="340603" cy="51407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803259B3-DBD3-BF86-B475-BABA134C24C2}"/>
              </a:ext>
            </a:extLst>
          </p:cNvPr>
          <p:cNvCxnSpPr>
            <a:cxnSpLocks/>
            <a:stCxn id="23" idx="7"/>
            <a:endCxn id="64" idx="1"/>
          </p:cNvCxnSpPr>
          <p:nvPr/>
        </p:nvCxnSpPr>
        <p:spPr>
          <a:xfrm flipV="1">
            <a:off x="7767917" y="2479249"/>
            <a:ext cx="882722" cy="79436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1FD3696F-C117-7827-A83F-573AF1287A2C}"/>
              </a:ext>
            </a:extLst>
          </p:cNvPr>
          <p:cNvCxnSpPr>
            <a:cxnSpLocks/>
            <a:stCxn id="24" idx="5"/>
            <a:endCxn id="10" idx="6"/>
          </p:cNvCxnSpPr>
          <p:nvPr/>
        </p:nvCxnSpPr>
        <p:spPr>
          <a:xfrm>
            <a:off x="8857128" y="3384184"/>
            <a:ext cx="62755" cy="44816"/>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0D47841E-0D1B-947C-48CE-50FBE60B2CE4}"/>
              </a:ext>
            </a:extLst>
          </p:cNvPr>
          <p:cNvCxnSpPr>
            <a:stCxn id="18" idx="4"/>
            <a:endCxn id="68" idx="0"/>
          </p:cNvCxnSpPr>
          <p:nvPr/>
        </p:nvCxnSpPr>
        <p:spPr>
          <a:xfrm flipH="1">
            <a:off x="5882833" y="5952565"/>
            <a:ext cx="51801" cy="25101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EB79AF8-1717-3829-B3BC-37F42024F3CA}"/>
              </a:ext>
            </a:extLst>
          </p:cNvPr>
          <p:cNvCxnSpPr>
            <a:stCxn id="21" idx="5"/>
            <a:endCxn id="69" idx="1"/>
          </p:cNvCxnSpPr>
          <p:nvPr/>
        </p:nvCxnSpPr>
        <p:spPr>
          <a:xfrm>
            <a:off x="6337547" y="5036291"/>
            <a:ext cx="238753" cy="650885"/>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75C75ECB-F406-A848-B8B2-1158D342A6C9}"/>
              </a:ext>
            </a:extLst>
          </p:cNvPr>
          <p:cNvCxnSpPr>
            <a:stCxn id="16" idx="2"/>
            <a:endCxn id="71" idx="3"/>
          </p:cNvCxnSpPr>
          <p:nvPr/>
        </p:nvCxnSpPr>
        <p:spPr>
          <a:xfrm flipH="1">
            <a:off x="4532326" y="5204012"/>
            <a:ext cx="337676" cy="60919"/>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6" name="Connecteur droit 85">
            <a:extLst>
              <a:ext uri="{FF2B5EF4-FFF2-40B4-BE49-F238E27FC236}">
                <a16:creationId xmlns:a16="http://schemas.microsoft.com/office/drawing/2014/main" id="{32237816-C56E-EE72-D405-1C3EC8F43B08}"/>
              </a:ext>
            </a:extLst>
          </p:cNvPr>
          <p:cNvCxnSpPr>
            <a:cxnSpLocks/>
            <a:stCxn id="20" idx="1"/>
            <a:endCxn id="70" idx="3"/>
          </p:cNvCxnSpPr>
          <p:nvPr/>
        </p:nvCxnSpPr>
        <p:spPr>
          <a:xfrm flipH="1" flipV="1">
            <a:off x="5096031" y="4061567"/>
            <a:ext cx="76602" cy="272363"/>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7" name="Connecteur droit 86">
            <a:extLst>
              <a:ext uri="{FF2B5EF4-FFF2-40B4-BE49-F238E27FC236}">
                <a16:creationId xmlns:a16="http://schemas.microsoft.com/office/drawing/2014/main" id="{CDCDAE3D-18CD-BF48-2DAE-DD0F3E1192DE}"/>
              </a:ext>
            </a:extLst>
          </p:cNvPr>
          <p:cNvCxnSpPr>
            <a:cxnSpLocks/>
            <a:stCxn id="74" idx="0"/>
            <a:endCxn id="49" idx="3"/>
          </p:cNvCxnSpPr>
          <p:nvPr/>
        </p:nvCxnSpPr>
        <p:spPr>
          <a:xfrm flipV="1">
            <a:off x="3538609" y="3999723"/>
            <a:ext cx="234831" cy="46914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8" name="Connecteur droit 87">
            <a:extLst>
              <a:ext uri="{FF2B5EF4-FFF2-40B4-BE49-F238E27FC236}">
                <a16:creationId xmlns:a16="http://schemas.microsoft.com/office/drawing/2014/main" id="{0B7231CC-044B-8461-B61D-B41BDEDEC344}"/>
              </a:ext>
            </a:extLst>
          </p:cNvPr>
          <p:cNvCxnSpPr>
            <a:cxnSpLocks/>
            <a:stCxn id="14" idx="4"/>
            <a:endCxn id="76" idx="3"/>
          </p:cNvCxnSpPr>
          <p:nvPr/>
        </p:nvCxnSpPr>
        <p:spPr>
          <a:xfrm flipH="1">
            <a:off x="2607435" y="4218329"/>
            <a:ext cx="115457" cy="319152"/>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9" name="Connecteur droit 88">
            <a:extLst>
              <a:ext uri="{FF2B5EF4-FFF2-40B4-BE49-F238E27FC236}">
                <a16:creationId xmlns:a16="http://schemas.microsoft.com/office/drawing/2014/main" id="{D2A7DA13-2F75-A627-90D4-F90C27A6CF7E}"/>
              </a:ext>
            </a:extLst>
          </p:cNvPr>
          <p:cNvCxnSpPr>
            <a:cxnSpLocks/>
            <a:stCxn id="13" idx="2"/>
            <a:endCxn id="72" idx="3"/>
          </p:cNvCxnSpPr>
          <p:nvPr/>
        </p:nvCxnSpPr>
        <p:spPr>
          <a:xfrm flipH="1" flipV="1">
            <a:off x="2178422" y="3494104"/>
            <a:ext cx="309791" cy="73245"/>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0" name="Connecteur droit 89">
            <a:extLst>
              <a:ext uri="{FF2B5EF4-FFF2-40B4-BE49-F238E27FC236}">
                <a16:creationId xmlns:a16="http://schemas.microsoft.com/office/drawing/2014/main" id="{2FBD22FA-1A3D-D5E7-2A05-94257BA3686C}"/>
              </a:ext>
            </a:extLst>
          </p:cNvPr>
          <p:cNvCxnSpPr>
            <a:cxnSpLocks/>
            <a:stCxn id="12" idx="2"/>
            <a:endCxn id="73" idx="3"/>
          </p:cNvCxnSpPr>
          <p:nvPr/>
        </p:nvCxnSpPr>
        <p:spPr>
          <a:xfrm flipH="1" flipV="1">
            <a:off x="2343155" y="2660864"/>
            <a:ext cx="281125" cy="15779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1" name="Connecteur droit 90">
            <a:extLst>
              <a:ext uri="{FF2B5EF4-FFF2-40B4-BE49-F238E27FC236}">
                <a16:creationId xmlns:a16="http://schemas.microsoft.com/office/drawing/2014/main" id="{761D49EF-3342-0A79-6A9A-6B529B71D2DF}"/>
              </a:ext>
            </a:extLst>
          </p:cNvPr>
          <p:cNvCxnSpPr>
            <a:cxnSpLocks/>
            <a:stCxn id="75" idx="2"/>
            <a:endCxn id="15" idx="1"/>
          </p:cNvCxnSpPr>
          <p:nvPr/>
        </p:nvCxnSpPr>
        <p:spPr>
          <a:xfrm>
            <a:off x="2938347" y="2465678"/>
            <a:ext cx="828818" cy="405017"/>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2" name="ZoneTexte 91">
            <a:extLst>
              <a:ext uri="{FF2B5EF4-FFF2-40B4-BE49-F238E27FC236}">
                <a16:creationId xmlns:a16="http://schemas.microsoft.com/office/drawing/2014/main" id="{5043A844-C4FF-8BCE-66AB-DE75A8E49322}"/>
              </a:ext>
            </a:extLst>
          </p:cNvPr>
          <p:cNvSpPr txBox="1"/>
          <p:nvPr/>
        </p:nvSpPr>
        <p:spPr>
          <a:xfrm>
            <a:off x="5020400" y="133420"/>
            <a:ext cx="1350506" cy="338554"/>
          </a:xfrm>
          <a:prstGeom prst="rect">
            <a:avLst/>
          </a:prstGeom>
          <a:noFill/>
        </p:spPr>
        <p:txBody>
          <a:bodyPr wrap="square" rtlCol="0">
            <a:spAutoFit/>
          </a:bodyPr>
          <a:lstStyle/>
          <a:p>
            <a:r>
              <a:rPr lang="en-GB" sz="1600" dirty="0"/>
              <a:t>Natural land</a:t>
            </a:r>
          </a:p>
        </p:txBody>
      </p:sp>
      <p:sp>
        <p:nvSpPr>
          <p:cNvPr id="93" name="ZoneTexte 92">
            <a:extLst>
              <a:ext uri="{FF2B5EF4-FFF2-40B4-BE49-F238E27FC236}">
                <a16:creationId xmlns:a16="http://schemas.microsoft.com/office/drawing/2014/main" id="{757038C3-207F-B95B-AC42-9C4EA0C3C79C}"/>
              </a:ext>
            </a:extLst>
          </p:cNvPr>
          <p:cNvSpPr txBox="1"/>
          <p:nvPr/>
        </p:nvSpPr>
        <p:spPr>
          <a:xfrm>
            <a:off x="7461803" y="4490187"/>
            <a:ext cx="1350506" cy="338554"/>
          </a:xfrm>
          <a:prstGeom prst="rect">
            <a:avLst/>
          </a:prstGeom>
          <a:noFill/>
        </p:spPr>
        <p:txBody>
          <a:bodyPr wrap="square" rtlCol="0">
            <a:spAutoFit/>
          </a:bodyPr>
          <a:lstStyle/>
          <a:p>
            <a:r>
              <a:rPr lang="en-GB" sz="1600" dirty="0"/>
              <a:t>Water area</a:t>
            </a:r>
          </a:p>
        </p:txBody>
      </p:sp>
      <p:sp>
        <p:nvSpPr>
          <p:cNvPr id="94" name="ZoneTexte 93">
            <a:extLst>
              <a:ext uri="{FF2B5EF4-FFF2-40B4-BE49-F238E27FC236}">
                <a16:creationId xmlns:a16="http://schemas.microsoft.com/office/drawing/2014/main" id="{131F4CF0-F0EC-3C12-D913-C65D87500C95}"/>
              </a:ext>
            </a:extLst>
          </p:cNvPr>
          <p:cNvSpPr txBox="1"/>
          <p:nvPr/>
        </p:nvSpPr>
        <p:spPr>
          <a:xfrm>
            <a:off x="4167419" y="6125618"/>
            <a:ext cx="1350506" cy="338554"/>
          </a:xfrm>
          <a:prstGeom prst="rect">
            <a:avLst/>
          </a:prstGeom>
          <a:noFill/>
        </p:spPr>
        <p:txBody>
          <a:bodyPr wrap="square" rtlCol="0">
            <a:spAutoFit/>
          </a:bodyPr>
          <a:lstStyle/>
          <a:p>
            <a:r>
              <a:rPr lang="en-GB" sz="1600" dirty="0"/>
              <a:t>Urban area</a:t>
            </a:r>
          </a:p>
        </p:txBody>
      </p:sp>
      <p:sp>
        <p:nvSpPr>
          <p:cNvPr id="95" name="ZoneTexte 94">
            <a:extLst>
              <a:ext uri="{FF2B5EF4-FFF2-40B4-BE49-F238E27FC236}">
                <a16:creationId xmlns:a16="http://schemas.microsoft.com/office/drawing/2014/main" id="{2EBD9109-C1E2-3287-3891-7244E40C5637}"/>
              </a:ext>
            </a:extLst>
          </p:cNvPr>
          <p:cNvSpPr txBox="1"/>
          <p:nvPr/>
        </p:nvSpPr>
        <p:spPr>
          <a:xfrm>
            <a:off x="1340674" y="5054525"/>
            <a:ext cx="2744281" cy="338554"/>
          </a:xfrm>
          <a:prstGeom prst="rect">
            <a:avLst/>
          </a:prstGeom>
          <a:noFill/>
        </p:spPr>
        <p:txBody>
          <a:bodyPr wrap="square" rtlCol="0">
            <a:spAutoFit/>
          </a:bodyPr>
          <a:lstStyle/>
          <a:p>
            <a:r>
              <a:rPr lang="en-GB" sz="1600" dirty="0"/>
              <a:t>Industrial / agricultural land</a:t>
            </a:r>
          </a:p>
        </p:txBody>
      </p:sp>
      <p:sp>
        <p:nvSpPr>
          <p:cNvPr id="96" name="Ellipse 95">
            <a:extLst>
              <a:ext uri="{FF2B5EF4-FFF2-40B4-BE49-F238E27FC236}">
                <a16:creationId xmlns:a16="http://schemas.microsoft.com/office/drawing/2014/main" id="{37502D9C-A2EA-B80E-1353-8C3A59406DD4}"/>
              </a:ext>
            </a:extLst>
          </p:cNvPr>
          <p:cNvSpPr/>
          <p:nvPr/>
        </p:nvSpPr>
        <p:spPr>
          <a:xfrm>
            <a:off x="8857128" y="4800518"/>
            <a:ext cx="461176" cy="459552"/>
          </a:xfrm>
          <a:prstGeom prst="ellipse">
            <a:avLst/>
          </a:prstGeom>
          <a:solidFill>
            <a:schemeClr val="accent1">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Ellipse 96">
            <a:extLst>
              <a:ext uri="{FF2B5EF4-FFF2-40B4-BE49-F238E27FC236}">
                <a16:creationId xmlns:a16="http://schemas.microsoft.com/office/drawing/2014/main" id="{0E9D4D95-0038-9E25-8104-F85B3F5DFE0A}"/>
              </a:ext>
            </a:extLst>
          </p:cNvPr>
          <p:cNvSpPr/>
          <p:nvPr/>
        </p:nvSpPr>
        <p:spPr>
          <a:xfrm>
            <a:off x="8989104" y="5362532"/>
            <a:ext cx="197224" cy="1972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cteur droit 97">
            <a:extLst>
              <a:ext uri="{FF2B5EF4-FFF2-40B4-BE49-F238E27FC236}">
                <a16:creationId xmlns:a16="http://schemas.microsoft.com/office/drawing/2014/main" id="{A1C1DC46-F821-A12A-958C-5176C866FBF4}"/>
              </a:ext>
            </a:extLst>
          </p:cNvPr>
          <p:cNvCxnSpPr>
            <a:cxnSpLocks/>
          </p:cNvCxnSpPr>
          <p:nvPr/>
        </p:nvCxnSpPr>
        <p:spPr>
          <a:xfrm>
            <a:off x="8932675" y="5763913"/>
            <a:ext cx="35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CDB2C322-9CB8-4A8E-35C3-840CED3F2C77}"/>
              </a:ext>
            </a:extLst>
          </p:cNvPr>
          <p:cNvCxnSpPr>
            <a:cxnSpLocks/>
          </p:cNvCxnSpPr>
          <p:nvPr/>
        </p:nvCxnSpPr>
        <p:spPr>
          <a:xfrm>
            <a:off x="8944027" y="6086794"/>
            <a:ext cx="421342" cy="0"/>
          </a:xfrm>
          <a:prstGeom prst="line">
            <a:avLst/>
          </a:prstGeom>
          <a:ln w="1905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0" name="Connecteur droit 99">
            <a:extLst>
              <a:ext uri="{FF2B5EF4-FFF2-40B4-BE49-F238E27FC236}">
                <a16:creationId xmlns:a16="http://schemas.microsoft.com/office/drawing/2014/main" id="{62CE4EAA-8910-9972-9211-B7D73E1FAB95}"/>
              </a:ext>
            </a:extLst>
          </p:cNvPr>
          <p:cNvCxnSpPr>
            <a:cxnSpLocks/>
          </p:cNvCxnSpPr>
          <p:nvPr/>
        </p:nvCxnSpPr>
        <p:spPr>
          <a:xfrm>
            <a:off x="8944027" y="6388722"/>
            <a:ext cx="3644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D1CFBFA8-1221-6CDD-826D-93B40E1D906B}"/>
              </a:ext>
            </a:extLst>
          </p:cNvPr>
          <p:cNvSpPr/>
          <p:nvPr/>
        </p:nvSpPr>
        <p:spPr>
          <a:xfrm>
            <a:off x="8989105" y="6542411"/>
            <a:ext cx="300064" cy="2698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ZoneTexte 101">
            <a:extLst>
              <a:ext uri="{FF2B5EF4-FFF2-40B4-BE49-F238E27FC236}">
                <a16:creationId xmlns:a16="http://schemas.microsoft.com/office/drawing/2014/main" id="{DED5C82F-E855-6EF2-C983-01DEF535B5FC}"/>
              </a:ext>
            </a:extLst>
          </p:cNvPr>
          <p:cNvSpPr txBox="1"/>
          <p:nvPr/>
        </p:nvSpPr>
        <p:spPr>
          <a:xfrm>
            <a:off x="9365368" y="4880124"/>
            <a:ext cx="2713307" cy="338554"/>
          </a:xfrm>
          <a:prstGeom prst="rect">
            <a:avLst/>
          </a:prstGeom>
          <a:noFill/>
        </p:spPr>
        <p:txBody>
          <a:bodyPr wrap="square" rtlCol="0">
            <a:spAutoFit/>
          </a:bodyPr>
          <a:lstStyle/>
          <a:p>
            <a:r>
              <a:rPr lang="en-GB" sz="1600" dirty="0"/>
              <a:t>Cluster per environment</a:t>
            </a:r>
          </a:p>
        </p:txBody>
      </p:sp>
      <p:sp>
        <p:nvSpPr>
          <p:cNvPr id="103" name="ZoneTexte 102">
            <a:extLst>
              <a:ext uri="{FF2B5EF4-FFF2-40B4-BE49-F238E27FC236}">
                <a16:creationId xmlns:a16="http://schemas.microsoft.com/office/drawing/2014/main" id="{80553F90-7A66-47C4-9ABE-A823187D5014}"/>
              </a:ext>
            </a:extLst>
          </p:cNvPr>
          <p:cNvSpPr txBox="1"/>
          <p:nvPr/>
        </p:nvSpPr>
        <p:spPr>
          <a:xfrm>
            <a:off x="9365368" y="5256082"/>
            <a:ext cx="2713307" cy="338554"/>
          </a:xfrm>
          <a:prstGeom prst="rect">
            <a:avLst/>
          </a:prstGeom>
          <a:noFill/>
        </p:spPr>
        <p:txBody>
          <a:bodyPr wrap="square" rtlCol="0">
            <a:spAutoFit/>
          </a:bodyPr>
          <a:lstStyle/>
          <a:p>
            <a:r>
              <a:rPr lang="en-GB" sz="1600" dirty="0"/>
              <a:t>Node for a pattern</a:t>
            </a:r>
          </a:p>
        </p:txBody>
      </p:sp>
      <p:sp>
        <p:nvSpPr>
          <p:cNvPr id="104" name="ZoneTexte 103">
            <a:extLst>
              <a:ext uri="{FF2B5EF4-FFF2-40B4-BE49-F238E27FC236}">
                <a16:creationId xmlns:a16="http://schemas.microsoft.com/office/drawing/2014/main" id="{5B27D7FF-A7F5-FBFB-7FF4-A127729D1ACD}"/>
              </a:ext>
            </a:extLst>
          </p:cNvPr>
          <p:cNvSpPr txBox="1"/>
          <p:nvPr/>
        </p:nvSpPr>
        <p:spPr>
          <a:xfrm>
            <a:off x="9365368" y="5594636"/>
            <a:ext cx="2713307" cy="338554"/>
          </a:xfrm>
          <a:prstGeom prst="rect">
            <a:avLst/>
          </a:prstGeom>
          <a:noFill/>
        </p:spPr>
        <p:txBody>
          <a:bodyPr wrap="square" rtlCol="0">
            <a:spAutoFit/>
          </a:bodyPr>
          <a:lstStyle/>
          <a:p>
            <a:r>
              <a:rPr lang="en-GB" sz="1600" dirty="0"/>
              <a:t>Edge for a haptic distance</a:t>
            </a:r>
          </a:p>
        </p:txBody>
      </p:sp>
      <p:sp>
        <p:nvSpPr>
          <p:cNvPr id="105" name="ZoneTexte 104">
            <a:extLst>
              <a:ext uri="{FF2B5EF4-FFF2-40B4-BE49-F238E27FC236}">
                <a16:creationId xmlns:a16="http://schemas.microsoft.com/office/drawing/2014/main" id="{42B572A7-E4C8-C5B8-5E53-A09D4B8A67B7}"/>
              </a:ext>
            </a:extLst>
          </p:cNvPr>
          <p:cNvSpPr txBox="1"/>
          <p:nvPr/>
        </p:nvSpPr>
        <p:spPr>
          <a:xfrm>
            <a:off x="9380249" y="5917517"/>
            <a:ext cx="2713307" cy="338554"/>
          </a:xfrm>
          <a:prstGeom prst="rect">
            <a:avLst/>
          </a:prstGeom>
          <a:noFill/>
        </p:spPr>
        <p:txBody>
          <a:bodyPr wrap="square" rtlCol="0">
            <a:spAutoFit/>
          </a:bodyPr>
          <a:lstStyle/>
          <a:p>
            <a:r>
              <a:rPr lang="en-GB" sz="1600" dirty="0"/>
              <a:t>Corresponding pattern</a:t>
            </a:r>
          </a:p>
        </p:txBody>
      </p:sp>
      <p:sp>
        <p:nvSpPr>
          <p:cNvPr id="106" name="ZoneTexte 105">
            <a:extLst>
              <a:ext uri="{FF2B5EF4-FFF2-40B4-BE49-F238E27FC236}">
                <a16:creationId xmlns:a16="http://schemas.microsoft.com/office/drawing/2014/main" id="{C1D1A9D4-6E6A-3592-A33A-297166D5E9D6}"/>
              </a:ext>
            </a:extLst>
          </p:cNvPr>
          <p:cNvSpPr txBox="1"/>
          <p:nvPr/>
        </p:nvSpPr>
        <p:spPr>
          <a:xfrm>
            <a:off x="9380249" y="6219445"/>
            <a:ext cx="2713307" cy="338554"/>
          </a:xfrm>
          <a:prstGeom prst="rect">
            <a:avLst/>
          </a:prstGeom>
          <a:noFill/>
        </p:spPr>
        <p:txBody>
          <a:bodyPr wrap="square" rtlCol="0">
            <a:spAutoFit/>
          </a:bodyPr>
          <a:lstStyle/>
          <a:p>
            <a:r>
              <a:rPr lang="en-GB" sz="1600" dirty="0"/>
              <a:t>Maximized haptic distance</a:t>
            </a:r>
          </a:p>
        </p:txBody>
      </p:sp>
      <p:sp>
        <p:nvSpPr>
          <p:cNvPr id="107" name="ZoneTexte 106">
            <a:extLst>
              <a:ext uri="{FF2B5EF4-FFF2-40B4-BE49-F238E27FC236}">
                <a16:creationId xmlns:a16="http://schemas.microsoft.com/office/drawing/2014/main" id="{34A7C41C-ECE0-74B0-1158-EA941418A6BE}"/>
              </a:ext>
            </a:extLst>
          </p:cNvPr>
          <p:cNvSpPr txBox="1"/>
          <p:nvPr/>
        </p:nvSpPr>
        <p:spPr>
          <a:xfrm>
            <a:off x="9380248" y="6498226"/>
            <a:ext cx="2713307" cy="338554"/>
          </a:xfrm>
          <a:prstGeom prst="rect">
            <a:avLst/>
          </a:prstGeom>
          <a:noFill/>
        </p:spPr>
        <p:txBody>
          <a:bodyPr wrap="square" rtlCol="0">
            <a:spAutoFit/>
          </a:bodyPr>
          <a:lstStyle/>
          <a:p>
            <a:r>
              <a:rPr lang="en-GB" sz="1600" dirty="0"/>
              <a:t>Optimized pattern</a:t>
            </a:r>
          </a:p>
        </p:txBody>
      </p:sp>
    </p:spTree>
    <p:extLst>
      <p:ext uri="{BB962C8B-B14F-4D97-AF65-F5344CB8AC3E}">
        <p14:creationId xmlns:p14="http://schemas.microsoft.com/office/powerpoint/2010/main" val="426563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0863319" y="4804867"/>
            <a:ext cx="1328681" cy="1313970"/>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205B7-D01B-875C-131A-BB0B2C29101F}"/>
              </a:ext>
            </a:extLst>
          </p:cNvPr>
          <p:cNvSpPr>
            <a:spLocks noGrp="1"/>
          </p:cNvSpPr>
          <p:nvPr>
            <p:ph type="title"/>
          </p:nvPr>
        </p:nvSpPr>
        <p:spPr/>
        <p:txBody>
          <a:bodyPr/>
          <a:lstStyle/>
          <a:p>
            <a:r>
              <a:rPr lang="en-US" cap="none" dirty="0"/>
              <a:t>Conclusion &amp; Future Work</a:t>
            </a:r>
            <a:endParaRPr lang="en-US" dirty="0"/>
          </a:p>
        </p:txBody>
      </p:sp>
      <p:sp>
        <p:nvSpPr>
          <p:cNvPr id="10" name="Slide Number Placeholder 2"/>
          <p:cNvSpPr>
            <a:spLocks noGrp="1"/>
          </p:cNvSpPr>
          <p:nvPr>
            <p:ph type="sldNum" sz="quarter" idx="12"/>
          </p:nvPr>
        </p:nvSpPr>
        <p:spPr>
          <a:xfrm>
            <a:off x="11254901" y="6487861"/>
            <a:ext cx="534211" cy="280983"/>
          </a:xfrm>
        </p:spPr>
        <p:txBody>
          <a:bodyPr/>
          <a:lstStyle/>
          <a:p>
            <a:fld id="{897AE9FA-3F8D-0D45-ABEA-B1C7A7244A19}" type="slidenum">
              <a:rPr lang="en-US" smtClean="0"/>
              <a:pPr/>
              <a:t>17</a:t>
            </a:fld>
            <a:endParaRPr lang="en-US" dirty="0"/>
          </a:p>
        </p:txBody>
      </p:sp>
      <p:sp>
        <p:nvSpPr>
          <p:cNvPr id="3" name="ZoneTexte 2">
            <a:extLst>
              <a:ext uri="{FF2B5EF4-FFF2-40B4-BE49-F238E27FC236}">
                <a16:creationId xmlns:a16="http://schemas.microsoft.com/office/drawing/2014/main" id="{7DDA0D52-3A41-9954-BFCA-8C9DBDA77070}"/>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sp>
        <p:nvSpPr>
          <p:cNvPr id="4" name="Title 1">
            <a:extLst>
              <a:ext uri="{FF2B5EF4-FFF2-40B4-BE49-F238E27FC236}">
                <a16:creationId xmlns:a16="http://schemas.microsoft.com/office/drawing/2014/main" id="{3DCD6B62-4117-0085-6292-69E3360FB77A}"/>
              </a:ext>
            </a:extLst>
          </p:cNvPr>
          <p:cNvSpPr txBox="1">
            <a:spLocks/>
          </p:cNvSpPr>
          <p:nvPr/>
        </p:nvSpPr>
        <p:spPr>
          <a:xfrm>
            <a:off x="3300562" y="4957734"/>
            <a:ext cx="5190490" cy="1625648"/>
          </a:xfrm>
          <a:prstGeom prst="rect">
            <a:avLst/>
          </a:prstGeom>
        </p:spPr>
        <p:txBody>
          <a:bodyPr vert="horz" lIns="0" tIns="45720" rIns="91440" bIns="45720" rtlCol="0" anchor="ctr">
            <a:noAutofit/>
          </a:bodyPr>
          <a:lstStyle>
            <a:lvl1pPr algn="l" defTabSz="914400" rtl="0" eaLnBrk="1" latinLnBrk="0" hangingPunct="1">
              <a:lnSpc>
                <a:spcPct val="100000"/>
              </a:lnSpc>
              <a:spcBef>
                <a:spcPct val="0"/>
              </a:spcBef>
              <a:buNone/>
              <a:defRPr sz="2600" b="1" kern="1200" cap="all" baseline="0">
                <a:solidFill>
                  <a:schemeClr val="tx1"/>
                </a:solidFill>
                <a:latin typeface="+mj-lt"/>
                <a:ea typeface="+mj-ea"/>
                <a:cs typeface="+mj-cs"/>
              </a:defRPr>
            </a:lvl1pPr>
          </a:lstStyle>
          <a:p>
            <a:pPr algn="ctr"/>
            <a:r>
              <a:rPr lang="en-US" sz="4400" cap="none" dirty="0">
                <a:solidFill>
                  <a:schemeClr val="accent2">
                    <a:lumMod val="75000"/>
                  </a:schemeClr>
                </a:solidFill>
                <a:latin typeface="Libertinus Sans" pitchFamily="50" charset="0"/>
                <a:ea typeface="Libertinus Sans" pitchFamily="50" charset="0"/>
                <a:cs typeface="Libertinus Sans" pitchFamily="50" charset="0"/>
              </a:rPr>
              <a:t>Thank you </a:t>
            </a:r>
          </a:p>
        </p:txBody>
      </p:sp>
      <p:sp>
        <p:nvSpPr>
          <p:cNvPr id="6" name="Rectangle 5">
            <a:extLst>
              <a:ext uri="{FF2B5EF4-FFF2-40B4-BE49-F238E27FC236}">
                <a16:creationId xmlns:a16="http://schemas.microsoft.com/office/drawing/2014/main" id="{6006FB48-5456-D42F-7762-DADF0CFB5533}"/>
              </a:ext>
            </a:extLst>
          </p:cNvPr>
          <p:cNvSpPr/>
          <p:nvPr/>
        </p:nvSpPr>
        <p:spPr>
          <a:xfrm>
            <a:off x="699401" y="1590239"/>
            <a:ext cx="5202322" cy="769441"/>
          </a:xfrm>
          <a:prstGeom prst="rect">
            <a:avLst/>
          </a:prstGeom>
        </p:spPr>
        <p:txBody>
          <a:bodyPr wrap="none">
            <a:spAutoFit/>
          </a:bodyPr>
          <a:lstStyle/>
          <a:p>
            <a:r>
              <a:rPr lang="en-US" sz="2200" dirty="0">
                <a:latin typeface="Libertinus Sans" pitchFamily="50" charset="0"/>
                <a:ea typeface="Libertinus Sans" pitchFamily="50" charset="0"/>
                <a:cs typeface="Libertinus Sans" pitchFamily="50" charset="0"/>
              </a:rPr>
              <a:t>Project zip file with patterns and “dominos”:</a:t>
            </a:r>
          </a:p>
          <a:p>
            <a:endParaRPr lang="en-US" sz="2200" dirty="0">
              <a:latin typeface="Libertinus Sans" pitchFamily="50" charset="0"/>
              <a:ea typeface="Libertinus Sans" pitchFamily="50" charset="0"/>
              <a:cs typeface="Libertinus Sans" pitchFamily="50" charset="0"/>
            </a:endParaRPr>
          </a:p>
        </p:txBody>
      </p:sp>
      <p:pic>
        <p:nvPicPr>
          <p:cNvPr id="12" name="Image 11">
            <a:extLst>
              <a:ext uri="{FF2B5EF4-FFF2-40B4-BE49-F238E27FC236}">
                <a16:creationId xmlns:a16="http://schemas.microsoft.com/office/drawing/2014/main" id="{565955C8-C029-97F2-E6B2-37D0A880BD30}"/>
              </a:ext>
            </a:extLst>
          </p:cNvPr>
          <p:cNvPicPr>
            <a:picLocks noChangeAspect="1"/>
          </p:cNvPicPr>
          <p:nvPr/>
        </p:nvPicPr>
        <p:blipFill>
          <a:blip r:embed="rId3"/>
          <a:stretch>
            <a:fillRect/>
          </a:stretch>
        </p:blipFill>
        <p:spPr>
          <a:xfrm>
            <a:off x="1836531" y="2579456"/>
            <a:ext cx="2453445" cy="2453445"/>
          </a:xfrm>
          <a:prstGeom prst="rect">
            <a:avLst/>
          </a:prstGeom>
        </p:spPr>
      </p:pic>
      <p:pic>
        <p:nvPicPr>
          <p:cNvPr id="13" name="Image 12">
            <a:extLst>
              <a:ext uri="{FF2B5EF4-FFF2-40B4-BE49-F238E27FC236}">
                <a16:creationId xmlns:a16="http://schemas.microsoft.com/office/drawing/2014/main" id="{B4E12E32-9FF2-D4A1-9525-83F0168295C6}"/>
              </a:ext>
            </a:extLst>
          </p:cNvPr>
          <p:cNvPicPr>
            <a:picLocks noChangeAspect="1"/>
          </p:cNvPicPr>
          <p:nvPr/>
        </p:nvPicPr>
        <p:blipFill>
          <a:blip r:embed="rId4"/>
          <a:srcRect/>
          <a:stretch/>
        </p:blipFill>
        <p:spPr>
          <a:xfrm>
            <a:off x="7862516" y="1661442"/>
            <a:ext cx="3392385" cy="47744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612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93" y="2158866"/>
            <a:ext cx="11077613" cy="1312023"/>
          </a:xfrm>
        </p:spPr>
        <p:txBody>
          <a:bodyPr/>
          <a:lstStyle/>
          <a:p>
            <a:r>
              <a:rPr lang="en-US" dirty="0"/>
              <a:t>Introduction :</a:t>
            </a:r>
            <a:br>
              <a:rPr lang="en-US" dirty="0"/>
            </a:br>
            <a:br>
              <a:rPr lang="en-US" dirty="0"/>
            </a:br>
            <a:r>
              <a:rPr lang="en-US" sz="2600" dirty="0"/>
              <a:t>- What are Tactile Graphics ? </a:t>
            </a:r>
            <a:br>
              <a:rPr lang="en-US" sz="2600" dirty="0"/>
            </a:br>
            <a:br>
              <a:rPr lang="en-US" sz="2600" dirty="0"/>
            </a:br>
            <a:r>
              <a:rPr lang="en-US" sz="2600" dirty="0"/>
              <a:t>- The Particularity of Blue Noise Point Patterns  </a:t>
            </a:r>
          </a:p>
        </p:txBody>
      </p:sp>
      <p:sp>
        <p:nvSpPr>
          <p:cNvPr id="3" name="Slide Number Placeholder 2"/>
          <p:cNvSpPr>
            <a:spLocks noGrp="1"/>
          </p:cNvSpPr>
          <p:nvPr>
            <p:ph type="sldNum" sz="quarter" idx="12"/>
          </p:nvPr>
        </p:nvSpPr>
        <p:spPr/>
        <p:txBody>
          <a:bodyPr/>
          <a:lstStyle/>
          <a:p>
            <a:fld id="{897AE9FA-3F8D-0D45-ABEA-B1C7A7244A19}" type="slidenum">
              <a:rPr lang="en-US" smtClean="0"/>
              <a:pPr/>
              <a:t>2</a:t>
            </a:fld>
            <a:endParaRPr lang="en-US" dirty="0"/>
          </a:p>
        </p:txBody>
      </p:sp>
    </p:spTree>
    <p:extLst>
      <p:ext uri="{BB962C8B-B14F-4D97-AF65-F5344CB8AC3E}">
        <p14:creationId xmlns:p14="http://schemas.microsoft.com/office/powerpoint/2010/main" val="28273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05B7-D01B-875C-131A-BB0B2C29101F}"/>
              </a:ext>
            </a:extLst>
          </p:cNvPr>
          <p:cNvSpPr>
            <a:spLocks noGrp="1"/>
          </p:cNvSpPr>
          <p:nvPr>
            <p:ph type="title"/>
          </p:nvPr>
        </p:nvSpPr>
        <p:spPr/>
        <p:txBody>
          <a:bodyPr/>
          <a:lstStyle/>
          <a:p>
            <a:r>
              <a:rPr lang="en-US" cap="none" dirty="0"/>
              <a:t>Tactile Graphics</a:t>
            </a:r>
            <a:endParaRPr lang="en-US" dirty="0"/>
          </a:p>
        </p:txBody>
      </p:sp>
      <p:sp>
        <p:nvSpPr>
          <p:cNvPr id="7" name="Content Placeholder 6">
            <a:extLst>
              <a:ext uri="{FF2B5EF4-FFF2-40B4-BE49-F238E27FC236}">
                <a16:creationId xmlns:a16="http://schemas.microsoft.com/office/drawing/2014/main" id="{B8E61B7F-D1B9-40CF-9048-285F92FA9557}"/>
              </a:ext>
            </a:extLst>
          </p:cNvPr>
          <p:cNvSpPr>
            <a:spLocks noGrp="1"/>
          </p:cNvSpPr>
          <p:nvPr>
            <p:ph idx="1"/>
          </p:nvPr>
        </p:nvSpPr>
        <p:spPr>
          <a:xfrm>
            <a:off x="457200" y="2409589"/>
            <a:ext cx="5974976" cy="3335681"/>
          </a:xfrm>
        </p:spPr>
        <p:txBody>
          <a:bodyPr>
            <a:normAutofit/>
          </a:bodyPr>
          <a:lstStyle/>
          <a:p>
            <a:pPr marL="0" indent="0" algn="ctr">
              <a:buNone/>
            </a:pPr>
            <a:r>
              <a:rPr lang="fr-FR" sz="2600" dirty="0"/>
              <a:t>- </a:t>
            </a:r>
            <a:r>
              <a:rPr lang="fr-FR" sz="2600" dirty="0" err="1"/>
              <a:t>Raised</a:t>
            </a:r>
            <a:r>
              <a:rPr lang="fr-FR" sz="2600" dirty="0"/>
              <a:t> </a:t>
            </a:r>
            <a:r>
              <a:rPr lang="fr-FR" sz="2600" dirty="0" err="1"/>
              <a:t>lines</a:t>
            </a:r>
            <a:r>
              <a:rPr lang="fr-FR" sz="2600" dirty="0"/>
              <a:t> and surfaces</a:t>
            </a:r>
          </a:p>
          <a:p>
            <a:pPr marL="0" indent="0" algn="ctr">
              <a:buNone/>
            </a:pPr>
            <a:r>
              <a:rPr lang="fr-FR" sz="2600" dirty="0"/>
              <a:t>- Non-</a:t>
            </a:r>
            <a:r>
              <a:rPr lang="fr-FR" sz="2600" dirty="0" err="1"/>
              <a:t>textual</a:t>
            </a:r>
            <a:r>
              <a:rPr lang="fr-FR" sz="2600" dirty="0"/>
              <a:t> information</a:t>
            </a:r>
          </a:p>
          <a:p>
            <a:pPr marL="0" indent="0" algn="ctr">
              <a:buNone/>
            </a:pPr>
            <a:r>
              <a:rPr lang="en-US" sz="2600"/>
              <a:t>- Educational tools</a:t>
            </a:r>
            <a:endParaRPr lang="en-US" sz="2600" dirty="0"/>
          </a:p>
          <a:p>
            <a:pPr marL="0" indent="0" algn="ctr">
              <a:buNone/>
            </a:pPr>
            <a:endParaRPr lang="fr-FR" sz="2600" dirty="0"/>
          </a:p>
          <a:p>
            <a:pPr marL="0" indent="0" algn="ctr">
              <a:buNone/>
            </a:pPr>
            <a:endParaRPr lang="en-US" b="1" dirty="0"/>
          </a:p>
        </p:txBody>
      </p:sp>
      <p:sp>
        <p:nvSpPr>
          <p:cNvPr id="18" name="Slide Number Placeholder 3"/>
          <p:cNvSpPr>
            <a:spLocks noGrp="1"/>
          </p:cNvSpPr>
          <p:nvPr>
            <p:ph type="sldNum" sz="quarter" idx="12"/>
          </p:nvPr>
        </p:nvSpPr>
        <p:spPr>
          <a:xfrm>
            <a:off x="11254901" y="6487861"/>
            <a:ext cx="534211" cy="280983"/>
          </a:xfrm>
        </p:spPr>
        <p:txBody>
          <a:bodyPr/>
          <a:lstStyle/>
          <a:p>
            <a:fld id="{897AE9FA-3F8D-0D45-ABEA-B1C7A7244A19}" type="slidenum">
              <a:rPr lang="en-US" smtClean="0"/>
              <a:pPr/>
              <a:t>3</a:t>
            </a:fld>
            <a:endParaRPr lang="en-US" dirty="0"/>
          </a:p>
        </p:txBody>
      </p:sp>
      <p:sp>
        <p:nvSpPr>
          <p:cNvPr id="5" name="ZoneTexte 4">
            <a:extLst>
              <a:ext uri="{FF2B5EF4-FFF2-40B4-BE49-F238E27FC236}">
                <a16:creationId xmlns:a16="http://schemas.microsoft.com/office/drawing/2014/main" id="{7E658875-265B-391D-B289-16FA07AAF95C}"/>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pic>
        <p:nvPicPr>
          <p:cNvPr id="1026" name="Picture 2" descr="Tactile Graphics – Paths to Literacy">
            <a:extLst>
              <a:ext uri="{FF2B5EF4-FFF2-40B4-BE49-F238E27FC236}">
                <a16:creationId xmlns:a16="http://schemas.microsoft.com/office/drawing/2014/main" id="{4A51DF38-5E81-28FF-0763-ECAFCC904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249" y="1299869"/>
            <a:ext cx="2834640" cy="21291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a:extLst>
              <a:ext uri="{FF2B5EF4-FFF2-40B4-BE49-F238E27FC236}">
                <a16:creationId xmlns:a16="http://schemas.microsoft.com/office/drawing/2014/main" id="{C388A20E-3F9D-5901-E99E-DA2688665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776" y="3887510"/>
            <a:ext cx="3323585" cy="209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F050D2A-F1F4-7CED-B949-F15A5040A041}"/>
              </a:ext>
            </a:extLst>
          </p:cNvPr>
          <p:cNvSpPr>
            <a:spLocks noGrp="1"/>
          </p:cNvSpPr>
          <p:nvPr>
            <p:ph type="sldNum" sz="quarter" idx="12"/>
          </p:nvPr>
        </p:nvSpPr>
        <p:spPr/>
        <p:txBody>
          <a:bodyPr/>
          <a:lstStyle/>
          <a:p>
            <a:fld id="{897AE9FA-3F8D-0D45-ABEA-B1C7A7244A19}" type="slidenum">
              <a:rPr lang="en-US" smtClean="0"/>
              <a:pPr/>
              <a:t>4</a:t>
            </a:fld>
            <a:endParaRPr lang="en-US" dirty="0"/>
          </a:p>
        </p:txBody>
      </p:sp>
      <p:sp>
        <p:nvSpPr>
          <p:cNvPr id="5" name="Title 1">
            <a:extLst>
              <a:ext uri="{FF2B5EF4-FFF2-40B4-BE49-F238E27FC236}">
                <a16:creationId xmlns:a16="http://schemas.microsoft.com/office/drawing/2014/main" id="{38ADAE6B-FAAF-B934-F3D4-13451E2E0D94}"/>
              </a:ext>
            </a:extLst>
          </p:cNvPr>
          <p:cNvSpPr>
            <a:spLocks noGrp="1"/>
          </p:cNvSpPr>
          <p:nvPr>
            <p:ph type="title"/>
          </p:nvPr>
        </p:nvSpPr>
        <p:spPr>
          <a:xfrm>
            <a:off x="968829" y="1"/>
            <a:ext cx="8055740" cy="1312023"/>
          </a:xfrm>
        </p:spPr>
        <p:txBody>
          <a:bodyPr/>
          <a:lstStyle/>
          <a:p>
            <a:r>
              <a:rPr lang="en-US" cap="none" dirty="0"/>
              <a:t>Tactile Graphics</a:t>
            </a:r>
            <a:endParaRPr lang="en-US" dirty="0"/>
          </a:p>
        </p:txBody>
      </p:sp>
      <p:sp>
        <p:nvSpPr>
          <p:cNvPr id="6" name="ZoneTexte 5">
            <a:extLst>
              <a:ext uri="{FF2B5EF4-FFF2-40B4-BE49-F238E27FC236}">
                <a16:creationId xmlns:a16="http://schemas.microsoft.com/office/drawing/2014/main" id="{9ED7A622-BED5-7964-CC8C-5B3A521193EC}"/>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pic>
        <p:nvPicPr>
          <p:cNvPr id="11" name="Image 10">
            <a:extLst>
              <a:ext uri="{FF2B5EF4-FFF2-40B4-BE49-F238E27FC236}">
                <a16:creationId xmlns:a16="http://schemas.microsoft.com/office/drawing/2014/main" id="{880DD9CE-93FB-6C3E-989C-EE061D57A5A5}"/>
              </a:ext>
            </a:extLst>
          </p:cNvPr>
          <p:cNvPicPr>
            <a:picLocks noChangeAspect="1"/>
          </p:cNvPicPr>
          <p:nvPr/>
        </p:nvPicPr>
        <p:blipFill>
          <a:blip r:embed="rId3"/>
          <a:stretch>
            <a:fillRect/>
          </a:stretch>
        </p:blipFill>
        <p:spPr>
          <a:xfrm>
            <a:off x="7118939" y="2067021"/>
            <a:ext cx="2393787" cy="3391198"/>
          </a:xfrm>
          <a:prstGeom prst="rect">
            <a:avLst/>
          </a:prstGeom>
        </p:spPr>
      </p:pic>
      <p:pic>
        <p:nvPicPr>
          <p:cNvPr id="13" name="Image 12">
            <a:extLst>
              <a:ext uri="{FF2B5EF4-FFF2-40B4-BE49-F238E27FC236}">
                <a16:creationId xmlns:a16="http://schemas.microsoft.com/office/drawing/2014/main" id="{BB2EF0E0-9BF7-6BAA-5CF2-C29C929305AA}"/>
              </a:ext>
            </a:extLst>
          </p:cNvPr>
          <p:cNvPicPr>
            <a:picLocks noChangeAspect="1"/>
          </p:cNvPicPr>
          <p:nvPr/>
        </p:nvPicPr>
        <p:blipFill>
          <a:blip r:embed="rId4"/>
          <a:stretch>
            <a:fillRect/>
          </a:stretch>
        </p:blipFill>
        <p:spPr>
          <a:xfrm>
            <a:off x="9668706" y="2067021"/>
            <a:ext cx="2368455" cy="3391197"/>
          </a:xfrm>
          <a:prstGeom prst="rect">
            <a:avLst/>
          </a:prstGeom>
        </p:spPr>
      </p:pic>
      <p:pic>
        <p:nvPicPr>
          <p:cNvPr id="15" name="Image 14">
            <a:extLst>
              <a:ext uri="{FF2B5EF4-FFF2-40B4-BE49-F238E27FC236}">
                <a16:creationId xmlns:a16="http://schemas.microsoft.com/office/drawing/2014/main" id="{89684D5B-A406-4D7D-F87E-0EF203E35CD1}"/>
              </a:ext>
            </a:extLst>
          </p:cNvPr>
          <p:cNvPicPr>
            <a:picLocks noChangeAspect="1"/>
          </p:cNvPicPr>
          <p:nvPr/>
        </p:nvPicPr>
        <p:blipFill>
          <a:blip r:embed="rId5"/>
          <a:stretch>
            <a:fillRect/>
          </a:stretch>
        </p:blipFill>
        <p:spPr>
          <a:xfrm>
            <a:off x="4582044" y="2067022"/>
            <a:ext cx="2380916" cy="3391197"/>
          </a:xfrm>
          <a:prstGeom prst="rect">
            <a:avLst/>
          </a:prstGeom>
        </p:spPr>
      </p:pic>
      <p:sp>
        <p:nvSpPr>
          <p:cNvPr id="21" name="Content Placeholder 6">
            <a:extLst>
              <a:ext uri="{FF2B5EF4-FFF2-40B4-BE49-F238E27FC236}">
                <a16:creationId xmlns:a16="http://schemas.microsoft.com/office/drawing/2014/main" id="{452F6B74-CB01-03F5-6575-8FB0CB173308}"/>
              </a:ext>
            </a:extLst>
          </p:cNvPr>
          <p:cNvSpPr>
            <a:spLocks noGrp="1"/>
          </p:cNvSpPr>
          <p:nvPr>
            <p:ph idx="1"/>
          </p:nvPr>
        </p:nvSpPr>
        <p:spPr>
          <a:xfrm>
            <a:off x="1704729" y="5194880"/>
            <a:ext cx="5414210" cy="1312023"/>
          </a:xfrm>
        </p:spPr>
        <p:txBody>
          <a:bodyPr>
            <a:normAutofit/>
          </a:bodyPr>
          <a:lstStyle/>
          <a:p>
            <a:pPr marL="0" indent="0" algn="ctr">
              <a:buNone/>
            </a:pPr>
            <a:endParaRPr lang="fr-FR" sz="2600" dirty="0"/>
          </a:p>
          <a:p>
            <a:pPr marL="0" indent="0" algn="ctr">
              <a:buNone/>
            </a:pPr>
            <a:endParaRPr lang="en-US" b="1" dirty="0"/>
          </a:p>
        </p:txBody>
      </p:sp>
      <p:sp>
        <p:nvSpPr>
          <p:cNvPr id="22" name="Content Placeholder 6">
            <a:extLst>
              <a:ext uri="{FF2B5EF4-FFF2-40B4-BE49-F238E27FC236}">
                <a16:creationId xmlns:a16="http://schemas.microsoft.com/office/drawing/2014/main" id="{695E5EF5-FB45-2645-FC04-09AD66DAB17B}"/>
              </a:ext>
            </a:extLst>
          </p:cNvPr>
          <p:cNvSpPr txBox="1">
            <a:spLocks/>
          </p:cNvSpPr>
          <p:nvPr/>
        </p:nvSpPr>
        <p:spPr>
          <a:xfrm>
            <a:off x="-417511" y="5458219"/>
            <a:ext cx="12454672" cy="678385"/>
          </a:xfrm>
          <a:prstGeom prst="rect">
            <a:avLst/>
          </a:prstGeom>
        </p:spPr>
        <p:txBody>
          <a:bodyPr vert="horz" lIns="0" tIns="45720" rIns="91440" bIns="45720" rtlCol="0">
            <a:normAutofit lnSpcReduction="10000"/>
          </a:bodyPr>
          <a:lstStyle>
            <a:lvl1pPr marL="2286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2100" kern="1200">
                <a:solidFill>
                  <a:schemeClr val="tx1"/>
                </a:solidFill>
                <a:latin typeface="Libertinus Sans" pitchFamily="50" charset="0"/>
                <a:ea typeface="Libertinus Sans" pitchFamily="50" charset="0"/>
                <a:cs typeface="Libertinus Sans" pitchFamily="50" charset="0"/>
              </a:defRPr>
            </a:lvl1pPr>
            <a:lvl2pPr marL="457200" indent="-228600" algn="l" defTabSz="914400" rtl="0" eaLnBrk="1" latinLnBrk="0" hangingPunct="1">
              <a:lnSpc>
                <a:spcPct val="130000"/>
              </a:lnSpc>
              <a:spcBef>
                <a:spcPts val="0"/>
              </a:spcBef>
              <a:spcAft>
                <a:spcPts val="600"/>
              </a:spcAft>
              <a:buClr>
                <a:schemeClr val="accent2"/>
              </a:buClr>
              <a:buFont typeface="System Font Regular"/>
              <a:buChar char="−"/>
              <a:defRPr sz="1400" kern="1200">
                <a:solidFill>
                  <a:schemeClr val="tx1"/>
                </a:solidFill>
                <a:latin typeface="+mn-lt"/>
                <a:ea typeface="+mn-ea"/>
                <a:cs typeface="+mn-cs"/>
              </a:defRPr>
            </a:lvl2pPr>
            <a:lvl3pPr marL="6858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3pPr>
            <a:lvl4pPr marL="914400" indent="-228600" algn="l" defTabSz="914400" rtl="0" eaLnBrk="1" latinLnBrk="0" hangingPunct="1">
              <a:lnSpc>
                <a:spcPct val="130000"/>
              </a:lnSpc>
              <a:spcBef>
                <a:spcPts val="0"/>
              </a:spcBef>
              <a:spcAft>
                <a:spcPts val="600"/>
              </a:spcAft>
              <a:buClr>
                <a:schemeClr val="accent2"/>
              </a:buClr>
              <a:buFont typeface="System Font Regular"/>
              <a:buChar char="−"/>
              <a:defRPr sz="1000" kern="1200">
                <a:solidFill>
                  <a:schemeClr val="tx1"/>
                </a:solidFill>
                <a:latin typeface="+mn-lt"/>
                <a:ea typeface="+mn-ea"/>
                <a:cs typeface="+mn-cs"/>
              </a:defRPr>
            </a:lvl4pPr>
            <a:lvl5pPr marL="11430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600" i="1" dirty="0"/>
              <a:t>Multi-projection line </a:t>
            </a:r>
            <a:r>
              <a:rPr lang="fr-FR" sz="2600" i="1" dirty="0" err="1"/>
              <a:t>drawing</a:t>
            </a:r>
            <a:r>
              <a:rPr lang="fr-FR" sz="2600" i="1" dirty="0"/>
              <a:t>                        Tactile </a:t>
            </a:r>
            <a:r>
              <a:rPr lang="fr-FR" sz="2600" i="1" dirty="0" err="1"/>
              <a:t>map</a:t>
            </a:r>
            <a:r>
              <a:rPr lang="fr-FR" sz="2600" i="1" dirty="0"/>
              <a:t> </a:t>
            </a:r>
            <a:r>
              <a:rPr lang="fr-FR" sz="2600" i="1" dirty="0" err="1"/>
              <a:t>generated</a:t>
            </a:r>
            <a:r>
              <a:rPr lang="fr-FR" sz="2600" i="1" dirty="0"/>
              <a:t> by Mapy.cz  </a:t>
            </a:r>
            <a:endParaRPr lang="en-US" sz="2600" i="1" dirty="0"/>
          </a:p>
          <a:p>
            <a:pPr marL="0" indent="0" algn="ctr">
              <a:buFont typeface="Arial" panose="020B0604020202020204" pitchFamily="34" charset="0"/>
              <a:buNone/>
            </a:pPr>
            <a:endParaRPr lang="fr-FR" sz="2600" dirty="0"/>
          </a:p>
          <a:p>
            <a:pPr marL="0" indent="0" algn="ctr">
              <a:buFont typeface="Arial" panose="020B0604020202020204" pitchFamily="34" charset="0"/>
              <a:buNone/>
            </a:pPr>
            <a:endParaRPr lang="en-US" b="1" dirty="0"/>
          </a:p>
        </p:txBody>
      </p:sp>
      <p:pic>
        <p:nvPicPr>
          <p:cNvPr id="3" name="Image 2">
            <a:extLst>
              <a:ext uri="{FF2B5EF4-FFF2-40B4-BE49-F238E27FC236}">
                <a16:creationId xmlns:a16="http://schemas.microsoft.com/office/drawing/2014/main" id="{5912EE71-1E2D-80C6-A4EC-222EAE1861FA}"/>
              </a:ext>
            </a:extLst>
          </p:cNvPr>
          <p:cNvPicPr>
            <a:picLocks noChangeAspect="1"/>
          </p:cNvPicPr>
          <p:nvPr/>
        </p:nvPicPr>
        <p:blipFill rotWithShape="1">
          <a:blip r:embed="rId6"/>
          <a:srcRect r="63079"/>
          <a:stretch/>
        </p:blipFill>
        <p:spPr>
          <a:xfrm>
            <a:off x="1371599" y="1333350"/>
            <a:ext cx="1963271" cy="1914450"/>
          </a:xfrm>
          <a:prstGeom prst="rect">
            <a:avLst/>
          </a:prstGeom>
        </p:spPr>
      </p:pic>
      <p:pic>
        <p:nvPicPr>
          <p:cNvPr id="7" name="Image 6">
            <a:extLst>
              <a:ext uri="{FF2B5EF4-FFF2-40B4-BE49-F238E27FC236}">
                <a16:creationId xmlns:a16="http://schemas.microsoft.com/office/drawing/2014/main" id="{FE8D3149-1AD1-1856-9AE2-C5100E1DEB0C}"/>
              </a:ext>
            </a:extLst>
          </p:cNvPr>
          <p:cNvPicPr>
            <a:picLocks noChangeAspect="1"/>
          </p:cNvPicPr>
          <p:nvPr/>
        </p:nvPicPr>
        <p:blipFill rotWithShape="1">
          <a:blip r:embed="rId6"/>
          <a:srcRect l="38730"/>
          <a:stretch/>
        </p:blipFill>
        <p:spPr>
          <a:xfrm>
            <a:off x="446082" y="3336462"/>
            <a:ext cx="3670530" cy="2156849"/>
          </a:xfrm>
          <a:prstGeom prst="rect">
            <a:avLst/>
          </a:prstGeom>
        </p:spPr>
      </p:pic>
    </p:spTree>
    <p:extLst>
      <p:ext uri="{BB962C8B-B14F-4D97-AF65-F5344CB8AC3E}">
        <p14:creationId xmlns:p14="http://schemas.microsoft.com/office/powerpoint/2010/main" val="210907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F25EEF9-3641-066F-6E1A-AAD537DD4EED}"/>
              </a:ext>
            </a:extLst>
          </p:cNvPr>
          <p:cNvSpPr>
            <a:spLocks noGrp="1"/>
          </p:cNvSpPr>
          <p:nvPr>
            <p:ph type="sldNum" sz="quarter" idx="12"/>
          </p:nvPr>
        </p:nvSpPr>
        <p:spPr/>
        <p:txBody>
          <a:bodyPr/>
          <a:lstStyle/>
          <a:p>
            <a:fld id="{897AE9FA-3F8D-0D45-ABEA-B1C7A7244A19}" type="slidenum">
              <a:rPr lang="en-US" smtClean="0"/>
              <a:pPr/>
              <a:t>5</a:t>
            </a:fld>
            <a:endParaRPr lang="en-US" dirty="0"/>
          </a:p>
        </p:txBody>
      </p:sp>
      <p:sp>
        <p:nvSpPr>
          <p:cNvPr id="6" name="ZoneTexte 5">
            <a:extLst>
              <a:ext uri="{FF2B5EF4-FFF2-40B4-BE49-F238E27FC236}">
                <a16:creationId xmlns:a16="http://schemas.microsoft.com/office/drawing/2014/main" id="{0D90FF9F-575A-B1FF-D38F-AC2B5EB50A90}"/>
              </a:ext>
            </a:extLst>
          </p:cNvPr>
          <p:cNvSpPr txBox="1"/>
          <p:nvPr/>
        </p:nvSpPr>
        <p:spPr>
          <a:xfrm>
            <a:off x="9357360" y="243840"/>
            <a:ext cx="2834640" cy="793541"/>
          </a:xfrm>
          <a:prstGeom prst="rect">
            <a:avLst/>
          </a:prstGeom>
          <a:solidFill>
            <a:srgbClr val="F5EDE3"/>
          </a:solidFill>
        </p:spPr>
        <p:txBody>
          <a:bodyPr wrap="square" lIns="0" rtlCol="0">
            <a:spAutoFit/>
          </a:bodyPr>
          <a:lstStyle/>
          <a:p>
            <a:pPr marL="236538" indent="-236538" algn="l">
              <a:lnSpc>
                <a:spcPct val="130000"/>
              </a:lnSpc>
              <a:spcAft>
                <a:spcPts val="600"/>
              </a:spcAft>
              <a:buClr>
                <a:schemeClr val="accent2"/>
              </a:buClr>
              <a:buFont typeface="Arial" panose="020B0604020202020204" pitchFamily="34" charset="0"/>
              <a:buChar char="•"/>
            </a:pPr>
            <a:endParaRPr lang="fr-FR" dirty="0"/>
          </a:p>
        </p:txBody>
      </p:sp>
      <p:sp>
        <p:nvSpPr>
          <p:cNvPr id="7" name="Title 1">
            <a:extLst>
              <a:ext uri="{FF2B5EF4-FFF2-40B4-BE49-F238E27FC236}">
                <a16:creationId xmlns:a16="http://schemas.microsoft.com/office/drawing/2014/main" id="{0F1A4E92-2ABC-879D-292D-FF2D1681B436}"/>
              </a:ext>
            </a:extLst>
          </p:cNvPr>
          <p:cNvSpPr>
            <a:spLocks noGrp="1"/>
          </p:cNvSpPr>
          <p:nvPr>
            <p:ph type="title"/>
          </p:nvPr>
        </p:nvSpPr>
        <p:spPr>
          <a:xfrm>
            <a:off x="968829" y="1"/>
            <a:ext cx="8055740" cy="1312023"/>
          </a:xfrm>
        </p:spPr>
        <p:txBody>
          <a:bodyPr/>
          <a:lstStyle/>
          <a:p>
            <a:r>
              <a:rPr lang="en-US" cap="none" dirty="0"/>
              <a:t>Blue Noise Point Patterns</a:t>
            </a:r>
            <a:endParaRPr lang="en-US" dirty="0"/>
          </a:p>
        </p:txBody>
      </p:sp>
      <p:pic>
        <p:nvPicPr>
          <p:cNvPr id="8" name="Picture 2">
            <a:extLst>
              <a:ext uri="{FF2B5EF4-FFF2-40B4-BE49-F238E27FC236}">
                <a16:creationId xmlns:a16="http://schemas.microsoft.com/office/drawing/2014/main" id="{68316DB4-5953-3CBA-5C64-D11DD88DC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886" y="1908610"/>
            <a:ext cx="3241899" cy="3241899"/>
          </a:xfrm>
          <a:prstGeom prst="rect">
            <a:avLst/>
          </a:prstGeom>
          <a:effectLst/>
        </p:spPr>
      </p:pic>
      <p:sp>
        <p:nvSpPr>
          <p:cNvPr id="9" name="Content Placeholder 6">
            <a:extLst>
              <a:ext uri="{FF2B5EF4-FFF2-40B4-BE49-F238E27FC236}">
                <a16:creationId xmlns:a16="http://schemas.microsoft.com/office/drawing/2014/main" id="{8ABABF90-D4A1-878A-BF85-A6E30C0DBC82}"/>
              </a:ext>
            </a:extLst>
          </p:cNvPr>
          <p:cNvSpPr>
            <a:spLocks noGrp="1"/>
          </p:cNvSpPr>
          <p:nvPr/>
        </p:nvSpPr>
        <p:spPr>
          <a:xfrm>
            <a:off x="7195137" y="5174743"/>
            <a:ext cx="3783395" cy="597754"/>
          </a:xfrm>
          <a:prstGeom prst="rect">
            <a:avLst/>
          </a:prstGeom>
        </p:spPr>
        <p:txBody>
          <a:bodyPr vert="horz" lIns="0" tIns="45720" rIns="91440" bIns="45720" rtlCol="0">
            <a:noAutofit/>
          </a:bodyPr>
          <a:lstStyle>
            <a:lvl1pPr marL="2286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2100" kern="1200">
                <a:solidFill>
                  <a:schemeClr val="tx1"/>
                </a:solidFill>
                <a:latin typeface="Libertinus Sans" pitchFamily="50" charset="0"/>
                <a:ea typeface="Libertinus Sans" pitchFamily="50" charset="0"/>
                <a:cs typeface="Libertinus Sans" pitchFamily="50" charset="0"/>
              </a:defRPr>
            </a:lvl1pPr>
            <a:lvl2pPr marL="457200" indent="-228600" algn="l" defTabSz="914400" rtl="0" eaLnBrk="1" latinLnBrk="0" hangingPunct="1">
              <a:lnSpc>
                <a:spcPct val="130000"/>
              </a:lnSpc>
              <a:spcBef>
                <a:spcPts val="0"/>
              </a:spcBef>
              <a:spcAft>
                <a:spcPts val="600"/>
              </a:spcAft>
              <a:buClr>
                <a:schemeClr val="accent2"/>
              </a:buClr>
              <a:buFont typeface="System Font Regular"/>
              <a:buChar char="−"/>
              <a:defRPr sz="1400" kern="1200">
                <a:solidFill>
                  <a:schemeClr val="tx1"/>
                </a:solidFill>
                <a:latin typeface="+mn-lt"/>
                <a:ea typeface="+mn-ea"/>
                <a:cs typeface="+mn-cs"/>
              </a:defRPr>
            </a:lvl2pPr>
            <a:lvl3pPr marL="6858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3pPr>
            <a:lvl4pPr marL="914400" indent="-228600" algn="l" defTabSz="914400" rtl="0" eaLnBrk="1" latinLnBrk="0" hangingPunct="1">
              <a:lnSpc>
                <a:spcPct val="130000"/>
              </a:lnSpc>
              <a:spcBef>
                <a:spcPts val="0"/>
              </a:spcBef>
              <a:spcAft>
                <a:spcPts val="600"/>
              </a:spcAft>
              <a:buClr>
                <a:schemeClr val="accent2"/>
              </a:buClr>
              <a:buFont typeface="System Font Regular"/>
              <a:buChar char="−"/>
              <a:defRPr sz="1000" kern="1200">
                <a:solidFill>
                  <a:schemeClr val="tx1"/>
                </a:solidFill>
                <a:latin typeface="+mn-lt"/>
                <a:ea typeface="+mn-ea"/>
                <a:cs typeface="+mn-cs"/>
              </a:defRPr>
            </a:lvl4pPr>
            <a:lvl5pPr marL="11430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00" i="1" dirty="0"/>
              <a:t>Spatially-varying density</a:t>
            </a:r>
            <a:endParaRPr lang="en-US" sz="2600" b="1" i="1" dirty="0"/>
          </a:p>
        </p:txBody>
      </p:sp>
      <p:pic>
        <p:nvPicPr>
          <p:cNvPr id="5" name="Image 4">
            <a:extLst>
              <a:ext uri="{FF2B5EF4-FFF2-40B4-BE49-F238E27FC236}">
                <a16:creationId xmlns:a16="http://schemas.microsoft.com/office/drawing/2014/main" id="{FD4D2D3C-19A3-9E19-80BB-09AAC6AD5B9A}"/>
              </a:ext>
            </a:extLst>
          </p:cNvPr>
          <p:cNvPicPr>
            <a:picLocks noChangeAspect="1"/>
          </p:cNvPicPr>
          <p:nvPr/>
        </p:nvPicPr>
        <p:blipFill>
          <a:blip r:embed="rId4"/>
          <a:stretch>
            <a:fillRect/>
          </a:stretch>
        </p:blipFill>
        <p:spPr>
          <a:xfrm>
            <a:off x="1982913" y="1908610"/>
            <a:ext cx="3865340" cy="3361675"/>
          </a:xfrm>
          <a:prstGeom prst="rect">
            <a:avLst/>
          </a:prstGeom>
        </p:spPr>
      </p:pic>
      <p:sp>
        <p:nvSpPr>
          <p:cNvPr id="10" name="Content Placeholder 6">
            <a:extLst>
              <a:ext uri="{FF2B5EF4-FFF2-40B4-BE49-F238E27FC236}">
                <a16:creationId xmlns:a16="http://schemas.microsoft.com/office/drawing/2014/main" id="{4C7059E6-8724-C801-3BB7-69F4BF1BEB88}"/>
              </a:ext>
            </a:extLst>
          </p:cNvPr>
          <p:cNvSpPr>
            <a:spLocks noGrp="1"/>
          </p:cNvSpPr>
          <p:nvPr/>
        </p:nvSpPr>
        <p:spPr>
          <a:xfrm>
            <a:off x="1627181" y="5279022"/>
            <a:ext cx="5193344" cy="1013696"/>
          </a:xfrm>
          <a:prstGeom prst="rect">
            <a:avLst/>
          </a:prstGeom>
        </p:spPr>
        <p:txBody>
          <a:bodyPr vert="horz" lIns="0" tIns="45720" rIns="91440" bIns="45720" rtlCol="0">
            <a:noAutofit/>
          </a:bodyPr>
          <a:lstStyle>
            <a:lvl1pPr marL="2286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2100" kern="1200">
                <a:solidFill>
                  <a:schemeClr val="tx1"/>
                </a:solidFill>
                <a:latin typeface="Libertinus Sans" pitchFamily="50" charset="0"/>
                <a:ea typeface="Libertinus Sans" pitchFamily="50" charset="0"/>
                <a:cs typeface="Libertinus Sans" pitchFamily="50" charset="0"/>
              </a:defRPr>
            </a:lvl1pPr>
            <a:lvl2pPr marL="457200" indent="-228600" algn="l" defTabSz="914400" rtl="0" eaLnBrk="1" latinLnBrk="0" hangingPunct="1">
              <a:lnSpc>
                <a:spcPct val="130000"/>
              </a:lnSpc>
              <a:spcBef>
                <a:spcPts val="0"/>
              </a:spcBef>
              <a:spcAft>
                <a:spcPts val="600"/>
              </a:spcAft>
              <a:buClr>
                <a:schemeClr val="accent2"/>
              </a:buClr>
              <a:buFont typeface="System Font Regular"/>
              <a:buChar char="−"/>
              <a:defRPr sz="1400" kern="1200">
                <a:solidFill>
                  <a:schemeClr val="tx1"/>
                </a:solidFill>
                <a:latin typeface="+mn-lt"/>
                <a:ea typeface="+mn-ea"/>
                <a:cs typeface="+mn-cs"/>
              </a:defRPr>
            </a:lvl2pPr>
            <a:lvl3pPr marL="6858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3pPr>
            <a:lvl4pPr marL="914400" indent="-228600" algn="l" defTabSz="914400" rtl="0" eaLnBrk="1" latinLnBrk="0" hangingPunct="1">
              <a:lnSpc>
                <a:spcPct val="130000"/>
              </a:lnSpc>
              <a:spcBef>
                <a:spcPts val="0"/>
              </a:spcBef>
              <a:spcAft>
                <a:spcPts val="600"/>
              </a:spcAft>
              <a:buClr>
                <a:schemeClr val="accent2"/>
              </a:buClr>
              <a:buFont typeface="System Font Regular"/>
              <a:buChar char="−"/>
              <a:defRPr sz="1000" kern="1200">
                <a:solidFill>
                  <a:schemeClr val="tx1"/>
                </a:solidFill>
                <a:latin typeface="+mn-lt"/>
                <a:ea typeface="+mn-ea"/>
                <a:cs typeface="+mn-cs"/>
              </a:defRPr>
            </a:lvl4pPr>
            <a:lvl5pPr marL="11430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0"/>
              </a:spcAft>
              <a:buNone/>
            </a:pPr>
            <a:r>
              <a:rPr lang="en-US" sz="2600" i="1" dirty="0"/>
              <a:t>Strategical point positioning </a:t>
            </a:r>
          </a:p>
          <a:p>
            <a:pPr marL="0" indent="0" algn="ctr">
              <a:spcAft>
                <a:spcPts val="0"/>
              </a:spcAft>
              <a:buNone/>
            </a:pPr>
            <a:r>
              <a:rPr lang="en-US" sz="2600" i="1" dirty="0"/>
              <a:t>to reconstruct a surface </a:t>
            </a:r>
            <a:endParaRPr lang="en-US" sz="2600" b="1" i="1" dirty="0"/>
          </a:p>
        </p:txBody>
      </p:sp>
    </p:spTree>
    <p:extLst>
      <p:ext uri="{BB962C8B-B14F-4D97-AF65-F5344CB8AC3E}">
        <p14:creationId xmlns:p14="http://schemas.microsoft.com/office/powerpoint/2010/main" val="72496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Design to Fabrication of Tactile Maps</a:t>
            </a:r>
          </a:p>
        </p:txBody>
      </p:sp>
      <p:sp>
        <p:nvSpPr>
          <p:cNvPr id="3" name="Slide Number Placeholder 2"/>
          <p:cNvSpPr>
            <a:spLocks noGrp="1"/>
          </p:cNvSpPr>
          <p:nvPr>
            <p:ph type="sldNum" sz="quarter" idx="12"/>
          </p:nvPr>
        </p:nvSpPr>
        <p:spPr/>
        <p:txBody>
          <a:bodyPr/>
          <a:lstStyle/>
          <a:p>
            <a:fld id="{897AE9FA-3F8D-0D45-ABEA-B1C7A7244A19}" type="slidenum">
              <a:rPr lang="en-US" smtClean="0"/>
              <a:pPr/>
              <a:t>6</a:t>
            </a:fld>
            <a:endParaRPr lang="en-US" dirty="0"/>
          </a:p>
        </p:txBody>
      </p:sp>
    </p:spTree>
    <p:extLst>
      <p:ext uri="{BB962C8B-B14F-4D97-AF65-F5344CB8AC3E}">
        <p14:creationId xmlns:p14="http://schemas.microsoft.com/office/powerpoint/2010/main" val="144271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05B7-D01B-875C-131A-BB0B2C29101F}"/>
              </a:ext>
            </a:extLst>
          </p:cNvPr>
          <p:cNvSpPr>
            <a:spLocks noGrp="1"/>
          </p:cNvSpPr>
          <p:nvPr>
            <p:ph type="title"/>
          </p:nvPr>
        </p:nvSpPr>
        <p:spPr>
          <a:xfrm>
            <a:off x="968828" y="1"/>
            <a:ext cx="10476411" cy="1312023"/>
          </a:xfrm>
        </p:spPr>
        <p:txBody>
          <a:bodyPr/>
          <a:lstStyle/>
          <a:p>
            <a:r>
              <a:rPr lang="en-US" cap="none" dirty="0"/>
              <a:t>Different Fabrication Methods &amp; Limitations </a:t>
            </a:r>
            <a:endParaRPr lang="en-US" dirty="0"/>
          </a:p>
        </p:txBody>
      </p:sp>
      <p:sp>
        <p:nvSpPr>
          <p:cNvPr id="18" name="Slide Number Placeholder 3"/>
          <p:cNvSpPr>
            <a:spLocks noGrp="1"/>
          </p:cNvSpPr>
          <p:nvPr>
            <p:ph type="sldNum" sz="quarter" idx="12"/>
          </p:nvPr>
        </p:nvSpPr>
        <p:spPr>
          <a:xfrm>
            <a:off x="11254901" y="6487861"/>
            <a:ext cx="534211" cy="280983"/>
          </a:xfrm>
        </p:spPr>
        <p:txBody>
          <a:bodyPr/>
          <a:lstStyle/>
          <a:p>
            <a:fld id="{897AE9FA-3F8D-0D45-ABEA-B1C7A7244A19}" type="slidenum">
              <a:rPr lang="en-US" smtClean="0"/>
              <a:pPr/>
              <a:t>7</a:t>
            </a:fld>
            <a:endParaRPr lang="en-US" dirty="0"/>
          </a:p>
        </p:txBody>
      </p:sp>
      <p:sp>
        <p:nvSpPr>
          <p:cNvPr id="5" name="ZoneTexte 4">
            <a:extLst>
              <a:ext uri="{FF2B5EF4-FFF2-40B4-BE49-F238E27FC236}">
                <a16:creationId xmlns:a16="http://schemas.microsoft.com/office/drawing/2014/main" id="{7E658875-265B-391D-B289-16FA07AAF95C}"/>
              </a:ext>
            </a:extLst>
          </p:cNvPr>
          <p:cNvSpPr txBox="1"/>
          <p:nvPr/>
        </p:nvSpPr>
        <p:spPr>
          <a:xfrm>
            <a:off x="9826906" y="352403"/>
            <a:ext cx="2343206" cy="607218"/>
          </a:xfrm>
          <a:prstGeom prst="rect">
            <a:avLst/>
          </a:prstGeom>
          <a:solidFill>
            <a:srgbClr val="F5EDE3"/>
          </a:solidFill>
        </p:spPr>
        <p:txBody>
          <a:bodyPr wrap="square" lIns="0" rtlCol="0">
            <a:spAutoFit/>
          </a:bodyPr>
          <a:lstStyle/>
          <a:p>
            <a:pPr algn="l">
              <a:lnSpc>
                <a:spcPct val="130000"/>
              </a:lnSpc>
              <a:spcAft>
                <a:spcPts val="600"/>
              </a:spcAft>
              <a:buClr>
                <a:schemeClr val="accent2"/>
              </a:buClr>
            </a:pPr>
            <a:endParaRPr lang="fr-FR" sz="2800" b="1" dirty="0">
              <a:latin typeface="Libertinus Sans"/>
            </a:endParaRPr>
          </a:p>
        </p:txBody>
      </p:sp>
      <p:graphicFrame>
        <p:nvGraphicFramePr>
          <p:cNvPr id="6" name="Tableau 5">
            <a:extLst>
              <a:ext uri="{FF2B5EF4-FFF2-40B4-BE49-F238E27FC236}">
                <a16:creationId xmlns:a16="http://schemas.microsoft.com/office/drawing/2014/main" id="{27BB8387-E948-4CD9-5196-E6F6177A74F7}"/>
              </a:ext>
            </a:extLst>
          </p:cNvPr>
          <p:cNvGraphicFramePr>
            <a:graphicFrameLocks noGrp="1"/>
          </p:cNvGraphicFramePr>
          <p:nvPr>
            <p:extLst>
              <p:ext uri="{D42A27DB-BD31-4B8C-83A1-F6EECF244321}">
                <p14:modId xmlns:p14="http://schemas.microsoft.com/office/powerpoint/2010/main" val="3403099230"/>
              </p:ext>
            </p:extLst>
          </p:nvPr>
        </p:nvGraphicFramePr>
        <p:xfrm>
          <a:off x="4729378" y="1359277"/>
          <a:ext cx="6730851" cy="4728927"/>
        </p:xfrm>
        <a:graphic>
          <a:graphicData uri="http://schemas.openxmlformats.org/drawingml/2006/table">
            <a:tbl>
              <a:tblPr firstRow="1" bandRow="1">
                <a:tableStyleId>{5C22544A-7EE6-4342-B048-85BDC9FD1C3A}</a:tableStyleId>
              </a:tblPr>
              <a:tblGrid>
                <a:gridCol w="2243617">
                  <a:extLst>
                    <a:ext uri="{9D8B030D-6E8A-4147-A177-3AD203B41FA5}">
                      <a16:colId xmlns:a16="http://schemas.microsoft.com/office/drawing/2014/main" val="458308724"/>
                    </a:ext>
                  </a:extLst>
                </a:gridCol>
                <a:gridCol w="2243617">
                  <a:extLst>
                    <a:ext uri="{9D8B030D-6E8A-4147-A177-3AD203B41FA5}">
                      <a16:colId xmlns:a16="http://schemas.microsoft.com/office/drawing/2014/main" val="2620082232"/>
                    </a:ext>
                  </a:extLst>
                </a:gridCol>
                <a:gridCol w="2243617">
                  <a:extLst>
                    <a:ext uri="{9D8B030D-6E8A-4147-A177-3AD203B41FA5}">
                      <a16:colId xmlns:a16="http://schemas.microsoft.com/office/drawing/2014/main" val="1690064438"/>
                    </a:ext>
                  </a:extLst>
                </a:gridCol>
              </a:tblGrid>
              <a:tr h="816151">
                <a:tc>
                  <a:txBody>
                    <a:bodyPr/>
                    <a:lstStyle/>
                    <a:p>
                      <a:pPr algn="ctr"/>
                      <a:r>
                        <a:rPr lang="en-GB" sz="2000" dirty="0">
                          <a:solidFill>
                            <a:schemeClr val="accent6">
                              <a:lumMod val="10000"/>
                            </a:schemeClr>
                          </a:solidFill>
                          <a:latin typeface="Libertinus Sans"/>
                        </a:rPr>
                        <a:t>Fabrication Method</a:t>
                      </a:r>
                    </a:p>
                  </a:txBody>
                  <a:tcPr>
                    <a:solidFill>
                      <a:srgbClr val="F5EDE3"/>
                    </a:solidFill>
                  </a:tcPr>
                </a:tc>
                <a:tc>
                  <a:txBody>
                    <a:bodyPr/>
                    <a:lstStyle/>
                    <a:p>
                      <a:pPr algn="ctr"/>
                      <a:r>
                        <a:rPr lang="en-GB" sz="2000" dirty="0">
                          <a:solidFill>
                            <a:schemeClr val="accent6">
                              <a:lumMod val="10000"/>
                            </a:schemeClr>
                          </a:solidFill>
                          <a:latin typeface="Libertinus Sans"/>
                        </a:rPr>
                        <a:t>Benefits</a:t>
                      </a:r>
                    </a:p>
                  </a:txBody>
                  <a:tcPr>
                    <a:solidFill>
                      <a:srgbClr val="F5EDE3"/>
                    </a:solidFill>
                  </a:tcPr>
                </a:tc>
                <a:tc>
                  <a:txBody>
                    <a:bodyPr/>
                    <a:lstStyle/>
                    <a:p>
                      <a:pPr algn="ctr"/>
                      <a:r>
                        <a:rPr lang="en-GB" sz="2000" dirty="0">
                          <a:solidFill>
                            <a:schemeClr val="accent6">
                              <a:lumMod val="10000"/>
                            </a:schemeClr>
                          </a:solidFill>
                          <a:latin typeface="Libertinus Sans"/>
                        </a:rPr>
                        <a:t>Drawbacks</a:t>
                      </a:r>
                    </a:p>
                  </a:txBody>
                  <a:tcPr>
                    <a:solidFill>
                      <a:srgbClr val="F5EDE3"/>
                    </a:solidFill>
                  </a:tcPr>
                </a:tc>
                <a:extLst>
                  <a:ext uri="{0D108BD9-81ED-4DB2-BD59-A6C34878D82A}">
                    <a16:rowId xmlns:a16="http://schemas.microsoft.com/office/drawing/2014/main" val="540320961"/>
                  </a:ext>
                </a:extLst>
              </a:tr>
              <a:tr h="726734">
                <a:tc>
                  <a:txBody>
                    <a:bodyPr/>
                    <a:lstStyle/>
                    <a:p>
                      <a:pPr algn="ctr"/>
                      <a:r>
                        <a:rPr lang="en-GB" sz="2000" dirty="0">
                          <a:solidFill>
                            <a:schemeClr val="accent6">
                              <a:lumMod val="10000"/>
                            </a:schemeClr>
                          </a:solidFill>
                          <a:latin typeface="Libertinus Sans"/>
                        </a:rPr>
                        <a:t>Hand-crafting</a:t>
                      </a:r>
                    </a:p>
                  </a:txBody>
                  <a:tcPr>
                    <a:solidFill>
                      <a:srgbClr val="F5EDE3"/>
                    </a:solidFill>
                  </a:tcPr>
                </a:tc>
                <a:tc>
                  <a:txBody>
                    <a:bodyPr/>
                    <a:lstStyle/>
                    <a:p>
                      <a:pPr algn="ctr"/>
                      <a:r>
                        <a:rPr lang="en-GB" sz="2000" dirty="0">
                          <a:solidFill>
                            <a:schemeClr val="accent6">
                              <a:lumMod val="10000"/>
                            </a:schemeClr>
                          </a:solidFill>
                          <a:latin typeface="Libertinus Sans"/>
                        </a:rPr>
                        <a:t>Rapid, accessible</a:t>
                      </a:r>
                    </a:p>
                  </a:txBody>
                  <a:tcPr>
                    <a:solidFill>
                      <a:srgbClr val="F5EDE3"/>
                    </a:solidFill>
                  </a:tcPr>
                </a:tc>
                <a:tc>
                  <a:txBody>
                    <a:bodyPr/>
                    <a:lstStyle/>
                    <a:p>
                      <a:pPr algn="ctr"/>
                      <a:r>
                        <a:rPr lang="en-GB" sz="2000" dirty="0">
                          <a:solidFill>
                            <a:schemeClr val="accent6">
                              <a:lumMod val="10000"/>
                            </a:schemeClr>
                          </a:solidFill>
                          <a:latin typeface="Libertinus Sans"/>
                        </a:rPr>
                        <a:t>No durability,</a:t>
                      </a:r>
                    </a:p>
                    <a:p>
                      <a:pPr algn="ctr"/>
                      <a:r>
                        <a:rPr lang="en-GB" sz="2000" dirty="0">
                          <a:solidFill>
                            <a:schemeClr val="accent6">
                              <a:lumMod val="10000"/>
                            </a:schemeClr>
                          </a:solidFill>
                          <a:latin typeface="Libertinus Sans"/>
                        </a:rPr>
                        <a:t>no replicability</a:t>
                      </a:r>
                    </a:p>
                  </a:txBody>
                  <a:tcPr>
                    <a:solidFill>
                      <a:srgbClr val="F5EDE3"/>
                    </a:solidFill>
                  </a:tcPr>
                </a:tc>
                <a:extLst>
                  <a:ext uri="{0D108BD9-81ED-4DB2-BD59-A6C34878D82A}">
                    <a16:rowId xmlns:a16="http://schemas.microsoft.com/office/drawing/2014/main" val="956549750"/>
                  </a:ext>
                </a:extLst>
              </a:tr>
              <a:tr h="726734">
                <a:tc>
                  <a:txBody>
                    <a:bodyPr/>
                    <a:lstStyle/>
                    <a:p>
                      <a:pPr algn="ctr"/>
                      <a:r>
                        <a:rPr lang="en-GB" sz="2000" dirty="0">
                          <a:solidFill>
                            <a:schemeClr val="accent6">
                              <a:lumMod val="10000"/>
                            </a:schemeClr>
                          </a:solidFill>
                          <a:latin typeface="Libertinus Sans"/>
                        </a:rPr>
                        <a:t>Braille embosser</a:t>
                      </a:r>
                    </a:p>
                  </a:txBody>
                  <a:tcPr>
                    <a:solidFill>
                      <a:srgbClr val="F5EDE3"/>
                    </a:solidFill>
                  </a:tcPr>
                </a:tc>
                <a:tc>
                  <a:txBody>
                    <a:bodyPr/>
                    <a:lstStyle/>
                    <a:p>
                      <a:pPr algn="ctr"/>
                      <a:r>
                        <a:rPr lang="en-GB" sz="2000" dirty="0">
                          <a:solidFill>
                            <a:schemeClr val="accent6">
                              <a:lumMod val="10000"/>
                            </a:schemeClr>
                          </a:solidFill>
                          <a:latin typeface="Libertinus Sans"/>
                        </a:rPr>
                        <a:t>Portable device</a:t>
                      </a:r>
                    </a:p>
                  </a:txBody>
                  <a:tcPr>
                    <a:solidFill>
                      <a:srgbClr val="F5EDE3"/>
                    </a:solidFill>
                  </a:tcPr>
                </a:tc>
                <a:tc>
                  <a:txBody>
                    <a:bodyPr/>
                    <a:lstStyle/>
                    <a:p>
                      <a:pPr algn="ctr"/>
                      <a:r>
                        <a:rPr lang="en-GB" sz="2000" dirty="0">
                          <a:solidFill>
                            <a:schemeClr val="accent6">
                              <a:lumMod val="10000"/>
                            </a:schemeClr>
                          </a:solidFill>
                          <a:latin typeface="Libertinus Sans"/>
                        </a:rPr>
                        <a:t>Limitation of details, expensive</a:t>
                      </a:r>
                    </a:p>
                  </a:txBody>
                  <a:tcPr>
                    <a:solidFill>
                      <a:srgbClr val="F5EDE3"/>
                    </a:solidFill>
                  </a:tcPr>
                </a:tc>
                <a:extLst>
                  <a:ext uri="{0D108BD9-81ED-4DB2-BD59-A6C34878D82A}">
                    <a16:rowId xmlns:a16="http://schemas.microsoft.com/office/drawing/2014/main" val="3459478103"/>
                  </a:ext>
                </a:extLst>
              </a:tr>
              <a:tr h="726734">
                <a:tc>
                  <a:txBody>
                    <a:bodyPr/>
                    <a:lstStyle/>
                    <a:p>
                      <a:pPr algn="ctr"/>
                      <a:r>
                        <a:rPr lang="en-GB" sz="2000" dirty="0">
                          <a:solidFill>
                            <a:schemeClr val="accent6">
                              <a:lumMod val="10000"/>
                            </a:schemeClr>
                          </a:solidFill>
                          <a:latin typeface="Libertinus Sans"/>
                        </a:rPr>
                        <a:t>Heat embossing</a:t>
                      </a:r>
                    </a:p>
                  </a:txBody>
                  <a:tcPr>
                    <a:solidFill>
                      <a:srgbClr val="F5EDE3"/>
                    </a:solidFill>
                  </a:tcPr>
                </a:tc>
                <a:tc>
                  <a:txBody>
                    <a:bodyPr/>
                    <a:lstStyle/>
                    <a:p>
                      <a:pPr algn="ctr"/>
                      <a:r>
                        <a:rPr lang="en-GB" sz="2000" dirty="0">
                          <a:solidFill>
                            <a:schemeClr val="accent6">
                              <a:lumMod val="10000"/>
                            </a:schemeClr>
                          </a:solidFill>
                          <a:latin typeface="Libertinus Sans"/>
                        </a:rPr>
                        <a:t>Replicability, details</a:t>
                      </a:r>
                    </a:p>
                  </a:txBody>
                  <a:tcPr>
                    <a:solidFill>
                      <a:srgbClr val="F5EDE3"/>
                    </a:solidFill>
                  </a:tcPr>
                </a:tc>
                <a:tc>
                  <a:txBody>
                    <a:bodyPr/>
                    <a:lstStyle/>
                    <a:p>
                      <a:pPr algn="ctr"/>
                      <a:r>
                        <a:rPr lang="en-GB" sz="2000" dirty="0">
                          <a:solidFill>
                            <a:schemeClr val="accent6">
                              <a:lumMod val="10000"/>
                            </a:schemeClr>
                          </a:solidFill>
                          <a:latin typeface="Libertinus Sans"/>
                        </a:rPr>
                        <a:t>Low durability,</a:t>
                      </a:r>
                    </a:p>
                    <a:p>
                      <a:pPr algn="ctr"/>
                      <a:r>
                        <a:rPr lang="en-GB" sz="2000" dirty="0">
                          <a:solidFill>
                            <a:schemeClr val="accent6">
                              <a:lumMod val="10000"/>
                            </a:schemeClr>
                          </a:solidFill>
                          <a:latin typeface="Libertinus Sans"/>
                        </a:rPr>
                        <a:t>expensive</a:t>
                      </a:r>
                    </a:p>
                  </a:txBody>
                  <a:tcPr>
                    <a:solidFill>
                      <a:srgbClr val="F5EDE3"/>
                    </a:solidFill>
                  </a:tcPr>
                </a:tc>
                <a:extLst>
                  <a:ext uri="{0D108BD9-81ED-4DB2-BD59-A6C34878D82A}">
                    <a16:rowId xmlns:a16="http://schemas.microsoft.com/office/drawing/2014/main" val="1239097156"/>
                  </a:ext>
                </a:extLst>
              </a:tr>
              <a:tr h="726734">
                <a:tc>
                  <a:txBody>
                    <a:bodyPr/>
                    <a:lstStyle/>
                    <a:p>
                      <a:pPr algn="ctr"/>
                      <a:r>
                        <a:rPr lang="en-GB" sz="2000" dirty="0">
                          <a:solidFill>
                            <a:schemeClr val="accent6">
                              <a:lumMod val="10000"/>
                            </a:schemeClr>
                          </a:solidFill>
                          <a:latin typeface="Libertinus Sans"/>
                        </a:rPr>
                        <a:t>Thermoforming</a:t>
                      </a:r>
                    </a:p>
                  </a:txBody>
                  <a:tcPr>
                    <a:solidFill>
                      <a:srgbClr val="F5EDE3"/>
                    </a:solidFill>
                  </a:tcPr>
                </a:tc>
                <a:tc>
                  <a:txBody>
                    <a:bodyPr/>
                    <a:lstStyle/>
                    <a:p>
                      <a:pPr algn="ctr"/>
                      <a:r>
                        <a:rPr lang="en-GB" sz="2000" dirty="0">
                          <a:solidFill>
                            <a:schemeClr val="accent6">
                              <a:lumMod val="10000"/>
                            </a:schemeClr>
                          </a:solidFill>
                          <a:latin typeface="Libertinus Sans"/>
                        </a:rPr>
                        <a:t>Varying relief heights</a:t>
                      </a:r>
                    </a:p>
                  </a:txBody>
                  <a:tcPr>
                    <a:solidFill>
                      <a:srgbClr val="F5EDE3"/>
                    </a:solidFill>
                  </a:tcPr>
                </a:tc>
                <a:tc>
                  <a:txBody>
                    <a:bodyPr/>
                    <a:lstStyle/>
                    <a:p>
                      <a:pPr algn="ctr"/>
                      <a:r>
                        <a:rPr lang="en-GB" sz="2000" dirty="0">
                          <a:solidFill>
                            <a:schemeClr val="accent6">
                              <a:lumMod val="10000"/>
                            </a:schemeClr>
                          </a:solidFill>
                          <a:latin typeface="Libertinus Sans"/>
                        </a:rPr>
                        <a:t>Inconsistent quality, </a:t>
                      </a:r>
                    </a:p>
                    <a:p>
                      <a:pPr algn="ctr"/>
                      <a:r>
                        <a:rPr lang="en-GB" sz="2000" dirty="0">
                          <a:solidFill>
                            <a:schemeClr val="accent6">
                              <a:lumMod val="10000"/>
                            </a:schemeClr>
                          </a:solidFill>
                          <a:latin typeface="Libertinus Sans"/>
                        </a:rPr>
                        <a:t>use of plastic </a:t>
                      </a:r>
                    </a:p>
                  </a:txBody>
                  <a:tcPr>
                    <a:solidFill>
                      <a:srgbClr val="F5EDE3"/>
                    </a:solidFill>
                  </a:tcPr>
                </a:tc>
                <a:extLst>
                  <a:ext uri="{0D108BD9-81ED-4DB2-BD59-A6C34878D82A}">
                    <a16:rowId xmlns:a16="http://schemas.microsoft.com/office/drawing/2014/main" val="3340142243"/>
                  </a:ext>
                </a:extLst>
              </a:tr>
              <a:tr h="726734">
                <a:tc>
                  <a:txBody>
                    <a:bodyPr/>
                    <a:lstStyle/>
                    <a:p>
                      <a:pPr algn="ctr"/>
                      <a:r>
                        <a:rPr lang="en-GB" sz="2000" dirty="0">
                          <a:solidFill>
                            <a:schemeClr val="accent6">
                              <a:lumMod val="10000"/>
                            </a:schemeClr>
                          </a:solidFill>
                          <a:latin typeface="Libertinus Sans"/>
                        </a:rPr>
                        <a:t>Resin printing</a:t>
                      </a:r>
                    </a:p>
                  </a:txBody>
                  <a:tcPr>
                    <a:solidFill>
                      <a:srgbClr val="F5EDE3"/>
                    </a:solidFill>
                  </a:tcPr>
                </a:tc>
                <a:tc>
                  <a:txBody>
                    <a:bodyPr/>
                    <a:lstStyle/>
                    <a:p>
                      <a:pPr algn="ctr"/>
                      <a:r>
                        <a:rPr lang="en-GB" sz="2000" dirty="0">
                          <a:solidFill>
                            <a:schemeClr val="accent6">
                              <a:lumMod val="10000"/>
                            </a:schemeClr>
                          </a:solidFill>
                          <a:latin typeface="Libertinus Sans"/>
                        </a:rPr>
                        <a:t>Robustness, </a:t>
                      </a:r>
                    </a:p>
                    <a:p>
                      <a:pPr algn="ctr"/>
                      <a:r>
                        <a:rPr lang="en-GB" sz="2000" dirty="0">
                          <a:solidFill>
                            <a:schemeClr val="accent6">
                              <a:lumMod val="10000"/>
                            </a:schemeClr>
                          </a:solidFill>
                          <a:latin typeface="Libertinus Sans"/>
                        </a:rPr>
                        <a:t>details</a:t>
                      </a:r>
                    </a:p>
                  </a:txBody>
                  <a:tcPr>
                    <a:solidFill>
                      <a:srgbClr val="F5EDE3"/>
                    </a:solidFill>
                  </a:tcPr>
                </a:tc>
                <a:tc>
                  <a:txBody>
                    <a:bodyPr/>
                    <a:lstStyle/>
                    <a:p>
                      <a:pPr algn="ctr"/>
                      <a:r>
                        <a:rPr lang="en-GB" sz="2000" dirty="0">
                          <a:solidFill>
                            <a:schemeClr val="accent6">
                              <a:lumMod val="10000"/>
                            </a:schemeClr>
                          </a:solidFill>
                          <a:latin typeface="Libertinus Sans"/>
                        </a:rPr>
                        <a:t>Expensive, </a:t>
                      </a:r>
                    </a:p>
                    <a:p>
                      <a:pPr algn="ctr"/>
                      <a:r>
                        <a:rPr lang="en-GB" sz="2000" dirty="0">
                          <a:solidFill>
                            <a:schemeClr val="accent6">
                              <a:lumMod val="10000"/>
                            </a:schemeClr>
                          </a:solidFill>
                          <a:latin typeface="Libertinus Sans"/>
                        </a:rPr>
                        <a:t>slow fabrication</a:t>
                      </a:r>
                    </a:p>
                  </a:txBody>
                  <a:tcPr>
                    <a:solidFill>
                      <a:srgbClr val="F5EDE3"/>
                    </a:solidFill>
                  </a:tcPr>
                </a:tc>
                <a:extLst>
                  <a:ext uri="{0D108BD9-81ED-4DB2-BD59-A6C34878D82A}">
                    <a16:rowId xmlns:a16="http://schemas.microsoft.com/office/drawing/2014/main" val="1541754413"/>
                  </a:ext>
                </a:extLst>
              </a:tr>
            </a:tbl>
          </a:graphicData>
        </a:graphic>
      </p:graphicFrame>
      <p:pic>
        <p:nvPicPr>
          <p:cNvPr id="10" name="Image 9">
            <a:extLst>
              <a:ext uri="{FF2B5EF4-FFF2-40B4-BE49-F238E27FC236}">
                <a16:creationId xmlns:a16="http://schemas.microsoft.com/office/drawing/2014/main" id="{3C72B891-41A8-7E7F-A18A-B6FB9A27B305}"/>
              </a:ext>
            </a:extLst>
          </p:cNvPr>
          <p:cNvPicPr>
            <a:picLocks noChangeAspect="1"/>
          </p:cNvPicPr>
          <p:nvPr/>
        </p:nvPicPr>
        <p:blipFill>
          <a:blip r:embed="rId3"/>
          <a:stretch>
            <a:fillRect/>
          </a:stretch>
        </p:blipFill>
        <p:spPr>
          <a:xfrm>
            <a:off x="2244355" y="1517999"/>
            <a:ext cx="1965804" cy="1312023"/>
          </a:xfrm>
          <a:prstGeom prst="rect">
            <a:avLst/>
          </a:prstGeom>
        </p:spPr>
      </p:pic>
      <p:pic>
        <p:nvPicPr>
          <p:cNvPr id="12" name="Image 11">
            <a:extLst>
              <a:ext uri="{FF2B5EF4-FFF2-40B4-BE49-F238E27FC236}">
                <a16:creationId xmlns:a16="http://schemas.microsoft.com/office/drawing/2014/main" id="{E6070B04-37F2-E43E-472C-A5F6889228CF}"/>
              </a:ext>
            </a:extLst>
          </p:cNvPr>
          <p:cNvPicPr>
            <a:picLocks noChangeAspect="1"/>
          </p:cNvPicPr>
          <p:nvPr/>
        </p:nvPicPr>
        <p:blipFill>
          <a:blip r:embed="rId4"/>
          <a:stretch>
            <a:fillRect/>
          </a:stretch>
        </p:blipFill>
        <p:spPr>
          <a:xfrm rot="10800000">
            <a:off x="2545574" y="4032709"/>
            <a:ext cx="1759926" cy="2205161"/>
          </a:xfrm>
          <a:prstGeom prst="rect">
            <a:avLst/>
          </a:prstGeom>
        </p:spPr>
      </p:pic>
      <p:pic>
        <p:nvPicPr>
          <p:cNvPr id="14" name="Image 13">
            <a:extLst>
              <a:ext uri="{FF2B5EF4-FFF2-40B4-BE49-F238E27FC236}">
                <a16:creationId xmlns:a16="http://schemas.microsoft.com/office/drawing/2014/main" id="{CB481FA2-5E52-D77A-C420-A6AB8857A411}"/>
              </a:ext>
            </a:extLst>
          </p:cNvPr>
          <p:cNvPicPr>
            <a:picLocks noChangeAspect="1"/>
          </p:cNvPicPr>
          <p:nvPr/>
        </p:nvPicPr>
        <p:blipFill>
          <a:blip r:embed="rId5"/>
          <a:stretch>
            <a:fillRect/>
          </a:stretch>
        </p:blipFill>
        <p:spPr>
          <a:xfrm>
            <a:off x="383654" y="3201786"/>
            <a:ext cx="1695934" cy="2205163"/>
          </a:xfrm>
          <a:prstGeom prst="rect">
            <a:avLst/>
          </a:prstGeom>
        </p:spPr>
      </p:pic>
      <p:cxnSp>
        <p:nvCxnSpPr>
          <p:cNvPr id="16" name="Connecteur droit avec flèche 15">
            <a:extLst>
              <a:ext uri="{FF2B5EF4-FFF2-40B4-BE49-F238E27FC236}">
                <a16:creationId xmlns:a16="http://schemas.microsoft.com/office/drawing/2014/main" id="{BA03D76A-C41D-614A-CE4F-7011B82E11A5}"/>
              </a:ext>
            </a:extLst>
          </p:cNvPr>
          <p:cNvCxnSpPr>
            <a:cxnSpLocks/>
          </p:cNvCxnSpPr>
          <p:nvPr/>
        </p:nvCxnSpPr>
        <p:spPr>
          <a:xfrm flipH="1" flipV="1">
            <a:off x="4316128" y="2338466"/>
            <a:ext cx="413250" cy="169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C88A0A6-7514-7C2A-83C4-B4FC01A3B8E1}"/>
              </a:ext>
            </a:extLst>
          </p:cNvPr>
          <p:cNvCxnSpPr>
            <a:cxnSpLocks/>
          </p:cNvCxnSpPr>
          <p:nvPr/>
        </p:nvCxnSpPr>
        <p:spPr>
          <a:xfrm flipH="1" flipV="1">
            <a:off x="4422098" y="5498723"/>
            <a:ext cx="307280" cy="27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rc 25">
            <a:extLst>
              <a:ext uri="{FF2B5EF4-FFF2-40B4-BE49-F238E27FC236}">
                <a16:creationId xmlns:a16="http://schemas.microsoft.com/office/drawing/2014/main" id="{CEEAF981-1AB7-C0E4-E755-724C3EAE9009}"/>
              </a:ext>
            </a:extLst>
          </p:cNvPr>
          <p:cNvCxnSpPr>
            <a:cxnSpLocks/>
          </p:cNvCxnSpPr>
          <p:nvPr/>
        </p:nvCxnSpPr>
        <p:spPr>
          <a:xfrm rot="10800000">
            <a:off x="2323476" y="3308491"/>
            <a:ext cx="2405903" cy="1123876"/>
          </a:xfrm>
          <a:prstGeom prst="curvedConnector3">
            <a:avLst>
              <a:gd name="adj1" fmla="val 12617"/>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Image 32">
            <a:extLst>
              <a:ext uri="{FF2B5EF4-FFF2-40B4-BE49-F238E27FC236}">
                <a16:creationId xmlns:a16="http://schemas.microsoft.com/office/drawing/2014/main" id="{43698AC2-736D-95CA-D63B-976ECE4375F5}"/>
              </a:ext>
            </a:extLst>
          </p:cNvPr>
          <p:cNvPicPr>
            <a:picLocks noChangeAspect="1"/>
          </p:cNvPicPr>
          <p:nvPr/>
        </p:nvPicPr>
        <p:blipFill>
          <a:blip r:embed="rId6"/>
          <a:stretch>
            <a:fillRect/>
          </a:stretch>
        </p:blipFill>
        <p:spPr>
          <a:xfrm>
            <a:off x="336921" y="1517999"/>
            <a:ext cx="1854450" cy="1312023"/>
          </a:xfrm>
          <a:prstGeom prst="rect">
            <a:avLst/>
          </a:prstGeom>
        </p:spPr>
      </p:pic>
    </p:spTree>
    <p:extLst>
      <p:ext uri="{BB962C8B-B14F-4D97-AF65-F5344CB8AC3E}">
        <p14:creationId xmlns:p14="http://schemas.microsoft.com/office/powerpoint/2010/main" val="197225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C23364A-04CA-C2C1-4DA7-E474A5DA963B}"/>
              </a:ext>
            </a:extLst>
          </p:cNvPr>
          <p:cNvSpPr>
            <a:spLocks noGrp="1"/>
          </p:cNvSpPr>
          <p:nvPr>
            <p:ph type="sldNum" sz="quarter" idx="12"/>
          </p:nvPr>
        </p:nvSpPr>
        <p:spPr/>
        <p:txBody>
          <a:bodyPr/>
          <a:lstStyle/>
          <a:p>
            <a:fld id="{897AE9FA-3F8D-0D45-ABEA-B1C7A7244A19}" type="slidenum">
              <a:rPr lang="en-US" smtClean="0"/>
              <a:pPr/>
              <a:t>8</a:t>
            </a:fld>
            <a:endParaRPr lang="en-US" dirty="0"/>
          </a:p>
        </p:txBody>
      </p:sp>
      <p:sp>
        <p:nvSpPr>
          <p:cNvPr id="5" name="ZoneTexte 4">
            <a:extLst>
              <a:ext uri="{FF2B5EF4-FFF2-40B4-BE49-F238E27FC236}">
                <a16:creationId xmlns:a16="http://schemas.microsoft.com/office/drawing/2014/main" id="{011C46D6-DD32-0841-8697-3594C181D49E}"/>
              </a:ext>
            </a:extLst>
          </p:cNvPr>
          <p:cNvSpPr txBox="1"/>
          <p:nvPr/>
        </p:nvSpPr>
        <p:spPr>
          <a:xfrm>
            <a:off x="9826906" y="352403"/>
            <a:ext cx="2343206" cy="607218"/>
          </a:xfrm>
          <a:prstGeom prst="rect">
            <a:avLst/>
          </a:prstGeom>
          <a:solidFill>
            <a:srgbClr val="F5EDE3"/>
          </a:solidFill>
        </p:spPr>
        <p:txBody>
          <a:bodyPr wrap="square" lIns="0" rtlCol="0">
            <a:spAutoFit/>
          </a:bodyPr>
          <a:lstStyle/>
          <a:p>
            <a:pPr algn="l">
              <a:lnSpc>
                <a:spcPct val="130000"/>
              </a:lnSpc>
              <a:spcAft>
                <a:spcPts val="600"/>
              </a:spcAft>
              <a:buClr>
                <a:schemeClr val="accent2"/>
              </a:buClr>
            </a:pPr>
            <a:endParaRPr lang="fr-FR" sz="2800" b="1" dirty="0">
              <a:latin typeface="Libertinus Sans"/>
            </a:endParaRPr>
          </a:p>
        </p:txBody>
      </p:sp>
      <p:sp>
        <p:nvSpPr>
          <p:cNvPr id="6" name="Title 1">
            <a:extLst>
              <a:ext uri="{FF2B5EF4-FFF2-40B4-BE49-F238E27FC236}">
                <a16:creationId xmlns:a16="http://schemas.microsoft.com/office/drawing/2014/main" id="{037A8DAA-ABD2-5382-1B68-568DCD613AC1}"/>
              </a:ext>
            </a:extLst>
          </p:cNvPr>
          <p:cNvSpPr>
            <a:spLocks noGrp="1"/>
          </p:cNvSpPr>
          <p:nvPr>
            <p:ph type="title"/>
          </p:nvPr>
        </p:nvSpPr>
        <p:spPr>
          <a:xfrm>
            <a:off x="968829" y="1"/>
            <a:ext cx="8055740" cy="1312023"/>
          </a:xfrm>
        </p:spPr>
        <p:txBody>
          <a:bodyPr/>
          <a:lstStyle/>
          <a:p>
            <a:r>
              <a:rPr lang="en-US" cap="none" dirty="0"/>
              <a:t>Guidelines on Tactile Symbols : Point, Line, Texture</a:t>
            </a:r>
            <a:endParaRPr lang="en-US" dirty="0"/>
          </a:p>
        </p:txBody>
      </p:sp>
      <p:sp>
        <p:nvSpPr>
          <p:cNvPr id="2" name="Content Placeholder 6">
            <a:extLst>
              <a:ext uri="{FF2B5EF4-FFF2-40B4-BE49-F238E27FC236}">
                <a16:creationId xmlns:a16="http://schemas.microsoft.com/office/drawing/2014/main" id="{85B77BE0-4FFF-E5D2-2E16-D99664B4E5CE}"/>
              </a:ext>
            </a:extLst>
          </p:cNvPr>
          <p:cNvSpPr>
            <a:spLocks noGrp="1"/>
          </p:cNvSpPr>
          <p:nvPr/>
        </p:nvSpPr>
        <p:spPr>
          <a:xfrm>
            <a:off x="-45376" y="1164244"/>
            <a:ext cx="6107744" cy="2171089"/>
          </a:xfrm>
          <a:prstGeom prst="rect">
            <a:avLst/>
          </a:prstGeom>
        </p:spPr>
        <p:txBody>
          <a:bodyPr vert="horz" lIns="0" tIns="45720" rIns="91440" bIns="45720" rtlCol="0">
            <a:noAutofit/>
          </a:bodyPr>
          <a:lstStyle>
            <a:lvl1pPr marL="2286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2100" kern="1200">
                <a:solidFill>
                  <a:schemeClr val="tx1"/>
                </a:solidFill>
                <a:latin typeface="Libertinus Sans" pitchFamily="50" charset="0"/>
                <a:ea typeface="Libertinus Sans" pitchFamily="50" charset="0"/>
                <a:cs typeface="Libertinus Sans" pitchFamily="50" charset="0"/>
              </a:defRPr>
            </a:lvl1pPr>
            <a:lvl2pPr marL="457200" indent="-228600" algn="l" defTabSz="914400" rtl="0" eaLnBrk="1" latinLnBrk="0" hangingPunct="1">
              <a:lnSpc>
                <a:spcPct val="130000"/>
              </a:lnSpc>
              <a:spcBef>
                <a:spcPts val="0"/>
              </a:spcBef>
              <a:spcAft>
                <a:spcPts val="600"/>
              </a:spcAft>
              <a:buClr>
                <a:schemeClr val="accent2"/>
              </a:buClr>
              <a:buFont typeface="System Font Regular"/>
              <a:buChar char="−"/>
              <a:defRPr sz="1400" kern="1200">
                <a:solidFill>
                  <a:schemeClr val="tx1"/>
                </a:solidFill>
                <a:latin typeface="+mn-lt"/>
                <a:ea typeface="+mn-ea"/>
                <a:cs typeface="+mn-cs"/>
              </a:defRPr>
            </a:lvl2pPr>
            <a:lvl3pPr marL="6858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3pPr>
            <a:lvl4pPr marL="914400" indent="-228600" algn="l" defTabSz="914400" rtl="0" eaLnBrk="1" latinLnBrk="0" hangingPunct="1">
              <a:lnSpc>
                <a:spcPct val="130000"/>
              </a:lnSpc>
              <a:spcBef>
                <a:spcPts val="0"/>
              </a:spcBef>
              <a:spcAft>
                <a:spcPts val="600"/>
              </a:spcAft>
              <a:buClr>
                <a:schemeClr val="accent2"/>
              </a:buClr>
              <a:buFont typeface="System Font Regular"/>
              <a:buChar char="−"/>
              <a:defRPr sz="1000" kern="1200">
                <a:solidFill>
                  <a:schemeClr val="tx1"/>
                </a:solidFill>
                <a:latin typeface="+mn-lt"/>
                <a:ea typeface="+mn-ea"/>
                <a:cs typeface="+mn-cs"/>
              </a:defRPr>
            </a:lvl4pPr>
            <a:lvl5pPr marL="11430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0"/>
              </a:spcAft>
              <a:buNone/>
            </a:pPr>
            <a:r>
              <a:rPr lang="en-US" sz="2600" b="1" dirty="0"/>
              <a:t>Choice of tactile symbols : </a:t>
            </a:r>
          </a:p>
          <a:p>
            <a:pPr marL="0" indent="0" algn="ctr">
              <a:spcAft>
                <a:spcPts val="0"/>
              </a:spcAft>
              <a:buNone/>
            </a:pPr>
            <a:r>
              <a:rPr lang="en-US" sz="2600" dirty="0"/>
              <a:t>- Realism &amp; simplicity</a:t>
            </a:r>
          </a:p>
          <a:p>
            <a:pPr marL="0" indent="0" algn="ctr">
              <a:spcAft>
                <a:spcPts val="0"/>
              </a:spcAft>
              <a:buNone/>
            </a:pPr>
            <a:r>
              <a:rPr lang="en-US" sz="2600" dirty="0"/>
              <a:t>- Universal &amp; custom symbols</a:t>
            </a:r>
          </a:p>
          <a:p>
            <a:pPr marL="0" indent="0" algn="ctr">
              <a:spcAft>
                <a:spcPts val="0"/>
              </a:spcAft>
              <a:buNone/>
            </a:pPr>
            <a:r>
              <a:rPr lang="en-US" sz="2600" dirty="0"/>
              <a:t>- Area symbols : style, pitch, thickness</a:t>
            </a:r>
          </a:p>
          <a:p>
            <a:pPr algn="ctr">
              <a:spcAft>
                <a:spcPts val="0"/>
              </a:spcAft>
              <a:buFontTx/>
              <a:buChar char="-"/>
            </a:pPr>
            <a:endParaRPr lang="en-US" sz="2600" dirty="0"/>
          </a:p>
          <a:p>
            <a:pPr marL="0" indent="0" algn="ctr">
              <a:spcAft>
                <a:spcPts val="0"/>
              </a:spcAft>
              <a:buNone/>
            </a:pPr>
            <a:endParaRPr lang="en-US" sz="2600" dirty="0"/>
          </a:p>
          <a:p>
            <a:pPr algn="ctr">
              <a:spcAft>
                <a:spcPts val="0"/>
              </a:spcAft>
              <a:buFontTx/>
              <a:buChar char="-"/>
            </a:pPr>
            <a:endParaRPr lang="en-US" sz="2600" dirty="0"/>
          </a:p>
          <a:p>
            <a:pPr algn="ctr">
              <a:spcAft>
                <a:spcPts val="0"/>
              </a:spcAft>
              <a:buFontTx/>
              <a:buChar char="-"/>
            </a:pPr>
            <a:endParaRPr lang="en-US" sz="2600" dirty="0"/>
          </a:p>
        </p:txBody>
      </p:sp>
      <p:sp>
        <p:nvSpPr>
          <p:cNvPr id="7" name="Content Placeholder 6">
            <a:extLst>
              <a:ext uri="{FF2B5EF4-FFF2-40B4-BE49-F238E27FC236}">
                <a16:creationId xmlns:a16="http://schemas.microsoft.com/office/drawing/2014/main" id="{C23BE5DF-01F5-CCF7-7878-0C02584A9A3E}"/>
              </a:ext>
            </a:extLst>
          </p:cNvPr>
          <p:cNvSpPr>
            <a:spLocks noGrp="1"/>
          </p:cNvSpPr>
          <p:nvPr/>
        </p:nvSpPr>
        <p:spPr>
          <a:xfrm>
            <a:off x="6062368" y="3522667"/>
            <a:ext cx="6107744" cy="2533359"/>
          </a:xfrm>
          <a:prstGeom prst="rect">
            <a:avLst/>
          </a:prstGeom>
        </p:spPr>
        <p:txBody>
          <a:bodyPr vert="horz" lIns="0" tIns="45720" rIns="91440" bIns="45720" rtlCol="0">
            <a:noAutofit/>
          </a:bodyPr>
          <a:lstStyle>
            <a:lvl1pPr marL="2286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2100" kern="1200">
                <a:solidFill>
                  <a:schemeClr val="tx1"/>
                </a:solidFill>
                <a:latin typeface="Libertinus Sans" pitchFamily="50" charset="0"/>
                <a:ea typeface="Libertinus Sans" pitchFamily="50" charset="0"/>
                <a:cs typeface="Libertinus Sans" pitchFamily="50" charset="0"/>
              </a:defRPr>
            </a:lvl1pPr>
            <a:lvl2pPr marL="457200" indent="-228600" algn="l" defTabSz="914400" rtl="0" eaLnBrk="1" latinLnBrk="0" hangingPunct="1">
              <a:lnSpc>
                <a:spcPct val="130000"/>
              </a:lnSpc>
              <a:spcBef>
                <a:spcPts val="0"/>
              </a:spcBef>
              <a:spcAft>
                <a:spcPts val="600"/>
              </a:spcAft>
              <a:buClr>
                <a:schemeClr val="accent2"/>
              </a:buClr>
              <a:buFont typeface="System Font Regular"/>
              <a:buChar char="−"/>
              <a:defRPr sz="1400" kern="1200">
                <a:solidFill>
                  <a:schemeClr val="tx1"/>
                </a:solidFill>
                <a:latin typeface="+mn-lt"/>
                <a:ea typeface="+mn-ea"/>
                <a:cs typeface="+mn-cs"/>
              </a:defRPr>
            </a:lvl2pPr>
            <a:lvl3pPr marL="6858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3pPr>
            <a:lvl4pPr marL="914400" indent="-228600" algn="l" defTabSz="914400" rtl="0" eaLnBrk="1" latinLnBrk="0" hangingPunct="1">
              <a:lnSpc>
                <a:spcPct val="130000"/>
              </a:lnSpc>
              <a:spcBef>
                <a:spcPts val="0"/>
              </a:spcBef>
              <a:spcAft>
                <a:spcPts val="600"/>
              </a:spcAft>
              <a:buClr>
                <a:schemeClr val="accent2"/>
              </a:buClr>
              <a:buFont typeface="System Font Regular"/>
              <a:buChar char="−"/>
              <a:defRPr sz="1000" kern="1200">
                <a:solidFill>
                  <a:schemeClr val="tx1"/>
                </a:solidFill>
                <a:latin typeface="+mn-lt"/>
                <a:ea typeface="+mn-ea"/>
                <a:cs typeface="+mn-cs"/>
              </a:defRPr>
            </a:lvl4pPr>
            <a:lvl5pPr marL="1143000" indent="-228600" algn="l" defTabSz="914400" rtl="0" eaLnBrk="1" latinLnBrk="0" hangingPunct="1">
              <a:lnSpc>
                <a:spcPct val="130000"/>
              </a:lnSpc>
              <a:spcBef>
                <a:spcPts val="0"/>
              </a:spcBef>
              <a:spcAft>
                <a:spcPts val="600"/>
              </a:spcAft>
              <a:buClr>
                <a:schemeClr val="accent2"/>
              </a:buClr>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0"/>
              </a:spcAft>
              <a:buNone/>
            </a:pPr>
            <a:r>
              <a:rPr lang="en-US" sz="2600" b="1" dirty="0"/>
              <a:t>Map composition &amp; numerical parameters :</a:t>
            </a:r>
          </a:p>
          <a:p>
            <a:pPr marL="0" indent="0" algn="ctr">
              <a:spcAft>
                <a:spcPts val="0"/>
              </a:spcAft>
              <a:buNone/>
            </a:pPr>
            <a:r>
              <a:rPr lang="en-US" sz="2600" dirty="0"/>
              <a:t>- Legends &amp; labels</a:t>
            </a:r>
          </a:p>
          <a:p>
            <a:pPr marL="0" indent="0" algn="ctr">
              <a:spcAft>
                <a:spcPts val="0"/>
              </a:spcAft>
              <a:buNone/>
            </a:pPr>
            <a:r>
              <a:rPr lang="en-US" sz="2600" dirty="0"/>
              <a:t>- Scaling &amp; number of features</a:t>
            </a:r>
          </a:p>
          <a:p>
            <a:pPr marL="0" indent="0" algn="ctr">
              <a:spcAft>
                <a:spcPts val="0"/>
              </a:spcAft>
              <a:buNone/>
            </a:pPr>
            <a:r>
              <a:rPr lang="en-US" sz="2600" dirty="0"/>
              <a:t>- Numerical parameters for symbols</a:t>
            </a:r>
          </a:p>
          <a:p>
            <a:pPr algn="ctr">
              <a:spcAft>
                <a:spcPts val="0"/>
              </a:spcAft>
              <a:buFontTx/>
              <a:buChar char="-"/>
            </a:pPr>
            <a:endParaRPr lang="en-US" sz="2600" dirty="0"/>
          </a:p>
          <a:p>
            <a:pPr marL="0" indent="0" algn="ctr">
              <a:spcAft>
                <a:spcPts val="0"/>
              </a:spcAft>
              <a:buNone/>
            </a:pPr>
            <a:endParaRPr lang="en-US" sz="2600" dirty="0"/>
          </a:p>
          <a:p>
            <a:pPr algn="ctr">
              <a:spcAft>
                <a:spcPts val="0"/>
              </a:spcAft>
              <a:buFontTx/>
              <a:buChar char="-"/>
            </a:pPr>
            <a:endParaRPr lang="en-US" sz="2600" dirty="0"/>
          </a:p>
          <a:p>
            <a:pPr algn="ctr">
              <a:spcAft>
                <a:spcPts val="0"/>
              </a:spcAft>
              <a:buFontTx/>
              <a:buChar char="-"/>
            </a:pPr>
            <a:endParaRPr lang="en-US" sz="2600" dirty="0"/>
          </a:p>
        </p:txBody>
      </p:sp>
      <p:pic>
        <p:nvPicPr>
          <p:cNvPr id="8" name="Image 7">
            <a:extLst>
              <a:ext uri="{FF2B5EF4-FFF2-40B4-BE49-F238E27FC236}">
                <a16:creationId xmlns:a16="http://schemas.microsoft.com/office/drawing/2014/main" id="{4514495A-96D7-C329-385E-7A74097CFACF}"/>
              </a:ext>
            </a:extLst>
          </p:cNvPr>
          <p:cNvPicPr>
            <a:picLocks noChangeAspect="1"/>
          </p:cNvPicPr>
          <p:nvPr/>
        </p:nvPicPr>
        <p:blipFill>
          <a:blip r:embed="rId3"/>
          <a:stretch>
            <a:fillRect/>
          </a:stretch>
        </p:blipFill>
        <p:spPr>
          <a:xfrm>
            <a:off x="602905" y="3601365"/>
            <a:ext cx="4878446" cy="2770018"/>
          </a:xfrm>
          <a:prstGeom prst="rect">
            <a:avLst/>
          </a:prstGeom>
        </p:spPr>
      </p:pic>
      <p:pic>
        <p:nvPicPr>
          <p:cNvPr id="10" name="Image 9">
            <a:extLst>
              <a:ext uri="{FF2B5EF4-FFF2-40B4-BE49-F238E27FC236}">
                <a16:creationId xmlns:a16="http://schemas.microsoft.com/office/drawing/2014/main" id="{D710DC18-596E-6D06-AF87-B604C97EE9D7}"/>
              </a:ext>
            </a:extLst>
          </p:cNvPr>
          <p:cNvPicPr>
            <a:picLocks noChangeAspect="1"/>
          </p:cNvPicPr>
          <p:nvPr/>
        </p:nvPicPr>
        <p:blipFill>
          <a:blip r:embed="rId4"/>
          <a:stretch>
            <a:fillRect/>
          </a:stretch>
        </p:blipFill>
        <p:spPr>
          <a:xfrm>
            <a:off x="6720990" y="1732732"/>
            <a:ext cx="4801016" cy="1447925"/>
          </a:xfrm>
          <a:prstGeom prst="rect">
            <a:avLst/>
          </a:prstGeom>
        </p:spPr>
      </p:pic>
    </p:spTree>
    <p:extLst>
      <p:ext uri="{BB962C8B-B14F-4D97-AF65-F5344CB8AC3E}">
        <p14:creationId xmlns:p14="http://schemas.microsoft.com/office/powerpoint/2010/main" val="31613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2" y="734518"/>
            <a:ext cx="11967148" cy="5096656"/>
          </a:xfrm>
        </p:spPr>
        <p:txBody>
          <a:bodyPr/>
          <a:lstStyle/>
          <a:p>
            <a:r>
              <a:rPr lang="en-US" dirty="0"/>
              <a:t>Methodology</a:t>
            </a:r>
            <a:br>
              <a:rPr lang="en-US" dirty="0"/>
            </a:br>
            <a:br>
              <a:rPr lang="en-US" dirty="0"/>
            </a:br>
            <a:r>
              <a:rPr lang="en-US" sz="2600" dirty="0"/>
              <a:t>Q1 : Identifying the most representative patterns for environments</a:t>
            </a:r>
            <a:br>
              <a:rPr lang="en-US" sz="2600" dirty="0"/>
            </a:br>
            <a:br>
              <a:rPr lang="en-US" sz="2600" dirty="0"/>
            </a:br>
            <a:r>
              <a:rPr lang="en-US" sz="2600" dirty="0"/>
              <a:t>Q2 : Estimating the haptic perceptible distance between tactile patterns</a:t>
            </a:r>
          </a:p>
        </p:txBody>
      </p:sp>
      <p:sp>
        <p:nvSpPr>
          <p:cNvPr id="3" name="Slide Number Placeholder 2"/>
          <p:cNvSpPr>
            <a:spLocks noGrp="1"/>
          </p:cNvSpPr>
          <p:nvPr>
            <p:ph type="sldNum" sz="quarter" idx="12"/>
          </p:nvPr>
        </p:nvSpPr>
        <p:spPr/>
        <p:txBody>
          <a:bodyPr/>
          <a:lstStyle/>
          <a:p>
            <a:fld id="{897AE9FA-3F8D-0D45-ABEA-B1C7A7244A19}" type="slidenum">
              <a:rPr lang="en-US" smtClean="0"/>
              <a:pPr/>
              <a:t>9</a:t>
            </a:fld>
            <a:endParaRPr lang="en-US" dirty="0"/>
          </a:p>
        </p:txBody>
      </p:sp>
    </p:spTree>
    <p:extLst>
      <p:ext uri="{BB962C8B-B14F-4D97-AF65-F5344CB8AC3E}">
        <p14:creationId xmlns:p14="http://schemas.microsoft.com/office/powerpoint/2010/main" val="2763158636"/>
      </p:ext>
    </p:extLst>
  </p:cSld>
  <p:clrMapOvr>
    <a:masterClrMapping/>
  </p:clrMapOvr>
</p:sld>
</file>

<file path=ppt/theme/theme1.xml><?xml version="1.0" encoding="utf-8"?>
<a:theme xmlns:a="http://schemas.openxmlformats.org/drawingml/2006/main" name="Office Theme">
  <a:themeElements>
    <a:clrScheme name="SIGGRAPH 2023">
      <a:dk1>
        <a:srgbClr val="23150E"/>
      </a:dk1>
      <a:lt1>
        <a:srgbClr val="FFFFFF"/>
      </a:lt1>
      <a:dk2>
        <a:srgbClr val="23150E"/>
      </a:dk2>
      <a:lt2>
        <a:srgbClr val="FFFFFF"/>
      </a:lt2>
      <a:accent1>
        <a:srgbClr val="F07C46"/>
      </a:accent1>
      <a:accent2>
        <a:srgbClr val="DEA634"/>
      </a:accent2>
      <a:accent3>
        <a:srgbClr val="FFB0A3"/>
      </a:accent3>
      <a:accent4>
        <a:srgbClr val="D7B88F"/>
      </a:accent4>
      <a:accent5>
        <a:srgbClr val="F5EDE3"/>
      </a:accent5>
      <a:accent6>
        <a:srgbClr val="E0E0DF"/>
      </a:accent6>
      <a:hlink>
        <a:srgbClr val="F07C46"/>
      </a:hlink>
      <a:folHlink>
        <a:srgbClr val="F07C4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0">
          <a:scrgbClr r="0" g="0" b="0"/>
        </a:lnRef>
        <a:fillRef idx="0">
          <a:scrgbClr r="0" g="0" b="0"/>
        </a:fillRef>
        <a:effectRef idx="0">
          <a:scrgbClr r="0" g="0" b="0"/>
        </a:effectRef>
        <a:fontRef idx="minor">
          <a:schemeClr val="lt1"/>
        </a:fontRef>
      </a:style>
    </a:spDef>
    <a:txDef>
      <a:spPr>
        <a:noFill/>
      </a:spPr>
      <a:bodyPr wrap="square" lIns="0" rtlCol="0">
        <a:spAutoFit/>
      </a:bodyPr>
      <a:lstStyle>
        <a:defPPr marL="236538" indent="-236538" algn="l">
          <a:lnSpc>
            <a:spcPct val="130000"/>
          </a:lnSpc>
          <a:spcAft>
            <a:spcPts val="600"/>
          </a:spcAft>
          <a:buClr>
            <a:schemeClr val="accent2"/>
          </a:buClr>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2701</Words>
  <Application>Microsoft Office PowerPoint</Application>
  <PresentationFormat>Grand écran</PresentationFormat>
  <Paragraphs>208</Paragraphs>
  <Slides>17</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Google Sans</vt:lpstr>
      <vt:lpstr>Libertinus Sans</vt:lpstr>
      <vt:lpstr>Segoe UI</vt:lpstr>
      <vt:lpstr>System Font Regular</vt:lpstr>
      <vt:lpstr>Office Theme</vt:lpstr>
      <vt:lpstr>Perceptible Transition of Textures on Tactile Maps for Visually Impaired Users</vt:lpstr>
      <vt:lpstr>Introduction :  - What are Tactile Graphics ?   - The Particularity of Blue Noise Point Patterns  </vt:lpstr>
      <vt:lpstr>Tactile Graphics</vt:lpstr>
      <vt:lpstr>Tactile Graphics</vt:lpstr>
      <vt:lpstr>Blue Noise Point Patterns</vt:lpstr>
      <vt:lpstr>From Design to Fabrication of Tactile Maps</vt:lpstr>
      <vt:lpstr>Different Fabrication Methods &amp; Limitations </vt:lpstr>
      <vt:lpstr>Guidelines on Tactile Symbols : Point, Line, Texture</vt:lpstr>
      <vt:lpstr>Methodology  Q1 : Identifying the most representative patterns for environments  Q2 : Estimating the haptic perceptible distance between tactile patterns</vt:lpstr>
      <vt:lpstr>Q1 : Identifying the Most Representative Patterns</vt:lpstr>
      <vt:lpstr>Q2 : Formalizing the Perceptible Transition of Textures</vt:lpstr>
      <vt:lpstr>Planning of a User Study</vt:lpstr>
      <vt:lpstr> Applications of the  Concept of Haptic Distance</vt:lpstr>
      <vt:lpstr>Présentation PowerPoint</vt:lpstr>
      <vt:lpstr>Présentation PowerPoint</vt:lpstr>
      <vt:lpstr>Présentation PowerPoint</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claire@cubicleninjas.com</dc:creator>
  <cp:lastModifiedBy>Garance Perrot</cp:lastModifiedBy>
  <cp:revision>2219</cp:revision>
  <dcterms:created xsi:type="dcterms:W3CDTF">2020-09-03T21:14:56Z</dcterms:created>
  <dcterms:modified xsi:type="dcterms:W3CDTF">2024-04-23T08:53:23Z</dcterms:modified>
</cp:coreProperties>
</file>