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93" r:id="rId2"/>
    <p:sldId id="861" r:id="rId3"/>
    <p:sldId id="895" r:id="rId4"/>
    <p:sldId id="894" r:id="rId5"/>
    <p:sldId id="878" r:id="rId6"/>
    <p:sldId id="876" r:id="rId7"/>
    <p:sldId id="888" r:id="rId8"/>
    <p:sldId id="897" r:id="rId9"/>
    <p:sldId id="8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8" userDrawn="1">
          <p15:clr>
            <a:srgbClr val="A4A3A4"/>
          </p15:clr>
        </p15:guide>
        <p15:guide id="2" pos="3772" userDrawn="1">
          <p15:clr>
            <a:srgbClr val="A4A3A4"/>
          </p15:clr>
        </p15:guide>
        <p15:guide id="3" pos="6992" userDrawn="1">
          <p15:clr>
            <a:srgbClr val="A4A3A4"/>
          </p15:clr>
        </p15:guide>
        <p15:guide id="4" pos="6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8293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384" y="-78"/>
      </p:cViewPr>
      <p:guideLst>
        <p:guide orient="horz" pos="958"/>
        <p:guide pos="3772"/>
        <p:guide pos="6992"/>
        <p:guide pos="688"/>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1017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1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E089899E-D4F1-4D1A-3783-5011A32E3352}"/>
              </a:ext>
            </a:extLst>
          </p:cNvPr>
          <p:cNvSpPr>
            <a:spLocks noGrp="1"/>
          </p:cNvSpPr>
          <p:nvPr>
            <p:ph type="pic" sz="quarter" idx="10" hasCustomPrompt="1"/>
          </p:nvPr>
        </p:nvSpPr>
        <p:spPr>
          <a:xfrm>
            <a:off x="4796729" y="1"/>
            <a:ext cx="2642676" cy="5582051"/>
          </a:xfrm>
          <a:custGeom>
            <a:avLst/>
            <a:gdLst>
              <a:gd name="connsiteX0" fmla="*/ 0 w 2642676"/>
              <a:gd name="connsiteY0" fmla="*/ 0 h 5582051"/>
              <a:gd name="connsiteX1" fmla="*/ 2642676 w 2642676"/>
              <a:gd name="connsiteY1" fmla="*/ 0 h 5582051"/>
              <a:gd name="connsiteX2" fmla="*/ 2642676 w 2642676"/>
              <a:gd name="connsiteY2" fmla="*/ 5582051 h 5582051"/>
              <a:gd name="connsiteX3" fmla="*/ 0 w 2642676"/>
              <a:gd name="connsiteY3" fmla="*/ 5582051 h 5582051"/>
            </a:gdLst>
            <a:ahLst/>
            <a:cxnLst>
              <a:cxn ang="0">
                <a:pos x="connsiteX0" y="connsiteY0"/>
              </a:cxn>
              <a:cxn ang="0">
                <a:pos x="connsiteX1" y="connsiteY1"/>
              </a:cxn>
              <a:cxn ang="0">
                <a:pos x="connsiteX2" y="connsiteY2"/>
              </a:cxn>
              <a:cxn ang="0">
                <a:pos x="connsiteX3" y="connsiteY3"/>
              </a:cxn>
            </a:cxnLst>
            <a:rect l="l" t="t" r="r" b="b"/>
            <a:pathLst>
              <a:path w="2642676" h="5582051">
                <a:moveTo>
                  <a:pt x="0" y="0"/>
                </a:moveTo>
                <a:lnTo>
                  <a:pt x="2642676" y="0"/>
                </a:lnTo>
                <a:lnTo>
                  <a:pt x="2642676" y="5582051"/>
                </a:lnTo>
                <a:lnTo>
                  <a:pt x="0" y="5582051"/>
                </a:lnTo>
                <a:close/>
              </a:path>
            </a:pathLst>
          </a:cu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Image Placeholder</a:t>
            </a:r>
          </a:p>
        </p:txBody>
      </p:sp>
    </p:spTree>
    <p:extLst>
      <p:ext uri="{BB962C8B-B14F-4D97-AF65-F5344CB8AC3E}">
        <p14:creationId xmlns="" xmlns:p14="http://schemas.microsoft.com/office/powerpoint/2010/main" val="3227599981"/>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F2072FBD-334C-9195-5C79-89838E137F9D}"/>
              </a:ext>
            </a:extLst>
          </p:cNvPr>
          <p:cNvSpPr>
            <a:spLocks noGrp="1"/>
          </p:cNvSpPr>
          <p:nvPr>
            <p:ph type="pic" sz="quarter" idx="10" hasCustomPrompt="1"/>
          </p:nvPr>
        </p:nvSpPr>
        <p:spPr>
          <a:xfrm>
            <a:off x="4591595" y="1136631"/>
            <a:ext cx="2914105" cy="3124200"/>
          </a:xfrm>
          <a:custGeom>
            <a:avLst/>
            <a:gdLst>
              <a:gd name="connsiteX0" fmla="*/ 177352 w 2914105"/>
              <a:gd name="connsiteY0" fmla="*/ 0 h 3124200"/>
              <a:gd name="connsiteX1" fmla="*/ 2736753 w 2914105"/>
              <a:gd name="connsiteY1" fmla="*/ 0 h 3124200"/>
              <a:gd name="connsiteX2" fmla="*/ 2914105 w 2914105"/>
              <a:gd name="connsiteY2" fmla="*/ 177352 h 3124200"/>
              <a:gd name="connsiteX3" fmla="*/ 2914105 w 2914105"/>
              <a:gd name="connsiteY3" fmla="*/ 2946848 h 3124200"/>
              <a:gd name="connsiteX4" fmla="*/ 2736753 w 2914105"/>
              <a:gd name="connsiteY4" fmla="*/ 3124200 h 3124200"/>
              <a:gd name="connsiteX5" fmla="*/ 177352 w 2914105"/>
              <a:gd name="connsiteY5" fmla="*/ 3124200 h 3124200"/>
              <a:gd name="connsiteX6" fmla="*/ 0 w 2914105"/>
              <a:gd name="connsiteY6" fmla="*/ 2946848 h 3124200"/>
              <a:gd name="connsiteX7" fmla="*/ 0 w 2914105"/>
              <a:gd name="connsiteY7" fmla="*/ 177352 h 3124200"/>
              <a:gd name="connsiteX8" fmla="*/ 177352 w 2914105"/>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4105" h="3124200">
                <a:moveTo>
                  <a:pt x="177352" y="0"/>
                </a:moveTo>
                <a:lnTo>
                  <a:pt x="2736753" y="0"/>
                </a:lnTo>
                <a:cubicBezTo>
                  <a:pt x="2834702" y="0"/>
                  <a:pt x="2914105" y="79403"/>
                  <a:pt x="2914105" y="177352"/>
                </a:cubicBezTo>
                <a:lnTo>
                  <a:pt x="2914105" y="2946848"/>
                </a:lnTo>
                <a:cubicBezTo>
                  <a:pt x="2914105" y="3044797"/>
                  <a:pt x="2834702" y="3124200"/>
                  <a:pt x="2736753" y="3124200"/>
                </a:cubicBezTo>
                <a:lnTo>
                  <a:pt x="177352" y="3124200"/>
                </a:lnTo>
                <a:cubicBezTo>
                  <a:pt x="79403" y="3124200"/>
                  <a:pt x="0" y="3044797"/>
                  <a:pt x="0" y="2946848"/>
                </a:cubicBezTo>
                <a:lnTo>
                  <a:pt x="0" y="177352"/>
                </a:lnTo>
                <a:cubicBezTo>
                  <a:pt x="0" y="79403"/>
                  <a:pt x="79403" y="0"/>
                  <a:pt x="177352" y="0"/>
                </a:cubicBezTo>
                <a:close/>
              </a:path>
            </a:pathLst>
          </a:cu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
        <p:nvSpPr>
          <p:cNvPr id="10" name="Picture Placeholder 9">
            <a:extLst>
              <a:ext uri="{FF2B5EF4-FFF2-40B4-BE49-F238E27FC236}">
                <a16:creationId xmlns="" xmlns:a16="http://schemas.microsoft.com/office/drawing/2014/main" id="{FB063A37-DBF6-43D7-CA96-8B6A3A7D7022}"/>
              </a:ext>
            </a:extLst>
          </p:cNvPr>
          <p:cNvSpPr>
            <a:spLocks noGrp="1"/>
          </p:cNvSpPr>
          <p:nvPr>
            <p:ph type="pic" sz="quarter" idx="11" hasCustomPrompt="1"/>
          </p:nvPr>
        </p:nvSpPr>
        <p:spPr>
          <a:xfrm>
            <a:off x="7877448" y="1136631"/>
            <a:ext cx="2914105" cy="3124200"/>
          </a:xfrm>
          <a:custGeom>
            <a:avLst/>
            <a:gdLst>
              <a:gd name="connsiteX0" fmla="*/ 177352 w 2914105"/>
              <a:gd name="connsiteY0" fmla="*/ 0 h 3124200"/>
              <a:gd name="connsiteX1" fmla="*/ 2736753 w 2914105"/>
              <a:gd name="connsiteY1" fmla="*/ 0 h 3124200"/>
              <a:gd name="connsiteX2" fmla="*/ 2914105 w 2914105"/>
              <a:gd name="connsiteY2" fmla="*/ 177352 h 3124200"/>
              <a:gd name="connsiteX3" fmla="*/ 2914105 w 2914105"/>
              <a:gd name="connsiteY3" fmla="*/ 2946848 h 3124200"/>
              <a:gd name="connsiteX4" fmla="*/ 2736753 w 2914105"/>
              <a:gd name="connsiteY4" fmla="*/ 3124200 h 3124200"/>
              <a:gd name="connsiteX5" fmla="*/ 177352 w 2914105"/>
              <a:gd name="connsiteY5" fmla="*/ 3124200 h 3124200"/>
              <a:gd name="connsiteX6" fmla="*/ 0 w 2914105"/>
              <a:gd name="connsiteY6" fmla="*/ 2946848 h 3124200"/>
              <a:gd name="connsiteX7" fmla="*/ 0 w 2914105"/>
              <a:gd name="connsiteY7" fmla="*/ 177352 h 3124200"/>
              <a:gd name="connsiteX8" fmla="*/ 177352 w 2914105"/>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4105" h="3124200">
                <a:moveTo>
                  <a:pt x="177352" y="0"/>
                </a:moveTo>
                <a:lnTo>
                  <a:pt x="2736753" y="0"/>
                </a:lnTo>
                <a:cubicBezTo>
                  <a:pt x="2834702" y="0"/>
                  <a:pt x="2914105" y="79403"/>
                  <a:pt x="2914105" y="177352"/>
                </a:cubicBezTo>
                <a:lnTo>
                  <a:pt x="2914105" y="2946848"/>
                </a:lnTo>
                <a:cubicBezTo>
                  <a:pt x="2914105" y="3044797"/>
                  <a:pt x="2834702" y="3124200"/>
                  <a:pt x="2736753" y="3124200"/>
                </a:cubicBezTo>
                <a:lnTo>
                  <a:pt x="177352" y="3124200"/>
                </a:lnTo>
                <a:cubicBezTo>
                  <a:pt x="79403" y="3124200"/>
                  <a:pt x="0" y="3044797"/>
                  <a:pt x="0" y="2946848"/>
                </a:cubicBezTo>
                <a:lnTo>
                  <a:pt x="0" y="177352"/>
                </a:lnTo>
                <a:cubicBezTo>
                  <a:pt x="0" y="79403"/>
                  <a:pt x="79403" y="0"/>
                  <a:pt x="177352" y="0"/>
                </a:cubicBezTo>
                <a:close/>
              </a:path>
            </a:pathLst>
          </a:cu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
        <p:nvSpPr>
          <p:cNvPr id="11" name="Picture Placeholder 10">
            <a:extLst>
              <a:ext uri="{FF2B5EF4-FFF2-40B4-BE49-F238E27FC236}">
                <a16:creationId xmlns="" xmlns:a16="http://schemas.microsoft.com/office/drawing/2014/main" id="{0D03C0D9-3F20-8F4B-BA50-951008446D39}"/>
              </a:ext>
            </a:extLst>
          </p:cNvPr>
          <p:cNvSpPr>
            <a:spLocks noGrp="1"/>
          </p:cNvSpPr>
          <p:nvPr>
            <p:ph type="pic" sz="quarter" idx="12" hasCustomPrompt="1"/>
          </p:nvPr>
        </p:nvSpPr>
        <p:spPr>
          <a:xfrm>
            <a:off x="1305742" y="1136631"/>
            <a:ext cx="2914105" cy="3124200"/>
          </a:xfrm>
          <a:custGeom>
            <a:avLst/>
            <a:gdLst>
              <a:gd name="connsiteX0" fmla="*/ 177352 w 2914105"/>
              <a:gd name="connsiteY0" fmla="*/ 0 h 3124200"/>
              <a:gd name="connsiteX1" fmla="*/ 2736753 w 2914105"/>
              <a:gd name="connsiteY1" fmla="*/ 0 h 3124200"/>
              <a:gd name="connsiteX2" fmla="*/ 2914105 w 2914105"/>
              <a:gd name="connsiteY2" fmla="*/ 177352 h 3124200"/>
              <a:gd name="connsiteX3" fmla="*/ 2914105 w 2914105"/>
              <a:gd name="connsiteY3" fmla="*/ 2946848 h 3124200"/>
              <a:gd name="connsiteX4" fmla="*/ 2736753 w 2914105"/>
              <a:gd name="connsiteY4" fmla="*/ 3124200 h 3124200"/>
              <a:gd name="connsiteX5" fmla="*/ 177352 w 2914105"/>
              <a:gd name="connsiteY5" fmla="*/ 3124200 h 3124200"/>
              <a:gd name="connsiteX6" fmla="*/ 0 w 2914105"/>
              <a:gd name="connsiteY6" fmla="*/ 2946848 h 3124200"/>
              <a:gd name="connsiteX7" fmla="*/ 0 w 2914105"/>
              <a:gd name="connsiteY7" fmla="*/ 177352 h 3124200"/>
              <a:gd name="connsiteX8" fmla="*/ 177352 w 2914105"/>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4105" h="3124200">
                <a:moveTo>
                  <a:pt x="177352" y="0"/>
                </a:moveTo>
                <a:lnTo>
                  <a:pt x="2736753" y="0"/>
                </a:lnTo>
                <a:cubicBezTo>
                  <a:pt x="2834702" y="0"/>
                  <a:pt x="2914105" y="79403"/>
                  <a:pt x="2914105" y="177352"/>
                </a:cubicBezTo>
                <a:lnTo>
                  <a:pt x="2914105" y="2946848"/>
                </a:lnTo>
                <a:cubicBezTo>
                  <a:pt x="2914105" y="3044797"/>
                  <a:pt x="2834702" y="3124200"/>
                  <a:pt x="2736753" y="3124200"/>
                </a:cubicBezTo>
                <a:lnTo>
                  <a:pt x="177352" y="3124200"/>
                </a:lnTo>
                <a:cubicBezTo>
                  <a:pt x="79403" y="3124200"/>
                  <a:pt x="0" y="3044797"/>
                  <a:pt x="0" y="2946848"/>
                </a:cubicBezTo>
                <a:lnTo>
                  <a:pt x="0" y="177352"/>
                </a:lnTo>
                <a:cubicBezTo>
                  <a:pt x="0" y="79403"/>
                  <a:pt x="79403" y="0"/>
                  <a:pt x="177352" y="0"/>
                </a:cubicBezTo>
                <a:close/>
              </a:path>
            </a:pathLst>
          </a:custGeom>
          <a:solidFill>
            <a:schemeClr val="bg1">
              <a:lumMod val="95000"/>
            </a:schemeClr>
          </a:solidFill>
        </p:spPr>
        <p:txBody>
          <a:bodyPr wrap="square" anchor="ctr">
            <a:noAutofit/>
          </a:bodyPr>
          <a:lstStyle>
            <a:lvl1pPr>
              <a:defRPr lang="en-US" sz="1500" dirty="0">
                <a:solidFill>
                  <a:schemeClr val="bg1">
                    <a:lumMod val="75000"/>
                  </a:schemeClr>
                </a:solidFill>
              </a:defRPr>
            </a:lvl1pPr>
          </a:lstStyle>
          <a:p>
            <a:pPr marL="0" lvl="0" indent="0" algn="ctr">
              <a:buNone/>
            </a:pPr>
            <a:r>
              <a:rPr lang="en-US" dirty="0"/>
              <a:t>Image Placeholder</a:t>
            </a:r>
          </a:p>
        </p:txBody>
      </p:sp>
    </p:spTree>
    <p:extLst>
      <p:ext uri="{BB962C8B-B14F-4D97-AF65-F5344CB8AC3E}">
        <p14:creationId xmlns="" xmlns:p14="http://schemas.microsoft.com/office/powerpoint/2010/main" val="277093095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7D732015-AA62-B810-9DAE-FF3EE5733103}"/>
              </a:ext>
            </a:extLst>
          </p:cNvPr>
          <p:cNvSpPr>
            <a:spLocks noGrp="1"/>
          </p:cNvSpPr>
          <p:nvPr>
            <p:ph type="pic" sz="quarter" idx="10" hasCustomPrompt="1"/>
          </p:nvPr>
        </p:nvSpPr>
        <p:spPr>
          <a:xfrm>
            <a:off x="6425204" y="944012"/>
            <a:ext cx="4249616" cy="2676638"/>
          </a:xfrm>
          <a:custGeom>
            <a:avLst/>
            <a:gdLst>
              <a:gd name="connsiteX0" fmla="*/ 0 w 4249616"/>
              <a:gd name="connsiteY0" fmla="*/ 0 h 2676638"/>
              <a:gd name="connsiteX1" fmla="*/ 4249616 w 4249616"/>
              <a:gd name="connsiteY1" fmla="*/ 0 h 2676638"/>
              <a:gd name="connsiteX2" fmla="*/ 4249616 w 4249616"/>
              <a:gd name="connsiteY2" fmla="*/ 2676638 h 2676638"/>
              <a:gd name="connsiteX3" fmla="*/ 0 w 4249616"/>
              <a:gd name="connsiteY3" fmla="*/ 2676638 h 2676638"/>
            </a:gdLst>
            <a:ahLst/>
            <a:cxnLst>
              <a:cxn ang="0">
                <a:pos x="connsiteX0" y="connsiteY0"/>
              </a:cxn>
              <a:cxn ang="0">
                <a:pos x="connsiteX1" y="connsiteY1"/>
              </a:cxn>
              <a:cxn ang="0">
                <a:pos x="connsiteX2" y="connsiteY2"/>
              </a:cxn>
              <a:cxn ang="0">
                <a:pos x="connsiteX3" y="connsiteY3"/>
              </a:cxn>
            </a:cxnLst>
            <a:rect l="l" t="t" r="r" b="b"/>
            <a:pathLst>
              <a:path w="4249616" h="2676638">
                <a:moveTo>
                  <a:pt x="0" y="0"/>
                </a:moveTo>
                <a:lnTo>
                  <a:pt x="4249616" y="0"/>
                </a:lnTo>
                <a:lnTo>
                  <a:pt x="4249616" y="2676638"/>
                </a:lnTo>
                <a:lnTo>
                  <a:pt x="0" y="2676638"/>
                </a:lnTo>
                <a:close/>
              </a:path>
            </a:pathLst>
          </a:cu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Image Placeholder</a:t>
            </a:r>
          </a:p>
        </p:txBody>
      </p:sp>
    </p:spTree>
    <p:extLst>
      <p:ext uri="{BB962C8B-B14F-4D97-AF65-F5344CB8AC3E}">
        <p14:creationId xmlns="" xmlns:p14="http://schemas.microsoft.com/office/powerpoint/2010/main" val="396479192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EA3CE4B4-D816-EA6F-B2C1-8C3BB8F177B2}"/>
              </a:ext>
            </a:extLst>
          </p:cNvPr>
          <p:cNvSpPr>
            <a:spLocks noGrp="1"/>
          </p:cNvSpPr>
          <p:nvPr>
            <p:ph type="pic" sz="quarter" idx="10"/>
          </p:nvPr>
        </p:nvSpPr>
        <p:spPr>
          <a:xfrm>
            <a:off x="0" y="0"/>
            <a:ext cx="5473700" cy="4305300"/>
          </a:xfrm>
          <a:prstGeom prst="rect">
            <a:avLst/>
          </a:prstGeom>
          <a:solidFill>
            <a:schemeClr val="bg1">
              <a:lumMod val="95000"/>
            </a:schemeClr>
          </a:solidFill>
        </p:spPr>
        <p:txBody>
          <a:bodyPr/>
          <a:lstStyle>
            <a:lvl1pPr>
              <a:defRPr lang="en-ID"/>
            </a:lvl1pPr>
          </a:lstStyle>
          <a:p>
            <a:pPr marL="0" marR="0" lvl="0" indent="0" fontAlgn="auto">
              <a:spcAft>
                <a:spcPts val="0"/>
              </a:spcAft>
              <a:buClrTx/>
              <a:buSzTx/>
              <a:buNone/>
              <a:tabLst/>
            </a:pPr>
            <a:endParaRPr lang="en-ID"/>
          </a:p>
        </p:txBody>
      </p:sp>
    </p:spTree>
    <p:extLst>
      <p:ext uri="{BB962C8B-B14F-4D97-AF65-F5344CB8AC3E}">
        <p14:creationId xmlns="" xmlns:p14="http://schemas.microsoft.com/office/powerpoint/2010/main" val="814725733"/>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68614029-1FB2-08F8-7B8A-FE3F0733967D}"/>
              </a:ext>
            </a:extLst>
          </p:cNvPr>
          <p:cNvSpPr>
            <a:spLocks noGrp="1"/>
          </p:cNvSpPr>
          <p:nvPr>
            <p:ph type="pic" sz="quarter" idx="11"/>
          </p:nvPr>
        </p:nvSpPr>
        <p:spPr>
          <a:xfrm>
            <a:off x="6096000" y="3"/>
            <a:ext cx="6096000" cy="4584697"/>
          </a:xfrm>
          <a:custGeom>
            <a:avLst/>
            <a:gdLst>
              <a:gd name="connsiteX0" fmla="*/ 0 w 6096000"/>
              <a:gd name="connsiteY0" fmla="*/ 0 h 4983725"/>
              <a:gd name="connsiteX1" fmla="*/ 6096000 w 6096000"/>
              <a:gd name="connsiteY1" fmla="*/ 0 h 4983725"/>
              <a:gd name="connsiteX2" fmla="*/ 6096000 w 6096000"/>
              <a:gd name="connsiteY2" fmla="*/ 4229957 h 4983725"/>
              <a:gd name="connsiteX3" fmla="*/ 5767348 w 6096000"/>
              <a:gd name="connsiteY3" fmla="*/ 4319535 h 4983725"/>
              <a:gd name="connsiteX4" fmla="*/ 1 w 6096000"/>
              <a:gd name="connsiteY4" fmla="*/ 4983725 h 4983725"/>
              <a:gd name="connsiteX5" fmla="*/ 0 w 6096000"/>
              <a:gd name="connsiteY5" fmla="*/ 4983725 h 498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4983725">
                <a:moveTo>
                  <a:pt x="0" y="0"/>
                </a:moveTo>
                <a:lnTo>
                  <a:pt x="6096000" y="0"/>
                </a:lnTo>
                <a:lnTo>
                  <a:pt x="6096000" y="4229957"/>
                </a:lnTo>
                <a:lnTo>
                  <a:pt x="5767348" y="4319535"/>
                </a:lnTo>
                <a:cubicBezTo>
                  <a:pt x="4159101" y="4736689"/>
                  <a:pt x="2162729" y="4983725"/>
                  <a:pt x="1" y="4983725"/>
                </a:cubicBezTo>
                <a:lnTo>
                  <a:pt x="0" y="4983725"/>
                </a:lnTo>
                <a:close/>
              </a:path>
            </a:pathLst>
          </a:custGeom>
          <a:solidFill>
            <a:schemeClr val="bg1">
              <a:lumMod val="95000"/>
            </a:schemeClr>
          </a:solidFill>
        </p:spPr>
        <p:txBody>
          <a:bodyPr/>
          <a:lstStyle>
            <a:lvl1pPr>
              <a:defRPr lang="en-ID"/>
            </a:lvl1pPr>
          </a:lstStyle>
          <a:p>
            <a:pPr marL="0" marR="0" lvl="0" indent="0" fontAlgn="auto">
              <a:spcAft>
                <a:spcPts val="0"/>
              </a:spcAft>
              <a:buClrTx/>
              <a:buSzTx/>
              <a:buNone/>
              <a:tabLst/>
            </a:pPr>
            <a:endParaRPr lang="en-ID"/>
          </a:p>
        </p:txBody>
      </p:sp>
    </p:spTree>
    <p:extLst>
      <p:ext uri="{BB962C8B-B14F-4D97-AF65-F5344CB8AC3E}">
        <p14:creationId xmlns="" xmlns:p14="http://schemas.microsoft.com/office/powerpoint/2010/main" val="81423750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B9342A4-9744-8307-0F82-29AE4C726262}"/>
              </a:ext>
            </a:extLst>
          </p:cNvPr>
          <p:cNvSpPr>
            <a:spLocks noGrp="1"/>
          </p:cNvSpPr>
          <p:nvPr>
            <p:ph type="pic" sz="quarter" idx="11" hasCustomPrompt="1"/>
          </p:nvPr>
        </p:nvSpPr>
        <p:spPr>
          <a:xfrm>
            <a:off x="5558347" y="2"/>
            <a:ext cx="6633653" cy="6475458"/>
          </a:xfrm>
          <a:custGeom>
            <a:avLst/>
            <a:gdLst>
              <a:gd name="connsiteX0" fmla="*/ 1968965 w 7025539"/>
              <a:gd name="connsiteY0" fmla="*/ 838490 h 6857999"/>
              <a:gd name="connsiteX1" fmla="*/ 7014137 w 7025539"/>
              <a:gd name="connsiteY1" fmla="*/ 2282895 h 6857999"/>
              <a:gd name="connsiteX2" fmla="*/ 7025539 w 7025539"/>
              <a:gd name="connsiteY2" fmla="*/ 2288281 h 6857999"/>
              <a:gd name="connsiteX3" fmla="*/ 7025539 w 7025539"/>
              <a:gd name="connsiteY3" fmla="*/ 4596381 h 6857999"/>
              <a:gd name="connsiteX4" fmla="*/ 6955072 w 7025539"/>
              <a:gd name="connsiteY4" fmla="*/ 4560155 h 6857999"/>
              <a:gd name="connsiteX5" fmla="*/ 6690667 w 7025539"/>
              <a:gd name="connsiteY5" fmla="*/ 4437534 h 6857999"/>
              <a:gd name="connsiteX6" fmla="*/ 7012621 w 7025539"/>
              <a:gd name="connsiteY6" fmla="*/ 4671227 h 6857999"/>
              <a:gd name="connsiteX7" fmla="*/ 7025539 w 7025539"/>
              <a:gd name="connsiteY7" fmla="*/ 4680804 h 6857999"/>
              <a:gd name="connsiteX8" fmla="*/ 7025539 w 7025539"/>
              <a:gd name="connsiteY8" fmla="*/ 6857999 h 6857999"/>
              <a:gd name="connsiteX9" fmla="*/ 6130983 w 7025539"/>
              <a:gd name="connsiteY9" fmla="*/ 6857999 h 6857999"/>
              <a:gd name="connsiteX10" fmla="*/ 6094977 w 7025539"/>
              <a:gd name="connsiteY10" fmla="*/ 6845038 h 6857999"/>
              <a:gd name="connsiteX11" fmla="*/ 5962863 w 7025539"/>
              <a:gd name="connsiteY11" fmla="*/ 6789445 h 6857999"/>
              <a:gd name="connsiteX12" fmla="*/ 2979469 w 7025539"/>
              <a:gd name="connsiteY12" fmla="*/ 5806976 h 6857999"/>
              <a:gd name="connsiteX13" fmla="*/ 92314 w 7025539"/>
              <a:gd name="connsiteY13" fmla="*/ 4591922 h 6857999"/>
              <a:gd name="connsiteX14" fmla="*/ 765983 w 7025539"/>
              <a:gd name="connsiteY14" fmla="*/ 3388899 h 6857999"/>
              <a:gd name="connsiteX15" fmla="*/ 5802466 w 7025539"/>
              <a:gd name="connsiteY15" fmla="*/ 4640043 h 6857999"/>
              <a:gd name="connsiteX16" fmla="*/ 1547921 w 7025539"/>
              <a:gd name="connsiteY16" fmla="*/ 3172355 h 6857999"/>
              <a:gd name="connsiteX17" fmla="*/ 1042669 w 7025539"/>
              <a:gd name="connsiteY17" fmla="*/ 1861059 h 6857999"/>
              <a:gd name="connsiteX18" fmla="*/ 1148933 w 7025539"/>
              <a:gd name="connsiteY18" fmla="*/ 1839004 h 6857999"/>
              <a:gd name="connsiteX19" fmla="*/ 1968965 w 7025539"/>
              <a:gd name="connsiteY19" fmla="*/ 838490 h 6857999"/>
              <a:gd name="connsiteX20" fmla="*/ 3268725 w 7025539"/>
              <a:gd name="connsiteY20" fmla="*/ 0 h 6857999"/>
              <a:gd name="connsiteX21" fmla="*/ 5881319 w 7025539"/>
              <a:gd name="connsiteY21" fmla="*/ 0 h 6857999"/>
              <a:gd name="connsiteX22" fmla="*/ 6022261 w 7025539"/>
              <a:gd name="connsiteY22" fmla="*/ 81086 h 6857999"/>
              <a:gd name="connsiteX23" fmla="*/ 6916817 w 7025539"/>
              <a:gd name="connsiteY23" fmla="*/ 607161 h 6857999"/>
              <a:gd name="connsiteX24" fmla="*/ 7025539 w 7025539"/>
              <a:gd name="connsiteY24" fmla="*/ 671889 h 6857999"/>
              <a:gd name="connsiteX25" fmla="*/ 7025539 w 7025539"/>
              <a:gd name="connsiteY25" fmla="*/ 2033382 h 6857999"/>
              <a:gd name="connsiteX26" fmla="*/ 6913271 w 7025539"/>
              <a:gd name="connsiteY26" fmla="*/ 1956120 h 6857999"/>
              <a:gd name="connsiteX27" fmla="*/ 3343437 w 7025539"/>
              <a:gd name="connsiteY27" fmla="*/ 2929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25539" h="6857999">
                <a:moveTo>
                  <a:pt x="1968965" y="838490"/>
                </a:moveTo>
                <a:cubicBezTo>
                  <a:pt x="3805500" y="885734"/>
                  <a:pt x="5989893" y="1802650"/>
                  <a:pt x="7014137" y="2282895"/>
                </a:cubicBezTo>
                <a:lnTo>
                  <a:pt x="7025539" y="2288281"/>
                </a:lnTo>
                <a:lnTo>
                  <a:pt x="7025539" y="4596381"/>
                </a:lnTo>
                <a:lnTo>
                  <a:pt x="6955072" y="4560155"/>
                </a:lnTo>
                <a:cubicBezTo>
                  <a:pt x="6868608" y="4517987"/>
                  <a:pt x="6780389" y="4477134"/>
                  <a:pt x="6690667" y="4437534"/>
                </a:cubicBezTo>
                <a:cubicBezTo>
                  <a:pt x="6802444" y="4517485"/>
                  <a:pt x="6909992" y="4595651"/>
                  <a:pt x="7012621" y="4671227"/>
                </a:cubicBezTo>
                <a:lnTo>
                  <a:pt x="7025539" y="4680804"/>
                </a:lnTo>
                <a:lnTo>
                  <a:pt x="7025539" y="6857999"/>
                </a:lnTo>
                <a:lnTo>
                  <a:pt x="6130983" y="6857999"/>
                </a:lnTo>
                <a:lnTo>
                  <a:pt x="6094977" y="6845038"/>
                </a:lnTo>
                <a:cubicBezTo>
                  <a:pt x="6049567" y="6827387"/>
                  <a:pt x="6005468" y="6808869"/>
                  <a:pt x="5962863" y="6789445"/>
                </a:cubicBezTo>
                <a:cubicBezTo>
                  <a:pt x="4872160" y="6292195"/>
                  <a:pt x="4583445" y="6175903"/>
                  <a:pt x="2979469" y="5806976"/>
                </a:cubicBezTo>
                <a:cubicBezTo>
                  <a:pt x="1403564" y="5446069"/>
                  <a:pt x="407094" y="5496195"/>
                  <a:pt x="92314" y="4591922"/>
                </a:cubicBezTo>
                <a:cubicBezTo>
                  <a:pt x="-316700" y="3412959"/>
                  <a:pt x="765983" y="3388899"/>
                  <a:pt x="765983" y="3388899"/>
                </a:cubicBezTo>
                <a:cubicBezTo>
                  <a:pt x="3300264" y="3453060"/>
                  <a:pt x="5802466" y="4640043"/>
                  <a:pt x="5802466" y="4640043"/>
                </a:cubicBezTo>
                <a:cubicBezTo>
                  <a:pt x="4679683" y="3886149"/>
                  <a:pt x="2546396" y="3304687"/>
                  <a:pt x="1547921" y="3172355"/>
                </a:cubicBezTo>
                <a:cubicBezTo>
                  <a:pt x="561477" y="3042027"/>
                  <a:pt x="555462" y="1979357"/>
                  <a:pt x="1042669" y="1861059"/>
                </a:cubicBezTo>
                <a:cubicBezTo>
                  <a:pt x="1078759" y="1853039"/>
                  <a:pt x="1112843" y="1845019"/>
                  <a:pt x="1148933" y="1839004"/>
                </a:cubicBezTo>
                <a:cubicBezTo>
                  <a:pt x="894301" y="832475"/>
                  <a:pt x="1968965" y="838490"/>
                  <a:pt x="1968965" y="838490"/>
                </a:cubicBezTo>
                <a:close/>
                <a:moveTo>
                  <a:pt x="3268725" y="0"/>
                </a:moveTo>
                <a:lnTo>
                  <a:pt x="5881319" y="0"/>
                </a:lnTo>
                <a:lnTo>
                  <a:pt x="6022261" y="81086"/>
                </a:lnTo>
                <a:cubicBezTo>
                  <a:pt x="6300421" y="241979"/>
                  <a:pt x="6630637" y="437022"/>
                  <a:pt x="6916817" y="607161"/>
                </a:cubicBezTo>
                <a:lnTo>
                  <a:pt x="7025539" y="671889"/>
                </a:lnTo>
                <a:lnTo>
                  <a:pt x="7025539" y="2033382"/>
                </a:lnTo>
                <a:lnTo>
                  <a:pt x="6913271" y="1956120"/>
                </a:lnTo>
                <a:cubicBezTo>
                  <a:pt x="5327317" y="885048"/>
                  <a:pt x="4006633" y="292645"/>
                  <a:pt x="3343437" y="29298"/>
                </a:cubicBezTo>
                <a:close/>
              </a:path>
            </a:pathLst>
          </a:cu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Image Placeholder</a:t>
            </a:r>
          </a:p>
        </p:txBody>
      </p:sp>
    </p:spTree>
    <p:extLst>
      <p:ext uri="{BB962C8B-B14F-4D97-AF65-F5344CB8AC3E}">
        <p14:creationId xmlns="" xmlns:p14="http://schemas.microsoft.com/office/powerpoint/2010/main" val="4260314843"/>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922493CF-9E87-413C-A0A7-1A55A1A35CEC}"/>
              </a:ext>
            </a:extLst>
          </p:cNvPr>
          <p:cNvSpPr>
            <a:spLocks noGrp="1"/>
          </p:cNvSpPr>
          <p:nvPr>
            <p:ph type="pic" sz="quarter" idx="10" hasCustomPrompt="1"/>
          </p:nvPr>
        </p:nvSpPr>
        <p:spPr>
          <a:xfrm>
            <a:off x="0" y="2014377"/>
            <a:ext cx="12192000" cy="4843623"/>
          </a:xfrm>
          <a:custGeom>
            <a:avLst/>
            <a:gdLst>
              <a:gd name="connsiteX0" fmla="*/ 0 w 12192000"/>
              <a:gd name="connsiteY0" fmla="*/ 0 h 2829247"/>
              <a:gd name="connsiteX1" fmla="*/ 12192000 w 12192000"/>
              <a:gd name="connsiteY1" fmla="*/ 0 h 2829247"/>
              <a:gd name="connsiteX2" fmla="*/ 12192000 w 12192000"/>
              <a:gd name="connsiteY2" fmla="*/ 2829247 h 2829247"/>
              <a:gd name="connsiteX3" fmla="*/ 0 w 12192000"/>
              <a:gd name="connsiteY3" fmla="*/ 2829247 h 2829247"/>
            </a:gdLst>
            <a:ahLst/>
            <a:cxnLst>
              <a:cxn ang="0">
                <a:pos x="connsiteX0" y="connsiteY0"/>
              </a:cxn>
              <a:cxn ang="0">
                <a:pos x="connsiteX1" y="connsiteY1"/>
              </a:cxn>
              <a:cxn ang="0">
                <a:pos x="connsiteX2" y="connsiteY2"/>
              </a:cxn>
              <a:cxn ang="0">
                <a:pos x="connsiteX3" y="connsiteY3"/>
              </a:cxn>
            </a:cxnLst>
            <a:rect l="l" t="t" r="r" b="b"/>
            <a:pathLst>
              <a:path w="12192000" h="2829247">
                <a:moveTo>
                  <a:pt x="0" y="0"/>
                </a:moveTo>
                <a:lnTo>
                  <a:pt x="12192000" y="0"/>
                </a:lnTo>
                <a:lnTo>
                  <a:pt x="12192000" y="2829247"/>
                </a:lnTo>
                <a:lnTo>
                  <a:pt x="0" y="2829247"/>
                </a:lnTo>
                <a:close/>
              </a:path>
            </a:pathLst>
          </a:custGeom>
          <a:solidFill>
            <a:schemeClr val="bg1">
              <a:lumMod val="95000"/>
            </a:schemeClr>
          </a:solidFill>
        </p:spPr>
        <p:txBody>
          <a:bodyPr/>
          <a:lstStyle>
            <a:lvl1pPr>
              <a:defRPr lang="en-ID" dirty="0"/>
            </a:lvl1pPr>
          </a:lstStyle>
          <a:p>
            <a:pPr marL="0" marR="0" lvl="0" indent="0" fontAlgn="auto">
              <a:spcAft>
                <a:spcPts val="0"/>
              </a:spcAft>
              <a:buClrTx/>
              <a:buSzTx/>
              <a:buNone/>
              <a:tabLst/>
            </a:pPr>
            <a:r>
              <a:rPr lang="en-US" dirty="0"/>
              <a:t>Image Placeholder</a:t>
            </a:r>
          </a:p>
          <a:p>
            <a:pPr marL="0" marR="0" lvl="0" indent="0" fontAlgn="auto">
              <a:spcAft>
                <a:spcPts val="0"/>
              </a:spcAft>
              <a:buClrTx/>
              <a:buSzTx/>
              <a:buNone/>
              <a:tabLst/>
            </a:pPr>
            <a:endParaRPr lang="en-ID" dirty="0"/>
          </a:p>
          <a:p>
            <a:pPr marL="0" marR="0" lvl="0" indent="0" fontAlgn="auto">
              <a:spcAft>
                <a:spcPts val="0"/>
              </a:spcAft>
              <a:buClrTx/>
              <a:buSzTx/>
              <a:buNone/>
              <a:tabLst/>
            </a:pPr>
            <a:endParaRPr lang="en-ID" dirty="0"/>
          </a:p>
          <a:p>
            <a:pPr marL="0" marR="0" lvl="0" indent="0" fontAlgn="auto">
              <a:spcAft>
                <a:spcPts val="0"/>
              </a:spcAft>
              <a:buClrTx/>
              <a:buSzTx/>
              <a:buNone/>
              <a:tabLst/>
            </a:pPr>
            <a:endParaRPr lang="en-ID" dirty="0"/>
          </a:p>
          <a:p>
            <a:pPr marL="0" marR="0" lvl="0" indent="0" fontAlgn="auto">
              <a:spcAft>
                <a:spcPts val="0"/>
              </a:spcAft>
              <a:buClrTx/>
              <a:buSzTx/>
              <a:buNone/>
              <a:tabLst/>
            </a:pPr>
            <a:endParaRPr lang="en-ID" dirty="0"/>
          </a:p>
        </p:txBody>
      </p:sp>
    </p:spTree>
    <p:extLst>
      <p:ext uri="{BB962C8B-B14F-4D97-AF65-F5344CB8AC3E}">
        <p14:creationId xmlns="" xmlns:p14="http://schemas.microsoft.com/office/powerpoint/2010/main" val="1597907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9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967867" y="0"/>
            <a:ext cx="5224134" cy="6458857"/>
          </a:xfrm>
          <a:prstGeom prst="rect">
            <a:avLst/>
          </a:prstGeom>
          <a:solidFill>
            <a:schemeClr val="bg1">
              <a:lumMod val="95000"/>
            </a:schemeClr>
          </a:solidFill>
        </p:spPr>
        <p:txBody>
          <a:bodyPr/>
          <a:lstStyle>
            <a:lvl1pPr>
              <a:defRPr lang="en-US" dirty="0"/>
            </a:lvl1pPr>
          </a:lstStyle>
          <a:p>
            <a:pPr marL="0" marR="0" lvl="0" indent="0" fontAlgn="auto">
              <a:spcAft>
                <a:spcPts val="0"/>
              </a:spcAft>
              <a:buClrTx/>
              <a:buSzTx/>
              <a:buNone/>
              <a:tabLst/>
            </a:pPr>
            <a:r>
              <a:rPr lang="en-US" dirty="0"/>
              <a:t>Drag and Drop Image Here</a:t>
            </a:r>
          </a:p>
          <a:p>
            <a:pPr marL="0" marR="0" lvl="0" indent="0" fontAlgn="auto">
              <a:spcAft>
                <a:spcPts val="0"/>
              </a:spcAft>
              <a:buClrTx/>
              <a:buSzTx/>
              <a:buNone/>
              <a:tabLst/>
            </a:pPr>
            <a:endParaRPr lang="en-US" dirty="0"/>
          </a:p>
        </p:txBody>
      </p:sp>
    </p:spTree>
    <p:extLst>
      <p:ext uri="{BB962C8B-B14F-4D97-AF65-F5344CB8AC3E}">
        <p14:creationId xmlns="" xmlns:p14="http://schemas.microsoft.com/office/powerpoint/2010/main" val="38889056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F0F8AF6-BDE4-DB9B-3B10-DC2526E3E9BA}"/>
              </a:ext>
            </a:extLst>
          </p:cNvPr>
          <p:cNvSpPr>
            <a:spLocks noGrp="1"/>
          </p:cNvSpPr>
          <p:nvPr>
            <p:ph type="pic" sz="quarter" idx="10"/>
          </p:nvPr>
        </p:nvSpPr>
        <p:spPr>
          <a:xfrm>
            <a:off x="0" y="0"/>
            <a:ext cx="12192000" cy="6858000"/>
          </a:xfrm>
          <a:prstGeom prst="rect">
            <a:avLst/>
          </a:prstGeom>
        </p:spPr>
        <p:txBody>
          <a:bodyPr/>
          <a:lstStyle>
            <a:lvl1pPr marL="0" indent="0" algn="ctr">
              <a:buNone/>
              <a:defRPr sz="2400"/>
            </a:lvl1pPr>
          </a:lstStyle>
          <a:p>
            <a:endParaRPr lang="en-ID"/>
          </a:p>
        </p:txBody>
      </p:sp>
    </p:spTree>
    <p:extLst>
      <p:ext uri="{BB962C8B-B14F-4D97-AF65-F5344CB8AC3E}">
        <p14:creationId xmlns="" xmlns:p14="http://schemas.microsoft.com/office/powerpoint/2010/main" val="1529321470"/>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F0F8AF6-BDE4-DB9B-3B10-DC2526E3E9BA}"/>
              </a:ext>
            </a:extLst>
          </p:cNvPr>
          <p:cNvSpPr>
            <a:spLocks noGrp="1"/>
          </p:cNvSpPr>
          <p:nvPr>
            <p:ph type="pic" sz="quarter" idx="10"/>
          </p:nvPr>
        </p:nvSpPr>
        <p:spPr>
          <a:xfrm>
            <a:off x="0" y="0"/>
            <a:ext cx="12192000" cy="6858000"/>
          </a:xfrm>
          <a:prstGeom prst="rect">
            <a:avLst/>
          </a:prstGeom>
        </p:spPr>
        <p:txBody>
          <a:bodyPr/>
          <a:lstStyle>
            <a:lvl1pPr marL="0" indent="0" algn="ctr">
              <a:buNone/>
              <a:defRPr sz="2400"/>
            </a:lvl1pPr>
          </a:lstStyle>
          <a:p>
            <a:endParaRPr lang="en-ID"/>
          </a:p>
        </p:txBody>
      </p:sp>
    </p:spTree>
    <p:extLst>
      <p:ext uri="{BB962C8B-B14F-4D97-AF65-F5344CB8AC3E}">
        <p14:creationId xmlns="" xmlns:p14="http://schemas.microsoft.com/office/powerpoint/2010/main" val="1299971612"/>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F7C7BD58-B24E-EED5-94BC-91C4B30C65C6}"/>
              </a:ext>
            </a:extLst>
          </p:cNvPr>
          <p:cNvSpPr>
            <a:spLocks noGrp="1"/>
          </p:cNvSpPr>
          <p:nvPr>
            <p:ph type="pic" sz="quarter" idx="11"/>
          </p:nvPr>
        </p:nvSpPr>
        <p:spPr>
          <a:xfrm>
            <a:off x="7459204" y="1543532"/>
            <a:ext cx="3780296" cy="3780296"/>
          </a:xfrm>
          <a:custGeom>
            <a:avLst/>
            <a:gdLst>
              <a:gd name="connsiteX0" fmla="*/ 1890148 w 3780296"/>
              <a:gd name="connsiteY0" fmla="*/ 0 h 3780296"/>
              <a:gd name="connsiteX1" fmla="*/ 3780296 w 3780296"/>
              <a:gd name="connsiteY1" fmla="*/ 1890148 h 3780296"/>
              <a:gd name="connsiteX2" fmla="*/ 1890148 w 3780296"/>
              <a:gd name="connsiteY2" fmla="*/ 3780296 h 3780296"/>
              <a:gd name="connsiteX3" fmla="*/ 0 w 3780296"/>
              <a:gd name="connsiteY3" fmla="*/ 1890148 h 3780296"/>
              <a:gd name="connsiteX4" fmla="*/ 1890148 w 3780296"/>
              <a:gd name="connsiteY4" fmla="*/ 0 h 378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296" h="3780296">
                <a:moveTo>
                  <a:pt x="1890148" y="0"/>
                </a:moveTo>
                <a:cubicBezTo>
                  <a:pt x="2934047" y="0"/>
                  <a:pt x="3780296" y="846249"/>
                  <a:pt x="3780296" y="1890148"/>
                </a:cubicBezTo>
                <a:cubicBezTo>
                  <a:pt x="3780296" y="2934047"/>
                  <a:pt x="2934047" y="3780296"/>
                  <a:pt x="1890148" y="3780296"/>
                </a:cubicBezTo>
                <a:cubicBezTo>
                  <a:pt x="846249" y="3780296"/>
                  <a:pt x="0" y="2934047"/>
                  <a:pt x="0" y="1890148"/>
                </a:cubicBezTo>
                <a:cubicBezTo>
                  <a:pt x="0" y="846249"/>
                  <a:pt x="846249" y="0"/>
                  <a:pt x="1890148" y="0"/>
                </a:cubicBez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
        <p:nvSpPr>
          <p:cNvPr id="5" name="Picture Placeholder 4">
            <a:extLst>
              <a:ext uri="{FF2B5EF4-FFF2-40B4-BE49-F238E27FC236}">
                <a16:creationId xmlns="" xmlns:a16="http://schemas.microsoft.com/office/drawing/2014/main" id="{EF95CFF8-18DC-77EE-7824-DC6E37748780}"/>
              </a:ext>
            </a:extLst>
          </p:cNvPr>
          <p:cNvSpPr>
            <a:spLocks noGrp="1"/>
          </p:cNvSpPr>
          <p:nvPr>
            <p:ph type="pic" sz="quarter" idx="10"/>
          </p:nvPr>
        </p:nvSpPr>
        <p:spPr>
          <a:xfrm>
            <a:off x="952500" y="1543532"/>
            <a:ext cx="3780296" cy="3780296"/>
          </a:xfrm>
          <a:custGeom>
            <a:avLst/>
            <a:gdLst>
              <a:gd name="connsiteX0" fmla="*/ 1890148 w 3780296"/>
              <a:gd name="connsiteY0" fmla="*/ 0 h 3780296"/>
              <a:gd name="connsiteX1" fmla="*/ 3780296 w 3780296"/>
              <a:gd name="connsiteY1" fmla="*/ 1890148 h 3780296"/>
              <a:gd name="connsiteX2" fmla="*/ 1890148 w 3780296"/>
              <a:gd name="connsiteY2" fmla="*/ 3780296 h 3780296"/>
              <a:gd name="connsiteX3" fmla="*/ 0 w 3780296"/>
              <a:gd name="connsiteY3" fmla="*/ 1890148 h 3780296"/>
              <a:gd name="connsiteX4" fmla="*/ 1890148 w 3780296"/>
              <a:gd name="connsiteY4" fmla="*/ 0 h 378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296" h="3780296">
                <a:moveTo>
                  <a:pt x="1890148" y="0"/>
                </a:moveTo>
                <a:cubicBezTo>
                  <a:pt x="2934048" y="0"/>
                  <a:pt x="3780296" y="846249"/>
                  <a:pt x="3780296" y="1890148"/>
                </a:cubicBezTo>
                <a:cubicBezTo>
                  <a:pt x="3780296" y="2934047"/>
                  <a:pt x="2934048" y="3780296"/>
                  <a:pt x="1890148" y="3780296"/>
                </a:cubicBezTo>
                <a:cubicBezTo>
                  <a:pt x="846249" y="3780296"/>
                  <a:pt x="0" y="2934047"/>
                  <a:pt x="0" y="1890148"/>
                </a:cubicBezTo>
                <a:cubicBezTo>
                  <a:pt x="0" y="846249"/>
                  <a:pt x="846249" y="0"/>
                  <a:pt x="1890148" y="0"/>
                </a:cubicBez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 xmlns:p14="http://schemas.microsoft.com/office/powerpoint/2010/main" val="2905416279"/>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F0F8AF6-BDE4-DB9B-3B10-DC2526E3E9BA}"/>
              </a:ext>
            </a:extLst>
          </p:cNvPr>
          <p:cNvSpPr>
            <a:spLocks noGrp="1"/>
          </p:cNvSpPr>
          <p:nvPr>
            <p:ph type="pic" sz="quarter" idx="10"/>
          </p:nvPr>
        </p:nvSpPr>
        <p:spPr>
          <a:xfrm>
            <a:off x="0" y="0"/>
            <a:ext cx="12192000" cy="6858000"/>
          </a:xfrm>
          <a:prstGeom prst="rect">
            <a:avLst/>
          </a:prstGeom>
          <a:solidFill>
            <a:schemeClr val="bg1">
              <a:lumMod val="95000"/>
              <a:alpha val="50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 xmlns:p14="http://schemas.microsoft.com/office/powerpoint/2010/main" val="1425885939"/>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F0F8AF6-BDE4-DB9B-3B10-DC2526E3E9BA}"/>
              </a:ext>
            </a:extLst>
          </p:cNvPr>
          <p:cNvSpPr>
            <a:spLocks noGrp="1"/>
          </p:cNvSpPr>
          <p:nvPr>
            <p:ph type="pic" sz="quarter" idx="10"/>
          </p:nvPr>
        </p:nvSpPr>
        <p:spPr>
          <a:xfrm>
            <a:off x="0" y="0"/>
            <a:ext cx="12192000" cy="6457950"/>
          </a:xfrm>
          <a:prstGeom prst="rect">
            <a:avLst/>
          </a:prstGeom>
          <a:solidFill>
            <a:schemeClr val="bg1">
              <a:lumMod val="95000"/>
              <a:alpha val="50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 xmlns:p14="http://schemas.microsoft.com/office/powerpoint/2010/main" val="222236354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AF4FE20D-B293-5419-CCE9-875ABFAC0920}"/>
              </a:ext>
            </a:extLst>
          </p:cNvPr>
          <p:cNvSpPr>
            <a:spLocks noGrp="1"/>
          </p:cNvSpPr>
          <p:nvPr>
            <p:ph type="pic" sz="quarter" idx="10"/>
          </p:nvPr>
        </p:nvSpPr>
        <p:spPr>
          <a:xfrm>
            <a:off x="9842499" y="0"/>
            <a:ext cx="2349501" cy="6489290"/>
          </a:xfrm>
          <a:custGeom>
            <a:avLst/>
            <a:gdLst>
              <a:gd name="connsiteX0" fmla="*/ 0 w 2349500"/>
              <a:gd name="connsiteY0" fmla="*/ 0 h 6858000"/>
              <a:gd name="connsiteX1" fmla="*/ 2349500 w 2349500"/>
              <a:gd name="connsiteY1" fmla="*/ 0 h 6858000"/>
              <a:gd name="connsiteX2" fmla="*/ 2349500 w 2349500"/>
              <a:gd name="connsiteY2" fmla="*/ 6858000 h 6858000"/>
              <a:gd name="connsiteX3" fmla="*/ 0 w 234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9500" h="6858000">
                <a:moveTo>
                  <a:pt x="0" y="0"/>
                </a:moveTo>
                <a:lnTo>
                  <a:pt x="2349500" y="0"/>
                </a:lnTo>
                <a:lnTo>
                  <a:pt x="2349500" y="6858000"/>
                </a:lnTo>
                <a:lnTo>
                  <a:pt x="0" y="6858000"/>
                </a:ln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
        <p:nvSpPr>
          <p:cNvPr id="6" name="Picture Placeholder 5">
            <a:extLst>
              <a:ext uri="{FF2B5EF4-FFF2-40B4-BE49-F238E27FC236}">
                <a16:creationId xmlns="" xmlns:a16="http://schemas.microsoft.com/office/drawing/2014/main" id="{0ABBBECD-9119-3C5C-95C5-1F5BE05782D1}"/>
              </a:ext>
            </a:extLst>
          </p:cNvPr>
          <p:cNvSpPr>
            <a:spLocks noGrp="1"/>
          </p:cNvSpPr>
          <p:nvPr>
            <p:ph type="pic" sz="quarter" idx="11"/>
          </p:nvPr>
        </p:nvSpPr>
        <p:spPr>
          <a:xfrm>
            <a:off x="5686524" y="0"/>
            <a:ext cx="4155975" cy="6489290"/>
          </a:xfrm>
          <a:custGeom>
            <a:avLst/>
            <a:gdLst>
              <a:gd name="connsiteX0" fmla="*/ 0 w 2349500"/>
              <a:gd name="connsiteY0" fmla="*/ 0 h 6858000"/>
              <a:gd name="connsiteX1" fmla="*/ 2349500 w 2349500"/>
              <a:gd name="connsiteY1" fmla="*/ 0 h 6858000"/>
              <a:gd name="connsiteX2" fmla="*/ 2349500 w 2349500"/>
              <a:gd name="connsiteY2" fmla="*/ 6858000 h 6858000"/>
              <a:gd name="connsiteX3" fmla="*/ 0 w 234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9500" h="6858000">
                <a:moveTo>
                  <a:pt x="0" y="0"/>
                </a:moveTo>
                <a:lnTo>
                  <a:pt x="2349500" y="0"/>
                </a:lnTo>
                <a:lnTo>
                  <a:pt x="2349500" y="6858000"/>
                </a:lnTo>
                <a:lnTo>
                  <a:pt x="0" y="6858000"/>
                </a:ln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 xmlns:p14="http://schemas.microsoft.com/office/powerpoint/2010/main" val="2822810930"/>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5306432C-ECDC-733F-95DD-A2C2EC1AF35A}"/>
              </a:ext>
            </a:extLst>
          </p:cNvPr>
          <p:cNvSpPr>
            <a:spLocks noGrp="1"/>
          </p:cNvSpPr>
          <p:nvPr>
            <p:ph type="pic" sz="quarter" idx="10"/>
          </p:nvPr>
        </p:nvSpPr>
        <p:spPr>
          <a:xfrm>
            <a:off x="0" y="3568700"/>
            <a:ext cx="12192000" cy="3289301"/>
          </a:xfrm>
          <a:custGeom>
            <a:avLst/>
            <a:gdLst>
              <a:gd name="connsiteX0" fmla="*/ 0 w 12192000"/>
              <a:gd name="connsiteY0" fmla="*/ 0 h 3289301"/>
              <a:gd name="connsiteX1" fmla="*/ 12192000 w 12192000"/>
              <a:gd name="connsiteY1" fmla="*/ 0 h 3289301"/>
              <a:gd name="connsiteX2" fmla="*/ 12192000 w 12192000"/>
              <a:gd name="connsiteY2" fmla="*/ 3289301 h 3289301"/>
              <a:gd name="connsiteX3" fmla="*/ 0 w 12192000"/>
              <a:gd name="connsiteY3" fmla="*/ 3289301 h 3289301"/>
            </a:gdLst>
            <a:ahLst/>
            <a:cxnLst>
              <a:cxn ang="0">
                <a:pos x="connsiteX0" y="connsiteY0"/>
              </a:cxn>
              <a:cxn ang="0">
                <a:pos x="connsiteX1" y="connsiteY1"/>
              </a:cxn>
              <a:cxn ang="0">
                <a:pos x="connsiteX2" y="connsiteY2"/>
              </a:cxn>
              <a:cxn ang="0">
                <a:pos x="connsiteX3" y="connsiteY3"/>
              </a:cxn>
            </a:cxnLst>
            <a:rect l="l" t="t" r="r" b="b"/>
            <a:pathLst>
              <a:path w="12192000" h="3289301">
                <a:moveTo>
                  <a:pt x="0" y="0"/>
                </a:moveTo>
                <a:lnTo>
                  <a:pt x="12192000" y="0"/>
                </a:lnTo>
                <a:lnTo>
                  <a:pt x="12192000" y="3289301"/>
                </a:lnTo>
                <a:lnTo>
                  <a:pt x="0" y="3289301"/>
                </a:lnTo>
                <a:close/>
              </a:path>
            </a:pathLst>
          </a:cu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 xmlns:p14="http://schemas.microsoft.com/office/powerpoint/2010/main" val="1627331212"/>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F0F8AF6-BDE4-DB9B-3B10-DC2526E3E9BA}"/>
              </a:ext>
            </a:extLst>
          </p:cNvPr>
          <p:cNvSpPr>
            <a:spLocks noGrp="1"/>
          </p:cNvSpPr>
          <p:nvPr>
            <p:ph type="pic" sz="quarter" idx="10"/>
          </p:nvPr>
        </p:nvSpPr>
        <p:spPr>
          <a:xfrm>
            <a:off x="0" y="0"/>
            <a:ext cx="12192000" cy="2583542"/>
          </a:xfrm>
          <a:prstGeom prst="rect">
            <a:avLst/>
          </a:prstGeom>
          <a:solidFill>
            <a:schemeClr val="bg1">
              <a:lumMod val="95000"/>
            </a:schemeClr>
          </a:solidFill>
        </p:spPr>
        <p:txBody>
          <a:bodyPr wrap="square" anchor="ctr">
            <a:noAutofit/>
          </a:bodyPr>
          <a:lstStyle>
            <a:lvl1pPr>
              <a:defRPr lang="en-ID" sz="1500">
                <a:solidFill>
                  <a:schemeClr val="bg1">
                    <a:lumMod val="75000"/>
                  </a:schemeClr>
                </a:solidFill>
              </a:defRPr>
            </a:lvl1pPr>
          </a:lstStyle>
          <a:p>
            <a:pPr marL="0" lvl="0" indent="0" algn="ctr">
              <a:buNone/>
            </a:pPr>
            <a:endParaRPr lang="en-ID"/>
          </a:p>
        </p:txBody>
      </p:sp>
    </p:spTree>
    <p:extLst>
      <p:ext uri="{BB962C8B-B14F-4D97-AF65-F5344CB8AC3E}">
        <p14:creationId xmlns="" xmlns:p14="http://schemas.microsoft.com/office/powerpoint/2010/main" val="69488049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7E59283-0684-BF34-5656-81D4E37DDE23}"/>
              </a:ext>
            </a:extLst>
          </p:cNvPr>
          <p:cNvSpPr/>
          <p:nvPr userDrawn="1"/>
        </p:nvSpPr>
        <p:spPr>
          <a:xfrm>
            <a:off x="0" y="6477000"/>
            <a:ext cx="121920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 xmlns:a16="http://schemas.microsoft.com/office/drawing/2014/main" id="{15FF95A9-8CB1-221F-567C-5D1A242D0456}"/>
              </a:ext>
            </a:extLst>
          </p:cNvPr>
          <p:cNvSpPr txBox="1"/>
          <p:nvPr userDrawn="1"/>
        </p:nvSpPr>
        <p:spPr>
          <a:xfrm>
            <a:off x="224971" y="6540542"/>
            <a:ext cx="2293257" cy="253916"/>
          </a:xfrm>
          <a:prstGeom prst="rect">
            <a:avLst/>
          </a:prstGeom>
          <a:noFill/>
        </p:spPr>
        <p:txBody>
          <a:bodyPr wrap="square" rtlCol="0">
            <a:spAutoFit/>
          </a:bodyPr>
          <a:lstStyle/>
          <a:p>
            <a:pPr algn="l"/>
            <a:r>
              <a:rPr lang="en-US" sz="1050" b="0" dirty="0">
                <a:ln w="31750">
                  <a:noFill/>
                </a:ln>
                <a:solidFill>
                  <a:srgbClr val="262E32"/>
                </a:solidFill>
                <a:latin typeface="+mj-lt"/>
              </a:rPr>
              <a:t>Thesis : </a:t>
            </a:r>
            <a:r>
              <a:rPr lang="en-US" sz="1050" b="0" dirty="0">
                <a:ln w="31750">
                  <a:noFill/>
                </a:ln>
                <a:solidFill>
                  <a:schemeClr val="accent1"/>
                </a:solidFill>
                <a:effectLst/>
                <a:latin typeface="+mj-lt"/>
              </a:rPr>
              <a:t>Management</a:t>
            </a:r>
            <a:endParaRPr lang="en-ID" sz="1050" b="0" dirty="0">
              <a:ln w="31750">
                <a:noFill/>
              </a:ln>
              <a:solidFill>
                <a:schemeClr val="accent1"/>
              </a:solidFill>
              <a:effectLst/>
              <a:latin typeface="+mj-lt"/>
            </a:endParaRPr>
          </a:p>
        </p:txBody>
      </p:sp>
      <p:sp>
        <p:nvSpPr>
          <p:cNvPr id="15" name="TextBox 14">
            <a:extLst>
              <a:ext uri="{FF2B5EF4-FFF2-40B4-BE49-F238E27FC236}">
                <a16:creationId xmlns="" xmlns:a16="http://schemas.microsoft.com/office/drawing/2014/main" id="{A7AE6F50-A768-2820-8779-D9D0FD631EFC}"/>
              </a:ext>
            </a:extLst>
          </p:cNvPr>
          <p:cNvSpPr txBox="1"/>
          <p:nvPr userDrawn="1"/>
        </p:nvSpPr>
        <p:spPr>
          <a:xfrm>
            <a:off x="9717315" y="6540542"/>
            <a:ext cx="2293257" cy="253916"/>
          </a:xfrm>
          <a:prstGeom prst="rect">
            <a:avLst/>
          </a:prstGeom>
          <a:noFill/>
        </p:spPr>
        <p:txBody>
          <a:bodyPr wrap="square" rtlCol="0">
            <a:spAutoFit/>
          </a:bodyPr>
          <a:lstStyle/>
          <a:p>
            <a:pPr algn="r"/>
            <a:fld id="{21B553F2-AD86-4BB4-AD0D-A3E29974538E}" type="slidenum">
              <a:rPr lang="en-ID" sz="1050" b="0" smtClean="0">
                <a:ln w="31750">
                  <a:noFill/>
                </a:ln>
                <a:solidFill>
                  <a:schemeClr val="bg1">
                    <a:lumMod val="65000"/>
                  </a:schemeClr>
                </a:solidFill>
                <a:effectLst/>
                <a:latin typeface="+mj-lt"/>
              </a:rPr>
              <a:pPr algn="r"/>
              <a:t>‹#›</a:t>
            </a:fld>
            <a:endParaRPr lang="en-ID" sz="1050" b="0" dirty="0">
              <a:ln w="31750">
                <a:noFill/>
              </a:ln>
              <a:solidFill>
                <a:schemeClr val="bg1">
                  <a:lumMod val="65000"/>
                </a:schemeClr>
              </a:solidFill>
              <a:effectLst/>
              <a:latin typeface="+mj-lt"/>
            </a:endParaRPr>
          </a:p>
        </p:txBody>
      </p:sp>
    </p:spTree>
    <p:extLst>
      <p:ext uri="{BB962C8B-B14F-4D97-AF65-F5344CB8AC3E}">
        <p14:creationId xmlns="" xmlns:p14="http://schemas.microsoft.com/office/powerpoint/2010/main" val="1125926698"/>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80" r:id="rId3"/>
    <p:sldLayoutId id="2147483681" r:id="rId4"/>
    <p:sldLayoutId id="2147483673" r:id="rId5"/>
    <p:sldLayoutId id="2147483686" r:id="rId6"/>
    <p:sldLayoutId id="2147483685" r:id="rId7"/>
    <p:sldLayoutId id="2147483679" r:id="rId8"/>
    <p:sldLayoutId id="2147483678" r:id="rId9"/>
    <p:sldLayoutId id="2147483684" r:id="rId10"/>
    <p:sldLayoutId id="2147483683" r:id="rId11"/>
    <p:sldLayoutId id="2147483682" r:id="rId12"/>
    <p:sldLayoutId id="2147483677" r:id="rId13"/>
    <p:sldLayoutId id="2147483676" r:id="rId14"/>
    <p:sldLayoutId id="2147483675" r:id="rId15"/>
    <p:sldLayoutId id="2147483665" r:id="rId16"/>
    <p:sldLayoutId id="214748367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1.svg"/><Relationship Id="rId4" Type="http://schemas.openxmlformats.org/officeDocument/2006/relationships/image" Target="../media/image9.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hyperlink" Target="http://54.167.16.85/nagio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47099749-84FE-E536-D560-6F05E47AD1AB}"/>
              </a:ext>
            </a:extLst>
          </p:cNvPr>
          <p:cNvSpPr/>
          <p:nvPr/>
        </p:nvSpPr>
        <p:spPr>
          <a:xfrm flipH="1">
            <a:off x="0" y="0"/>
            <a:ext cx="9943818" cy="6858000"/>
          </a:xfrm>
          <a:prstGeom prst="rect">
            <a:avLst/>
          </a:prstGeom>
          <a:gradFill flip="none" rotWithShape="1">
            <a:gsLst>
              <a:gs pos="37000">
                <a:schemeClr val="accent1">
                  <a:alpha val="82000"/>
                </a:schemeClr>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 xmlns:a16="http://schemas.microsoft.com/office/drawing/2014/main" id="{7FFEE689-E93E-53B3-DDA3-3C4007115AA4}"/>
              </a:ext>
            </a:extLst>
          </p:cNvPr>
          <p:cNvSpPr/>
          <p:nvPr/>
        </p:nvSpPr>
        <p:spPr>
          <a:xfrm>
            <a:off x="2369458" y="0"/>
            <a:ext cx="1349828" cy="1306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E53814F-8A48-B344-992D-89C3E6706F7E}"/>
              </a:ext>
            </a:extLst>
          </p:cNvPr>
          <p:cNvSpPr/>
          <p:nvPr/>
        </p:nvSpPr>
        <p:spPr>
          <a:xfrm flipH="1">
            <a:off x="9943818" y="1306133"/>
            <a:ext cx="1128871" cy="4027757"/>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 xmlns:a16="http://schemas.microsoft.com/office/drawing/2014/main" id="{096AB9DA-7CBE-A5AD-FE0F-3F8DC3ED687A}"/>
              </a:ext>
            </a:extLst>
          </p:cNvPr>
          <p:cNvGrpSpPr/>
          <p:nvPr/>
        </p:nvGrpSpPr>
        <p:grpSpPr>
          <a:xfrm>
            <a:off x="1133529" y="1306135"/>
            <a:ext cx="1998515" cy="2003148"/>
            <a:chOff x="1133529" y="1306134"/>
            <a:chExt cx="2203401" cy="2208509"/>
          </a:xfrm>
        </p:grpSpPr>
        <p:sp>
          <p:nvSpPr>
            <p:cNvPr id="27" name="Rectangle 26">
              <a:extLst>
                <a:ext uri="{FF2B5EF4-FFF2-40B4-BE49-F238E27FC236}">
                  <a16:creationId xmlns="" xmlns:a16="http://schemas.microsoft.com/office/drawing/2014/main" id="{AC199A94-5568-936C-D416-02DD53CC9599}"/>
                </a:ext>
              </a:extLst>
            </p:cNvPr>
            <p:cNvSpPr/>
            <p:nvPr/>
          </p:nvSpPr>
          <p:spPr>
            <a:xfrm>
              <a:off x="1133529" y="1306134"/>
              <a:ext cx="1287649" cy="1287648"/>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23FDA00C-5FD1-192E-DED3-6945C5D0948E}"/>
                </a:ext>
              </a:extLst>
            </p:cNvPr>
            <p:cNvSpPr/>
            <p:nvPr/>
          </p:nvSpPr>
          <p:spPr>
            <a:xfrm>
              <a:off x="2416069" y="2593782"/>
              <a:ext cx="920861" cy="920861"/>
            </a:xfrm>
            <a:prstGeom prst="rect">
              <a:avLst/>
            </a:prstGeom>
            <a:solidFill>
              <a:schemeClr val="bg1">
                <a:lumMod val="75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 xmlns:a16="http://schemas.microsoft.com/office/drawing/2014/main" id="{D529F845-7FEE-5D45-D079-716327B7DAF0}"/>
              </a:ext>
            </a:extLst>
          </p:cNvPr>
          <p:cNvSpPr/>
          <p:nvPr/>
        </p:nvSpPr>
        <p:spPr>
          <a:xfrm>
            <a:off x="3044372" y="6095413"/>
            <a:ext cx="762587" cy="762587"/>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1983ACCF-27BE-8784-BF30-AFCD0D0EFB85}"/>
              </a:ext>
            </a:extLst>
          </p:cNvPr>
          <p:cNvSpPr/>
          <p:nvPr/>
        </p:nvSpPr>
        <p:spPr>
          <a:xfrm>
            <a:off x="0" y="2567006"/>
            <a:ext cx="742278" cy="742278"/>
          </a:xfrm>
          <a:prstGeom prst="rec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 xmlns:a16="http://schemas.microsoft.com/office/drawing/2014/main" id="{5AC76E4A-13AB-D713-F3F9-41A506EAD0D5}"/>
              </a:ext>
            </a:extLst>
          </p:cNvPr>
          <p:cNvSpPr/>
          <p:nvPr/>
        </p:nvSpPr>
        <p:spPr>
          <a:xfrm>
            <a:off x="796190" y="5467543"/>
            <a:ext cx="952763" cy="952763"/>
          </a:xfrm>
          <a:prstGeom prst="rec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41345E31-D9BE-478A-0049-BD7152532284}"/>
              </a:ext>
            </a:extLst>
          </p:cNvPr>
          <p:cNvSpPr/>
          <p:nvPr/>
        </p:nvSpPr>
        <p:spPr>
          <a:xfrm flipH="1">
            <a:off x="1092199" y="1306133"/>
            <a:ext cx="10007599" cy="404691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 xmlns:a16="http://schemas.microsoft.com/office/drawing/2014/main" id="{BA65E72A-FE62-B383-1B01-7C502D38D21B}"/>
              </a:ext>
            </a:extLst>
          </p:cNvPr>
          <p:cNvSpPr txBox="1"/>
          <p:nvPr/>
        </p:nvSpPr>
        <p:spPr>
          <a:xfrm flipH="1">
            <a:off x="1274374" y="2209756"/>
            <a:ext cx="8494484" cy="4093428"/>
          </a:xfrm>
          <a:prstGeom prst="rect">
            <a:avLst/>
          </a:prstGeom>
          <a:noFill/>
        </p:spPr>
        <p:txBody>
          <a:bodyPr wrap="square" rtlCol="0">
            <a:spAutoFit/>
          </a:bodyPr>
          <a:lstStyle/>
          <a:p>
            <a:pPr algn="ctr"/>
            <a:r>
              <a:rPr lang="en-US" sz="6000" b="1" dirty="0">
                <a:solidFill>
                  <a:srgbClr val="282937"/>
                </a:solidFill>
                <a:latin typeface="Times New Roman" panose="02020603050405020304" pitchFamily="18" charset="0"/>
                <a:cs typeface="Times New Roman" panose="02020603050405020304" pitchFamily="18" charset="0"/>
              </a:rPr>
              <a:t>MONITORING WITH NAGIOS</a:t>
            </a:r>
          </a:p>
          <a:p>
            <a:pPr algn="ctr"/>
            <a:endParaRPr lang="en-US" sz="6000" b="1" dirty="0">
              <a:solidFill>
                <a:srgbClr val="282937"/>
              </a:solidFill>
              <a:latin typeface="Times New Roman" panose="02020603050405020304" pitchFamily="18" charset="0"/>
              <a:cs typeface="Times New Roman" panose="02020603050405020304" pitchFamily="18" charset="0"/>
            </a:endParaRPr>
          </a:p>
          <a:p>
            <a:pPr algn="r"/>
            <a:endParaRPr lang="en-US" sz="1600" dirty="0"/>
          </a:p>
          <a:p>
            <a:pPr algn="r"/>
            <a:endParaRPr lang="en-US" sz="1600" dirty="0"/>
          </a:p>
          <a:p>
            <a:pPr algn="r"/>
            <a:r>
              <a:rPr lang="en-US" sz="1600" b="1" dirty="0" err="1"/>
              <a:t>Prsented</a:t>
            </a:r>
            <a:r>
              <a:rPr lang="en-US" sz="1600" b="1" dirty="0"/>
              <a:t> by</a:t>
            </a:r>
          </a:p>
          <a:p>
            <a:pPr algn="r"/>
            <a:r>
              <a:rPr lang="en-US" sz="1600" dirty="0" err="1" smtClean="0"/>
              <a:t>Ch.Sai</a:t>
            </a:r>
            <a:r>
              <a:rPr lang="en-US" sz="1600" dirty="0" smtClean="0"/>
              <a:t> </a:t>
            </a:r>
            <a:r>
              <a:rPr lang="en-US" sz="1600" dirty="0" err="1"/>
              <a:t>Poojitha</a:t>
            </a:r>
            <a:endParaRPr lang="en-US" sz="1600" dirty="0"/>
          </a:p>
          <a:p>
            <a:pPr algn="r"/>
            <a:r>
              <a:rPr lang="en-US" sz="1600" dirty="0" err="1" smtClean="0"/>
              <a:t>K.Jyothi</a:t>
            </a:r>
            <a:endParaRPr lang="en-US" sz="1600" dirty="0"/>
          </a:p>
        </p:txBody>
      </p:sp>
    </p:spTree>
    <p:extLst>
      <p:ext uri="{BB962C8B-B14F-4D97-AF65-F5344CB8AC3E}">
        <p14:creationId xmlns="" xmlns:p14="http://schemas.microsoft.com/office/powerpoint/2010/main" val="344531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E75562E6-3DDC-830A-5A5C-3BB1E346327C}"/>
              </a:ext>
            </a:extLst>
          </p:cNvPr>
          <p:cNvSpPr/>
          <p:nvPr/>
        </p:nvSpPr>
        <p:spPr>
          <a:xfrm>
            <a:off x="1056959" y="1996834"/>
            <a:ext cx="977042" cy="9768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 xmlns:a16="http://schemas.microsoft.com/office/drawing/2014/main" id="{EB98AC45-59FF-579A-AE29-E382E684C6A2}"/>
              </a:ext>
            </a:extLst>
          </p:cNvPr>
          <p:cNvSpPr txBox="1"/>
          <p:nvPr/>
        </p:nvSpPr>
        <p:spPr>
          <a:xfrm>
            <a:off x="940111" y="652461"/>
            <a:ext cx="8889378" cy="830997"/>
          </a:xfrm>
          <a:prstGeom prst="rect">
            <a:avLst/>
          </a:prstGeom>
          <a:noFill/>
        </p:spPr>
        <p:txBody>
          <a:bodyPr wrap="square" anchor="b">
            <a:spAutoFit/>
          </a:bodyPr>
          <a:lstStyle/>
          <a:p>
            <a:r>
              <a:rPr lang="en-US" sz="4800" dirty="0">
                <a:solidFill>
                  <a:schemeClr val="tx1">
                    <a:lumMod val="95000"/>
                    <a:lumOff val="5000"/>
                  </a:schemeClr>
                </a:solidFill>
                <a:latin typeface="+mj-lt"/>
                <a:ea typeface="Inter" panose="020B0502030000000004" pitchFamily="34" charset="0"/>
                <a:cs typeface="Rubik" panose="00000500000000000000" pitchFamily="2" charset="-79"/>
              </a:rPr>
              <a:t>What is Nagios?</a:t>
            </a:r>
          </a:p>
        </p:txBody>
      </p:sp>
      <p:sp>
        <p:nvSpPr>
          <p:cNvPr id="8" name="Freeform 101">
            <a:extLst>
              <a:ext uri="{FF2B5EF4-FFF2-40B4-BE49-F238E27FC236}">
                <a16:creationId xmlns="" xmlns:a16="http://schemas.microsoft.com/office/drawing/2014/main" id="{BA78F52D-0577-3497-0D2C-023A86C6941F}"/>
              </a:ext>
            </a:extLst>
          </p:cNvPr>
          <p:cNvSpPr>
            <a:spLocks noChangeArrowheads="1"/>
          </p:cNvSpPr>
          <p:nvPr/>
        </p:nvSpPr>
        <p:spPr bwMode="auto">
          <a:xfrm>
            <a:off x="1298486" y="2296091"/>
            <a:ext cx="493988" cy="378376"/>
          </a:xfrm>
          <a:custGeom>
            <a:avLst/>
            <a:gdLst>
              <a:gd name="T0" fmla="*/ 36030 w 497"/>
              <a:gd name="T1" fmla="*/ 111308 h 382"/>
              <a:gd name="T2" fmla="*/ 36030 w 497"/>
              <a:gd name="T3" fmla="*/ 111308 h 382"/>
              <a:gd name="T4" fmla="*/ 71610 w 497"/>
              <a:gd name="T5" fmla="*/ 147214 h 382"/>
              <a:gd name="T6" fmla="*/ 111693 w 497"/>
              <a:gd name="T7" fmla="*/ 171001 h 382"/>
              <a:gd name="T8" fmla="*/ 151777 w 497"/>
              <a:gd name="T9" fmla="*/ 151253 h 382"/>
              <a:gd name="T10" fmla="*/ 175647 w 497"/>
              <a:gd name="T11" fmla="*/ 115796 h 382"/>
              <a:gd name="T12" fmla="*/ 111693 w 497"/>
              <a:gd name="T13" fmla="*/ 147214 h 382"/>
              <a:gd name="T14" fmla="*/ 36030 w 497"/>
              <a:gd name="T15" fmla="*/ 111308 h 382"/>
              <a:gd name="T16" fmla="*/ 219333 w 497"/>
              <a:gd name="T17" fmla="*/ 55654 h 382"/>
              <a:gd name="T18" fmla="*/ 219333 w 497"/>
              <a:gd name="T19" fmla="*/ 55654 h 382"/>
              <a:gd name="T20" fmla="*/ 123403 w 497"/>
              <a:gd name="T21" fmla="*/ 4039 h 382"/>
              <a:gd name="T22" fmla="*/ 99533 w 497"/>
              <a:gd name="T23" fmla="*/ 4039 h 382"/>
              <a:gd name="T24" fmla="*/ 4053 w 497"/>
              <a:gd name="T25" fmla="*/ 55654 h 382"/>
              <a:gd name="T26" fmla="*/ 4053 w 497"/>
              <a:gd name="T27" fmla="*/ 71812 h 382"/>
              <a:gd name="T28" fmla="*/ 99533 w 497"/>
              <a:gd name="T29" fmla="*/ 123426 h 382"/>
              <a:gd name="T30" fmla="*/ 123403 w 497"/>
              <a:gd name="T31" fmla="*/ 123426 h 382"/>
              <a:gd name="T32" fmla="*/ 183754 w 497"/>
              <a:gd name="T33" fmla="*/ 87520 h 382"/>
              <a:gd name="T34" fmla="*/ 119800 w 497"/>
              <a:gd name="T35" fmla="*/ 71812 h 382"/>
              <a:gd name="T36" fmla="*/ 111693 w 497"/>
              <a:gd name="T37" fmla="*/ 75402 h 382"/>
              <a:gd name="T38" fmla="*/ 91426 w 497"/>
              <a:gd name="T39" fmla="*/ 59693 h 382"/>
              <a:gd name="T40" fmla="*/ 111693 w 497"/>
              <a:gd name="T41" fmla="*/ 48024 h 382"/>
              <a:gd name="T42" fmla="*/ 131960 w 497"/>
              <a:gd name="T43" fmla="*/ 55654 h 382"/>
              <a:gd name="T44" fmla="*/ 199517 w 497"/>
              <a:gd name="T45" fmla="*/ 79441 h 382"/>
              <a:gd name="T46" fmla="*/ 219333 w 497"/>
              <a:gd name="T47" fmla="*/ 71812 h 382"/>
              <a:gd name="T48" fmla="*/ 219333 w 497"/>
              <a:gd name="T49" fmla="*/ 55654 h 382"/>
              <a:gd name="T50" fmla="*/ 191410 w 497"/>
              <a:gd name="T51" fmla="*/ 155292 h 382"/>
              <a:gd name="T52" fmla="*/ 191410 w 497"/>
              <a:gd name="T53" fmla="*/ 155292 h 382"/>
              <a:gd name="T54" fmla="*/ 207623 w 497"/>
              <a:gd name="T55" fmla="*/ 151253 h 382"/>
              <a:gd name="T56" fmla="*/ 199517 w 497"/>
              <a:gd name="T57" fmla="*/ 79441 h 382"/>
              <a:gd name="T58" fmla="*/ 183754 w 497"/>
              <a:gd name="T59" fmla="*/ 87520 h 382"/>
              <a:gd name="T60" fmla="*/ 191410 w 497"/>
              <a:gd name="T61" fmla="*/ 155292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10" name="TextBox 9">
            <a:extLst>
              <a:ext uri="{FF2B5EF4-FFF2-40B4-BE49-F238E27FC236}">
                <a16:creationId xmlns="" xmlns:a16="http://schemas.microsoft.com/office/drawing/2014/main" id="{3CE56AE5-59C0-ED7B-DD04-19D8A844ABC3}"/>
              </a:ext>
            </a:extLst>
          </p:cNvPr>
          <p:cNvSpPr txBox="1"/>
          <p:nvPr/>
        </p:nvSpPr>
        <p:spPr>
          <a:xfrm>
            <a:off x="2275528" y="1731975"/>
            <a:ext cx="8889378" cy="4154984"/>
          </a:xfrm>
          <a:prstGeom prst="rect">
            <a:avLst/>
          </a:prstGeom>
          <a:noFill/>
        </p:spPr>
        <p:txBody>
          <a:bodyPr wrap="square" rtlCol="0">
            <a:spAutoFit/>
          </a:bodyPr>
          <a:lstStyle/>
          <a:p>
            <a:pPr marL="0" indent="0" algn="jus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Nagios is an open-source continuous monitoring tool that monitors networks, applications, and servers. It can find and repair problems detected in the infrastructure, and stop future issues before they affect the end users. It gives the complete status of your IT infrastructure and its performance.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It was designed to run on the Linux operating system and can monitor devices running Linux, Windows and Unix operating systems (OSes).Nagios software runs periodic checks on critical parameters of application, network and server resources. Nagios also can monitor services, such as Secure Shell(SSH), Hypertext Transfer Protocol (HTTP) and other common network protocols.</a:t>
            </a:r>
          </a:p>
        </p:txBody>
      </p:sp>
      <p:pic>
        <p:nvPicPr>
          <p:cNvPr id="3" name="Picture 4" descr="Understanding Nagios and its features - ADOL">
            <a:extLst>
              <a:ext uri="{FF2B5EF4-FFF2-40B4-BE49-F238E27FC236}">
                <a16:creationId xmlns="" xmlns:a16="http://schemas.microsoft.com/office/drawing/2014/main" id="{556AE891-5DFF-F029-18F8-C30EBC83314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00610" y="0"/>
            <a:ext cx="3392666" cy="15384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710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2430EC3-FF21-7745-EF3A-F5FD69DA5842}"/>
              </a:ext>
            </a:extLst>
          </p:cNvPr>
          <p:cNvSpPr txBox="1"/>
          <p:nvPr/>
        </p:nvSpPr>
        <p:spPr>
          <a:xfrm>
            <a:off x="4043416" y="617837"/>
            <a:ext cx="4105163"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Nagios Architecture</a:t>
            </a:r>
          </a:p>
        </p:txBody>
      </p:sp>
      <p:sp>
        <p:nvSpPr>
          <p:cNvPr id="5" name="TextBox 4">
            <a:extLst>
              <a:ext uri="{FF2B5EF4-FFF2-40B4-BE49-F238E27FC236}">
                <a16:creationId xmlns="" xmlns:a16="http://schemas.microsoft.com/office/drawing/2014/main" id="{36853E51-45DD-C58D-C042-7DD02378B794}"/>
              </a:ext>
            </a:extLst>
          </p:cNvPr>
          <p:cNvSpPr txBox="1"/>
          <p:nvPr/>
        </p:nvSpPr>
        <p:spPr>
          <a:xfrm>
            <a:off x="739345" y="1759879"/>
            <a:ext cx="10713307" cy="4244752"/>
          </a:xfrm>
          <a:prstGeom prst="rect">
            <a:avLst/>
          </a:prstGeom>
          <a:noFill/>
        </p:spPr>
        <p:txBody>
          <a:bodyPr wrap="square">
            <a:spAutoFit/>
          </a:bodyPr>
          <a:lstStyle/>
          <a:p>
            <a:pPr marL="0" indent="0" algn="just">
              <a:spcBef>
                <a:spcPts val="600"/>
              </a:spcBef>
              <a:spcAft>
                <a:spcPts val="720"/>
              </a:spcAft>
              <a:buNone/>
            </a:pPr>
            <a:r>
              <a:rPr lang="en-US" sz="2400" dirty="0">
                <a:solidFill>
                  <a:srgbClr val="000000"/>
                </a:solidFill>
                <a:effectLst/>
                <a:latin typeface="Times New Roman" panose="02020603050405020304" pitchFamily="18" charset="0"/>
                <a:ea typeface="Times New Roman" panose="02020603050405020304" pitchFamily="18" charset="0"/>
              </a:rPr>
              <a:t>The following points are worth notable about Nagios architecture −</a:t>
            </a:r>
            <a:endParaRPr lang="en-IN" sz="24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Nagios has server-agent architecture.</a:t>
            </a:r>
            <a:endParaRPr lang="en-IN" sz="24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Nagios server is installed on the host and plugins are installed on the remote hosts/servers which are to be monitored.</a:t>
            </a:r>
            <a:endParaRPr lang="en-IN" sz="24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Nagios sends a signal through a process scheduler to run the plugins on the local/remote hosts/servers.</a:t>
            </a:r>
            <a:endParaRPr lang="en-IN" sz="24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Plugins collect the data (CPU usage, memory usage etc.) and sends it back to the scheduler.</a:t>
            </a:r>
            <a:endParaRPr lang="en-IN" sz="24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Then the process schedules send the notifications to the admins and updates Nagios GUI.</a:t>
            </a:r>
            <a:endParaRPr lang="en-IN" sz="24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pic>
        <p:nvPicPr>
          <p:cNvPr id="6" name="Picture 2" descr="Nagios Core Archives - nuxref">
            <a:extLst>
              <a:ext uri="{FF2B5EF4-FFF2-40B4-BE49-F238E27FC236}">
                <a16:creationId xmlns="" xmlns:a16="http://schemas.microsoft.com/office/drawing/2014/main" id="{9752A90A-4B0E-1595-7F3E-9B2B412FD37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55849" y="298182"/>
            <a:ext cx="2380363" cy="23487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599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F1F8032-DBB4-3B3E-3D1D-052BFBF21738}"/>
              </a:ext>
            </a:extLst>
          </p:cNvPr>
          <p:cNvPicPr>
            <a:picLocks noChangeAspect="1"/>
          </p:cNvPicPr>
          <p:nvPr/>
        </p:nvPicPr>
        <p:blipFill>
          <a:blip r:embed="rId2" cstate="print"/>
          <a:srcRect/>
          <a:stretch>
            <a:fillRect/>
          </a:stretch>
        </p:blipFill>
        <p:spPr bwMode="auto">
          <a:xfrm>
            <a:off x="1584844" y="1416907"/>
            <a:ext cx="9022312" cy="4024186"/>
          </a:xfrm>
          <a:prstGeom prst="rect">
            <a:avLst/>
          </a:prstGeom>
          <a:noFill/>
          <a:ln w="9525">
            <a:noFill/>
            <a:miter lim="800000"/>
            <a:headEnd/>
            <a:tailEnd/>
          </a:ln>
        </p:spPr>
      </p:pic>
      <p:sp>
        <p:nvSpPr>
          <p:cNvPr id="4" name="TextBox 3">
            <a:extLst>
              <a:ext uri="{FF2B5EF4-FFF2-40B4-BE49-F238E27FC236}">
                <a16:creationId xmlns="" xmlns:a16="http://schemas.microsoft.com/office/drawing/2014/main" id="{947767DD-D315-FC9E-C9AD-785396106B9A}"/>
              </a:ext>
            </a:extLst>
          </p:cNvPr>
          <p:cNvSpPr txBox="1"/>
          <p:nvPr/>
        </p:nvSpPr>
        <p:spPr>
          <a:xfrm>
            <a:off x="4155989" y="447411"/>
            <a:ext cx="4105163"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Nagios Architecture</a:t>
            </a:r>
          </a:p>
        </p:txBody>
      </p:sp>
    </p:spTree>
    <p:extLst>
      <p:ext uri="{BB962C8B-B14F-4D97-AF65-F5344CB8AC3E}">
        <p14:creationId xmlns="" xmlns:p14="http://schemas.microsoft.com/office/powerpoint/2010/main" val="232289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240">
            <a:extLst>
              <a:ext uri="{FF2B5EF4-FFF2-40B4-BE49-F238E27FC236}">
                <a16:creationId xmlns="" xmlns:a16="http://schemas.microsoft.com/office/drawing/2014/main" id="{FA0C2FBE-EA6B-7268-F6E0-F3D10B493EF7}"/>
              </a:ext>
            </a:extLst>
          </p:cNvPr>
          <p:cNvSpPr>
            <a:spLocks noEditPoints="1"/>
          </p:cNvSpPr>
          <p:nvPr/>
        </p:nvSpPr>
        <p:spPr bwMode="auto">
          <a:xfrm rot="2227807">
            <a:off x="-871061" y="741298"/>
            <a:ext cx="5197606" cy="5197604"/>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Oval 2">
            <a:extLst>
              <a:ext uri="{FF2B5EF4-FFF2-40B4-BE49-F238E27FC236}">
                <a16:creationId xmlns="" xmlns:a16="http://schemas.microsoft.com/office/drawing/2014/main" id="{2612C5AF-9921-51F0-ABDF-29D1E8452A10}"/>
              </a:ext>
            </a:extLst>
          </p:cNvPr>
          <p:cNvSpPr/>
          <p:nvPr/>
        </p:nvSpPr>
        <p:spPr>
          <a:xfrm rot="2700000">
            <a:off x="-177258" y="1435100"/>
            <a:ext cx="3810000" cy="3810000"/>
          </a:xfrm>
          <a:prstGeom prst="ellips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 xmlns:a16="http://schemas.microsoft.com/office/drawing/2014/main" id="{FDEB30FE-3856-1791-3D0C-ECBADA252C39}"/>
              </a:ext>
            </a:extLst>
          </p:cNvPr>
          <p:cNvSpPr/>
          <p:nvPr/>
        </p:nvSpPr>
        <p:spPr>
          <a:xfrm rot="900000">
            <a:off x="3243788" y="2250963"/>
            <a:ext cx="200025" cy="2000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0DEA9FC0-5E80-A5FC-E5AC-9020B4657D0F}"/>
              </a:ext>
            </a:extLst>
          </p:cNvPr>
          <p:cNvSpPr/>
          <p:nvPr/>
        </p:nvSpPr>
        <p:spPr>
          <a:xfrm rot="900000">
            <a:off x="3506853" y="2928655"/>
            <a:ext cx="200025" cy="2000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C9E76CE8-AB1A-FF0E-EE9C-6D9DE28BA4FC}"/>
              </a:ext>
            </a:extLst>
          </p:cNvPr>
          <p:cNvSpPr/>
          <p:nvPr/>
        </p:nvSpPr>
        <p:spPr>
          <a:xfrm rot="900000">
            <a:off x="3480381" y="3686252"/>
            <a:ext cx="200025" cy="2000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 xmlns:a16="http://schemas.microsoft.com/office/drawing/2014/main" id="{C83D3CF7-DA55-8412-89F2-7B1B87AE9D03}"/>
              </a:ext>
            </a:extLst>
          </p:cNvPr>
          <p:cNvSpPr/>
          <p:nvPr/>
        </p:nvSpPr>
        <p:spPr>
          <a:xfrm rot="900000">
            <a:off x="3172152" y="4381313"/>
            <a:ext cx="200025" cy="2000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 xmlns:a16="http://schemas.microsoft.com/office/drawing/2014/main" id="{AD04AEF2-066E-A6C1-A086-9A8EC825E190}"/>
              </a:ext>
            </a:extLst>
          </p:cNvPr>
          <p:cNvCxnSpPr>
            <a:cxnSpLocks/>
          </p:cNvCxnSpPr>
          <p:nvPr/>
        </p:nvCxnSpPr>
        <p:spPr>
          <a:xfrm rot="900000" flipH="1">
            <a:off x="3675474" y="1421627"/>
            <a:ext cx="962104" cy="932215"/>
          </a:xfrm>
          <a:prstGeom prst="line">
            <a:avLst/>
          </a:prstGeom>
          <a:ln w="1905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 xmlns:a16="http://schemas.microsoft.com/office/drawing/2014/main" id="{5C11D277-BFAC-04DB-7592-C701EF64D81E}"/>
              </a:ext>
            </a:extLst>
          </p:cNvPr>
          <p:cNvSpPr/>
          <p:nvPr/>
        </p:nvSpPr>
        <p:spPr>
          <a:xfrm>
            <a:off x="4997494" y="1061959"/>
            <a:ext cx="822960" cy="8229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 xmlns:a16="http://schemas.microsoft.com/office/drawing/2014/main" id="{0ADCF879-69AA-EF41-DC15-D2E837CBA4F4}"/>
              </a:ext>
            </a:extLst>
          </p:cNvPr>
          <p:cNvCxnSpPr>
            <a:cxnSpLocks/>
          </p:cNvCxnSpPr>
          <p:nvPr/>
        </p:nvCxnSpPr>
        <p:spPr>
          <a:xfrm rot="900000" flipH="1">
            <a:off x="3898306" y="2688151"/>
            <a:ext cx="1341719" cy="501214"/>
          </a:xfrm>
          <a:prstGeom prst="line">
            <a:avLst/>
          </a:prstGeom>
          <a:ln w="1905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 xmlns:a16="http://schemas.microsoft.com/office/drawing/2014/main" id="{17BB7CF5-3D2C-25D9-05CF-43F739D72C81}"/>
              </a:ext>
            </a:extLst>
          </p:cNvPr>
          <p:cNvCxnSpPr>
            <a:cxnSpLocks/>
          </p:cNvCxnSpPr>
          <p:nvPr/>
        </p:nvCxnSpPr>
        <p:spPr>
          <a:xfrm flipH="1" flipV="1">
            <a:off x="3824696" y="3854565"/>
            <a:ext cx="1543693" cy="295177"/>
          </a:xfrm>
          <a:prstGeom prst="line">
            <a:avLst/>
          </a:prstGeom>
          <a:ln w="1905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 xmlns:a16="http://schemas.microsoft.com/office/drawing/2014/main" id="{B66B3DC2-C0A7-BDC1-1BE9-607950E1919A}"/>
              </a:ext>
            </a:extLst>
          </p:cNvPr>
          <p:cNvCxnSpPr>
            <a:cxnSpLocks/>
          </p:cNvCxnSpPr>
          <p:nvPr/>
        </p:nvCxnSpPr>
        <p:spPr>
          <a:xfrm>
            <a:off x="3455815" y="4588836"/>
            <a:ext cx="1281264" cy="688959"/>
          </a:xfrm>
          <a:prstGeom prst="line">
            <a:avLst/>
          </a:prstGeom>
          <a:ln w="1905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 xmlns:a16="http://schemas.microsoft.com/office/drawing/2014/main" id="{4EABC3EC-A0A7-E582-3490-91ED248B4561}"/>
              </a:ext>
            </a:extLst>
          </p:cNvPr>
          <p:cNvSpPr/>
          <p:nvPr/>
        </p:nvSpPr>
        <p:spPr>
          <a:xfrm>
            <a:off x="4890717" y="5089994"/>
            <a:ext cx="822960" cy="822960"/>
          </a:xfrm>
          <a:prstGeom prst="ellipse">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 xmlns:a16="http://schemas.microsoft.com/office/drawing/2014/main" id="{09F401AA-A24E-E363-6697-DCEDD170DE9A}"/>
              </a:ext>
            </a:extLst>
          </p:cNvPr>
          <p:cNvSpPr/>
          <p:nvPr/>
        </p:nvSpPr>
        <p:spPr>
          <a:xfrm>
            <a:off x="5608857" y="3880025"/>
            <a:ext cx="822960" cy="822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 xmlns:a16="http://schemas.microsoft.com/office/drawing/2014/main" id="{B566163C-C394-47C9-E500-7047F0A05C89}"/>
              </a:ext>
            </a:extLst>
          </p:cNvPr>
          <p:cNvSpPr/>
          <p:nvPr/>
        </p:nvSpPr>
        <p:spPr>
          <a:xfrm>
            <a:off x="5499236" y="2458262"/>
            <a:ext cx="822960" cy="822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9386849F-C443-7C8D-EDB3-4A775CF15732}"/>
              </a:ext>
            </a:extLst>
          </p:cNvPr>
          <p:cNvSpPr txBox="1"/>
          <p:nvPr/>
        </p:nvSpPr>
        <p:spPr>
          <a:xfrm>
            <a:off x="6086566" y="1223800"/>
            <a:ext cx="4678935" cy="400110"/>
          </a:xfrm>
          <a:prstGeom prst="rect">
            <a:avLst/>
          </a:prstGeom>
          <a:noFill/>
        </p:spPr>
        <p:txBody>
          <a:bodyPr wrap="square" rtlCol="0">
            <a:spAutoFit/>
          </a:bodyPr>
          <a:lstStyle/>
          <a:p>
            <a:pPr lvl="0">
              <a:spcAft>
                <a:spcPts val="1000"/>
              </a:spcAft>
              <a:buSzPts val="1000"/>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in getting rid of periodic testing.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A4BB7561-867C-3105-B041-6909805821FB}"/>
              </a:ext>
            </a:extLst>
          </p:cNvPr>
          <p:cNvSpPr txBox="1"/>
          <p:nvPr/>
        </p:nvSpPr>
        <p:spPr>
          <a:xfrm>
            <a:off x="6598587" y="2512817"/>
            <a:ext cx="4678935" cy="707886"/>
          </a:xfrm>
          <a:prstGeom prst="rect">
            <a:avLst/>
          </a:prstGeom>
          <a:noFill/>
        </p:spPr>
        <p:txBody>
          <a:bodyPr wrap="square" rtlCol="0">
            <a:spAutoFit/>
          </a:bodyPr>
          <a:lstStyle>
            <a:defPPr>
              <a:defRPr lang="en-US"/>
            </a:defPPr>
            <a:lvl1pPr lvl="0">
              <a:spcAft>
                <a:spcPts val="1000"/>
              </a:spcAft>
              <a:buSzPts val="1000"/>
              <a:tabLst>
                <a:tab pos="457200" algn="l"/>
              </a:tabLst>
              <a:defRPr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It reduces maintenance costs without sacrificing performance.</a:t>
            </a:r>
            <a:endParaRPr lang="en-IN" dirty="0"/>
          </a:p>
        </p:txBody>
      </p:sp>
      <p:sp>
        <p:nvSpPr>
          <p:cNvPr id="10" name="TextBox 9">
            <a:extLst>
              <a:ext uri="{FF2B5EF4-FFF2-40B4-BE49-F238E27FC236}">
                <a16:creationId xmlns="" xmlns:a16="http://schemas.microsoft.com/office/drawing/2014/main" id="{0DA5C719-A63B-8681-7EB0-E19974EECBE7}"/>
              </a:ext>
            </a:extLst>
          </p:cNvPr>
          <p:cNvSpPr txBox="1"/>
          <p:nvPr/>
        </p:nvSpPr>
        <p:spPr>
          <a:xfrm>
            <a:off x="6598587" y="3936024"/>
            <a:ext cx="4678935" cy="707886"/>
          </a:xfrm>
          <a:prstGeom prst="rect">
            <a:avLst/>
          </a:prstGeom>
          <a:noFill/>
        </p:spPr>
        <p:txBody>
          <a:bodyPr wrap="square" rtlCol="0">
            <a:spAutoFit/>
          </a:bodyPr>
          <a:lstStyle>
            <a:defPPr>
              <a:defRPr lang="en-US"/>
            </a:defPPr>
            <a:lvl1pPr lvl="0">
              <a:spcAft>
                <a:spcPts val="1000"/>
              </a:spcAft>
              <a:buSzPts val="1000"/>
              <a:tabLst>
                <a:tab pos="457200" algn="l"/>
              </a:tabLst>
              <a:defRPr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It detects split-second failures when the wrist strap is still in the “intermittent” stage.</a:t>
            </a:r>
            <a:endParaRPr lang="en-IN" dirty="0"/>
          </a:p>
        </p:txBody>
      </p:sp>
      <p:sp>
        <p:nvSpPr>
          <p:cNvPr id="12" name="TextBox 11">
            <a:extLst>
              <a:ext uri="{FF2B5EF4-FFF2-40B4-BE49-F238E27FC236}">
                <a16:creationId xmlns="" xmlns:a16="http://schemas.microsoft.com/office/drawing/2014/main" id="{3508FFDF-FBE2-544D-9D90-9C393754797F}"/>
              </a:ext>
            </a:extLst>
          </p:cNvPr>
          <p:cNvSpPr txBox="1"/>
          <p:nvPr/>
        </p:nvSpPr>
        <p:spPr>
          <a:xfrm>
            <a:off x="6020337" y="5187497"/>
            <a:ext cx="5257185" cy="707886"/>
          </a:xfrm>
          <a:prstGeom prst="rect">
            <a:avLst/>
          </a:prstGeom>
          <a:noFill/>
        </p:spPr>
        <p:txBody>
          <a:bodyPr wrap="square" rtlCol="0">
            <a:spAutoFit/>
          </a:bodyPr>
          <a:lstStyle>
            <a:defPPr>
              <a:defRPr lang="en-US"/>
            </a:defPPr>
            <a:lvl1pPr lvl="0">
              <a:spcAft>
                <a:spcPts val="1000"/>
              </a:spcAft>
              <a:buSzPts val="1000"/>
              <a:tabLst>
                <a:tab pos="457200" algn="l"/>
              </a:tabLst>
              <a:defRPr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It detects all server and network problems and helps in troubleshooting the performance issues.</a:t>
            </a:r>
          </a:p>
        </p:txBody>
      </p:sp>
      <p:sp>
        <p:nvSpPr>
          <p:cNvPr id="17" name="TextBox 16">
            <a:extLst>
              <a:ext uri="{FF2B5EF4-FFF2-40B4-BE49-F238E27FC236}">
                <a16:creationId xmlns="" xmlns:a16="http://schemas.microsoft.com/office/drawing/2014/main" id="{F05B8704-C8A7-CE54-EF79-0888E2D6C744}"/>
              </a:ext>
            </a:extLst>
          </p:cNvPr>
          <p:cNvSpPr txBox="1"/>
          <p:nvPr/>
        </p:nvSpPr>
        <p:spPr>
          <a:xfrm>
            <a:off x="434479" y="2648389"/>
            <a:ext cx="2693706" cy="1311128"/>
          </a:xfrm>
          <a:prstGeom prst="rect">
            <a:avLst/>
          </a:prstGeom>
          <a:noFill/>
        </p:spPr>
        <p:txBody>
          <a:bodyPr wrap="square" anchor="b">
            <a:spAutoFit/>
          </a:bodyPr>
          <a:lstStyle/>
          <a:p>
            <a:pPr>
              <a:lnSpc>
                <a:spcPct val="90000"/>
              </a:lnSpc>
            </a:pPr>
            <a:r>
              <a:rPr lang="en-US"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Benefits of Nagios</a:t>
            </a:r>
            <a:endParaRPr lang="en-US" sz="4400" dirty="0">
              <a:solidFill>
                <a:schemeClr val="tx1">
                  <a:lumMod val="95000"/>
                  <a:lumOff val="5000"/>
                </a:schemeClr>
              </a:solidFill>
              <a:latin typeface="+mj-lt"/>
              <a:ea typeface="Inter" panose="020B0502030000000004" pitchFamily="34" charset="0"/>
              <a:cs typeface="Rubik" panose="00000500000000000000" pitchFamily="2" charset="-79"/>
            </a:endParaRPr>
          </a:p>
        </p:txBody>
      </p:sp>
      <p:grpSp>
        <p:nvGrpSpPr>
          <p:cNvPr id="6" name="成组">
            <a:extLst>
              <a:ext uri="{FF2B5EF4-FFF2-40B4-BE49-F238E27FC236}">
                <a16:creationId xmlns="" xmlns:a16="http://schemas.microsoft.com/office/drawing/2014/main" id="{38197931-86D4-330F-24A1-4FC7BDECB64C}"/>
              </a:ext>
            </a:extLst>
          </p:cNvPr>
          <p:cNvGrpSpPr/>
          <p:nvPr/>
        </p:nvGrpSpPr>
        <p:grpSpPr>
          <a:xfrm>
            <a:off x="5197956" y="1262421"/>
            <a:ext cx="422037" cy="422036"/>
            <a:chOff x="0" y="0"/>
            <a:chExt cx="457200" cy="457200"/>
          </a:xfrm>
        </p:grpSpPr>
        <p:sp>
          <p:nvSpPr>
            <p:cNvPr id="13" name="任意形状 706">
              <a:extLst>
                <a:ext uri="{FF2B5EF4-FFF2-40B4-BE49-F238E27FC236}">
                  <a16:creationId xmlns="" xmlns:a16="http://schemas.microsoft.com/office/drawing/2014/main" id="{A80445FB-2FBB-724C-C690-13E2F94C783F}"/>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 name="任意形状 707">
              <a:extLst>
                <a:ext uri="{FF2B5EF4-FFF2-40B4-BE49-F238E27FC236}">
                  <a16:creationId xmlns="" xmlns:a16="http://schemas.microsoft.com/office/drawing/2014/main" id="{9BFC486D-238F-1185-F057-C9D3B6DB7F47}"/>
                </a:ext>
              </a:extLst>
            </p:cNvPr>
            <p:cNvSpPr/>
            <p:nvPr/>
          </p:nvSpPr>
          <p:spPr>
            <a:xfrm>
              <a:off x="57150" y="38100"/>
              <a:ext cx="342900" cy="381001"/>
            </a:xfrm>
            <a:custGeom>
              <a:avLst/>
              <a:gdLst/>
              <a:ahLst/>
              <a:cxnLst>
                <a:cxn ang="0">
                  <a:pos x="wd2" y="hd2"/>
                </a:cxn>
                <a:cxn ang="5400000">
                  <a:pos x="wd2" y="hd2"/>
                </a:cxn>
                <a:cxn ang="10800000">
                  <a:pos x="wd2" y="hd2"/>
                </a:cxn>
                <a:cxn ang="16200000">
                  <a:pos x="wd2" y="hd2"/>
                </a:cxn>
              </a:cxnLst>
              <a:rect l="0" t="0" r="r" b="b"/>
              <a:pathLst>
                <a:path w="21600" h="21596" extrusionOk="0">
                  <a:moveTo>
                    <a:pt x="16800" y="15117"/>
                  </a:moveTo>
                  <a:lnTo>
                    <a:pt x="19200" y="15117"/>
                  </a:lnTo>
                  <a:lnTo>
                    <a:pt x="19200" y="2160"/>
                  </a:lnTo>
                  <a:lnTo>
                    <a:pt x="7200" y="2160"/>
                  </a:lnTo>
                  <a:lnTo>
                    <a:pt x="7200" y="4319"/>
                  </a:lnTo>
                  <a:lnTo>
                    <a:pt x="16800" y="4319"/>
                  </a:lnTo>
                  <a:lnTo>
                    <a:pt x="16800" y="15117"/>
                  </a:lnTo>
                  <a:close/>
                  <a:moveTo>
                    <a:pt x="16800" y="17277"/>
                  </a:moveTo>
                  <a:lnTo>
                    <a:pt x="16800" y="20517"/>
                  </a:lnTo>
                  <a:cubicBezTo>
                    <a:pt x="16800" y="21113"/>
                    <a:pt x="16260" y="21596"/>
                    <a:pt x="15592" y="21596"/>
                  </a:cubicBezTo>
                  <a:lnTo>
                    <a:pt x="1208" y="21596"/>
                  </a:lnTo>
                  <a:cubicBezTo>
                    <a:pt x="545" y="21600"/>
                    <a:pt x="4" y="21119"/>
                    <a:pt x="0" y="20522"/>
                  </a:cubicBezTo>
                  <a:cubicBezTo>
                    <a:pt x="0" y="20520"/>
                    <a:pt x="0" y="20518"/>
                    <a:pt x="0" y="20517"/>
                  </a:cubicBezTo>
                  <a:lnTo>
                    <a:pt x="4" y="5399"/>
                  </a:lnTo>
                  <a:cubicBezTo>
                    <a:pt x="4" y="4803"/>
                    <a:pt x="544" y="4319"/>
                    <a:pt x="1212" y="4319"/>
                  </a:cubicBezTo>
                  <a:lnTo>
                    <a:pt x="4800" y="4319"/>
                  </a:lnTo>
                  <a:lnTo>
                    <a:pt x="4800" y="1080"/>
                  </a:lnTo>
                  <a:cubicBezTo>
                    <a:pt x="4800" y="483"/>
                    <a:pt x="5337" y="0"/>
                    <a:pt x="6000" y="0"/>
                  </a:cubicBezTo>
                  <a:lnTo>
                    <a:pt x="20400" y="0"/>
                  </a:lnTo>
                  <a:cubicBezTo>
                    <a:pt x="21063" y="0"/>
                    <a:pt x="21600" y="483"/>
                    <a:pt x="21600" y="1080"/>
                  </a:cubicBezTo>
                  <a:lnTo>
                    <a:pt x="21600" y="16197"/>
                  </a:lnTo>
                  <a:cubicBezTo>
                    <a:pt x="21600" y="16794"/>
                    <a:pt x="21063" y="17277"/>
                    <a:pt x="20400" y="17277"/>
                  </a:cubicBezTo>
                  <a:lnTo>
                    <a:pt x="16800" y="17277"/>
                  </a:lnTo>
                  <a:close/>
                  <a:moveTo>
                    <a:pt x="2404" y="6479"/>
                  </a:moveTo>
                  <a:lnTo>
                    <a:pt x="2400" y="19437"/>
                  </a:lnTo>
                  <a:lnTo>
                    <a:pt x="14400" y="19437"/>
                  </a:lnTo>
                  <a:lnTo>
                    <a:pt x="14400" y="6479"/>
                  </a:lnTo>
                  <a:lnTo>
                    <a:pt x="2404" y="6479"/>
                  </a:lnTo>
                  <a:close/>
                  <a:moveTo>
                    <a:pt x="4800" y="15117"/>
                  </a:moveTo>
                  <a:lnTo>
                    <a:pt x="10200" y="15117"/>
                  </a:lnTo>
                  <a:cubicBezTo>
                    <a:pt x="10531" y="15117"/>
                    <a:pt x="10800" y="14876"/>
                    <a:pt x="10800" y="14578"/>
                  </a:cubicBezTo>
                  <a:cubicBezTo>
                    <a:pt x="10800" y="14279"/>
                    <a:pt x="10531" y="14038"/>
                    <a:pt x="10200" y="14038"/>
                  </a:cubicBezTo>
                  <a:lnTo>
                    <a:pt x="6600" y="14038"/>
                  </a:lnTo>
                  <a:cubicBezTo>
                    <a:pt x="4943" y="14038"/>
                    <a:pt x="3600" y="12829"/>
                    <a:pt x="3600" y="11338"/>
                  </a:cubicBezTo>
                  <a:cubicBezTo>
                    <a:pt x="3600" y="9847"/>
                    <a:pt x="4943" y="8639"/>
                    <a:pt x="6600" y="8639"/>
                  </a:cubicBezTo>
                  <a:lnTo>
                    <a:pt x="7200" y="8639"/>
                  </a:lnTo>
                  <a:lnTo>
                    <a:pt x="7200" y="7559"/>
                  </a:lnTo>
                  <a:lnTo>
                    <a:pt x="9600" y="7559"/>
                  </a:lnTo>
                  <a:lnTo>
                    <a:pt x="9600" y="8639"/>
                  </a:lnTo>
                  <a:lnTo>
                    <a:pt x="12000" y="8639"/>
                  </a:lnTo>
                  <a:lnTo>
                    <a:pt x="12000" y="10798"/>
                  </a:lnTo>
                  <a:lnTo>
                    <a:pt x="6600" y="10798"/>
                  </a:lnTo>
                  <a:cubicBezTo>
                    <a:pt x="6269" y="10798"/>
                    <a:pt x="6000" y="11040"/>
                    <a:pt x="6000" y="11338"/>
                  </a:cubicBezTo>
                  <a:cubicBezTo>
                    <a:pt x="6000" y="11636"/>
                    <a:pt x="6269" y="11878"/>
                    <a:pt x="6600" y="11878"/>
                  </a:cubicBezTo>
                  <a:lnTo>
                    <a:pt x="10200" y="11878"/>
                  </a:lnTo>
                  <a:cubicBezTo>
                    <a:pt x="11857" y="11878"/>
                    <a:pt x="13200" y="13087"/>
                    <a:pt x="13200" y="14578"/>
                  </a:cubicBezTo>
                  <a:cubicBezTo>
                    <a:pt x="13200" y="16068"/>
                    <a:pt x="11857" y="17277"/>
                    <a:pt x="10200" y="17277"/>
                  </a:cubicBezTo>
                  <a:lnTo>
                    <a:pt x="9600" y="17277"/>
                  </a:lnTo>
                  <a:lnTo>
                    <a:pt x="9600" y="18357"/>
                  </a:lnTo>
                  <a:lnTo>
                    <a:pt x="7200" y="18357"/>
                  </a:lnTo>
                  <a:lnTo>
                    <a:pt x="7200" y="17277"/>
                  </a:lnTo>
                  <a:lnTo>
                    <a:pt x="4800" y="17277"/>
                  </a:lnTo>
                  <a:lnTo>
                    <a:pt x="4800" y="15117"/>
                  </a:lnTo>
                  <a:close/>
                </a:path>
              </a:pathLst>
            </a:custGeom>
            <a:solidFill>
              <a:schemeClr val="bg1"/>
            </a:solidFill>
            <a:ln w="12700" cap="flat">
              <a:noFill/>
              <a:miter lim="400000"/>
            </a:ln>
            <a:effectLst/>
          </p:spPr>
          <p:txBody>
            <a:bodyPr wrap="square" lIns="45719" tIns="45719" rIns="45719" bIns="45719" numCol="1" anchor="ctr">
              <a:noAutofit/>
            </a:bodyPr>
            <a:lstStyle/>
            <a:p>
              <a:endParaRPr/>
            </a:p>
          </p:txBody>
        </p:sp>
      </p:grpSp>
      <p:grpSp>
        <p:nvGrpSpPr>
          <p:cNvPr id="19" name="成组">
            <a:extLst>
              <a:ext uri="{FF2B5EF4-FFF2-40B4-BE49-F238E27FC236}">
                <a16:creationId xmlns="" xmlns:a16="http://schemas.microsoft.com/office/drawing/2014/main" id="{F18636E3-63D5-66D4-2A42-88E771CC3CD6}"/>
              </a:ext>
            </a:extLst>
          </p:cNvPr>
          <p:cNvGrpSpPr/>
          <p:nvPr/>
        </p:nvGrpSpPr>
        <p:grpSpPr>
          <a:xfrm>
            <a:off x="5699698" y="2658724"/>
            <a:ext cx="422037" cy="422036"/>
            <a:chOff x="0" y="0"/>
            <a:chExt cx="457200" cy="457200"/>
          </a:xfrm>
        </p:grpSpPr>
        <p:sp>
          <p:nvSpPr>
            <p:cNvPr id="20" name="任意形状 802">
              <a:extLst>
                <a:ext uri="{FF2B5EF4-FFF2-40B4-BE49-F238E27FC236}">
                  <a16:creationId xmlns="" xmlns:a16="http://schemas.microsoft.com/office/drawing/2014/main" id="{9846B621-E3D4-F170-1730-C6ED6513451A}"/>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 name="任意形状 803">
              <a:extLst>
                <a:ext uri="{FF2B5EF4-FFF2-40B4-BE49-F238E27FC236}">
                  <a16:creationId xmlns="" xmlns:a16="http://schemas.microsoft.com/office/drawing/2014/main" id="{AD2EA8FA-D57E-CDD9-709D-E1376DECFF30}"/>
                </a:ext>
              </a:extLst>
            </p:cNvPr>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7560" y="11880"/>
                  </a:moveTo>
                  <a:lnTo>
                    <a:pt x="6480" y="11880"/>
                  </a:lnTo>
                  <a:lnTo>
                    <a:pt x="6480" y="9720"/>
                  </a:lnTo>
                  <a:lnTo>
                    <a:pt x="7560" y="9720"/>
                  </a:lnTo>
                  <a:lnTo>
                    <a:pt x="7560" y="8640"/>
                  </a:lnTo>
                  <a:cubicBezTo>
                    <a:pt x="7559" y="6552"/>
                    <a:pt x="9250" y="4859"/>
                    <a:pt x="11338" y="4858"/>
                  </a:cubicBezTo>
                  <a:cubicBezTo>
                    <a:pt x="12880" y="4857"/>
                    <a:pt x="14269" y="5793"/>
                    <a:pt x="14846" y="7224"/>
                  </a:cubicBezTo>
                  <a:lnTo>
                    <a:pt x="12701" y="7760"/>
                  </a:lnTo>
                  <a:cubicBezTo>
                    <a:pt x="12217" y="7008"/>
                    <a:pt x="11216" y="6790"/>
                    <a:pt x="10464" y="7273"/>
                  </a:cubicBezTo>
                  <a:cubicBezTo>
                    <a:pt x="9999" y="7572"/>
                    <a:pt x="9718" y="8087"/>
                    <a:pt x="9720" y="8640"/>
                  </a:cubicBezTo>
                  <a:lnTo>
                    <a:pt x="9720" y="9720"/>
                  </a:lnTo>
                  <a:lnTo>
                    <a:pt x="12960" y="9720"/>
                  </a:lnTo>
                  <a:lnTo>
                    <a:pt x="12960" y="11880"/>
                  </a:lnTo>
                  <a:lnTo>
                    <a:pt x="9720" y="11880"/>
                  </a:lnTo>
                  <a:lnTo>
                    <a:pt x="9720" y="14040"/>
                  </a:lnTo>
                  <a:lnTo>
                    <a:pt x="15120" y="14040"/>
                  </a:lnTo>
                  <a:lnTo>
                    <a:pt x="15120" y="16200"/>
                  </a:lnTo>
                  <a:lnTo>
                    <a:pt x="6480" y="16200"/>
                  </a:lnTo>
                  <a:lnTo>
                    <a:pt x="6480" y="14040"/>
                  </a:lnTo>
                  <a:lnTo>
                    <a:pt x="7560" y="14040"/>
                  </a:lnTo>
                  <a:lnTo>
                    <a:pt x="7560" y="11880"/>
                  </a:lnTo>
                  <a:close/>
                </a:path>
              </a:pathLst>
            </a:custGeom>
            <a:solidFill>
              <a:schemeClr val="bg1"/>
            </a:solidFill>
            <a:ln w="12700" cap="flat">
              <a:noFill/>
              <a:miter lim="400000"/>
            </a:ln>
            <a:effectLst/>
          </p:spPr>
          <p:txBody>
            <a:bodyPr wrap="square" lIns="45719" tIns="45719" rIns="45719" bIns="45719" numCol="1" anchor="ctr">
              <a:noAutofit/>
            </a:bodyPr>
            <a:lstStyle/>
            <a:p>
              <a:endParaRPr/>
            </a:p>
          </p:txBody>
        </p:sp>
      </p:grpSp>
      <p:grpSp>
        <p:nvGrpSpPr>
          <p:cNvPr id="22" name="成组">
            <a:extLst>
              <a:ext uri="{FF2B5EF4-FFF2-40B4-BE49-F238E27FC236}">
                <a16:creationId xmlns="" xmlns:a16="http://schemas.microsoft.com/office/drawing/2014/main" id="{BD61F01F-65B6-AD0B-856F-2AADEADBABDF}"/>
              </a:ext>
            </a:extLst>
          </p:cNvPr>
          <p:cNvGrpSpPr/>
          <p:nvPr/>
        </p:nvGrpSpPr>
        <p:grpSpPr>
          <a:xfrm>
            <a:off x="5809319" y="4080487"/>
            <a:ext cx="422036" cy="422037"/>
            <a:chOff x="0" y="0"/>
            <a:chExt cx="457200" cy="457200"/>
          </a:xfrm>
        </p:grpSpPr>
        <p:sp>
          <p:nvSpPr>
            <p:cNvPr id="23" name="任意形状 748">
              <a:extLst>
                <a:ext uri="{FF2B5EF4-FFF2-40B4-BE49-F238E27FC236}">
                  <a16:creationId xmlns="" xmlns:a16="http://schemas.microsoft.com/office/drawing/2014/main" id="{7D6834AF-A353-4AD9-005F-0412683EDCC5}"/>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 name="任意形状 749">
              <a:extLst>
                <a:ext uri="{FF2B5EF4-FFF2-40B4-BE49-F238E27FC236}">
                  <a16:creationId xmlns="" xmlns:a16="http://schemas.microsoft.com/office/drawing/2014/main" id="{772EA356-1C0C-8DAF-459E-F9CCD4167335}"/>
                </a:ext>
              </a:extLst>
            </p:cNvPr>
            <p:cNvSpPr/>
            <p:nvPr/>
          </p:nvSpPr>
          <p:spPr>
            <a:xfrm>
              <a:off x="38099" y="38100"/>
              <a:ext cx="381001" cy="381000"/>
            </a:xfrm>
            <a:custGeom>
              <a:avLst/>
              <a:gdLst/>
              <a:ahLst/>
              <a:cxnLst>
                <a:cxn ang="0">
                  <a:pos x="wd2" y="hd2"/>
                </a:cxn>
                <a:cxn ang="5400000">
                  <a:pos x="wd2" y="hd2"/>
                </a:cxn>
                <a:cxn ang="10800000">
                  <a:pos x="wd2" y="hd2"/>
                </a:cxn>
                <a:cxn ang="16200000">
                  <a:pos x="wd2" y="hd2"/>
                </a:cxn>
              </a:cxnLst>
              <a:rect l="0" t="0" r="r" b="b"/>
              <a:pathLst>
                <a:path w="21598" h="21600" extrusionOk="0">
                  <a:moveTo>
                    <a:pt x="2598" y="13525"/>
                  </a:moveTo>
                  <a:lnTo>
                    <a:pt x="6272" y="9851"/>
                  </a:lnTo>
                  <a:lnTo>
                    <a:pt x="9326" y="12906"/>
                  </a:lnTo>
                  <a:lnTo>
                    <a:pt x="12735" y="9496"/>
                  </a:lnTo>
                  <a:lnTo>
                    <a:pt x="10799" y="7560"/>
                  </a:lnTo>
                  <a:lnTo>
                    <a:pt x="16198" y="7560"/>
                  </a:lnTo>
                  <a:lnTo>
                    <a:pt x="16198" y="12960"/>
                  </a:lnTo>
                  <a:lnTo>
                    <a:pt x="14262" y="11024"/>
                  </a:lnTo>
                  <a:lnTo>
                    <a:pt x="9326" y="15960"/>
                  </a:lnTo>
                  <a:lnTo>
                    <a:pt x="6272" y="12906"/>
                  </a:lnTo>
                  <a:lnTo>
                    <a:pt x="3599" y="15578"/>
                  </a:lnTo>
                  <a:cubicBezTo>
                    <a:pt x="6240" y="19552"/>
                    <a:pt x="11602" y="20634"/>
                    <a:pt x="15576" y="17993"/>
                  </a:cubicBezTo>
                  <a:cubicBezTo>
                    <a:pt x="19550" y="15352"/>
                    <a:pt x="20631" y="9990"/>
                    <a:pt x="17991" y="6015"/>
                  </a:cubicBezTo>
                  <a:cubicBezTo>
                    <a:pt x="15350" y="2041"/>
                    <a:pt x="9988" y="959"/>
                    <a:pt x="6014" y="3600"/>
                  </a:cubicBezTo>
                  <a:cubicBezTo>
                    <a:pt x="2766" y="5759"/>
                    <a:pt x="1366" y="9825"/>
                    <a:pt x="2598" y="13526"/>
                  </a:cubicBezTo>
                  <a:close/>
                  <a:moveTo>
                    <a:pt x="937" y="15208"/>
                  </a:moveTo>
                  <a:lnTo>
                    <a:pt x="927" y="15197"/>
                  </a:lnTo>
                  <a:lnTo>
                    <a:pt x="931" y="15192"/>
                  </a:lnTo>
                  <a:cubicBezTo>
                    <a:pt x="315" y="13810"/>
                    <a:pt x="-2" y="12313"/>
                    <a:pt x="0" y="10800"/>
                  </a:cubicBezTo>
                  <a:cubicBezTo>
                    <a:pt x="0" y="4835"/>
                    <a:pt x="4835" y="0"/>
                    <a:pt x="10799" y="0"/>
                  </a:cubicBezTo>
                  <a:cubicBezTo>
                    <a:pt x="16763" y="0"/>
                    <a:pt x="21598" y="4835"/>
                    <a:pt x="21598" y="10800"/>
                  </a:cubicBezTo>
                  <a:cubicBezTo>
                    <a:pt x="21598" y="16765"/>
                    <a:pt x="16763" y="21600"/>
                    <a:pt x="10799" y="21600"/>
                  </a:cubicBezTo>
                  <a:cubicBezTo>
                    <a:pt x="6404" y="21600"/>
                    <a:pt x="2624" y="18976"/>
                    <a:pt x="937" y="15208"/>
                  </a:cubicBezTo>
                  <a:close/>
                </a:path>
              </a:pathLst>
            </a:custGeom>
            <a:solidFill>
              <a:schemeClr val="bg1"/>
            </a:solidFill>
            <a:ln w="12700" cap="flat">
              <a:noFill/>
              <a:miter lim="400000"/>
            </a:ln>
            <a:effectLst/>
          </p:spPr>
          <p:txBody>
            <a:bodyPr wrap="square" lIns="45719" tIns="45719" rIns="45719" bIns="45719" numCol="1" anchor="ctr">
              <a:noAutofit/>
            </a:bodyPr>
            <a:lstStyle/>
            <a:p>
              <a:endParaRPr/>
            </a:p>
          </p:txBody>
        </p:sp>
      </p:grpSp>
      <p:grpSp>
        <p:nvGrpSpPr>
          <p:cNvPr id="25" name="成组">
            <a:extLst>
              <a:ext uri="{FF2B5EF4-FFF2-40B4-BE49-F238E27FC236}">
                <a16:creationId xmlns="" xmlns:a16="http://schemas.microsoft.com/office/drawing/2014/main" id="{EA19E653-8D12-EF7E-9449-1958347EECAE}"/>
              </a:ext>
            </a:extLst>
          </p:cNvPr>
          <p:cNvGrpSpPr/>
          <p:nvPr/>
        </p:nvGrpSpPr>
        <p:grpSpPr>
          <a:xfrm>
            <a:off x="5073597" y="5272874"/>
            <a:ext cx="457201" cy="457201"/>
            <a:chOff x="0" y="0"/>
            <a:chExt cx="457200" cy="457200"/>
          </a:xfrm>
        </p:grpSpPr>
        <p:sp>
          <p:nvSpPr>
            <p:cNvPr id="26" name="任意形状 736">
              <a:extLst>
                <a:ext uri="{FF2B5EF4-FFF2-40B4-BE49-F238E27FC236}">
                  <a16:creationId xmlns="" xmlns:a16="http://schemas.microsoft.com/office/drawing/2014/main" id="{84C95D17-8305-48FB-5D95-E705BC2BD1F0}"/>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 name="任意形状 737">
              <a:extLst>
                <a:ext uri="{FF2B5EF4-FFF2-40B4-BE49-F238E27FC236}">
                  <a16:creationId xmlns="" xmlns:a16="http://schemas.microsoft.com/office/drawing/2014/main" id="{47FA3323-5232-51CA-3F33-44984ADFAEBD}"/>
                </a:ext>
              </a:extLst>
            </p:cNvPr>
            <p:cNvSpPr/>
            <p:nvPr/>
          </p:nvSpPr>
          <p:spPr>
            <a:xfrm>
              <a:off x="38100" y="38100"/>
              <a:ext cx="381000" cy="3810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moveTo>
                    <a:pt x="10800" y="19440"/>
                  </a:moveTo>
                  <a:cubicBezTo>
                    <a:pt x="15572" y="19440"/>
                    <a:pt x="19440" y="15572"/>
                    <a:pt x="19440" y="10800"/>
                  </a:cubicBezTo>
                  <a:cubicBezTo>
                    <a:pt x="19440" y="6028"/>
                    <a:pt x="15572" y="2160"/>
                    <a:pt x="10800" y="2160"/>
                  </a:cubicBezTo>
                  <a:cubicBezTo>
                    <a:pt x="6028" y="2160"/>
                    <a:pt x="2160" y="6028"/>
                    <a:pt x="2160" y="10800"/>
                  </a:cubicBezTo>
                  <a:cubicBezTo>
                    <a:pt x="2160" y="15572"/>
                    <a:pt x="6028" y="19440"/>
                    <a:pt x="10800" y="19440"/>
                  </a:cubicBezTo>
                  <a:close/>
                  <a:moveTo>
                    <a:pt x="5400" y="11880"/>
                  </a:moveTo>
                  <a:lnTo>
                    <a:pt x="15120" y="11880"/>
                  </a:lnTo>
                  <a:lnTo>
                    <a:pt x="15120" y="14040"/>
                  </a:lnTo>
                  <a:lnTo>
                    <a:pt x="10800" y="14040"/>
                  </a:lnTo>
                  <a:lnTo>
                    <a:pt x="10800" y="17280"/>
                  </a:lnTo>
                  <a:lnTo>
                    <a:pt x="5400" y="11880"/>
                  </a:lnTo>
                  <a:close/>
                  <a:moveTo>
                    <a:pt x="10800" y="7560"/>
                  </a:moveTo>
                  <a:lnTo>
                    <a:pt x="10800" y="4320"/>
                  </a:lnTo>
                  <a:lnTo>
                    <a:pt x="16200" y="9720"/>
                  </a:lnTo>
                  <a:lnTo>
                    <a:pt x="6480" y="9720"/>
                  </a:lnTo>
                  <a:lnTo>
                    <a:pt x="6480" y="7560"/>
                  </a:lnTo>
                  <a:lnTo>
                    <a:pt x="10800" y="7560"/>
                  </a:lnTo>
                  <a:close/>
                </a:path>
              </a:pathLst>
            </a:custGeom>
            <a:solidFill>
              <a:schemeClr val="bg1"/>
            </a:solidFill>
            <a:ln w="12700" cap="flat">
              <a:noFill/>
              <a:miter lim="400000"/>
            </a:ln>
            <a:effectLst/>
          </p:spPr>
          <p:txBody>
            <a:bodyPr wrap="square" lIns="45719" tIns="45719" rIns="45719" bIns="45719" numCol="1" anchor="ctr">
              <a:noAutofit/>
            </a:bodyPr>
            <a:lstStyle/>
            <a:p>
              <a:endParaRPr/>
            </a:p>
          </p:txBody>
        </p:sp>
      </p:grpSp>
    </p:spTree>
    <p:extLst>
      <p:ext uri="{BB962C8B-B14F-4D97-AF65-F5344CB8AC3E}">
        <p14:creationId xmlns="" xmlns:p14="http://schemas.microsoft.com/office/powerpoint/2010/main" val="25578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reeform: Shape 17">
            <a:extLst>
              <a:ext uri="{FF2B5EF4-FFF2-40B4-BE49-F238E27FC236}">
                <a16:creationId xmlns="" xmlns:a16="http://schemas.microsoft.com/office/drawing/2014/main" id="{A1D9D089-178F-B5BD-9448-5BE88BCC7376}"/>
              </a:ext>
            </a:extLst>
          </p:cNvPr>
          <p:cNvSpPr/>
          <p:nvPr/>
        </p:nvSpPr>
        <p:spPr>
          <a:xfrm rot="2700000" flipV="1">
            <a:off x="2149537" y="1887101"/>
            <a:ext cx="1809693" cy="1809698"/>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1"/>
          </a:solidFill>
          <a:ln>
            <a:noFill/>
          </a:ln>
          <a:effectLst>
            <a:outerShdw blurRad="381000" dist="38100" dir="5400000" algn="t" rotWithShape="0">
              <a:schemeClr val="accent1">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19" name="TextBox 18">
            <a:extLst>
              <a:ext uri="{FF2B5EF4-FFF2-40B4-BE49-F238E27FC236}">
                <a16:creationId xmlns="" xmlns:a16="http://schemas.microsoft.com/office/drawing/2014/main" id="{2F87C25E-0A13-A6E1-9E4F-28C7AAB9F0D1}"/>
              </a:ext>
            </a:extLst>
          </p:cNvPr>
          <p:cNvSpPr txBox="1"/>
          <p:nvPr/>
        </p:nvSpPr>
        <p:spPr>
          <a:xfrm>
            <a:off x="2228383" y="2670280"/>
            <a:ext cx="1668013" cy="542584"/>
          </a:xfrm>
          <a:prstGeom prst="rect">
            <a:avLst/>
          </a:prstGeom>
          <a:noFill/>
        </p:spPr>
        <p:txBody>
          <a:bodyPr wrap="square">
            <a:spAutoFit/>
          </a:bodyPr>
          <a:lstStyle/>
          <a:p>
            <a:pPr algn="ctr">
              <a:lnSpc>
                <a:spcPct val="110000"/>
              </a:lnSpc>
              <a:defRPr/>
            </a:pPr>
            <a:r>
              <a:rPr lang="en-ID" sz="2800" dirty="0">
                <a:solidFill>
                  <a:srgbClr val="282937"/>
                </a:solidFill>
                <a:latin typeface="+mj-lt"/>
                <a:cs typeface="Calibri" panose="020F0502020204030204" pitchFamily="34" charset="0"/>
              </a:rPr>
              <a:t>Nagios</a:t>
            </a:r>
          </a:p>
        </p:txBody>
      </p:sp>
      <p:sp>
        <p:nvSpPr>
          <p:cNvPr id="21" name="Freeform: Shape 20">
            <a:extLst>
              <a:ext uri="{FF2B5EF4-FFF2-40B4-BE49-F238E27FC236}">
                <a16:creationId xmlns="" xmlns:a16="http://schemas.microsoft.com/office/drawing/2014/main" id="{2874E12F-0B67-4FC3-5D90-00075138D513}"/>
              </a:ext>
            </a:extLst>
          </p:cNvPr>
          <p:cNvSpPr/>
          <p:nvPr/>
        </p:nvSpPr>
        <p:spPr>
          <a:xfrm rot="13500000" flipV="1">
            <a:off x="3561410" y="3321865"/>
            <a:ext cx="1809693" cy="1809698"/>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accent2"/>
          </a:solidFill>
          <a:ln>
            <a:noFill/>
          </a:ln>
          <a:effectLst>
            <a:outerShdw blurRad="381000" dist="38100" dir="5400000" algn="t" rotWithShape="0">
              <a:schemeClr val="accent2">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22" name="TextBox 21">
            <a:extLst>
              <a:ext uri="{FF2B5EF4-FFF2-40B4-BE49-F238E27FC236}">
                <a16:creationId xmlns="" xmlns:a16="http://schemas.microsoft.com/office/drawing/2014/main" id="{EB7E5865-132B-72AC-F276-DACFE19393C9}"/>
              </a:ext>
            </a:extLst>
          </p:cNvPr>
          <p:cNvSpPr txBox="1"/>
          <p:nvPr/>
        </p:nvSpPr>
        <p:spPr>
          <a:xfrm>
            <a:off x="3673155" y="3713596"/>
            <a:ext cx="1519478" cy="671274"/>
          </a:xfrm>
          <a:prstGeom prst="rect">
            <a:avLst/>
          </a:prstGeom>
          <a:noFill/>
        </p:spPr>
        <p:txBody>
          <a:bodyPr wrap="square">
            <a:spAutoFit/>
          </a:bodyPr>
          <a:lstStyle/>
          <a:p>
            <a:pPr algn="ctr">
              <a:lnSpc>
                <a:spcPct val="110000"/>
              </a:lnSpc>
              <a:defRPr/>
            </a:pPr>
            <a:r>
              <a:rPr lang="en-US" sz="3600" dirty="0">
                <a:solidFill>
                  <a:schemeClr val="bg1"/>
                </a:solidFill>
                <a:latin typeface="+mj-lt"/>
                <a:cs typeface="Calibri" panose="020F0502020204030204" pitchFamily="34" charset="0"/>
              </a:rPr>
              <a:t>Putty</a:t>
            </a:r>
            <a:endParaRPr lang="en-ID" sz="3600" dirty="0">
              <a:solidFill>
                <a:schemeClr val="bg1"/>
              </a:solidFill>
              <a:latin typeface="+mj-lt"/>
              <a:cs typeface="Calibri" panose="020F0502020204030204" pitchFamily="34" charset="0"/>
            </a:endParaRPr>
          </a:p>
        </p:txBody>
      </p:sp>
      <p:sp>
        <p:nvSpPr>
          <p:cNvPr id="24" name="Freeform: Shape 23">
            <a:extLst>
              <a:ext uri="{FF2B5EF4-FFF2-40B4-BE49-F238E27FC236}">
                <a16:creationId xmlns="" xmlns:a16="http://schemas.microsoft.com/office/drawing/2014/main" id="{3551E112-935D-304F-9A4C-20E1C5A4B410}"/>
              </a:ext>
            </a:extLst>
          </p:cNvPr>
          <p:cNvSpPr/>
          <p:nvPr/>
        </p:nvSpPr>
        <p:spPr>
          <a:xfrm rot="2700000" flipV="1">
            <a:off x="4977135" y="1908066"/>
            <a:ext cx="1809693" cy="1809698"/>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chemeClr val="bg1">
              <a:lumMod val="75000"/>
            </a:schemeClr>
          </a:solidFill>
          <a:ln>
            <a:noFill/>
          </a:ln>
          <a:effectLst>
            <a:outerShdw blurRad="381000" dist="38100" dir="5400000" algn="t" rotWithShape="0">
              <a:schemeClr val="accent3">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25" name="TextBox 24">
            <a:extLst>
              <a:ext uri="{FF2B5EF4-FFF2-40B4-BE49-F238E27FC236}">
                <a16:creationId xmlns="" xmlns:a16="http://schemas.microsoft.com/office/drawing/2014/main" id="{B3426074-AC13-A79E-85D6-BF0081A558D6}"/>
              </a:ext>
            </a:extLst>
          </p:cNvPr>
          <p:cNvSpPr txBox="1"/>
          <p:nvPr/>
        </p:nvSpPr>
        <p:spPr>
          <a:xfrm>
            <a:off x="5239925" y="2578020"/>
            <a:ext cx="1222870" cy="671274"/>
          </a:xfrm>
          <a:prstGeom prst="rect">
            <a:avLst/>
          </a:prstGeom>
          <a:noFill/>
        </p:spPr>
        <p:txBody>
          <a:bodyPr wrap="square">
            <a:spAutoFit/>
          </a:bodyPr>
          <a:lstStyle/>
          <a:p>
            <a:pPr algn="ctr">
              <a:lnSpc>
                <a:spcPct val="110000"/>
              </a:lnSpc>
              <a:defRPr/>
            </a:pPr>
            <a:r>
              <a:rPr lang="en-US" sz="3600" dirty="0" err="1">
                <a:solidFill>
                  <a:srgbClr val="282937"/>
                </a:solidFill>
                <a:latin typeface="+mj-lt"/>
                <a:cs typeface="Calibri" panose="020F0502020204030204" pitchFamily="34" charset="0"/>
              </a:rPr>
              <a:t>Cmd</a:t>
            </a:r>
            <a:endParaRPr lang="en-ID" sz="3600" dirty="0">
              <a:solidFill>
                <a:srgbClr val="282937"/>
              </a:solidFill>
              <a:latin typeface="+mj-lt"/>
              <a:cs typeface="Calibri" panose="020F0502020204030204" pitchFamily="34" charset="0"/>
            </a:endParaRPr>
          </a:p>
        </p:txBody>
      </p:sp>
      <p:sp>
        <p:nvSpPr>
          <p:cNvPr id="27" name="Freeform: Shape 26">
            <a:extLst>
              <a:ext uri="{FF2B5EF4-FFF2-40B4-BE49-F238E27FC236}">
                <a16:creationId xmlns="" xmlns:a16="http://schemas.microsoft.com/office/drawing/2014/main" id="{D7A9AC3C-BA01-79E7-6A89-50F764B9296D}"/>
              </a:ext>
            </a:extLst>
          </p:cNvPr>
          <p:cNvSpPr/>
          <p:nvPr/>
        </p:nvSpPr>
        <p:spPr>
          <a:xfrm rot="13500000" flipV="1">
            <a:off x="6401416" y="3321865"/>
            <a:ext cx="1809693" cy="1809698"/>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rgbClr val="282937"/>
          </a:solidFill>
          <a:ln>
            <a:noFill/>
          </a:ln>
          <a:effectLst>
            <a:outerShdw blurRad="381000" dist="38100" dir="5400000" algn="t" rotWithShape="0">
              <a:schemeClr val="accent4">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28" name="TextBox 27">
            <a:extLst>
              <a:ext uri="{FF2B5EF4-FFF2-40B4-BE49-F238E27FC236}">
                <a16:creationId xmlns="" xmlns:a16="http://schemas.microsoft.com/office/drawing/2014/main" id="{706ADDC0-019A-ED7E-B034-850D46CF7EE6}"/>
              </a:ext>
            </a:extLst>
          </p:cNvPr>
          <p:cNvSpPr txBox="1"/>
          <p:nvPr/>
        </p:nvSpPr>
        <p:spPr>
          <a:xfrm>
            <a:off x="5966123" y="3775198"/>
            <a:ext cx="2653395" cy="542584"/>
          </a:xfrm>
          <a:prstGeom prst="rect">
            <a:avLst/>
          </a:prstGeom>
          <a:noFill/>
        </p:spPr>
        <p:txBody>
          <a:bodyPr wrap="square">
            <a:spAutoFit/>
          </a:bodyPr>
          <a:lstStyle/>
          <a:p>
            <a:pPr algn="ctr">
              <a:lnSpc>
                <a:spcPct val="110000"/>
              </a:lnSpc>
              <a:defRPr/>
            </a:pPr>
            <a:r>
              <a:rPr lang="en-ID" sz="2800" dirty="0" err="1">
                <a:solidFill>
                  <a:schemeClr val="bg1"/>
                </a:solidFill>
                <a:latin typeface="+mj-lt"/>
                <a:cs typeface="Calibri" panose="020F0502020204030204" pitchFamily="34" charset="0"/>
              </a:rPr>
              <a:t>Mobaxtrem</a:t>
            </a:r>
            <a:endParaRPr lang="en-ID" sz="2800" dirty="0">
              <a:solidFill>
                <a:schemeClr val="bg1"/>
              </a:solidFill>
              <a:latin typeface="+mj-lt"/>
              <a:cs typeface="Calibri" panose="020F0502020204030204" pitchFamily="34" charset="0"/>
            </a:endParaRPr>
          </a:p>
        </p:txBody>
      </p:sp>
      <p:sp>
        <p:nvSpPr>
          <p:cNvPr id="30" name="Freeform: Shape 29">
            <a:extLst>
              <a:ext uri="{FF2B5EF4-FFF2-40B4-BE49-F238E27FC236}">
                <a16:creationId xmlns="" xmlns:a16="http://schemas.microsoft.com/office/drawing/2014/main" id="{685B3D16-0DD6-45F2-D689-6744B717EF3A}"/>
              </a:ext>
            </a:extLst>
          </p:cNvPr>
          <p:cNvSpPr/>
          <p:nvPr/>
        </p:nvSpPr>
        <p:spPr>
          <a:xfrm rot="2700000" flipV="1">
            <a:off x="7798813" y="1908066"/>
            <a:ext cx="1809693" cy="1809698"/>
          </a:xfrm>
          <a:custGeom>
            <a:avLst/>
            <a:gdLst>
              <a:gd name="connsiteX0" fmla="*/ 0 w 585787"/>
              <a:gd name="connsiteY0" fmla="*/ 0 h 585789"/>
              <a:gd name="connsiteX1" fmla="*/ 585787 w 585787"/>
              <a:gd name="connsiteY1" fmla="*/ 0 h 585789"/>
              <a:gd name="connsiteX2" fmla="*/ 585787 w 585787"/>
              <a:gd name="connsiteY2" fmla="*/ 585789 h 585789"/>
              <a:gd name="connsiteX3" fmla="*/ 467731 w 585787"/>
              <a:gd name="connsiteY3" fmla="*/ 573888 h 585789"/>
              <a:gd name="connsiteX4" fmla="*/ 0 w 585787"/>
              <a:gd name="connsiteY4" fmla="*/ 1 h 58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787" h="585789">
                <a:moveTo>
                  <a:pt x="0" y="0"/>
                </a:moveTo>
                <a:lnTo>
                  <a:pt x="585787" y="0"/>
                </a:lnTo>
                <a:lnTo>
                  <a:pt x="585787" y="585789"/>
                </a:lnTo>
                <a:lnTo>
                  <a:pt x="467731" y="573888"/>
                </a:lnTo>
                <a:cubicBezTo>
                  <a:pt x="200798" y="519266"/>
                  <a:pt x="0" y="283083"/>
                  <a:pt x="0" y="1"/>
                </a:cubicBezTo>
                <a:close/>
              </a:path>
            </a:pathLst>
          </a:custGeom>
          <a:solidFill>
            <a:srgbClr val="FFC000"/>
          </a:solidFill>
          <a:ln>
            <a:noFill/>
          </a:ln>
          <a:effectLst>
            <a:outerShdw blurRad="381000" dist="38100" dir="5400000" algn="t" rotWithShape="0">
              <a:schemeClr val="accent5">
                <a:alpha val="12000"/>
              </a:schemeClr>
            </a:outerShdw>
          </a:effectLst>
        </p:spPr>
        <p:txBody>
          <a:bodyPr vert="horz" wrap="square" lIns="91440" tIns="45720" rIns="91440" bIns="45720" numCol="1" anchor="t" anchorCtr="0" compatLnSpc="1">
            <a:prstTxWarp prst="textNoShape">
              <a:avLst/>
            </a:prstTxWarp>
          </a:bodyPr>
          <a:lstStyle/>
          <a:p>
            <a:endParaRPr lang="en-US">
              <a:solidFill>
                <a:schemeClr val="tx1"/>
              </a:solidFill>
              <a:latin typeface="+mj-lt"/>
              <a:ea typeface="Open Sans" panose="020B0606030504020204" pitchFamily="34" charset="0"/>
              <a:cs typeface="Open Sans" panose="020B0606030504020204" pitchFamily="34" charset="0"/>
            </a:endParaRPr>
          </a:p>
        </p:txBody>
      </p:sp>
      <p:sp>
        <p:nvSpPr>
          <p:cNvPr id="31" name="TextBox 30">
            <a:extLst>
              <a:ext uri="{FF2B5EF4-FFF2-40B4-BE49-F238E27FC236}">
                <a16:creationId xmlns="" xmlns:a16="http://schemas.microsoft.com/office/drawing/2014/main" id="{B67391A1-303B-1746-356E-E49176F5C9FE}"/>
              </a:ext>
            </a:extLst>
          </p:cNvPr>
          <p:cNvSpPr txBox="1"/>
          <p:nvPr/>
        </p:nvSpPr>
        <p:spPr>
          <a:xfrm>
            <a:off x="7799222" y="2562737"/>
            <a:ext cx="1814627" cy="671274"/>
          </a:xfrm>
          <a:prstGeom prst="rect">
            <a:avLst/>
          </a:prstGeom>
          <a:noFill/>
        </p:spPr>
        <p:txBody>
          <a:bodyPr wrap="square">
            <a:spAutoFit/>
          </a:bodyPr>
          <a:lstStyle/>
          <a:p>
            <a:pPr algn="ctr">
              <a:lnSpc>
                <a:spcPct val="110000"/>
              </a:lnSpc>
              <a:defRPr/>
            </a:pPr>
            <a:r>
              <a:rPr lang="en-ID" sz="3600" dirty="0" err="1">
                <a:solidFill>
                  <a:srgbClr val="282937"/>
                </a:solidFill>
                <a:latin typeface="+mj-lt"/>
                <a:cs typeface="Calibri" panose="020F0502020204030204" pitchFamily="34" charset="0"/>
              </a:rPr>
              <a:t>Winscp</a:t>
            </a:r>
            <a:endParaRPr lang="en-ID" sz="3600" dirty="0">
              <a:solidFill>
                <a:srgbClr val="282937"/>
              </a:solidFill>
              <a:latin typeface="+mj-lt"/>
              <a:cs typeface="Calibri" panose="020F0502020204030204" pitchFamily="34" charset="0"/>
            </a:endParaRPr>
          </a:p>
        </p:txBody>
      </p:sp>
      <p:sp>
        <p:nvSpPr>
          <p:cNvPr id="2" name="TextBox 1">
            <a:extLst>
              <a:ext uri="{FF2B5EF4-FFF2-40B4-BE49-F238E27FC236}">
                <a16:creationId xmlns="" xmlns:a16="http://schemas.microsoft.com/office/drawing/2014/main" id="{D730CCCF-B50A-B658-222F-BF734580BDA7}"/>
              </a:ext>
            </a:extLst>
          </p:cNvPr>
          <p:cNvSpPr txBox="1"/>
          <p:nvPr/>
        </p:nvSpPr>
        <p:spPr>
          <a:xfrm>
            <a:off x="4615549" y="594629"/>
            <a:ext cx="2782621" cy="769441"/>
          </a:xfrm>
          <a:prstGeom prst="rect">
            <a:avLst/>
          </a:prstGeom>
          <a:noFill/>
        </p:spPr>
        <p:txBody>
          <a:bodyPr wrap="none" rtlCol="0">
            <a:spAutoFit/>
          </a:bodyPr>
          <a:lstStyle/>
          <a:p>
            <a:pPr algn="ctr"/>
            <a:r>
              <a:rPr lang="en-US" sz="4400" b="1" dirty="0">
                <a:latin typeface="Times New Roman" panose="02020603050405020304" pitchFamily="18" charset="0"/>
                <a:cs typeface="Times New Roman" panose="02020603050405020304" pitchFamily="18" charset="0"/>
              </a:rPr>
              <a:t>Tools Used</a:t>
            </a:r>
          </a:p>
        </p:txBody>
      </p:sp>
      <p:pic>
        <p:nvPicPr>
          <p:cNvPr id="3" name="Picture 4" descr="Understanding Nagios and its features - ADOL">
            <a:extLst>
              <a:ext uri="{FF2B5EF4-FFF2-40B4-BE49-F238E27FC236}">
                <a16:creationId xmlns="" xmlns:a16="http://schemas.microsoft.com/office/drawing/2014/main" id="{84F6DEFB-2350-7491-BD22-C916C8FFD7F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388" y="463757"/>
            <a:ext cx="1892995" cy="10311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 xmlns:a14="http://schemas.microsoft.com/office/drawing/2010/main">
                <a:solidFill>
                  <a:srgbClr val="FFFFFF"/>
                </a:solidFill>
              </a14:hiddenFill>
            </a:ext>
          </a:extLst>
        </p:spPr>
      </p:pic>
      <p:pic>
        <p:nvPicPr>
          <p:cNvPr id="6" name="Picture 4" descr="PuTTY - Wikipedia">
            <a:extLst>
              <a:ext uri="{FF2B5EF4-FFF2-40B4-BE49-F238E27FC236}">
                <a16:creationId xmlns="" xmlns:a16="http://schemas.microsoft.com/office/drawing/2014/main" id="{D084EDEB-DEC7-3098-1EC8-94D644868FC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92633" y="5071188"/>
            <a:ext cx="1432914" cy="995919"/>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MobaXterm: a Better Windows Terminal – Onion">
            <a:extLst>
              <a:ext uri="{FF2B5EF4-FFF2-40B4-BE49-F238E27FC236}">
                <a16:creationId xmlns="" xmlns:a16="http://schemas.microsoft.com/office/drawing/2014/main" id="{FC5E42BA-A5B5-D57C-E8E8-85F808882CA4}"/>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221623" y="463757"/>
            <a:ext cx="1634989" cy="1377978"/>
          </a:xfrm>
          <a:prstGeom prst="rect">
            <a:avLst/>
          </a:prstGeom>
          <a:noFill/>
          <a:extLst>
            <a:ext uri="{909E8E84-426E-40DD-AFC4-6F175D3DCCD1}">
              <a14:hiddenFill xmlns="" xmlns:a14="http://schemas.microsoft.com/office/drawing/2010/main">
                <a:solidFill>
                  <a:srgbClr val="FFFFFF"/>
                </a:solidFill>
              </a14:hiddenFill>
            </a:ext>
          </a:extLst>
        </p:spPr>
      </p:pic>
      <p:pic>
        <p:nvPicPr>
          <p:cNvPr id="3080" name="Picture 8" descr="Windows Command Line">
            <a:extLst>
              <a:ext uri="{FF2B5EF4-FFF2-40B4-BE49-F238E27FC236}">
                <a16:creationId xmlns="" xmlns:a16="http://schemas.microsoft.com/office/drawing/2014/main" id="{0E856162-C43E-A5B1-77A8-ED6D3140FB59}"/>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0298" y="4900556"/>
            <a:ext cx="1211611" cy="1211611"/>
          </a:xfrm>
          <a:prstGeom prst="rect">
            <a:avLst/>
          </a:prstGeom>
          <a:noFill/>
          <a:extLst>
            <a:ext uri="{909E8E84-426E-40DD-AFC4-6F175D3DCCD1}">
              <a14:hiddenFill xmlns="" xmlns:a14="http://schemas.microsoft.com/office/drawing/2010/main">
                <a:solidFill>
                  <a:srgbClr val="FFFFFF"/>
                </a:solidFill>
              </a14:hiddenFill>
            </a:ext>
          </a:extLst>
        </p:spPr>
      </p:pic>
      <p:pic>
        <p:nvPicPr>
          <p:cNvPr id="3082" name="Picture 10" descr="WinSCP Download For Free - Latest Version">
            <a:extLst>
              <a:ext uri="{FF2B5EF4-FFF2-40B4-BE49-F238E27FC236}">
                <a16:creationId xmlns="" xmlns:a16="http://schemas.microsoft.com/office/drawing/2014/main" id="{DB51E837-0B64-CA9A-3DA5-8A5A9CEAD0A5}"/>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423698" y="4789904"/>
            <a:ext cx="1432914" cy="14329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3604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2" name="Group 271">
            <a:extLst>
              <a:ext uri="{FF2B5EF4-FFF2-40B4-BE49-F238E27FC236}">
                <a16:creationId xmlns="" xmlns:a16="http://schemas.microsoft.com/office/drawing/2014/main" id="{886DBDF6-543A-97C4-B635-6D2CCE2397DA}"/>
              </a:ext>
            </a:extLst>
          </p:cNvPr>
          <p:cNvGrpSpPr/>
          <p:nvPr/>
        </p:nvGrpSpPr>
        <p:grpSpPr>
          <a:xfrm>
            <a:off x="7296587" y="1262161"/>
            <a:ext cx="4507153" cy="5071290"/>
            <a:chOff x="6497397" y="893355"/>
            <a:chExt cx="4507153" cy="5071290"/>
          </a:xfrm>
        </p:grpSpPr>
        <p:grpSp>
          <p:nvGrpSpPr>
            <p:cNvPr id="169" name="Group 168">
              <a:extLst>
                <a:ext uri="{FF2B5EF4-FFF2-40B4-BE49-F238E27FC236}">
                  <a16:creationId xmlns="" xmlns:a16="http://schemas.microsoft.com/office/drawing/2014/main" id="{D94DA5C6-A590-AA72-2580-AB3F6CD6D8D7}"/>
                </a:ext>
              </a:extLst>
            </p:cNvPr>
            <p:cNvGrpSpPr/>
            <p:nvPr/>
          </p:nvGrpSpPr>
          <p:grpSpPr>
            <a:xfrm>
              <a:off x="6497397" y="926102"/>
              <a:ext cx="4507153" cy="5038543"/>
              <a:chOff x="6497397" y="926102"/>
              <a:chExt cx="4507153" cy="5038543"/>
            </a:xfrm>
          </p:grpSpPr>
          <p:sp>
            <p:nvSpPr>
              <p:cNvPr id="170" name="Freeform 51">
                <a:extLst>
                  <a:ext uri="{FF2B5EF4-FFF2-40B4-BE49-F238E27FC236}">
                    <a16:creationId xmlns="" xmlns:a16="http://schemas.microsoft.com/office/drawing/2014/main" id="{25AAA810-C2B2-EC8F-32E8-2A79E4DCF295}"/>
                  </a:ext>
                </a:extLst>
              </p:cNvPr>
              <p:cNvSpPr>
                <a:spLocks/>
              </p:cNvSpPr>
              <p:nvPr/>
            </p:nvSpPr>
            <p:spPr bwMode="auto">
              <a:xfrm>
                <a:off x="6497397" y="2777785"/>
                <a:ext cx="3887940" cy="2143428"/>
              </a:xfrm>
              <a:custGeom>
                <a:avLst/>
                <a:gdLst>
                  <a:gd name="T0" fmla="*/ 0 w 10446"/>
                  <a:gd name="T1" fmla="*/ 4626 h 5761"/>
                  <a:gd name="T2" fmla="*/ 7999 w 10446"/>
                  <a:gd name="T3" fmla="*/ 0 h 5761"/>
                  <a:gd name="T4" fmla="*/ 10446 w 10446"/>
                  <a:gd name="T5" fmla="*/ 1408 h 5761"/>
                  <a:gd name="T6" fmla="*/ 1965 w 10446"/>
                  <a:gd name="T7" fmla="*/ 5761 h 5761"/>
                  <a:gd name="T8" fmla="*/ 0 w 10446"/>
                  <a:gd name="T9" fmla="*/ 4626 h 5761"/>
                </a:gdLst>
                <a:ahLst/>
                <a:cxnLst>
                  <a:cxn ang="0">
                    <a:pos x="T0" y="T1"/>
                  </a:cxn>
                  <a:cxn ang="0">
                    <a:pos x="T2" y="T3"/>
                  </a:cxn>
                  <a:cxn ang="0">
                    <a:pos x="T4" y="T5"/>
                  </a:cxn>
                  <a:cxn ang="0">
                    <a:pos x="T6" y="T7"/>
                  </a:cxn>
                  <a:cxn ang="0">
                    <a:pos x="T8" y="T9"/>
                  </a:cxn>
                </a:cxnLst>
                <a:rect l="0" t="0" r="r" b="b"/>
                <a:pathLst>
                  <a:path w="10446" h="5761">
                    <a:moveTo>
                      <a:pt x="0" y="4626"/>
                    </a:moveTo>
                    <a:lnTo>
                      <a:pt x="7999" y="0"/>
                    </a:lnTo>
                    <a:lnTo>
                      <a:pt x="10446" y="1408"/>
                    </a:lnTo>
                    <a:lnTo>
                      <a:pt x="1965" y="5761"/>
                    </a:lnTo>
                    <a:lnTo>
                      <a:pt x="0" y="4626"/>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1" name="Group 170">
                <a:extLst>
                  <a:ext uri="{FF2B5EF4-FFF2-40B4-BE49-F238E27FC236}">
                    <a16:creationId xmlns="" xmlns:a16="http://schemas.microsoft.com/office/drawing/2014/main" id="{91A33DE1-60D4-1CB6-CDF9-5EBEB12E1B50}"/>
                  </a:ext>
                </a:extLst>
              </p:cNvPr>
              <p:cNvGrpSpPr/>
              <p:nvPr/>
            </p:nvGrpSpPr>
            <p:grpSpPr>
              <a:xfrm>
                <a:off x="6497397" y="2745038"/>
                <a:ext cx="4507153" cy="3219607"/>
                <a:chOff x="6497397" y="2745038"/>
                <a:chExt cx="4507153" cy="3219607"/>
              </a:xfrm>
            </p:grpSpPr>
            <p:sp>
              <p:nvSpPr>
                <p:cNvPr id="246" name="Freeform 40">
                  <a:extLst>
                    <a:ext uri="{FF2B5EF4-FFF2-40B4-BE49-F238E27FC236}">
                      <a16:creationId xmlns="" xmlns:a16="http://schemas.microsoft.com/office/drawing/2014/main" id="{1F9EA077-BF3A-CE3E-29D7-0B8D236B3622}"/>
                    </a:ext>
                  </a:extLst>
                </p:cNvPr>
                <p:cNvSpPr>
                  <a:spLocks/>
                </p:cNvSpPr>
                <p:nvPr/>
              </p:nvSpPr>
              <p:spPr bwMode="auto">
                <a:xfrm>
                  <a:off x="6497397" y="4035560"/>
                  <a:ext cx="2272927" cy="1929085"/>
                </a:xfrm>
                <a:custGeom>
                  <a:avLst/>
                  <a:gdLst>
                    <a:gd name="T0" fmla="*/ 6109 w 6109"/>
                    <a:gd name="T1" fmla="*/ 2370 h 5183"/>
                    <a:gd name="T2" fmla="*/ 1998 w 6109"/>
                    <a:gd name="T3" fmla="*/ 0 h 5183"/>
                    <a:gd name="T4" fmla="*/ 0 w 6109"/>
                    <a:gd name="T5" fmla="*/ 1156 h 5183"/>
                    <a:gd name="T6" fmla="*/ 0 w 6109"/>
                    <a:gd name="T7" fmla="*/ 1156 h 5183"/>
                    <a:gd name="T8" fmla="*/ 0 w 6109"/>
                    <a:gd name="T9" fmla="*/ 1942 h 5183"/>
                    <a:gd name="T10" fmla="*/ 0 w 6109"/>
                    <a:gd name="T11" fmla="*/ 2084 h 5183"/>
                    <a:gd name="T12" fmla="*/ 0 w 6109"/>
                    <a:gd name="T13" fmla="*/ 2726 h 5183"/>
                    <a:gd name="T14" fmla="*/ 0 w 6109"/>
                    <a:gd name="T15" fmla="*/ 2776 h 5183"/>
                    <a:gd name="T16" fmla="*/ 0 w 6109"/>
                    <a:gd name="T17" fmla="*/ 2814 h 5183"/>
                    <a:gd name="T18" fmla="*/ 4109 w 6109"/>
                    <a:gd name="T19" fmla="*/ 5183 h 5183"/>
                    <a:gd name="T20" fmla="*/ 4109 w 6109"/>
                    <a:gd name="T21" fmla="*/ 5145 h 5183"/>
                    <a:gd name="T22" fmla="*/ 4109 w 6109"/>
                    <a:gd name="T23" fmla="*/ 5095 h 5183"/>
                    <a:gd name="T24" fmla="*/ 4109 w 6109"/>
                    <a:gd name="T25" fmla="*/ 4453 h 5183"/>
                    <a:gd name="T26" fmla="*/ 4109 w 6109"/>
                    <a:gd name="T27" fmla="*/ 4311 h 5183"/>
                    <a:gd name="T28" fmla="*/ 4109 w 6109"/>
                    <a:gd name="T29" fmla="*/ 3525 h 5183"/>
                    <a:gd name="T30" fmla="*/ 4109 w 6109"/>
                    <a:gd name="T31" fmla="*/ 3525 h 5183"/>
                    <a:gd name="T32" fmla="*/ 6109 w 6109"/>
                    <a:gd name="T33" fmla="*/ 2370 h 5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09" h="5183">
                      <a:moveTo>
                        <a:pt x="6109" y="2370"/>
                      </a:moveTo>
                      <a:lnTo>
                        <a:pt x="1998" y="0"/>
                      </a:lnTo>
                      <a:lnTo>
                        <a:pt x="0" y="1156"/>
                      </a:lnTo>
                      <a:lnTo>
                        <a:pt x="0" y="1156"/>
                      </a:lnTo>
                      <a:lnTo>
                        <a:pt x="0" y="1942"/>
                      </a:lnTo>
                      <a:lnTo>
                        <a:pt x="0" y="2084"/>
                      </a:lnTo>
                      <a:lnTo>
                        <a:pt x="0" y="2726"/>
                      </a:lnTo>
                      <a:lnTo>
                        <a:pt x="0" y="2776"/>
                      </a:lnTo>
                      <a:lnTo>
                        <a:pt x="0" y="2814"/>
                      </a:lnTo>
                      <a:lnTo>
                        <a:pt x="4109" y="5183"/>
                      </a:lnTo>
                      <a:lnTo>
                        <a:pt x="4109" y="5145"/>
                      </a:lnTo>
                      <a:lnTo>
                        <a:pt x="4109" y="5095"/>
                      </a:lnTo>
                      <a:lnTo>
                        <a:pt x="4109" y="4453"/>
                      </a:lnTo>
                      <a:lnTo>
                        <a:pt x="4109" y="4311"/>
                      </a:lnTo>
                      <a:lnTo>
                        <a:pt x="4109" y="3525"/>
                      </a:lnTo>
                      <a:lnTo>
                        <a:pt x="4109" y="3525"/>
                      </a:lnTo>
                      <a:lnTo>
                        <a:pt x="6109" y="2370"/>
                      </a:lnTo>
                      <a:close/>
                    </a:path>
                  </a:pathLst>
                </a:custGeom>
                <a:solidFill>
                  <a:srgbClr val="3B506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41">
                  <a:extLst>
                    <a:ext uri="{FF2B5EF4-FFF2-40B4-BE49-F238E27FC236}">
                      <a16:creationId xmlns="" xmlns:a16="http://schemas.microsoft.com/office/drawing/2014/main" id="{6538D23B-DF54-FF11-1933-C94B9E4C364F}"/>
                    </a:ext>
                  </a:extLst>
                </p:cNvPr>
                <p:cNvSpPr>
                  <a:spLocks/>
                </p:cNvSpPr>
                <p:nvPr/>
              </p:nvSpPr>
              <p:spPr bwMode="auto">
                <a:xfrm>
                  <a:off x="6497397" y="3431233"/>
                  <a:ext cx="4507152" cy="2500666"/>
                </a:xfrm>
                <a:custGeom>
                  <a:avLst/>
                  <a:gdLst>
                    <a:gd name="T0" fmla="*/ 0 w 12110"/>
                    <a:gd name="T1" fmla="*/ 4351 h 6720"/>
                    <a:gd name="T2" fmla="*/ 8480 w 12110"/>
                    <a:gd name="T3" fmla="*/ 0 h 6720"/>
                    <a:gd name="T4" fmla="*/ 12110 w 12110"/>
                    <a:gd name="T5" fmla="*/ 2096 h 6720"/>
                    <a:gd name="T6" fmla="*/ 4109 w 12110"/>
                    <a:gd name="T7" fmla="*/ 6720 h 6720"/>
                    <a:gd name="T8" fmla="*/ 0 w 12110"/>
                    <a:gd name="T9" fmla="*/ 4351 h 6720"/>
                  </a:gdLst>
                  <a:ahLst/>
                  <a:cxnLst>
                    <a:cxn ang="0">
                      <a:pos x="T0" y="T1"/>
                    </a:cxn>
                    <a:cxn ang="0">
                      <a:pos x="T2" y="T3"/>
                    </a:cxn>
                    <a:cxn ang="0">
                      <a:pos x="T4" y="T5"/>
                    </a:cxn>
                    <a:cxn ang="0">
                      <a:pos x="T6" y="T7"/>
                    </a:cxn>
                    <a:cxn ang="0">
                      <a:pos x="T8" y="T9"/>
                    </a:cxn>
                  </a:cxnLst>
                  <a:rect l="0" t="0" r="r" b="b"/>
                  <a:pathLst>
                    <a:path w="12110" h="6720">
                      <a:moveTo>
                        <a:pt x="0" y="4351"/>
                      </a:moveTo>
                      <a:lnTo>
                        <a:pt x="8480" y="0"/>
                      </a:lnTo>
                      <a:lnTo>
                        <a:pt x="12110" y="2096"/>
                      </a:lnTo>
                      <a:lnTo>
                        <a:pt x="4109" y="6720"/>
                      </a:lnTo>
                      <a:lnTo>
                        <a:pt x="0" y="4351"/>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2">
                  <a:extLst>
                    <a:ext uri="{FF2B5EF4-FFF2-40B4-BE49-F238E27FC236}">
                      <a16:creationId xmlns="" xmlns:a16="http://schemas.microsoft.com/office/drawing/2014/main" id="{A79C8C94-A4C3-44CE-F0A5-895D57E80ADA}"/>
                    </a:ext>
                  </a:extLst>
                </p:cNvPr>
                <p:cNvSpPr>
                  <a:spLocks/>
                </p:cNvSpPr>
                <p:nvPr/>
              </p:nvSpPr>
              <p:spPr bwMode="auto">
                <a:xfrm>
                  <a:off x="6497397" y="3429744"/>
                  <a:ext cx="4394027" cy="2438149"/>
                </a:xfrm>
                <a:custGeom>
                  <a:avLst/>
                  <a:gdLst>
                    <a:gd name="T0" fmla="*/ 0 w 11807"/>
                    <a:gd name="T1" fmla="*/ 4180 h 6549"/>
                    <a:gd name="T2" fmla="*/ 8178 w 11807"/>
                    <a:gd name="T3" fmla="*/ 0 h 6549"/>
                    <a:gd name="T4" fmla="*/ 11807 w 11807"/>
                    <a:gd name="T5" fmla="*/ 2095 h 6549"/>
                    <a:gd name="T6" fmla="*/ 4109 w 11807"/>
                    <a:gd name="T7" fmla="*/ 6549 h 6549"/>
                    <a:gd name="T8" fmla="*/ 0 w 11807"/>
                    <a:gd name="T9" fmla="*/ 4180 h 6549"/>
                  </a:gdLst>
                  <a:ahLst/>
                  <a:cxnLst>
                    <a:cxn ang="0">
                      <a:pos x="T0" y="T1"/>
                    </a:cxn>
                    <a:cxn ang="0">
                      <a:pos x="T2" y="T3"/>
                    </a:cxn>
                    <a:cxn ang="0">
                      <a:pos x="T4" y="T5"/>
                    </a:cxn>
                    <a:cxn ang="0">
                      <a:pos x="T6" y="T7"/>
                    </a:cxn>
                    <a:cxn ang="0">
                      <a:pos x="T8" y="T9"/>
                    </a:cxn>
                  </a:cxnLst>
                  <a:rect l="0" t="0" r="r" b="b"/>
                  <a:pathLst>
                    <a:path w="11807" h="6549">
                      <a:moveTo>
                        <a:pt x="0" y="4180"/>
                      </a:moveTo>
                      <a:lnTo>
                        <a:pt x="8178" y="0"/>
                      </a:lnTo>
                      <a:lnTo>
                        <a:pt x="11807" y="2095"/>
                      </a:lnTo>
                      <a:lnTo>
                        <a:pt x="4109" y="6549"/>
                      </a:lnTo>
                      <a:lnTo>
                        <a:pt x="0" y="4180"/>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43">
                  <a:extLst>
                    <a:ext uri="{FF2B5EF4-FFF2-40B4-BE49-F238E27FC236}">
                      <a16:creationId xmlns="" xmlns:a16="http://schemas.microsoft.com/office/drawing/2014/main" id="{47FA711F-469C-0CA5-961E-774D4BD88051}"/>
                    </a:ext>
                  </a:extLst>
                </p:cNvPr>
                <p:cNvSpPr>
                  <a:spLocks/>
                </p:cNvSpPr>
                <p:nvPr/>
              </p:nvSpPr>
              <p:spPr bwMode="auto">
                <a:xfrm>
                  <a:off x="6497397" y="3170747"/>
                  <a:ext cx="3887940" cy="2042210"/>
                </a:xfrm>
                <a:custGeom>
                  <a:avLst/>
                  <a:gdLst>
                    <a:gd name="T0" fmla="*/ 0 w 10446"/>
                    <a:gd name="T1" fmla="*/ 4352 h 5487"/>
                    <a:gd name="T2" fmla="*/ 8480 w 10446"/>
                    <a:gd name="T3" fmla="*/ 0 h 5487"/>
                    <a:gd name="T4" fmla="*/ 10446 w 10446"/>
                    <a:gd name="T5" fmla="*/ 1134 h 5487"/>
                    <a:gd name="T6" fmla="*/ 1965 w 10446"/>
                    <a:gd name="T7" fmla="*/ 5487 h 5487"/>
                    <a:gd name="T8" fmla="*/ 0 w 10446"/>
                    <a:gd name="T9" fmla="*/ 4352 h 5487"/>
                  </a:gdLst>
                  <a:ahLst/>
                  <a:cxnLst>
                    <a:cxn ang="0">
                      <a:pos x="T0" y="T1"/>
                    </a:cxn>
                    <a:cxn ang="0">
                      <a:pos x="T2" y="T3"/>
                    </a:cxn>
                    <a:cxn ang="0">
                      <a:pos x="T4" y="T5"/>
                    </a:cxn>
                    <a:cxn ang="0">
                      <a:pos x="T6" y="T7"/>
                    </a:cxn>
                    <a:cxn ang="0">
                      <a:pos x="T8" y="T9"/>
                    </a:cxn>
                  </a:cxnLst>
                  <a:rect l="0" t="0" r="r" b="b"/>
                  <a:pathLst>
                    <a:path w="10446" h="5487">
                      <a:moveTo>
                        <a:pt x="0" y="4352"/>
                      </a:moveTo>
                      <a:lnTo>
                        <a:pt x="8480" y="0"/>
                      </a:lnTo>
                      <a:lnTo>
                        <a:pt x="10446" y="1134"/>
                      </a:lnTo>
                      <a:lnTo>
                        <a:pt x="1965" y="5487"/>
                      </a:lnTo>
                      <a:lnTo>
                        <a:pt x="0" y="4352"/>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44">
                  <a:extLst>
                    <a:ext uri="{FF2B5EF4-FFF2-40B4-BE49-F238E27FC236}">
                      <a16:creationId xmlns="" xmlns:a16="http://schemas.microsoft.com/office/drawing/2014/main" id="{7F49BDBE-D8C9-F40E-4BF2-38AE5A373A27}"/>
                    </a:ext>
                  </a:extLst>
                </p:cNvPr>
                <p:cNvSpPr>
                  <a:spLocks/>
                </p:cNvSpPr>
                <p:nvPr/>
              </p:nvSpPr>
              <p:spPr bwMode="auto">
                <a:xfrm>
                  <a:off x="6497397" y="4790226"/>
                  <a:ext cx="1528681" cy="1077668"/>
                </a:xfrm>
                <a:custGeom>
                  <a:avLst/>
                  <a:gdLst>
                    <a:gd name="T0" fmla="*/ 0 w 4109"/>
                    <a:gd name="T1" fmla="*/ 525 h 2894"/>
                    <a:gd name="T2" fmla="*/ 0 w 4109"/>
                    <a:gd name="T3" fmla="*/ 0 h 2894"/>
                    <a:gd name="T4" fmla="*/ 4109 w 4109"/>
                    <a:gd name="T5" fmla="*/ 2369 h 2894"/>
                    <a:gd name="T6" fmla="*/ 4109 w 4109"/>
                    <a:gd name="T7" fmla="*/ 2894 h 2894"/>
                    <a:gd name="T8" fmla="*/ 0 w 4109"/>
                    <a:gd name="T9" fmla="*/ 525 h 2894"/>
                  </a:gdLst>
                  <a:ahLst/>
                  <a:cxnLst>
                    <a:cxn ang="0">
                      <a:pos x="T0" y="T1"/>
                    </a:cxn>
                    <a:cxn ang="0">
                      <a:pos x="T2" y="T3"/>
                    </a:cxn>
                    <a:cxn ang="0">
                      <a:pos x="T4" y="T5"/>
                    </a:cxn>
                    <a:cxn ang="0">
                      <a:pos x="T6" y="T7"/>
                    </a:cxn>
                    <a:cxn ang="0">
                      <a:pos x="T8" y="T9"/>
                    </a:cxn>
                  </a:cxnLst>
                  <a:rect l="0" t="0" r="r" b="b"/>
                  <a:pathLst>
                    <a:path w="4109" h="2894">
                      <a:moveTo>
                        <a:pt x="0" y="525"/>
                      </a:moveTo>
                      <a:lnTo>
                        <a:pt x="0" y="0"/>
                      </a:lnTo>
                      <a:lnTo>
                        <a:pt x="4109" y="2369"/>
                      </a:lnTo>
                      <a:lnTo>
                        <a:pt x="4109" y="2894"/>
                      </a:lnTo>
                      <a:lnTo>
                        <a:pt x="0" y="525"/>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45">
                  <a:extLst>
                    <a:ext uri="{FF2B5EF4-FFF2-40B4-BE49-F238E27FC236}">
                      <a16:creationId xmlns="" xmlns:a16="http://schemas.microsoft.com/office/drawing/2014/main" id="{91FC9AA7-D257-410B-8F7A-90BF7E199ACB}"/>
                    </a:ext>
                  </a:extLst>
                </p:cNvPr>
                <p:cNvSpPr>
                  <a:spLocks/>
                </p:cNvSpPr>
                <p:nvPr/>
              </p:nvSpPr>
              <p:spPr bwMode="auto">
                <a:xfrm>
                  <a:off x="6497397" y="3170747"/>
                  <a:ext cx="3887940" cy="2042210"/>
                </a:xfrm>
                <a:custGeom>
                  <a:avLst/>
                  <a:gdLst>
                    <a:gd name="T0" fmla="*/ 0 w 10446"/>
                    <a:gd name="T1" fmla="*/ 4352 h 5487"/>
                    <a:gd name="T2" fmla="*/ 8480 w 10446"/>
                    <a:gd name="T3" fmla="*/ 0 h 5487"/>
                    <a:gd name="T4" fmla="*/ 10446 w 10446"/>
                    <a:gd name="T5" fmla="*/ 1135 h 5487"/>
                    <a:gd name="T6" fmla="*/ 1965 w 10446"/>
                    <a:gd name="T7" fmla="*/ 5487 h 5487"/>
                    <a:gd name="T8" fmla="*/ 0 w 10446"/>
                    <a:gd name="T9" fmla="*/ 4352 h 5487"/>
                  </a:gdLst>
                  <a:ahLst/>
                  <a:cxnLst>
                    <a:cxn ang="0">
                      <a:pos x="T0" y="T1"/>
                    </a:cxn>
                    <a:cxn ang="0">
                      <a:pos x="T2" y="T3"/>
                    </a:cxn>
                    <a:cxn ang="0">
                      <a:pos x="T4" y="T5"/>
                    </a:cxn>
                    <a:cxn ang="0">
                      <a:pos x="T6" y="T7"/>
                    </a:cxn>
                    <a:cxn ang="0">
                      <a:pos x="T8" y="T9"/>
                    </a:cxn>
                  </a:cxnLst>
                  <a:rect l="0" t="0" r="r" b="b"/>
                  <a:pathLst>
                    <a:path w="10446" h="5487">
                      <a:moveTo>
                        <a:pt x="0" y="4352"/>
                      </a:moveTo>
                      <a:lnTo>
                        <a:pt x="8480" y="0"/>
                      </a:lnTo>
                      <a:lnTo>
                        <a:pt x="10446" y="1135"/>
                      </a:lnTo>
                      <a:lnTo>
                        <a:pt x="1965" y="5487"/>
                      </a:lnTo>
                      <a:lnTo>
                        <a:pt x="0" y="4352"/>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46">
                  <a:extLst>
                    <a:ext uri="{FF2B5EF4-FFF2-40B4-BE49-F238E27FC236}">
                      <a16:creationId xmlns="" xmlns:a16="http://schemas.microsoft.com/office/drawing/2014/main" id="{BCEB67BA-1ACB-530B-E81A-D7FCC9BA97F7}"/>
                    </a:ext>
                  </a:extLst>
                </p:cNvPr>
                <p:cNvSpPr>
                  <a:spLocks/>
                </p:cNvSpPr>
                <p:nvPr/>
              </p:nvSpPr>
              <p:spPr bwMode="auto">
                <a:xfrm>
                  <a:off x="6497397" y="4757479"/>
                  <a:ext cx="1528681" cy="915422"/>
                </a:xfrm>
                <a:custGeom>
                  <a:avLst/>
                  <a:gdLst>
                    <a:gd name="T0" fmla="*/ 0 w 4109"/>
                    <a:gd name="T1" fmla="*/ 88 h 2457"/>
                    <a:gd name="T2" fmla="*/ 0 w 4109"/>
                    <a:gd name="T3" fmla="*/ 0 h 2457"/>
                    <a:gd name="T4" fmla="*/ 4109 w 4109"/>
                    <a:gd name="T5" fmla="*/ 2369 h 2457"/>
                    <a:gd name="T6" fmla="*/ 4109 w 4109"/>
                    <a:gd name="T7" fmla="*/ 2457 h 2457"/>
                    <a:gd name="T8" fmla="*/ 0 w 4109"/>
                    <a:gd name="T9" fmla="*/ 88 h 2457"/>
                  </a:gdLst>
                  <a:ahLst/>
                  <a:cxnLst>
                    <a:cxn ang="0">
                      <a:pos x="T0" y="T1"/>
                    </a:cxn>
                    <a:cxn ang="0">
                      <a:pos x="T2" y="T3"/>
                    </a:cxn>
                    <a:cxn ang="0">
                      <a:pos x="T4" y="T5"/>
                    </a:cxn>
                    <a:cxn ang="0">
                      <a:pos x="T6" y="T7"/>
                    </a:cxn>
                    <a:cxn ang="0">
                      <a:pos x="T8" y="T9"/>
                    </a:cxn>
                  </a:cxnLst>
                  <a:rect l="0" t="0" r="r" b="b"/>
                  <a:pathLst>
                    <a:path w="4109" h="2457">
                      <a:moveTo>
                        <a:pt x="0" y="88"/>
                      </a:moveTo>
                      <a:lnTo>
                        <a:pt x="0" y="0"/>
                      </a:lnTo>
                      <a:lnTo>
                        <a:pt x="4109" y="2369"/>
                      </a:lnTo>
                      <a:lnTo>
                        <a:pt x="4109" y="2457"/>
                      </a:lnTo>
                      <a:lnTo>
                        <a:pt x="0" y="88"/>
                      </a:lnTo>
                      <a:close/>
                    </a:path>
                  </a:pathLst>
                </a:custGeom>
                <a:solidFill>
                  <a:srgbClr val="1A33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47">
                  <a:extLst>
                    <a:ext uri="{FF2B5EF4-FFF2-40B4-BE49-F238E27FC236}">
                      <a16:creationId xmlns="" xmlns:a16="http://schemas.microsoft.com/office/drawing/2014/main" id="{E687CC5A-BA37-A993-2125-5FC9A3CD7A94}"/>
                    </a:ext>
                  </a:extLst>
                </p:cNvPr>
                <p:cNvSpPr>
                  <a:spLocks/>
                </p:cNvSpPr>
                <p:nvPr/>
              </p:nvSpPr>
              <p:spPr bwMode="auto">
                <a:xfrm>
                  <a:off x="6497397" y="3138000"/>
                  <a:ext cx="4394027" cy="2438149"/>
                </a:xfrm>
                <a:custGeom>
                  <a:avLst/>
                  <a:gdLst>
                    <a:gd name="T0" fmla="*/ 0 w 11807"/>
                    <a:gd name="T1" fmla="*/ 4181 h 6550"/>
                    <a:gd name="T2" fmla="*/ 8178 w 11807"/>
                    <a:gd name="T3" fmla="*/ 0 h 6550"/>
                    <a:gd name="T4" fmla="*/ 11807 w 11807"/>
                    <a:gd name="T5" fmla="*/ 2096 h 6550"/>
                    <a:gd name="T6" fmla="*/ 4109 w 11807"/>
                    <a:gd name="T7" fmla="*/ 6550 h 6550"/>
                    <a:gd name="T8" fmla="*/ 0 w 11807"/>
                    <a:gd name="T9" fmla="*/ 4181 h 6550"/>
                  </a:gdLst>
                  <a:ahLst/>
                  <a:cxnLst>
                    <a:cxn ang="0">
                      <a:pos x="T0" y="T1"/>
                    </a:cxn>
                    <a:cxn ang="0">
                      <a:pos x="T2" y="T3"/>
                    </a:cxn>
                    <a:cxn ang="0">
                      <a:pos x="T4" y="T5"/>
                    </a:cxn>
                    <a:cxn ang="0">
                      <a:pos x="T6" y="T7"/>
                    </a:cxn>
                    <a:cxn ang="0">
                      <a:pos x="T8" y="T9"/>
                    </a:cxn>
                  </a:cxnLst>
                  <a:rect l="0" t="0" r="r" b="b"/>
                  <a:pathLst>
                    <a:path w="11807" h="6550">
                      <a:moveTo>
                        <a:pt x="0" y="4181"/>
                      </a:moveTo>
                      <a:lnTo>
                        <a:pt x="8178" y="0"/>
                      </a:lnTo>
                      <a:lnTo>
                        <a:pt x="11807" y="2096"/>
                      </a:lnTo>
                      <a:lnTo>
                        <a:pt x="4109" y="6550"/>
                      </a:lnTo>
                      <a:lnTo>
                        <a:pt x="0" y="4181"/>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48">
                  <a:extLst>
                    <a:ext uri="{FF2B5EF4-FFF2-40B4-BE49-F238E27FC236}">
                      <a16:creationId xmlns="" xmlns:a16="http://schemas.microsoft.com/office/drawing/2014/main" id="{CA92EAE9-8712-C5A0-D4E1-FACBA9105FCC}"/>
                    </a:ext>
                  </a:extLst>
                </p:cNvPr>
                <p:cNvSpPr>
                  <a:spLocks/>
                </p:cNvSpPr>
                <p:nvPr/>
              </p:nvSpPr>
              <p:spPr bwMode="auto">
                <a:xfrm>
                  <a:off x="6497397" y="2777785"/>
                  <a:ext cx="3887940" cy="2141939"/>
                </a:xfrm>
                <a:custGeom>
                  <a:avLst/>
                  <a:gdLst>
                    <a:gd name="T0" fmla="*/ 0 w 10446"/>
                    <a:gd name="T1" fmla="*/ 4625 h 5760"/>
                    <a:gd name="T2" fmla="*/ 7999 w 10446"/>
                    <a:gd name="T3" fmla="*/ 0 h 5760"/>
                    <a:gd name="T4" fmla="*/ 10446 w 10446"/>
                    <a:gd name="T5" fmla="*/ 1408 h 5760"/>
                    <a:gd name="T6" fmla="*/ 1965 w 10446"/>
                    <a:gd name="T7" fmla="*/ 5760 h 5760"/>
                    <a:gd name="T8" fmla="*/ 0 w 10446"/>
                    <a:gd name="T9" fmla="*/ 4625 h 5760"/>
                  </a:gdLst>
                  <a:ahLst/>
                  <a:cxnLst>
                    <a:cxn ang="0">
                      <a:pos x="T0" y="T1"/>
                    </a:cxn>
                    <a:cxn ang="0">
                      <a:pos x="T2" y="T3"/>
                    </a:cxn>
                    <a:cxn ang="0">
                      <a:pos x="T4" y="T5"/>
                    </a:cxn>
                    <a:cxn ang="0">
                      <a:pos x="T6" y="T7"/>
                    </a:cxn>
                    <a:cxn ang="0">
                      <a:pos x="T8" y="T9"/>
                    </a:cxn>
                  </a:cxnLst>
                  <a:rect l="0" t="0" r="r" b="b"/>
                  <a:pathLst>
                    <a:path w="10446" h="5760">
                      <a:moveTo>
                        <a:pt x="0" y="4625"/>
                      </a:moveTo>
                      <a:lnTo>
                        <a:pt x="7999" y="0"/>
                      </a:lnTo>
                      <a:lnTo>
                        <a:pt x="10446" y="1408"/>
                      </a:lnTo>
                      <a:lnTo>
                        <a:pt x="1965" y="5760"/>
                      </a:lnTo>
                      <a:lnTo>
                        <a:pt x="0" y="4625"/>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49">
                  <a:extLst>
                    <a:ext uri="{FF2B5EF4-FFF2-40B4-BE49-F238E27FC236}">
                      <a16:creationId xmlns="" xmlns:a16="http://schemas.microsoft.com/office/drawing/2014/main" id="{C4CD58FB-CB2A-5F17-D4EB-1CFB3BFB5E02}"/>
                    </a:ext>
                  </a:extLst>
                </p:cNvPr>
                <p:cNvSpPr>
                  <a:spLocks/>
                </p:cNvSpPr>
                <p:nvPr/>
              </p:nvSpPr>
              <p:spPr bwMode="auto">
                <a:xfrm>
                  <a:off x="6497397" y="4498481"/>
                  <a:ext cx="1528681" cy="1077668"/>
                </a:xfrm>
                <a:custGeom>
                  <a:avLst/>
                  <a:gdLst>
                    <a:gd name="T0" fmla="*/ 0 w 4109"/>
                    <a:gd name="T1" fmla="*/ 527 h 2896"/>
                    <a:gd name="T2" fmla="*/ 0 w 4109"/>
                    <a:gd name="T3" fmla="*/ 0 h 2896"/>
                    <a:gd name="T4" fmla="*/ 4109 w 4109"/>
                    <a:gd name="T5" fmla="*/ 2369 h 2896"/>
                    <a:gd name="T6" fmla="*/ 4109 w 4109"/>
                    <a:gd name="T7" fmla="*/ 2896 h 2896"/>
                    <a:gd name="T8" fmla="*/ 0 w 4109"/>
                    <a:gd name="T9" fmla="*/ 527 h 2896"/>
                  </a:gdLst>
                  <a:ahLst/>
                  <a:cxnLst>
                    <a:cxn ang="0">
                      <a:pos x="T0" y="T1"/>
                    </a:cxn>
                    <a:cxn ang="0">
                      <a:pos x="T2" y="T3"/>
                    </a:cxn>
                    <a:cxn ang="0">
                      <a:pos x="T4" y="T5"/>
                    </a:cxn>
                    <a:cxn ang="0">
                      <a:pos x="T6" y="T7"/>
                    </a:cxn>
                    <a:cxn ang="0">
                      <a:pos x="T8" y="T9"/>
                    </a:cxn>
                  </a:cxnLst>
                  <a:rect l="0" t="0" r="r" b="b"/>
                  <a:pathLst>
                    <a:path w="4109" h="2896">
                      <a:moveTo>
                        <a:pt x="0" y="527"/>
                      </a:moveTo>
                      <a:lnTo>
                        <a:pt x="0" y="0"/>
                      </a:lnTo>
                      <a:lnTo>
                        <a:pt x="4109" y="2369"/>
                      </a:lnTo>
                      <a:lnTo>
                        <a:pt x="4109" y="2896"/>
                      </a:lnTo>
                      <a:lnTo>
                        <a:pt x="0" y="527"/>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0">
                  <a:extLst>
                    <a:ext uri="{FF2B5EF4-FFF2-40B4-BE49-F238E27FC236}">
                      <a16:creationId xmlns="" xmlns:a16="http://schemas.microsoft.com/office/drawing/2014/main" id="{B6628016-6F7B-47E5-709E-B10C7D4F5E27}"/>
                    </a:ext>
                  </a:extLst>
                </p:cNvPr>
                <p:cNvSpPr>
                  <a:spLocks/>
                </p:cNvSpPr>
                <p:nvPr/>
              </p:nvSpPr>
              <p:spPr bwMode="auto">
                <a:xfrm>
                  <a:off x="8026078" y="3696184"/>
                  <a:ext cx="2910001" cy="2202967"/>
                </a:xfrm>
                <a:custGeom>
                  <a:avLst/>
                  <a:gdLst>
                    <a:gd name="T0" fmla="*/ 0 w 7819"/>
                    <a:gd name="T1" fmla="*/ 4524 h 5920"/>
                    <a:gd name="T2" fmla="*/ 0 w 7819"/>
                    <a:gd name="T3" fmla="*/ 5054 h 5920"/>
                    <a:gd name="T4" fmla="*/ 0 w 7819"/>
                    <a:gd name="T5" fmla="*/ 5137 h 5920"/>
                    <a:gd name="T6" fmla="*/ 0 w 7819"/>
                    <a:gd name="T7" fmla="*/ 5920 h 5920"/>
                    <a:gd name="T8" fmla="*/ 7819 w 7819"/>
                    <a:gd name="T9" fmla="*/ 1397 h 5920"/>
                    <a:gd name="T10" fmla="*/ 7819 w 7819"/>
                    <a:gd name="T11" fmla="*/ 613 h 5920"/>
                    <a:gd name="T12" fmla="*/ 7819 w 7819"/>
                    <a:gd name="T13" fmla="*/ 531 h 5920"/>
                    <a:gd name="T14" fmla="*/ 7819 w 7819"/>
                    <a:gd name="T15" fmla="*/ 0 h 5920"/>
                    <a:gd name="T16" fmla="*/ 0 w 7819"/>
                    <a:gd name="T17" fmla="*/ 4524 h 5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9" h="5920">
                      <a:moveTo>
                        <a:pt x="0" y="4524"/>
                      </a:moveTo>
                      <a:lnTo>
                        <a:pt x="0" y="5054"/>
                      </a:lnTo>
                      <a:lnTo>
                        <a:pt x="0" y="5137"/>
                      </a:lnTo>
                      <a:lnTo>
                        <a:pt x="0" y="5920"/>
                      </a:lnTo>
                      <a:lnTo>
                        <a:pt x="7819" y="1397"/>
                      </a:lnTo>
                      <a:lnTo>
                        <a:pt x="7819" y="613"/>
                      </a:lnTo>
                      <a:lnTo>
                        <a:pt x="7819" y="531"/>
                      </a:lnTo>
                      <a:lnTo>
                        <a:pt x="7819" y="0"/>
                      </a:lnTo>
                      <a:lnTo>
                        <a:pt x="0" y="4524"/>
                      </a:lnTo>
                      <a:close/>
                    </a:path>
                  </a:pathLst>
                </a:custGeom>
                <a:solidFill>
                  <a:srgbClr val="F6F6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52">
                  <a:extLst>
                    <a:ext uri="{FF2B5EF4-FFF2-40B4-BE49-F238E27FC236}">
                      <a16:creationId xmlns="" xmlns:a16="http://schemas.microsoft.com/office/drawing/2014/main" id="{BC0BB6DC-CAFB-9A83-2183-574001A3D2A8}"/>
                    </a:ext>
                  </a:extLst>
                </p:cNvPr>
                <p:cNvSpPr>
                  <a:spLocks/>
                </p:cNvSpPr>
                <p:nvPr/>
              </p:nvSpPr>
              <p:spPr bwMode="auto">
                <a:xfrm>
                  <a:off x="6497397" y="2745038"/>
                  <a:ext cx="4507152" cy="2601883"/>
                </a:xfrm>
                <a:custGeom>
                  <a:avLst/>
                  <a:gdLst>
                    <a:gd name="T0" fmla="*/ 0 w 12110"/>
                    <a:gd name="T1" fmla="*/ 4625 h 6994"/>
                    <a:gd name="T2" fmla="*/ 7999 w 12110"/>
                    <a:gd name="T3" fmla="*/ 0 h 6994"/>
                    <a:gd name="T4" fmla="*/ 12110 w 12110"/>
                    <a:gd name="T5" fmla="*/ 2369 h 6994"/>
                    <a:gd name="T6" fmla="*/ 4109 w 12110"/>
                    <a:gd name="T7" fmla="*/ 6994 h 6994"/>
                    <a:gd name="T8" fmla="*/ 0 w 12110"/>
                    <a:gd name="T9" fmla="*/ 4625 h 6994"/>
                  </a:gdLst>
                  <a:ahLst/>
                  <a:cxnLst>
                    <a:cxn ang="0">
                      <a:pos x="T0" y="T1"/>
                    </a:cxn>
                    <a:cxn ang="0">
                      <a:pos x="T2" y="T3"/>
                    </a:cxn>
                    <a:cxn ang="0">
                      <a:pos x="T4" y="T5"/>
                    </a:cxn>
                    <a:cxn ang="0">
                      <a:pos x="T6" y="T7"/>
                    </a:cxn>
                    <a:cxn ang="0">
                      <a:pos x="T8" y="T9"/>
                    </a:cxn>
                  </a:cxnLst>
                  <a:rect l="0" t="0" r="r" b="b"/>
                  <a:pathLst>
                    <a:path w="12110" h="6994">
                      <a:moveTo>
                        <a:pt x="0" y="4625"/>
                      </a:moveTo>
                      <a:lnTo>
                        <a:pt x="7999" y="0"/>
                      </a:lnTo>
                      <a:lnTo>
                        <a:pt x="12110" y="2369"/>
                      </a:lnTo>
                      <a:lnTo>
                        <a:pt x="4109" y="6994"/>
                      </a:lnTo>
                      <a:lnTo>
                        <a:pt x="0" y="46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96">
                  <a:extLst>
                    <a:ext uri="{FF2B5EF4-FFF2-40B4-BE49-F238E27FC236}">
                      <a16:creationId xmlns="" xmlns:a16="http://schemas.microsoft.com/office/drawing/2014/main" id="{03956CF0-0E8E-FB31-74E0-401C7A217BA6}"/>
                    </a:ext>
                  </a:extLst>
                </p:cNvPr>
                <p:cNvSpPr>
                  <a:spLocks/>
                </p:cNvSpPr>
                <p:nvPr/>
              </p:nvSpPr>
              <p:spPr bwMode="auto">
                <a:xfrm>
                  <a:off x="8026078" y="4141243"/>
                  <a:ext cx="2910001" cy="1684972"/>
                </a:xfrm>
                <a:custGeom>
                  <a:avLst/>
                  <a:gdLst>
                    <a:gd name="T0" fmla="*/ 7823 w 7823"/>
                    <a:gd name="T1" fmla="*/ 0 h 4528"/>
                    <a:gd name="T2" fmla="*/ 8 w 7823"/>
                    <a:gd name="T3" fmla="*/ 4528 h 4528"/>
                    <a:gd name="T4" fmla="*/ 0 w 7823"/>
                    <a:gd name="T5" fmla="*/ 4517 h 4528"/>
                    <a:gd name="T6" fmla="*/ 7823 w 7823"/>
                    <a:gd name="T7" fmla="*/ 0 h 4528"/>
                  </a:gdLst>
                  <a:ahLst/>
                  <a:cxnLst>
                    <a:cxn ang="0">
                      <a:pos x="T0" y="T1"/>
                    </a:cxn>
                    <a:cxn ang="0">
                      <a:pos x="T2" y="T3"/>
                    </a:cxn>
                    <a:cxn ang="0">
                      <a:pos x="T4" y="T5"/>
                    </a:cxn>
                    <a:cxn ang="0">
                      <a:pos x="T6" y="T7"/>
                    </a:cxn>
                  </a:cxnLst>
                  <a:rect l="0" t="0" r="r" b="b"/>
                  <a:pathLst>
                    <a:path w="7823" h="4528">
                      <a:moveTo>
                        <a:pt x="7823" y="0"/>
                      </a:moveTo>
                      <a:lnTo>
                        <a:pt x="8" y="4528"/>
                      </a:lnTo>
                      <a:lnTo>
                        <a:pt x="0" y="4517"/>
                      </a:lnTo>
                      <a:lnTo>
                        <a:pt x="7823"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97">
                  <a:extLst>
                    <a:ext uri="{FF2B5EF4-FFF2-40B4-BE49-F238E27FC236}">
                      <a16:creationId xmlns="" xmlns:a16="http://schemas.microsoft.com/office/drawing/2014/main" id="{0B637F4F-BF40-5ECA-CF51-2FC1F3E005C0}"/>
                    </a:ext>
                  </a:extLst>
                </p:cNvPr>
                <p:cNvSpPr>
                  <a:spLocks/>
                </p:cNvSpPr>
                <p:nvPr/>
              </p:nvSpPr>
              <p:spPr bwMode="auto">
                <a:xfrm>
                  <a:off x="8026078" y="4066819"/>
                  <a:ext cx="2910001" cy="1686460"/>
                </a:xfrm>
                <a:custGeom>
                  <a:avLst/>
                  <a:gdLst>
                    <a:gd name="T0" fmla="*/ 7823 w 7823"/>
                    <a:gd name="T1" fmla="*/ 0 h 4530"/>
                    <a:gd name="T2" fmla="*/ 8 w 7823"/>
                    <a:gd name="T3" fmla="*/ 4530 h 4530"/>
                    <a:gd name="T4" fmla="*/ 0 w 7823"/>
                    <a:gd name="T5" fmla="*/ 4519 h 4530"/>
                    <a:gd name="T6" fmla="*/ 7823 w 7823"/>
                    <a:gd name="T7" fmla="*/ 0 h 4530"/>
                  </a:gdLst>
                  <a:ahLst/>
                  <a:cxnLst>
                    <a:cxn ang="0">
                      <a:pos x="T0" y="T1"/>
                    </a:cxn>
                    <a:cxn ang="0">
                      <a:pos x="T2" y="T3"/>
                    </a:cxn>
                    <a:cxn ang="0">
                      <a:pos x="T4" y="T5"/>
                    </a:cxn>
                    <a:cxn ang="0">
                      <a:pos x="T6" y="T7"/>
                    </a:cxn>
                  </a:cxnLst>
                  <a:rect l="0" t="0" r="r" b="b"/>
                  <a:pathLst>
                    <a:path w="7823" h="4530">
                      <a:moveTo>
                        <a:pt x="7823" y="0"/>
                      </a:moveTo>
                      <a:lnTo>
                        <a:pt x="8" y="4530"/>
                      </a:lnTo>
                      <a:lnTo>
                        <a:pt x="0" y="4519"/>
                      </a:lnTo>
                      <a:lnTo>
                        <a:pt x="7823"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98">
                  <a:extLst>
                    <a:ext uri="{FF2B5EF4-FFF2-40B4-BE49-F238E27FC236}">
                      <a16:creationId xmlns="" xmlns:a16="http://schemas.microsoft.com/office/drawing/2014/main" id="{88ACBF9A-7D60-FD2E-3688-26CFC1AED6D9}"/>
                    </a:ext>
                  </a:extLst>
                </p:cNvPr>
                <p:cNvSpPr>
                  <a:spLocks/>
                </p:cNvSpPr>
                <p:nvPr/>
              </p:nvSpPr>
              <p:spPr bwMode="auto">
                <a:xfrm>
                  <a:off x="8026078" y="3993882"/>
                  <a:ext cx="2910001" cy="1684972"/>
                </a:xfrm>
                <a:custGeom>
                  <a:avLst/>
                  <a:gdLst>
                    <a:gd name="T0" fmla="*/ 7823 w 7823"/>
                    <a:gd name="T1" fmla="*/ 0 h 4530"/>
                    <a:gd name="T2" fmla="*/ 8 w 7823"/>
                    <a:gd name="T3" fmla="*/ 4530 h 4530"/>
                    <a:gd name="T4" fmla="*/ 0 w 7823"/>
                    <a:gd name="T5" fmla="*/ 4518 h 4530"/>
                    <a:gd name="T6" fmla="*/ 7823 w 7823"/>
                    <a:gd name="T7" fmla="*/ 0 h 4530"/>
                  </a:gdLst>
                  <a:ahLst/>
                  <a:cxnLst>
                    <a:cxn ang="0">
                      <a:pos x="T0" y="T1"/>
                    </a:cxn>
                    <a:cxn ang="0">
                      <a:pos x="T2" y="T3"/>
                    </a:cxn>
                    <a:cxn ang="0">
                      <a:pos x="T4" y="T5"/>
                    </a:cxn>
                    <a:cxn ang="0">
                      <a:pos x="T6" y="T7"/>
                    </a:cxn>
                  </a:cxnLst>
                  <a:rect l="0" t="0" r="r" b="b"/>
                  <a:pathLst>
                    <a:path w="7823" h="4530">
                      <a:moveTo>
                        <a:pt x="7823" y="0"/>
                      </a:moveTo>
                      <a:lnTo>
                        <a:pt x="8" y="4530"/>
                      </a:lnTo>
                      <a:lnTo>
                        <a:pt x="0" y="4518"/>
                      </a:lnTo>
                      <a:lnTo>
                        <a:pt x="7823"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99">
                  <a:extLst>
                    <a:ext uri="{FF2B5EF4-FFF2-40B4-BE49-F238E27FC236}">
                      <a16:creationId xmlns="" xmlns:a16="http://schemas.microsoft.com/office/drawing/2014/main" id="{F981F49E-A0FA-FBC0-2F49-2709380C78E8}"/>
                    </a:ext>
                  </a:extLst>
                </p:cNvPr>
                <p:cNvSpPr>
                  <a:spLocks/>
                </p:cNvSpPr>
                <p:nvPr/>
              </p:nvSpPr>
              <p:spPr bwMode="auto">
                <a:xfrm>
                  <a:off x="8026078" y="3919458"/>
                  <a:ext cx="2910001" cy="1684972"/>
                </a:xfrm>
                <a:custGeom>
                  <a:avLst/>
                  <a:gdLst>
                    <a:gd name="T0" fmla="*/ 7823 w 7823"/>
                    <a:gd name="T1" fmla="*/ 0 h 4528"/>
                    <a:gd name="T2" fmla="*/ 8 w 7823"/>
                    <a:gd name="T3" fmla="*/ 4528 h 4528"/>
                    <a:gd name="T4" fmla="*/ 0 w 7823"/>
                    <a:gd name="T5" fmla="*/ 4518 h 4528"/>
                    <a:gd name="T6" fmla="*/ 7823 w 7823"/>
                    <a:gd name="T7" fmla="*/ 0 h 4528"/>
                  </a:gdLst>
                  <a:ahLst/>
                  <a:cxnLst>
                    <a:cxn ang="0">
                      <a:pos x="T0" y="T1"/>
                    </a:cxn>
                    <a:cxn ang="0">
                      <a:pos x="T2" y="T3"/>
                    </a:cxn>
                    <a:cxn ang="0">
                      <a:pos x="T4" y="T5"/>
                    </a:cxn>
                    <a:cxn ang="0">
                      <a:pos x="T6" y="T7"/>
                    </a:cxn>
                  </a:cxnLst>
                  <a:rect l="0" t="0" r="r" b="b"/>
                  <a:pathLst>
                    <a:path w="7823" h="4528">
                      <a:moveTo>
                        <a:pt x="7823" y="0"/>
                      </a:moveTo>
                      <a:lnTo>
                        <a:pt x="8" y="4528"/>
                      </a:lnTo>
                      <a:lnTo>
                        <a:pt x="0" y="4518"/>
                      </a:lnTo>
                      <a:lnTo>
                        <a:pt x="7823"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00">
                  <a:extLst>
                    <a:ext uri="{FF2B5EF4-FFF2-40B4-BE49-F238E27FC236}">
                      <a16:creationId xmlns="" xmlns:a16="http://schemas.microsoft.com/office/drawing/2014/main" id="{2D3E39C2-E4F3-719F-7247-9C163615F046}"/>
                    </a:ext>
                  </a:extLst>
                </p:cNvPr>
                <p:cNvSpPr>
                  <a:spLocks/>
                </p:cNvSpPr>
                <p:nvPr/>
              </p:nvSpPr>
              <p:spPr bwMode="auto">
                <a:xfrm>
                  <a:off x="8026078" y="3845033"/>
                  <a:ext cx="2910001" cy="1684972"/>
                </a:xfrm>
                <a:custGeom>
                  <a:avLst/>
                  <a:gdLst>
                    <a:gd name="T0" fmla="*/ 7823 w 7823"/>
                    <a:gd name="T1" fmla="*/ 0 h 4529"/>
                    <a:gd name="T2" fmla="*/ 8 w 7823"/>
                    <a:gd name="T3" fmla="*/ 4529 h 4529"/>
                    <a:gd name="T4" fmla="*/ 0 w 7823"/>
                    <a:gd name="T5" fmla="*/ 4517 h 4529"/>
                    <a:gd name="T6" fmla="*/ 7823 w 7823"/>
                    <a:gd name="T7" fmla="*/ 0 h 4529"/>
                  </a:gdLst>
                  <a:ahLst/>
                  <a:cxnLst>
                    <a:cxn ang="0">
                      <a:pos x="T0" y="T1"/>
                    </a:cxn>
                    <a:cxn ang="0">
                      <a:pos x="T2" y="T3"/>
                    </a:cxn>
                    <a:cxn ang="0">
                      <a:pos x="T4" y="T5"/>
                    </a:cxn>
                    <a:cxn ang="0">
                      <a:pos x="T6" y="T7"/>
                    </a:cxn>
                  </a:cxnLst>
                  <a:rect l="0" t="0" r="r" b="b"/>
                  <a:pathLst>
                    <a:path w="7823" h="4529">
                      <a:moveTo>
                        <a:pt x="7823" y="0"/>
                      </a:moveTo>
                      <a:lnTo>
                        <a:pt x="8" y="4529"/>
                      </a:lnTo>
                      <a:lnTo>
                        <a:pt x="0" y="4517"/>
                      </a:lnTo>
                      <a:lnTo>
                        <a:pt x="7823"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01">
                  <a:extLst>
                    <a:ext uri="{FF2B5EF4-FFF2-40B4-BE49-F238E27FC236}">
                      <a16:creationId xmlns="" xmlns:a16="http://schemas.microsoft.com/office/drawing/2014/main" id="{2FDAA16A-6072-E035-007B-4DE69CC3D440}"/>
                    </a:ext>
                  </a:extLst>
                </p:cNvPr>
                <p:cNvSpPr>
                  <a:spLocks/>
                </p:cNvSpPr>
                <p:nvPr/>
              </p:nvSpPr>
              <p:spPr bwMode="auto">
                <a:xfrm>
                  <a:off x="8026078" y="3770609"/>
                  <a:ext cx="2910001" cy="1684972"/>
                </a:xfrm>
                <a:custGeom>
                  <a:avLst/>
                  <a:gdLst>
                    <a:gd name="T0" fmla="*/ 7823 w 7823"/>
                    <a:gd name="T1" fmla="*/ 0 h 4528"/>
                    <a:gd name="T2" fmla="*/ 8 w 7823"/>
                    <a:gd name="T3" fmla="*/ 4528 h 4528"/>
                    <a:gd name="T4" fmla="*/ 0 w 7823"/>
                    <a:gd name="T5" fmla="*/ 4517 h 4528"/>
                    <a:gd name="T6" fmla="*/ 7823 w 7823"/>
                    <a:gd name="T7" fmla="*/ 0 h 4528"/>
                  </a:gdLst>
                  <a:ahLst/>
                  <a:cxnLst>
                    <a:cxn ang="0">
                      <a:pos x="T0" y="T1"/>
                    </a:cxn>
                    <a:cxn ang="0">
                      <a:pos x="T2" y="T3"/>
                    </a:cxn>
                    <a:cxn ang="0">
                      <a:pos x="T4" y="T5"/>
                    </a:cxn>
                    <a:cxn ang="0">
                      <a:pos x="T6" y="T7"/>
                    </a:cxn>
                  </a:cxnLst>
                  <a:rect l="0" t="0" r="r" b="b"/>
                  <a:pathLst>
                    <a:path w="7823" h="4528">
                      <a:moveTo>
                        <a:pt x="7823" y="0"/>
                      </a:moveTo>
                      <a:lnTo>
                        <a:pt x="8" y="4528"/>
                      </a:lnTo>
                      <a:lnTo>
                        <a:pt x="0" y="4517"/>
                      </a:lnTo>
                      <a:lnTo>
                        <a:pt x="7823"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21">
                  <a:extLst>
                    <a:ext uri="{FF2B5EF4-FFF2-40B4-BE49-F238E27FC236}">
                      <a16:creationId xmlns="" xmlns:a16="http://schemas.microsoft.com/office/drawing/2014/main" id="{F7D80D3B-DC02-6558-77A8-9C244C65582F}"/>
                    </a:ext>
                  </a:extLst>
                </p:cNvPr>
                <p:cNvSpPr>
                  <a:spLocks/>
                </p:cNvSpPr>
                <p:nvPr/>
              </p:nvSpPr>
              <p:spPr bwMode="auto">
                <a:xfrm>
                  <a:off x="8026078" y="3626225"/>
                  <a:ext cx="2978472" cy="2338420"/>
                </a:xfrm>
                <a:custGeom>
                  <a:avLst/>
                  <a:gdLst>
                    <a:gd name="T0" fmla="*/ 75 w 8001"/>
                    <a:gd name="T1" fmla="*/ 5365 h 6282"/>
                    <a:gd name="T2" fmla="*/ 75 w 8001"/>
                    <a:gd name="T3" fmla="*/ 4668 h 6282"/>
                    <a:gd name="T4" fmla="*/ 8001 w 8001"/>
                    <a:gd name="T5" fmla="*/ 86 h 6282"/>
                    <a:gd name="T6" fmla="*/ 8001 w 8001"/>
                    <a:gd name="T7" fmla="*/ 0 h 6282"/>
                    <a:gd name="T8" fmla="*/ 0 w 8001"/>
                    <a:gd name="T9" fmla="*/ 4625 h 6282"/>
                    <a:gd name="T10" fmla="*/ 0 w 8001"/>
                    <a:gd name="T11" fmla="*/ 4626 h 6282"/>
                    <a:gd name="T12" fmla="*/ 0 w 8001"/>
                    <a:gd name="T13" fmla="*/ 4712 h 6282"/>
                    <a:gd name="T14" fmla="*/ 0 w 8001"/>
                    <a:gd name="T15" fmla="*/ 5411 h 6282"/>
                    <a:gd name="T16" fmla="*/ 0 w 8001"/>
                    <a:gd name="T17" fmla="*/ 5498 h 6282"/>
                    <a:gd name="T18" fmla="*/ 0 w 8001"/>
                    <a:gd name="T19" fmla="*/ 6193 h 6282"/>
                    <a:gd name="T20" fmla="*/ 0 w 8001"/>
                    <a:gd name="T21" fmla="*/ 6282 h 6282"/>
                    <a:gd name="T22" fmla="*/ 0 w 8001"/>
                    <a:gd name="T23" fmla="*/ 6282 h 6282"/>
                    <a:gd name="T24" fmla="*/ 0 w 8001"/>
                    <a:gd name="T25" fmla="*/ 6282 h 6282"/>
                    <a:gd name="T26" fmla="*/ 8001 w 8001"/>
                    <a:gd name="T27" fmla="*/ 1657 h 6282"/>
                    <a:gd name="T28" fmla="*/ 8001 w 8001"/>
                    <a:gd name="T29" fmla="*/ 1569 h 6282"/>
                    <a:gd name="T30" fmla="*/ 75 w 8001"/>
                    <a:gd name="T31" fmla="*/ 6150 h 6282"/>
                    <a:gd name="T32" fmla="*/ 75 w 8001"/>
                    <a:gd name="T33" fmla="*/ 5452 h 6282"/>
                    <a:gd name="T34" fmla="*/ 75 w 8001"/>
                    <a:gd name="T35" fmla="*/ 5365 h 6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01" h="6282">
                      <a:moveTo>
                        <a:pt x="75" y="5365"/>
                      </a:moveTo>
                      <a:lnTo>
                        <a:pt x="75" y="4668"/>
                      </a:lnTo>
                      <a:lnTo>
                        <a:pt x="8001" y="86"/>
                      </a:lnTo>
                      <a:lnTo>
                        <a:pt x="8001" y="0"/>
                      </a:lnTo>
                      <a:lnTo>
                        <a:pt x="0" y="4625"/>
                      </a:lnTo>
                      <a:lnTo>
                        <a:pt x="0" y="4626"/>
                      </a:lnTo>
                      <a:lnTo>
                        <a:pt x="0" y="4712"/>
                      </a:lnTo>
                      <a:lnTo>
                        <a:pt x="0" y="5411"/>
                      </a:lnTo>
                      <a:lnTo>
                        <a:pt x="0" y="5498"/>
                      </a:lnTo>
                      <a:lnTo>
                        <a:pt x="0" y="6193"/>
                      </a:lnTo>
                      <a:lnTo>
                        <a:pt x="0" y="6282"/>
                      </a:lnTo>
                      <a:lnTo>
                        <a:pt x="0" y="6282"/>
                      </a:lnTo>
                      <a:lnTo>
                        <a:pt x="0" y="6282"/>
                      </a:lnTo>
                      <a:lnTo>
                        <a:pt x="8001" y="1657"/>
                      </a:lnTo>
                      <a:lnTo>
                        <a:pt x="8001" y="1569"/>
                      </a:lnTo>
                      <a:lnTo>
                        <a:pt x="75" y="6150"/>
                      </a:lnTo>
                      <a:lnTo>
                        <a:pt x="75" y="5452"/>
                      </a:lnTo>
                      <a:lnTo>
                        <a:pt x="75" y="5365"/>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23">
                  <a:extLst>
                    <a:ext uri="{FF2B5EF4-FFF2-40B4-BE49-F238E27FC236}">
                      <a16:creationId xmlns="" xmlns:a16="http://schemas.microsoft.com/office/drawing/2014/main" id="{7E146252-240B-2B4C-CE7F-81B3C9CDEF59}"/>
                    </a:ext>
                  </a:extLst>
                </p:cNvPr>
                <p:cNvSpPr>
                  <a:spLocks/>
                </p:cNvSpPr>
                <p:nvPr/>
              </p:nvSpPr>
              <p:spPr bwMode="auto">
                <a:xfrm>
                  <a:off x="8054359" y="5363294"/>
                  <a:ext cx="0" cy="258998"/>
                </a:xfrm>
                <a:custGeom>
                  <a:avLst/>
                  <a:gdLst>
                    <a:gd name="T0" fmla="*/ 697 h 697"/>
                    <a:gd name="T1" fmla="*/ 0 h 697"/>
                    <a:gd name="T2" fmla="*/ 697 h 697"/>
                  </a:gdLst>
                  <a:ahLst/>
                  <a:cxnLst>
                    <a:cxn ang="0">
                      <a:pos x="0" y="T0"/>
                    </a:cxn>
                    <a:cxn ang="0">
                      <a:pos x="0" y="T1"/>
                    </a:cxn>
                    <a:cxn ang="0">
                      <a:pos x="0" y="T2"/>
                    </a:cxn>
                  </a:cxnLst>
                  <a:rect l="0" t="0" r="r" b="b"/>
                  <a:pathLst>
                    <a:path h="697">
                      <a:moveTo>
                        <a:pt x="0" y="697"/>
                      </a:moveTo>
                      <a:lnTo>
                        <a:pt x="0" y="0"/>
                      </a:lnTo>
                      <a:lnTo>
                        <a:pt x="0" y="697"/>
                      </a:lnTo>
                      <a:close/>
                    </a:path>
                  </a:pathLst>
                </a:custGeom>
                <a:solidFill>
                  <a:srgbClr val="70727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24">
                  <a:extLst>
                    <a:ext uri="{FF2B5EF4-FFF2-40B4-BE49-F238E27FC236}">
                      <a16:creationId xmlns="" xmlns:a16="http://schemas.microsoft.com/office/drawing/2014/main" id="{E2868317-69A9-5C4F-BF51-7C0869B9F123}"/>
                    </a:ext>
                  </a:extLst>
                </p:cNvPr>
                <p:cNvSpPr>
                  <a:spLocks/>
                </p:cNvSpPr>
                <p:nvPr/>
              </p:nvSpPr>
              <p:spPr bwMode="auto">
                <a:xfrm>
                  <a:off x="6497397" y="4465735"/>
                  <a:ext cx="1528681" cy="1498910"/>
                </a:xfrm>
                <a:custGeom>
                  <a:avLst/>
                  <a:gdLst>
                    <a:gd name="T0" fmla="*/ 0 w 4109"/>
                    <a:gd name="T1" fmla="*/ 0 h 4026"/>
                    <a:gd name="T2" fmla="*/ 0 w 4109"/>
                    <a:gd name="T3" fmla="*/ 785 h 4026"/>
                    <a:gd name="T4" fmla="*/ 0 w 4109"/>
                    <a:gd name="T5" fmla="*/ 835 h 4026"/>
                    <a:gd name="T6" fmla="*/ 0 w 4109"/>
                    <a:gd name="T7" fmla="*/ 1568 h 4026"/>
                    <a:gd name="T8" fmla="*/ 0 w 4109"/>
                    <a:gd name="T9" fmla="*/ 1619 h 4026"/>
                    <a:gd name="T10" fmla="*/ 0 w 4109"/>
                    <a:gd name="T11" fmla="*/ 1657 h 4026"/>
                    <a:gd name="T12" fmla="*/ 4109 w 4109"/>
                    <a:gd name="T13" fmla="*/ 4026 h 4026"/>
                    <a:gd name="T14" fmla="*/ 4109 w 4109"/>
                    <a:gd name="T15" fmla="*/ 3988 h 4026"/>
                    <a:gd name="T16" fmla="*/ 4109 w 4109"/>
                    <a:gd name="T17" fmla="*/ 3937 h 4026"/>
                    <a:gd name="T18" fmla="*/ 4109 w 4109"/>
                    <a:gd name="T19" fmla="*/ 3204 h 4026"/>
                    <a:gd name="T20" fmla="*/ 4109 w 4109"/>
                    <a:gd name="T21" fmla="*/ 3154 h 4026"/>
                    <a:gd name="T22" fmla="*/ 4109 w 4109"/>
                    <a:gd name="T23" fmla="*/ 2369 h 4026"/>
                    <a:gd name="T24" fmla="*/ 0 w 4109"/>
                    <a:gd name="T25" fmla="*/ 0 h 4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9" h="4026">
                      <a:moveTo>
                        <a:pt x="0" y="0"/>
                      </a:moveTo>
                      <a:lnTo>
                        <a:pt x="0" y="785"/>
                      </a:lnTo>
                      <a:lnTo>
                        <a:pt x="0" y="835"/>
                      </a:lnTo>
                      <a:lnTo>
                        <a:pt x="0" y="1568"/>
                      </a:lnTo>
                      <a:lnTo>
                        <a:pt x="0" y="1619"/>
                      </a:lnTo>
                      <a:lnTo>
                        <a:pt x="0" y="1657"/>
                      </a:lnTo>
                      <a:lnTo>
                        <a:pt x="4109" y="4026"/>
                      </a:lnTo>
                      <a:lnTo>
                        <a:pt x="4109" y="3988"/>
                      </a:lnTo>
                      <a:lnTo>
                        <a:pt x="4109" y="3937"/>
                      </a:lnTo>
                      <a:lnTo>
                        <a:pt x="4109" y="3204"/>
                      </a:lnTo>
                      <a:lnTo>
                        <a:pt x="4109" y="3154"/>
                      </a:lnTo>
                      <a:lnTo>
                        <a:pt x="4109" y="2369"/>
                      </a:lnTo>
                      <a:lnTo>
                        <a:pt x="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35">
                  <a:extLst>
                    <a:ext uri="{FF2B5EF4-FFF2-40B4-BE49-F238E27FC236}">
                      <a16:creationId xmlns="" xmlns:a16="http://schemas.microsoft.com/office/drawing/2014/main" id="{B749D967-5EB1-FCF9-A67B-71359972D567}"/>
                    </a:ext>
                  </a:extLst>
                </p:cNvPr>
                <p:cNvSpPr>
                  <a:spLocks/>
                </p:cNvSpPr>
                <p:nvPr/>
              </p:nvSpPr>
              <p:spPr bwMode="auto">
                <a:xfrm>
                  <a:off x="8054359" y="3697673"/>
                  <a:ext cx="2881720" cy="2185105"/>
                </a:xfrm>
                <a:custGeom>
                  <a:avLst/>
                  <a:gdLst>
                    <a:gd name="T0" fmla="*/ 0 w 7744"/>
                    <a:gd name="T1" fmla="*/ 4477 h 5875"/>
                    <a:gd name="T2" fmla="*/ 0 w 7744"/>
                    <a:gd name="T3" fmla="*/ 5875 h 5875"/>
                    <a:gd name="T4" fmla="*/ 152 w 7744"/>
                    <a:gd name="T5" fmla="*/ 5788 h 5875"/>
                    <a:gd name="T6" fmla="*/ 152 w 7744"/>
                    <a:gd name="T7" fmla="*/ 4564 h 5875"/>
                    <a:gd name="T8" fmla="*/ 7744 w 7744"/>
                    <a:gd name="T9" fmla="*/ 174 h 5875"/>
                    <a:gd name="T10" fmla="*/ 7744 w 7744"/>
                    <a:gd name="T11" fmla="*/ 0 h 5875"/>
                    <a:gd name="T12" fmla="*/ 0 w 7744"/>
                    <a:gd name="T13" fmla="*/ 4477 h 5875"/>
                  </a:gdLst>
                  <a:ahLst/>
                  <a:cxnLst>
                    <a:cxn ang="0">
                      <a:pos x="T0" y="T1"/>
                    </a:cxn>
                    <a:cxn ang="0">
                      <a:pos x="T2" y="T3"/>
                    </a:cxn>
                    <a:cxn ang="0">
                      <a:pos x="T4" y="T5"/>
                    </a:cxn>
                    <a:cxn ang="0">
                      <a:pos x="T6" y="T7"/>
                    </a:cxn>
                    <a:cxn ang="0">
                      <a:pos x="T8" y="T9"/>
                    </a:cxn>
                    <a:cxn ang="0">
                      <a:pos x="T10" y="T11"/>
                    </a:cxn>
                    <a:cxn ang="0">
                      <a:pos x="T12" y="T13"/>
                    </a:cxn>
                  </a:cxnLst>
                  <a:rect l="0" t="0" r="r" b="b"/>
                  <a:pathLst>
                    <a:path w="7744" h="5875">
                      <a:moveTo>
                        <a:pt x="0" y="4477"/>
                      </a:moveTo>
                      <a:lnTo>
                        <a:pt x="0" y="5875"/>
                      </a:lnTo>
                      <a:lnTo>
                        <a:pt x="152" y="5788"/>
                      </a:lnTo>
                      <a:lnTo>
                        <a:pt x="152" y="4564"/>
                      </a:lnTo>
                      <a:lnTo>
                        <a:pt x="7744" y="174"/>
                      </a:lnTo>
                      <a:lnTo>
                        <a:pt x="7744" y="0"/>
                      </a:lnTo>
                      <a:lnTo>
                        <a:pt x="0" y="4477"/>
                      </a:lnTo>
                      <a:close/>
                    </a:path>
                  </a:pathLst>
                </a:custGeom>
                <a:solidFill>
                  <a:srgbClr val="373435">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2" name="Group 171">
                <a:extLst>
                  <a:ext uri="{FF2B5EF4-FFF2-40B4-BE49-F238E27FC236}">
                    <a16:creationId xmlns="" xmlns:a16="http://schemas.microsoft.com/office/drawing/2014/main" id="{56589E3A-69D7-5E73-D125-6F223180E271}"/>
                  </a:ext>
                </a:extLst>
              </p:cNvPr>
              <p:cNvGrpSpPr/>
              <p:nvPr/>
            </p:nvGrpSpPr>
            <p:grpSpPr>
              <a:xfrm>
                <a:off x="7241642" y="2127314"/>
                <a:ext cx="3762908" cy="2789433"/>
                <a:chOff x="7241642" y="2127314"/>
                <a:chExt cx="3762908" cy="2789433"/>
              </a:xfrm>
            </p:grpSpPr>
            <p:sp>
              <p:nvSpPr>
                <p:cNvPr id="223" name="Freeform 53">
                  <a:extLst>
                    <a:ext uri="{FF2B5EF4-FFF2-40B4-BE49-F238E27FC236}">
                      <a16:creationId xmlns="" xmlns:a16="http://schemas.microsoft.com/office/drawing/2014/main" id="{AE10055C-0838-E76B-C45F-CE615C98E1AE}"/>
                    </a:ext>
                  </a:extLst>
                </p:cNvPr>
                <p:cNvSpPr>
                  <a:spLocks/>
                </p:cNvSpPr>
                <p:nvPr/>
              </p:nvSpPr>
              <p:spPr bwMode="auto">
                <a:xfrm>
                  <a:off x="7241642" y="2712292"/>
                  <a:ext cx="3762907" cy="2171709"/>
                </a:xfrm>
                <a:custGeom>
                  <a:avLst/>
                  <a:gdLst>
                    <a:gd name="T0" fmla="*/ 0 w 10112"/>
                    <a:gd name="T1" fmla="*/ 3468 h 5837"/>
                    <a:gd name="T2" fmla="*/ 6002 w 10112"/>
                    <a:gd name="T3" fmla="*/ 0 h 5837"/>
                    <a:gd name="T4" fmla="*/ 10112 w 10112"/>
                    <a:gd name="T5" fmla="*/ 2369 h 5837"/>
                    <a:gd name="T6" fmla="*/ 4111 w 10112"/>
                    <a:gd name="T7" fmla="*/ 5837 h 5837"/>
                    <a:gd name="T8" fmla="*/ 0 w 10112"/>
                    <a:gd name="T9" fmla="*/ 3468 h 5837"/>
                  </a:gdLst>
                  <a:ahLst/>
                  <a:cxnLst>
                    <a:cxn ang="0">
                      <a:pos x="T0" y="T1"/>
                    </a:cxn>
                    <a:cxn ang="0">
                      <a:pos x="T2" y="T3"/>
                    </a:cxn>
                    <a:cxn ang="0">
                      <a:pos x="T4" y="T5"/>
                    </a:cxn>
                    <a:cxn ang="0">
                      <a:pos x="T6" y="T7"/>
                    </a:cxn>
                    <a:cxn ang="0">
                      <a:pos x="T8" y="T9"/>
                    </a:cxn>
                  </a:cxnLst>
                  <a:rect l="0" t="0" r="r" b="b"/>
                  <a:pathLst>
                    <a:path w="10112" h="5837">
                      <a:moveTo>
                        <a:pt x="0" y="3468"/>
                      </a:moveTo>
                      <a:lnTo>
                        <a:pt x="6002" y="0"/>
                      </a:lnTo>
                      <a:lnTo>
                        <a:pt x="10112" y="2369"/>
                      </a:lnTo>
                      <a:lnTo>
                        <a:pt x="4111" y="5837"/>
                      </a:lnTo>
                      <a:lnTo>
                        <a:pt x="0" y="3468"/>
                      </a:lnTo>
                      <a:close/>
                    </a:path>
                  </a:pathLst>
                </a:custGeom>
                <a:solidFill>
                  <a:srgbClr val="1C626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4">
                  <a:extLst>
                    <a:ext uri="{FF2B5EF4-FFF2-40B4-BE49-F238E27FC236}">
                      <a16:creationId xmlns="" xmlns:a16="http://schemas.microsoft.com/office/drawing/2014/main" id="{C245A610-FBC8-667D-D814-5FBD6DF97B11}"/>
                    </a:ext>
                  </a:extLst>
                </p:cNvPr>
                <p:cNvSpPr>
                  <a:spLocks/>
                </p:cNvSpPr>
                <p:nvPr/>
              </p:nvSpPr>
              <p:spPr bwMode="auto">
                <a:xfrm>
                  <a:off x="7241642" y="2712292"/>
                  <a:ext cx="3762907" cy="2171709"/>
                </a:xfrm>
                <a:custGeom>
                  <a:avLst/>
                  <a:gdLst>
                    <a:gd name="T0" fmla="*/ 0 w 10112"/>
                    <a:gd name="T1" fmla="*/ 3468 h 5837"/>
                    <a:gd name="T2" fmla="*/ 6002 w 10112"/>
                    <a:gd name="T3" fmla="*/ 0 h 5837"/>
                    <a:gd name="T4" fmla="*/ 10112 w 10112"/>
                    <a:gd name="T5" fmla="*/ 2369 h 5837"/>
                    <a:gd name="T6" fmla="*/ 4111 w 10112"/>
                    <a:gd name="T7" fmla="*/ 5837 h 5837"/>
                    <a:gd name="T8" fmla="*/ 0 w 10112"/>
                    <a:gd name="T9" fmla="*/ 3468 h 5837"/>
                  </a:gdLst>
                  <a:ahLst/>
                  <a:cxnLst>
                    <a:cxn ang="0">
                      <a:pos x="T0" y="T1"/>
                    </a:cxn>
                    <a:cxn ang="0">
                      <a:pos x="T2" y="T3"/>
                    </a:cxn>
                    <a:cxn ang="0">
                      <a:pos x="T4" y="T5"/>
                    </a:cxn>
                    <a:cxn ang="0">
                      <a:pos x="T6" y="T7"/>
                    </a:cxn>
                    <a:cxn ang="0">
                      <a:pos x="T8" y="T9"/>
                    </a:cxn>
                  </a:cxnLst>
                  <a:rect l="0" t="0" r="r" b="b"/>
                  <a:pathLst>
                    <a:path w="10112" h="5837">
                      <a:moveTo>
                        <a:pt x="0" y="3468"/>
                      </a:moveTo>
                      <a:lnTo>
                        <a:pt x="6002" y="0"/>
                      </a:lnTo>
                      <a:lnTo>
                        <a:pt x="10112" y="2369"/>
                      </a:lnTo>
                      <a:lnTo>
                        <a:pt x="4111" y="5837"/>
                      </a:lnTo>
                      <a:lnTo>
                        <a:pt x="0" y="3468"/>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5">
                  <a:extLst>
                    <a:ext uri="{FF2B5EF4-FFF2-40B4-BE49-F238E27FC236}">
                      <a16:creationId xmlns="" xmlns:a16="http://schemas.microsoft.com/office/drawing/2014/main" id="{1631AB95-C68F-1F29-96F4-65E10BA5DDE2}"/>
                    </a:ext>
                  </a:extLst>
                </p:cNvPr>
                <p:cNvSpPr>
                  <a:spLocks/>
                </p:cNvSpPr>
                <p:nvPr/>
              </p:nvSpPr>
              <p:spPr bwMode="auto">
                <a:xfrm>
                  <a:off x="7241642" y="2712292"/>
                  <a:ext cx="3649781" cy="2107704"/>
                </a:xfrm>
                <a:custGeom>
                  <a:avLst/>
                  <a:gdLst>
                    <a:gd name="T0" fmla="*/ 0 w 9809"/>
                    <a:gd name="T1" fmla="*/ 3296 h 5665"/>
                    <a:gd name="T2" fmla="*/ 5700 w 9809"/>
                    <a:gd name="T3" fmla="*/ 0 h 5665"/>
                    <a:gd name="T4" fmla="*/ 9809 w 9809"/>
                    <a:gd name="T5" fmla="*/ 2369 h 5665"/>
                    <a:gd name="T6" fmla="*/ 4111 w 9809"/>
                    <a:gd name="T7" fmla="*/ 5665 h 5665"/>
                    <a:gd name="T8" fmla="*/ 0 w 9809"/>
                    <a:gd name="T9" fmla="*/ 3296 h 5665"/>
                  </a:gdLst>
                  <a:ahLst/>
                  <a:cxnLst>
                    <a:cxn ang="0">
                      <a:pos x="T0" y="T1"/>
                    </a:cxn>
                    <a:cxn ang="0">
                      <a:pos x="T2" y="T3"/>
                    </a:cxn>
                    <a:cxn ang="0">
                      <a:pos x="T4" y="T5"/>
                    </a:cxn>
                    <a:cxn ang="0">
                      <a:pos x="T6" y="T7"/>
                    </a:cxn>
                    <a:cxn ang="0">
                      <a:pos x="T8" y="T9"/>
                    </a:cxn>
                  </a:cxnLst>
                  <a:rect l="0" t="0" r="r" b="b"/>
                  <a:pathLst>
                    <a:path w="9809" h="5665">
                      <a:moveTo>
                        <a:pt x="0" y="3296"/>
                      </a:moveTo>
                      <a:lnTo>
                        <a:pt x="5700" y="0"/>
                      </a:lnTo>
                      <a:lnTo>
                        <a:pt x="9809" y="2369"/>
                      </a:lnTo>
                      <a:lnTo>
                        <a:pt x="4111" y="5665"/>
                      </a:lnTo>
                      <a:lnTo>
                        <a:pt x="0" y="3296"/>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56">
                  <a:extLst>
                    <a:ext uri="{FF2B5EF4-FFF2-40B4-BE49-F238E27FC236}">
                      <a16:creationId xmlns="" xmlns:a16="http://schemas.microsoft.com/office/drawing/2014/main" id="{B2A9E805-BB90-AB00-F484-0F22E63EB8B0}"/>
                    </a:ext>
                  </a:extLst>
                </p:cNvPr>
                <p:cNvSpPr>
                  <a:spLocks/>
                </p:cNvSpPr>
                <p:nvPr/>
              </p:nvSpPr>
              <p:spPr bwMode="auto">
                <a:xfrm>
                  <a:off x="7241642" y="2451805"/>
                  <a:ext cx="3143694" cy="1713253"/>
                </a:xfrm>
                <a:custGeom>
                  <a:avLst/>
                  <a:gdLst>
                    <a:gd name="T0" fmla="*/ 0 w 8449"/>
                    <a:gd name="T1" fmla="*/ 3468 h 4603"/>
                    <a:gd name="T2" fmla="*/ 6002 w 8449"/>
                    <a:gd name="T3" fmla="*/ 0 h 4603"/>
                    <a:gd name="T4" fmla="*/ 8449 w 8449"/>
                    <a:gd name="T5" fmla="*/ 1407 h 4603"/>
                    <a:gd name="T6" fmla="*/ 1966 w 8449"/>
                    <a:gd name="T7" fmla="*/ 4603 h 4603"/>
                    <a:gd name="T8" fmla="*/ 0 w 8449"/>
                    <a:gd name="T9" fmla="*/ 3468 h 4603"/>
                  </a:gdLst>
                  <a:ahLst/>
                  <a:cxnLst>
                    <a:cxn ang="0">
                      <a:pos x="T0" y="T1"/>
                    </a:cxn>
                    <a:cxn ang="0">
                      <a:pos x="T2" y="T3"/>
                    </a:cxn>
                    <a:cxn ang="0">
                      <a:pos x="T4" y="T5"/>
                    </a:cxn>
                    <a:cxn ang="0">
                      <a:pos x="T6" y="T7"/>
                    </a:cxn>
                    <a:cxn ang="0">
                      <a:pos x="T8" y="T9"/>
                    </a:cxn>
                  </a:cxnLst>
                  <a:rect l="0" t="0" r="r" b="b"/>
                  <a:pathLst>
                    <a:path w="8449" h="4603">
                      <a:moveTo>
                        <a:pt x="0" y="3468"/>
                      </a:moveTo>
                      <a:lnTo>
                        <a:pt x="6002" y="0"/>
                      </a:lnTo>
                      <a:lnTo>
                        <a:pt x="8449" y="1407"/>
                      </a:lnTo>
                      <a:lnTo>
                        <a:pt x="1966" y="4603"/>
                      </a:lnTo>
                      <a:lnTo>
                        <a:pt x="0" y="3468"/>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57">
                  <a:extLst>
                    <a:ext uri="{FF2B5EF4-FFF2-40B4-BE49-F238E27FC236}">
                      <a16:creationId xmlns="" xmlns:a16="http://schemas.microsoft.com/office/drawing/2014/main" id="{5F69B476-B18C-0044-1DE5-8B2A5FC230E0}"/>
                    </a:ext>
                  </a:extLst>
                </p:cNvPr>
                <p:cNvSpPr>
                  <a:spLocks/>
                </p:cNvSpPr>
                <p:nvPr/>
              </p:nvSpPr>
              <p:spPr bwMode="auto">
                <a:xfrm>
                  <a:off x="7241642" y="3743816"/>
                  <a:ext cx="1528681" cy="1076179"/>
                </a:xfrm>
                <a:custGeom>
                  <a:avLst/>
                  <a:gdLst>
                    <a:gd name="T0" fmla="*/ 0 w 4111"/>
                    <a:gd name="T1" fmla="*/ 526 h 2895"/>
                    <a:gd name="T2" fmla="*/ 0 w 4111"/>
                    <a:gd name="T3" fmla="*/ 0 h 2895"/>
                    <a:gd name="T4" fmla="*/ 4111 w 4111"/>
                    <a:gd name="T5" fmla="*/ 2369 h 2895"/>
                    <a:gd name="T6" fmla="*/ 4111 w 4111"/>
                    <a:gd name="T7" fmla="*/ 2895 h 2895"/>
                    <a:gd name="T8" fmla="*/ 0 w 4111"/>
                    <a:gd name="T9" fmla="*/ 526 h 2895"/>
                  </a:gdLst>
                  <a:ahLst/>
                  <a:cxnLst>
                    <a:cxn ang="0">
                      <a:pos x="T0" y="T1"/>
                    </a:cxn>
                    <a:cxn ang="0">
                      <a:pos x="T2" y="T3"/>
                    </a:cxn>
                    <a:cxn ang="0">
                      <a:pos x="T4" y="T5"/>
                    </a:cxn>
                    <a:cxn ang="0">
                      <a:pos x="T6" y="T7"/>
                    </a:cxn>
                    <a:cxn ang="0">
                      <a:pos x="T8" y="T9"/>
                    </a:cxn>
                  </a:cxnLst>
                  <a:rect l="0" t="0" r="r" b="b"/>
                  <a:pathLst>
                    <a:path w="4111" h="2895">
                      <a:moveTo>
                        <a:pt x="0" y="526"/>
                      </a:moveTo>
                      <a:lnTo>
                        <a:pt x="0" y="0"/>
                      </a:lnTo>
                      <a:lnTo>
                        <a:pt x="4111" y="2369"/>
                      </a:lnTo>
                      <a:lnTo>
                        <a:pt x="4111" y="2895"/>
                      </a:lnTo>
                      <a:lnTo>
                        <a:pt x="0" y="526"/>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58">
                  <a:extLst>
                    <a:ext uri="{FF2B5EF4-FFF2-40B4-BE49-F238E27FC236}">
                      <a16:creationId xmlns="" xmlns:a16="http://schemas.microsoft.com/office/drawing/2014/main" id="{139E8EF5-4F8B-6F8F-2841-2B045E0D2F59}"/>
                    </a:ext>
                  </a:extLst>
                </p:cNvPr>
                <p:cNvSpPr>
                  <a:spLocks/>
                </p:cNvSpPr>
                <p:nvPr/>
              </p:nvSpPr>
              <p:spPr bwMode="auto">
                <a:xfrm>
                  <a:off x="7241642" y="2451805"/>
                  <a:ext cx="3143694" cy="1713253"/>
                </a:xfrm>
                <a:custGeom>
                  <a:avLst/>
                  <a:gdLst>
                    <a:gd name="T0" fmla="*/ 0 w 8449"/>
                    <a:gd name="T1" fmla="*/ 3468 h 4603"/>
                    <a:gd name="T2" fmla="*/ 6002 w 8449"/>
                    <a:gd name="T3" fmla="*/ 0 h 4603"/>
                    <a:gd name="T4" fmla="*/ 8449 w 8449"/>
                    <a:gd name="T5" fmla="*/ 1408 h 4603"/>
                    <a:gd name="T6" fmla="*/ 1966 w 8449"/>
                    <a:gd name="T7" fmla="*/ 4603 h 4603"/>
                    <a:gd name="T8" fmla="*/ 0 w 8449"/>
                    <a:gd name="T9" fmla="*/ 3468 h 4603"/>
                  </a:gdLst>
                  <a:ahLst/>
                  <a:cxnLst>
                    <a:cxn ang="0">
                      <a:pos x="T0" y="T1"/>
                    </a:cxn>
                    <a:cxn ang="0">
                      <a:pos x="T2" y="T3"/>
                    </a:cxn>
                    <a:cxn ang="0">
                      <a:pos x="T4" y="T5"/>
                    </a:cxn>
                    <a:cxn ang="0">
                      <a:pos x="T6" y="T7"/>
                    </a:cxn>
                    <a:cxn ang="0">
                      <a:pos x="T8" y="T9"/>
                    </a:cxn>
                  </a:cxnLst>
                  <a:rect l="0" t="0" r="r" b="b"/>
                  <a:pathLst>
                    <a:path w="8449" h="4603">
                      <a:moveTo>
                        <a:pt x="0" y="3468"/>
                      </a:moveTo>
                      <a:lnTo>
                        <a:pt x="6002" y="0"/>
                      </a:lnTo>
                      <a:lnTo>
                        <a:pt x="8449" y="1408"/>
                      </a:lnTo>
                      <a:lnTo>
                        <a:pt x="1966" y="4603"/>
                      </a:lnTo>
                      <a:lnTo>
                        <a:pt x="0" y="3468"/>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0">
                  <a:extLst>
                    <a:ext uri="{FF2B5EF4-FFF2-40B4-BE49-F238E27FC236}">
                      <a16:creationId xmlns="" xmlns:a16="http://schemas.microsoft.com/office/drawing/2014/main" id="{25FC85B5-5730-24B5-E331-5F6EF80F06DE}"/>
                    </a:ext>
                  </a:extLst>
                </p:cNvPr>
                <p:cNvSpPr>
                  <a:spLocks/>
                </p:cNvSpPr>
                <p:nvPr/>
              </p:nvSpPr>
              <p:spPr bwMode="auto">
                <a:xfrm>
                  <a:off x="7241642" y="2419058"/>
                  <a:ext cx="3649781" cy="2109192"/>
                </a:xfrm>
                <a:custGeom>
                  <a:avLst/>
                  <a:gdLst>
                    <a:gd name="T0" fmla="*/ 0 w 9809"/>
                    <a:gd name="T1" fmla="*/ 3298 h 5666"/>
                    <a:gd name="T2" fmla="*/ 5700 w 9809"/>
                    <a:gd name="T3" fmla="*/ 0 h 5666"/>
                    <a:gd name="T4" fmla="*/ 9809 w 9809"/>
                    <a:gd name="T5" fmla="*/ 2369 h 5666"/>
                    <a:gd name="T6" fmla="*/ 4111 w 9809"/>
                    <a:gd name="T7" fmla="*/ 5666 h 5666"/>
                    <a:gd name="T8" fmla="*/ 0 w 9809"/>
                    <a:gd name="T9" fmla="*/ 3298 h 5666"/>
                  </a:gdLst>
                  <a:ahLst/>
                  <a:cxnLst>
                    <a:cxn ang="0">
                      <a:pos x="T0" y="T1"/>
                    </a:cxn>
                    <a:cxn ang="0">
                      <a:pos x="T2" y="T3"/>
                    </a:cxn>
                    <a:cxn ang="0">
                      <a:pos x="T4" y="T5"/>
                    </a:cxn>
                    <a:cxn ang="0">
                      <a:pos x="T6" y="T7"/>
                    </a:cxn>
                    <a:cxn ang="0">
                      <a:pos x="T8" y="T9"/>
                    </a:cxn>
                  </a:cxnLst>
                  <a:rect l="0" t="0" r="r" b="b"/>
                  <a:pathLst>
                    <a:path w="9809" h="5666">
                      <a:moveTo>
                        <a:pt x="0" y="3298"/>
                      </a:moveTo>
                      <a:lnTo>
                        <a:pt x="5700" y="0"/>
                      </a:lnTo>
                      <a:lnTo>
                        <a:pt x="9809" y="2369"/>
                      </a:lnTo>
                      <a:lnTo>
                        <a:pt x="4111" y="5666"/>
                      </a:lnTo>
                      <a:lnTo>
                        <a:pt x="0" y="3298"/>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1">
                  <a:extLst>
                    <a:ext uri="{FF2B5EF4-FFF2-40B4-BE49-F238E27FC236}">
                      <a16:creationId xmlns="" xmlns:a16="http://schemas.microsoft.com/office/drawing/2014/main" id="{C8E7337F-7870-4856-BA34-E95528D26831}"/>
                    </a:ext>
                  </a:extLst>
                </p:cNvPr>
                <p:cNvSpPr>
                  <a:spLocks/>
                </p:cNvSpPr>
                <p:nvPr/>
              </p:nvSpPr>
              <p:spPr bwMode="auto">
                <a:xfrm>
                  <a:off x="7241642" y="2160061"/>
                  <a:ext cx="3143694" cy="1713253"/>
                </a:xfrm>
                <a:custGeom>
                  <a:avLst/>
                  <a:gdLst>
                    <a:gd name="T0" fmla="*/ 0 w 8449"/>
                    <a:gd name="T1" fmla="*/ 3468 h 4603"/>
                    <a:gd name="T2" fmla="*/ 6002 w 8449"/>
                    <a:gd name="T3" fmla="*/ 0 h 4603"/>
                    <a:gd name="T4" fmla="*/ 8449 w 8449"/>
                    <a:gd name="T5" fmla="*/ 1407 h 4603"/>
                    <a:gd name="T6" fmla="*/ 1966 w 8449"/>
                    <a:gd name="T7" fmla="*/ 4603 h 4603"/>
                    <a:gd name="T8" fmla="*/ 0 w 8449"/>
                    <a:gd name="T9" fmla="*/ 3468 h 4603"/>
                  </a:gdLst>
                  <a:ahLst/>
                  <a:cxnLst>
                    <a:cxn ang="0">
                      <a:pos x="T0" y="T1"/>
                    </a:cxn>
                    <a:cxn ang="0">
                      <a:pos x="T2" y="T3"/>
                    </a:cxn>
                    <a:cxn ang="0">
                      <a:pos x="T4" y="T5"/>
                    </a:cxn>
                    <a:cxn ang="0">
                      <a:pos x="T6" y="T7"/>
                    </a:cxn>
                    <a:cxn ang="0">
                      <a:pos x="T8" y="T9"/>
                    </a:cxn>
                  </a:cxnLst>
                  <a:rect l="0" t="0" r="r" b="b"/>
                  <a:pathLst>
                    <a:path w="8449" h="4603">
                      <a:moveTo>
                        <a:pt x="0" y="3468"/>
                      </a:moveTo>
                      <a:lnTo>
                        <a:pt x="6002" y="0"/>
                      </a:lnTo>
                      <a:lnTo>
                        <a:pt x="8449" y="1407"/>
                      </a:lnTo>
                      <a:lnTo>
                        <a:pt x="1966" y="4603"/>
                      </a:lnTo>
                      <a:lnTo>
                        <a:pt x="0" y="3468"/>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2">
                  <a:extLst>
                    <a:ext uri="{FF2B5EF4-FFF2-40B4-BE49-F238E27FC236}">
                      <a16:creationId xmlns="" xmlns:a16="http://schemas.microsoft.com/office/drawing/2014/main" id="{4B4CB565-1318-12F8-A9FB-F1AD558D0A03}"/>
                    </a:ext>
                  </a:extLst>
                </p:cNvPr>
                <p:cNvSpPr>
                  <a:spLocks/>
                </p:cNvSpPr>
                <p:nvPr/>
              </p:nvSpPr>
              <p:spPr bwMode="auto">
                <a:xfrm>
                  <a:off x="7241642" y="3450583"/>
                  <a:ext cx="1528681" cy="1077668"/>
                </a:xfrm>
                <a:custGeom>
                  <a:avLst/>
                  <a:gdLst>
                    <a:gd name="T0" fmla="*/ 0 w 4111"/>
                    <a:gd name="T1" fmla="*/ 527 h 2895"/>
                    <a:gd name="T2" fmla="*/ 0 w 4111"/>
                    <a:gd name="T3" fmla="*/ 0 h 2895"/>
                    <a:gd name="T4" fmla="*/ 4111 w 4111"/>
                    <a:gd name="T5" fmla="*/ 2369 h 2895"/>
                    <a:gd name="T6" fmla="*/ 4111 w 4111"/>
                    <a:gd name="T7" fmla="*/ 2895 h 2895"/>
                    <a:gd name="T8" fmla="*/ 0 w 4111"/>
                    <a:gd name="T9" fmla="*/ 527 h 2895"/>
                  </a:gdLst>
                  <a:ahLst/>
                  <a:cxnLst>
                    <a:cxn ang="0">
                      <a:pos x="T0" y="T1"/>
                    </a:cxn>
                    <a:cxn ang="0">
                      <a:pos x="T2" y="T3"/>
                    </a:cxn>
                    <a:cxn ang="0">
                      <a:pos x="T4" y="T5"/>
                    </a:cxn>
                    <a:cxn ang="0">
                      <a:pos x="T6" y="T7"/>
                    </a:cxn>
                    <a:cxn ang="0">
                      <a:pos x="T8" y="T9"/>
                    </a:cxn>
                  </a:cxnLst>
                  <a:rect l="0" t="0" r="r" b="b"/>
                  <a:pathLst>
                    <a:path w="4111" h="2895">
                      <a:moveTo>
                        <a:pt x="0" y="527"/>
                      </a:moveTo>
                      <a:lnTo>
                        <a:pt x="0" y="0"/>
                      </a:lnTo>
                      <a:lnTo>
                        <a:pt x="4111" y="2369"/>
                      </a:lnTo>
                      <a:lnTo>
                        <a:pt x="4111" y="2895"/>
                      </a:lnTo>
                      <a:lnTo>
                        <a:pt x="0" y="527"/>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64">
                  <a:extLst>
                    <a:ext uri="{FF2B5EF4-FFF2-40B4-BE49-F238E27FC236}">
                      <a16:creationId xmlns="" xmlns:a16="http://schemas.microsoft.com/office/drawing/2014/main" id="{93D2A268-8739-173A-8025-6DCD02063DB7}"/>
                    </a:ext>
                  </a:extLst>
                </p:cNvPr>
                <p:cNvSpPr>
                  <a:spLocks/>
                </p:cNvSpPr>
                <p:nvPr/>
              </p:nvSpPr>
              <p:spPr bwMode="auto">
                <a:xfrm>
                  <a:off x="7241642" y="2160061"/>
                  <a:ext cx="3143694" cy="1713253"/>
                </a:xfrm>
                <a:custGeom>
                  <a:avLst/>
                  <a:gdLst>
                    <a:gd name="T0" fmla="*/ 0 w 8449"/>
                    <a:gd name="T1" fmla="*/ 3468 h 4603"/>
                    <a:gd name="T2" fmla="*/ 6002 w 8449"/>
                    <a:gd name="T3" fmla="*/ 0 h 4603"/>
                    <a:gd name="T4" fmla="*/ 8449 w 8449"/>
                    <a:gd name="T5" fmla="*/ 1408 h 4603"/>
                    <a:gd name="T6" fmla="*/ 1966 w 8449"/>
                    <a:gd name="T7" fmla="*/ 4603 h 4603"/>
                    <a:gd name="T8" fmla="*/ 0 w 8449"/>
                    <a:gd name="T9" fmla="*/ 3468 h 4603"/>
                  </a:gdLst>
                  <a:ahLst/>
                  <a:cxnLst>
                    <a:cxn ang="0">
                      <a:pos x="T0" y="T1"/>
                    </a:cxn>
                    <a:cxn ang="0">
                      <a:pos x="T2" y="T3"/>
                    </a:cxn>
                    <a:cxn ang="0">
                      <a:pos x="T4" y="T5"/>
                    </a:cxn>
                    <a:cxn ang="0">
                      <a:pos x="T6" y="T7"/>
                    </a:cxn>
                    <a:cxn ang="0">
                      <a:pos x="T8" y="T9"/>
                    </a:cxn>
                  </a:cxnLst>
                  <a:rect l="0" t="0" r="r" b="b"/>
                  <a:pathLst>
                    <a:path w="8449" h="4603">
                      <a:moveTo>
                        <a:pt x="0" y="3468"/>
                      </a:moveTo>
                      <a:lnTo>
                        <a:pt x="6002" y="0"/>
                      </a:lnTo>
                      <a:lnTo>
                        <a:pt x="8449" y="1408"/>
                      </a:lnTo>
                      <a:lnTo>
                        <a:pt x="1966" y="4603"/>
                      </a:lnTo>
                      <a:lnTo>
                        <a:pt x="0" y="3468"/>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5">
                  <a:extLst>
                    <a:ext uri="{FF2B5EF4-FFF2-40B4-BE49-F238E27FC236}">
                      <a16:creationId xmlns="" xmlns:a16="http://schemas.microsoft.com/office/drawing/2014/main" id="{8C9315D7-8566-EEB0-F120-FC9CAF681E71}"/>
                    </a:ext>
                  </a:extLst>
                </p:cNvPr>
                <p:cNvSpPr>
                  <a:spLocks/>
                </p:cNvSpPr>
                <p:nvPr/>
              </p:nvSpPr>
              <p:spPr bwMode="auto">
                <a:xfrm>
                  <a:off x="7241642" y="2127314"/>
                  <a:ext cx="3762907" cy="2173198"/>
                </a:xfrm>
                <a:custGeom>
                  <a:avLst/>
                  <a:gdLst>
                    <a:gd name="T0" fmla="*/ 0 w 10112"/>
                    <a:gd name="T1" fmla="*/ 3469 h 5838"/>
                    <a:gd name="T2" fmla="*/ 6002 w 10112"/>
                    <a:gd name="T3" fmla="*/ 0 h 5838"/>
                    <a:gd name="T4" fmla="*/ 10112 w 10112"/>
                    <a:gd name="T5" fmla="*/ 2370 h 5838"/>
                    <a:gd name="T6" fmla="*/ 4110 w 10112"/>
                    <a:gd name="T7" fmla="*/ 5838 h 5838"/>
                    <a:gd name="T8" fmla="*/ 0 w 10112"/>
                    <a:gd name="T9" fmla="*/ 3469 h 5838"/>
                  </a:gdLst>
                  <a:ahLst/>
                  <a:cxnLst>
                    <a:cxn ang="0">
                      <a:pos x="T0" y="T1"/>
                    </a:cxn>
                    <a:cxn ang="0">
                      <a:pos x="T2" y="T3"/>
                    </a:cxn>
                    <a:cxn ang="0">
                      <a:pos x="T4" y="T5"/>
                    </a:cxn>
                    <a:cxn ang="0">
                      <a:pos x="T6" y="T7"/>
                    </a:cxn>
                    <a:cxn ang="0">
                      <a:pos x="T8" y="T9"/>
                    </a:cxn>
                  </a:cxnLst>
                  <a:rect l="0" t="0" r="r" b="b"/>
                  <a:pathLst>
                    <a:path w="10112" h="5838">
                      <a:moveTo>
                        <a:pt x="0" y="3469"/>
                      </a:moveTo>
                      <a:lnTo>
                        <a:pt x="6002" y="0"/>
                      </a:lnTo>
                      <a:lnTo>
                        <a:pt x="10112" y="2370"/>
                      </a:lnTo>
                      <a:lnTo>
                        <a:pt x="4110" y="5838"/>
                      </a:lnTo>
                      <a:lnTo>
                        <a:pt x="0" y="346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6" name="Freeform 63">
                  <a:extLst>
                    <a:ext uri="{FF2B5EF4-FFF2-40B4-BE49-F238E27FC236}">
                      <a16:creationId xmlns="" xmlns:a16="http://schemas.microsoft.com/office/drawing/2014/main" id="{CC01C979-45C3-EA84-1328-D5992D88D385}"/>
                    </a:ext>
                  </a:extLst>
                </p:cNvPr>
                <p:cNvSpPr>
                  <a:spLocks/>
                </p:cNvSpPr>
                <p:nvPr/>
              </p:nvSpPr>
              <p:spPr bwMode="auto">
                <a:xfrm>
                  <a:off x="8770324" y="3079949"/>
                  <a:ext cx="2167244" cy="1772793"/>
                </a:xfrm>
                <a:custGeom>
                  <a:avLst/>
                  <a:gdLst>
                    <a:gd name="T0" fmla="*/ 0 w 5821"/>
                    <a:gd name="T1" fmla="*/ 3367 h 4765"/>
                    <a:gd name="T2" fmla="*/ 0 w 5821"/>
                    <a:gd name="T3" fmla="*/ 3558 h 4765"/>
                    <a:gd name="T4" fmla="*/ 0 w 5821"/>
                    <a:gd name="T5" fmla="*/ 3979 h 4765"/>
                    <a:gd name="T6" fmla="*/ 0 w 5821"/>
                    <a:gd name="T7" fmla="*/ 4765 h 4765"/>
                    <a:gd name="T8" fmla="*/ 5821 w 5821"/>
                    <a:gd name="T9" fmla="*/ 1399 h 4765"/>
                    <a:gd name="T10" fmla="*/ 5821 w 5821"/>
                    <a:gd name="T11" fmla="*/ 613 h 4765"/>
                    <a:gd name="T12" fmla="*/ 5821 w 5821"/>
                    <a:gd name="T13" fmla="*/ 191 h 4765"/>
                    <a:gd name="T14" fmla="*/ 5821 w 5821"/>
                    <a:gd name="T15" fmla="*/ 0 h 4765"/>
                    <a:gd name="T16" fmla="*/ 0 w 5821"/>
                    <a:gd name="T17" fmla="*/ 3367 h 4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1" h="4765">
                      <a:moveTo>
                        <a:pt x="0" y="3367"/>
                      </a:moveTo>
                      <a:lnTo>
                        <a:pt x="0" y="3558"/>
                      </a:lnTo>
                      <a:lnTo>
                        <a:pt x="0" y="3979"/>
                      </a:lnTo>
                      <a:lnTo>
                        <a:pt x="0" y="4765"/>
                      </a:lnTo>
                      <a:lnTo>
                        <a:pt x="5821" y="1399"/>
                      </a:lnTo>
                      <a:lnTo>
                        <a:pt x="5821" y="613"/>
                      </a:lnTo>
                      <a:lnTo>
                        <a:pt x="5821" y="191"/>
                      </a:lnTo>
                      <a:lnTo>
                        <a:pt x="5821" y="0"/>
                      </a:lnTo>
                      <a:lnTo>
                        <a:pt x="0" y="3367"/>
                      </a:lnTo>
                      <a:close/>
                    </a:path>
                  </a:pathLst>
                </a:custGeom>
                <a:solidFill>
                  <a:srgbClr val="F6F6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66">
                  <a:extLst>
                    <a:ext uri="{FF2B5EF4-FFF2-40B4-BE49-F238E27FC236}">
                      <a16:creationId xmlns="" xmlns:a16="http://schemas.microsoft.com/office/drawing/2014/main" id="{034E4F7C-FFA1-433A-73B4-C8845AE2E129}"/>
                    </a:ext>
                  </a:extLst>
                </p:cNvPr>
                <p:cNvSpPr>
                  <a:spLocks/>
                </p:cNvSpPr>
                <p:nvPr/>
              </p:nvSpPr>
              <p:spPr bwMode="auto">
                <a:xfrm>
                  <a:off x="8770324" y="3008501"/>
                  <a:ext cx="2234226" cy="1908246"/>
                </a:xfrm>
                <a:custGeom>
                  <a:avLst/>
                  <a:gdLst>
                    <a:gd name="T0" fmla="*/ 75 w 6001"/>
                    <a:gd name="T1" fmla="*/ 4211 h 5128"/>
                    <a:gd name="T2" fmla="*/ 75 w 6001"/>
                    <a:gd name="T3" fmla="*/ 3512 h 5128"/>
                    <a:gd name="T4" fmla="*/ 6001 w 6001"/>
                    <a:gd name="T5" fmla="*/ 87 h 5128"/>
                    <a:gd name="T6" fmla="*/ 6001 w 6001"/>
                    <a:gd name="T7" fmla="*/ 0 h 5128"/>
                    <a:gd name="T8" fmla="*/ 0 w 6001"/>
                    <a:gd name="T9" fmla="*/ 3469 h 5128"/>
                    <a:gd name="T10" fmla="*/ 0 w 6001"/>
                    <a:gd name="T11" fmla="*/ 3470 h 5128"/>
                    <a:gd name="T12" fmla="*/ 0 w 6001"/>
                    <a:gd name="T13" fmla="*/ 3555 h 5128"/>
                    <a:gd name="T14" fmla="*/ 0 w 6001"/>
                    <a:gd name="T15" fmla="*/ 4257 h 5128"/>
                    <a:gd name="T16" fmla="*/ 0 w 6001"/>
                    <a:gd name="T17" fmla="*/ 4341 h 5128"/>
                    <a:gd name="T18" fmla="*/ 0 w 6001"/>
                    <a:gd name="T19" fmla="*/ 5039 h 5128"/>
                    <a:gd name="T20" fmla="*/ 0 w 6001"/>
                    <a:gd name="T21" fmla="*/ 5128 h 5128"/>
                    <a:gd name="T22" fmla="*/ 0 w 6001"/>
                    <a:gd name="T23" fmla="*/ 5128 h 5128"/>
                    <a:gd name="T24" fmla="*/ 6001 w 6001"/>
                    <a:gd name="T25" fmla="*/ 1659 h 5128"/>
                    <a:gd name="T26" fmla="*/ 6001 w 6001"/>
                    <a:gd name="T27" fmla="*/ 1571 h 5128"/>
                    <a:gd name="T28" fmla="*/ 75 w 6001"/>
                    <a:gd name="T29" fmla="*/ 4996 h 5128"/>
                    <a:gd name="T30" fmla="*/ 75 w 6001"/>
                    <a:gd name="T31" fmla="*/ 4297 h 5128"/>
                    <a:gd name="T32" fmla="*/ 75 w 6001"/>
                    <a:gd name="T33" fmla="*/ 4211 h 5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01" h="5128">
                      <a:moveTo>
                        <a:pt x="75" y="4211"/>
                      </a:moveTo>
                      <a:lnTo>
                        <a:pt x="75" y="3512"/>
                      </a:lnTo>
                      <a:lnTo>
                        <a:pt x="6001" y="87"/>
                      </a:lnTo>
                      <a:lnTo>
                        <a:pt x="6001" y="0"/>
                      </a:lnTo>
                      <a:lnTo>
                        <a:pt x="0" y="3469"/>
                      </a:lnTo>
                      <a:lnTo>
                        <a:pt x="0" y="3470"/>
                      </a:lnTo>
                      <a:lnTo>
                        <a:pt x="0" y="3555"/>
                      </a:lnTo>
                      <a:lnTo>
                        <a:pt x="0" y="4257"/>
                      </a:lnTo>
                      <a:lnTo>
                        <a:pt x="0" y="4341"/>
                      </a:lnTo>
                      <a:lnTo>
                        <a:pt x="0" y="5039"/>
                      </a:lnTo>
                      <a:lnTo>
                        <a:pt x="0" y="5128"/>
                      </a:lnTo>
                      <a:lnTo>
                        <a:pt x="0" y="5128"/>
                      </a:lnTo>
                      <a:lnTo>
                        <a:pt x="6001" y="1659"/>
                      </a:lnTo>
                      <a:lnTo>
                        <a:pt x="6001" y="1571"/>
                      </a:lnTo>
                      <a:lnTo>
                        <a:pt x="75" y="4996"/>
                      </a:lnTo>
                      <a:lnTo>
                        <a:pt x="75" y="4297"/>
                      </a:lnTo>
                      <a:lnTo>
                        <a:pt x="75" y="4211"/>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02">
                  <a:extLst>
                    <a:ext uri="{FF2B5EF4-FFF2-40B4-BE49-F238E27FC236}">
                      <a16:creationId xmlns="" xmlns:a16="http://schemas.microsoft.com/office/drawing/2014/main" id="{3C1AD277-5B12-4F85-7B72-195953C3A5E3}"/>
                    </a:ext>
                  </a:extLst>
                </p:cNvPr>
                <p:cNvSpPr>
                  <a:spLocks/>
                </p:cNvSpPr>
                <p:nvPr/>
              </p:nvSpPr>
              <p:spPr bwMode="auto">
                <a:xfrm>
                  <a:off x="8798605" y="3597944"/>
                  <a:ext cx="2138963" cy="1236936"/>
                </a:xfrm>
                <a:custGeom>
                  <a:avLst/>
                  <a:gdLst>
                    <a:gd name="T0" fmla="*/ 5746 w 5746"/>
                    <a:gd name="T1" fmla="*/ 0 h 3322"/>
                    <a:gd name="T2" fmla="*/ 0 w 5746"/>
                    <a:gd name="T3" fmla="*/ 3322 h 3322"/>
                    <a:gd name="T4" fmla="*/ 5746 w 5746"/>
                    <a:gd name="T5" fmla="*/ 0 h 3322"/>
                  </a:gdLst>
                  <a:ahLst/>
                  <a:cxnLst>
                    <a:cxn ang="0">
                      <a:pos x="T0" y="T1"/>
                    </a:cxn>
                    <a:cxn ang="0">
                      <a:pos x="T2" y="T3"/>
                    </a:cxn>
                    <a:cxn ang="0">
                      <a:pos x="T4" y="T5"/>
                    </a:cxn>
                  </a:cxnLst>
                  <a:rect l="0" t="0" r="r" b="b"/>
                  <a:pathLst>
                    <a:path w="5746" h="3322">
                      <a:moveTo>
                        <a:pt x="5746" y="0"/>
                      </a:moveTo>
                      <a:lnTo>
                        <a:pt x="0" y="3322"/>
                      </a:lnTo>
                      <a:lnTo>
                        <a:pt x="5746" y="0"/>
                      </a:lnTo>
                      <a:close/>
                    </a:path>
                  </a:pathLst>
                </a:custGeom>
                <a:solidFill>
                  <a:srgbClr val="38A8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3">
                  <a:extLst>
                    <a:ext uri="{FF2B5EF4-FFF2-40B4-BE49-F238E27FC236}">
                      <a16:creationId xmlns="" xmlns:a16="http://schemas.microsoft.com/office/drawing/2014/main" id="{582D0FA2-7B63-12BA-6138-2D13DC0C3C76}"/>
                    </a:ext>
                  </a:extLst>
                </p:cNvPr>
                <p:cNvSpPr>
                  <a:spLocks/>
                </p:cNvSpPr>
                <p:nvPr/>
              </p:nvSpPr>
              <p:spPr bwMode="auto">
                <a:xfrm>
                  <a:off x="8797117" y="3523519"/>
                  <a:ext cx="2140451" cy="1238425"/>
                </a:xfrm>
                <a:custGeom>
                  <a:avLst/>
                  <a:gdLst>
                    <a:gd name="T0" fmla="*/ 5749 w 5749"/>
                    <a:gd name="T1" fmla="*/ 0 h 3328"/>
                    <a:gd name="T2" fmla="*/ 7 w 5749"/>
                    <a:gd name="T3" fmla="*/ 3328 h 3328"/>
                    <a:gd name="T4" fmla="*/ 0 w 5749"/>
                    <a:gd name="T5" fmla="*/ 3318 h 3328"/>
                    <a:gd name="T6" fmla="*/ 5749 w 5749"/>
                    <a:gd name="T7" fmla="*/ 0 h 3328"/>
                  </a:gdLst>
                  <a:ahLst/>
                  <a:cxnLst>
                    <a:cxn ang="0">
                      <a:pos x="T0" y="T1"/>
                    </a:cxn>
                    <a:cxn ang="0">
                      <a:pos x="T2" y="T3"/>
                    </a:cxn>
                    <a:cxn ang="0">
                      <a:pos x="T4" y="T5"/>
                    </a:cxn>
                    <a:cxn ang="0">
                      <a:pos x="T6" y="T7"/>
                    </a:cxn>
                  </a:cxnLst>
                  <a:rect l="0" t="0" r="r" b="b"/>
                  <a:pathLst>
                    <a:path w="5749" h="3328">
                      <a:moveTo>
                        <a:pt x="5749" y="0"/>
                      </a:moveTo>
                      <a:lnTo>
                        <a:pt x="7" y="3328"/>
                      </a:lnTo>
                      <a:lnTo>
                        <a:pt x="0" y="3318"/>
                      </a:lnTo>
                      <a:lnTo>
                        <a:pt x="5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4">
                  <a:extLst>
                    <a:ext uri="{FF2B5EF4-FFF2-40B4-BE49-F238E27FC236}">
                      <a16:creationId xmlns="" xmlns:a16="http://schemas.microsoft.com/office/drawing/2014/main" id="{A9D0FF72-98CE-23E8-E212-3D8912636621}"/>
                    </a:ext>
                  </a:extLst>
                </p:cNvPr>
                <p:cNvSpPr>
                  <a:spLocks/>
                </p:cNvSpPr>
                <p:nvPr/>
              </p:nvSpPr>
              <p:spPr bwMode="auto">
                <a:xfrm>
                  <a:off x="8797117" y="3449094"/>
                  <a:ext cx="2140451" cy="1239913"/>
                </a:xfrm>
                <a:custGeom>
                  <a:avLst/>
                  <a:gdLst>
                    <a:gd name="T0" fmla="*/ 5749 w 5749"/>
                    <a:gd name="T1" fmla="*/ 0 h 3328"/>
                    <a:gd name="T2" fmla="*/ 7 w 5749"/>
                    <a:gd name="T3" fmla="*/ 3328 h 3328"/>
                    <a:gd name="T4" fmla="*/ 0 w 5749"/>
                    <a:gd name="T5" fmla="*/ 3318 h 3328"/>
                    <a:gd name="T6" fmla="*/ 5749 w 5749"/>
                    <a:gd name="T7" fmla="*/ 0 h 3328"/>
                  </a:gdLst>
                  <a:ahLst/>
                  <a:cxnLst>
                    <a:cxn ang="0">
                      <a:pos x="T0" y="T1"/>
                    </a:cxn>
                    <a:cxn ang="0">
                      <a:pos x="T2" y="T3"/>
                    </a:cxn>
                    <a:cxn ang="0">
                      <a:pos x="T4" y="T5"/>
                    </a:cxn>
                    <a:cxn ang="0">
                      <a:pos x="T6" y="T7"/>
                    </a:cxn>
                  </a:cxnLst>
                  <a:rect l="0" t="0" r="r" b="b"/>
                  <a:pathLst>
                    <a:path w="5749" h="3328">
                      <a:moveTo>
                        <a:pt x="5749" y="0"/>
                      </a:moveTo>
                      <a:lnTo>
                        <a:pt x="7" y="3328"/>
                      </a:lnTo>
                      <a:lnTo>
                        <a:pt x="0" y="3318"/>
                      </a:lnTo>
                      <a:lnTo>
                        <a:pt x="5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5">
                  <a:extLst>
                    <a:ext uri="{FF2B5EF4-FFF2-40B4-BE49-F238E27FC236}">
                      <a16:creationId xmlns="" xmlns:a16="http://schemas.microsoft.com/office/drawing/2014/main" id="{0CA7EC83-C1E4-F71F-9933-E92A48965897}"/>
                    </a:ext>
                  </a:extLst>
                </p:cNvPr>
                <p:cNvSpPr>
                  <a:spLocks/>
                </p:cNvSpPr>
                <p:nvPr/>
              </p:nvSpPr>
              <p:spPr bwMode="auto">
                <a:xfrm>
                  <a:off x="8797117" y="3374670"/>
                  <a:ext cx="2140451" cy="1239913"/>
                </a:xfrm>
                <a:custGeom>
                  <a:avLst/>
                  <a:gdLst>
                    <a:gd name="T0" fmla="*/ 5749 w 5749"/>
                    <a:gd name="T1" fmla="*/ 0 h 3329"/>
                    <a:gd name="T2" fmla="*/ 7 w 5749"/>
                    <a:gd name="T3" fmla="*/ 3329 h 3329"/>
                    <a:gd name="T4" fmla="*/ 0 w 5749"/>
                    <a:gd name="T5" fmla="*/ 3317 h 3329"/>
                    <a:gd name="T6" fmla="*/ 5749 w 5749"/>
                    <a:gd name="T7" fmla="*/ 0 h 3329"/>
                  </a:gdLst>
                  <a:ahLst/>
                  <a:cxnLst>
                    <a:cxn ang="0">
                      <a:pos x="T0" y="T1"/>
                    </a:cxn>
                    <a:cxn ang="0">
                      <a:pos x="T2" y="T3"/>
                    </a:cxn>
                    <a:cxn ang="0">
                      <a:pos x="T4" y="T5"/>
                    </a:cxn>
                    <a:cxn ang="0">
                      <a:pos x="T6" y="T7"/>
                    </a:cxn>
                  </a:cxnLst>
                  <a:rect l="0" t="0" r="r" b="b"/>
                  <a:pathLst>
                    <a:path w="5749" h="3329">
                      <a:moveTo>
                        <a:pt x="5749" y="0"/>
                      </a:moveTo>
                      <a:lnTo>
                        <a:pt x="7" y="3329"/>
                      </a:lnTo>
                      <a:lnTo>
                        <a:pt x="0" y="3317"/>
                      </a:lnTo>
                      <a:lnTo>
                        <a:pt x="5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06">
                  <a:extLst>
                    <a:ext uri="{FF2B5EF4-FFF2-40B4-BE49-F238E27FC236}">
                      <a16:creationId xmlns="" xmlns:a16="http://schemas.microsoft.com/office/drawing/2014/main" id="{CB15BBB5-A12C-DA98-6643-A3807B8C68E7}"/>
                    </a:ext>
                  </a:extLst>
                </p:cNvPr>
                <p:cNvSpPr>
                  <a:spLocks/>
                </p:cNvSpPr>
                <p:nvPr/>
              </p:nvSpPr>
              <p:spPr bwMode="auto">
                <a:xfrm>
                  <a:off x="8797117" y="3301734"/>
                  <a:ext cx="2140451" cy="1238425"/>
                </a:xfrm>
                <a:custGeom>
                  <a:avLst/>
                  <a:gdLst>
                    <a:gd name="T0" fmla="*/ 5749 w 5749"/>
                    <a:gd name="T1" fmla="*/ 0 h 3329"/>
                    <a:gd name="T2" fmla="*/ 7 w 5749"/>
                    <a:gd name="T3" fmla="*/ 3329 h 3329"/>
                    <a:gd name="T4" fmla="*/ 0 w 5749"/>
                    <a:gd name="T5" fmla="*/ 3318 h 3329"/>
                    <a:gd name="T6" fmla="*/ 5749 w 5749"/>
                    <a:gd name="T7" fmla="*/ 0 h 3329"/>
                  </a:gdLst>
                  <a:ahLst/>
                  <a:cxnLst>
                    <a:cxn ang="0">
                      <a:pos x="T0" y="T1"/>
                    </a:cxn>
                    <a:cxn ang="0">
                      <a:pos x="T2" y="T3"/>
                    </a:cxn>
                    <a:cxn ang="0">
                      <a:pos x="T4" y="T5"/>
                    </a:cxn>
                    <a:cxn ang="0">
                      <a:pos x="T6" y="T7"/>
                    </a:cxn>
                  </a:cxnLst>
                  <a:rect l="0" t="0" r="r" b="b"/>
                  <a:pathLst>
                    <a:path w="5749" h="3329">
                      <a:moveTo>
                        <a:pt x="5749" y="0"/>
                      </a:moveTo>
                      <a:lnTo>
                        <a:pt x="7" y="3329"/>
                      </a:lnTo>
                      <a:lnTo>
                        <a:pt x="0" y="3318"/>
                      </a:lnTo>
                      <a:lnTo>
                        <a:pt x="5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07">
                  <a:extLst>
                    <a:ext uri="{FF2B5EF4-FFF2-40B4-BE49-F238E27FC236}">
                      <a16:creationId xmlns="" xmlns:a16="http://schemas.microsoft.com/office/drawing/2014/main" id="{890B07AA-B69E-63E8-D70D-170CD6E987FA}"/>
                    </a:ext>
                  </a:extLst>
                </p:cNvPr>
                <p:cNvSpPr>
                  <a:spLocks/>
                </p:cNvSpPr>
                <p:nvPr/>
              </p:nvSpPr>
              <p:spPr bwMode="auto">
                <a:xfrm>
                  <a:off x="8797117" y="3227310"/>
                  <a:ext cx="2140451" cy="1238425"/>
                </a:xfrm>
                <a:custGeom>
                  <a:avLst/>
                  <a:gdLst>
                    <a:gd name="T0" fmla="*/ 5749 w 5749"/>
                    <a:gd name="T1" fmla="*/ 0 h 3330"/>
                    <a:gd name="T2" fmla="*/ 7 w 5749"/>
                    <a:gd name="T3" fmla="*/ 3330 h 3330"/>
                    <a:gd name="T4" fmla="*/ 0 w 5749"/>
                    <a:gd name="T5" fmla="*/ 3318 h 3330"/>
                    <a:gd name="T6" fmla="*/ 5749 w 5749"/>
                    <a:gd name="T7" fmla="*/ 0 h 3330"/>
                  </a:gdLst>
                  <a:ahLst/>
                  <a:cxnLst>
                    <a:cxn ang="0">
                      <a:pos x="T0" y="T1"/>
                    </a:cxn>
                    <a:cxn ang="0">
                      <a:pos x="T2" y="T3"/>
                    </a:cxn>
                    <a:cxn ang="0">
                      <a:pos x="T4" y="T5"/>
                    </a:cxn>
                    <a:cxn ang="0">
                      <a:pos x="T6" y="T7"/>
                    </a:cxn>
                  </a:cxnLst>
                  <a:rect l="0" t="0" r="r" b="b"/>
                  <a:pathLst>
                    <a:path w="5749" h="3330">
                      <a:moveTo>
                        <a:pt x="5749" y="0"/>
                      </a:moveTo>
                      <a:lnTo>
                        <a:pt x="7" y="3330"/>
                      </a:lnTo>
                      <a:lnTo>
                        <a:pt x="0" y="3318"/>
                      </a:lnTo>
                      <a:lnTo>
                        <a:pt x="5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8">
                  <a:extLst>
                    <a:ext uri="{FF2B5EF4-FFF2-40B4-BE49-F238E27FC236}">
                      <a16:creationId xmlns="" xmlns:a16="http://schemas.microsoft.com/office/drawing/2014/main" id="{BAB271A6-444F-2EA8-4DEB-E6BB271CB2DC}"/>
                    </a:ext>
                  </a:extLst>
                </p:cNvPr>
                <p:cNvSpPr>
                  <a:spLocks/>
                </p:cNvSpPr>
                <p:nvPr/>
              </p:nvSpPr>
              <p:spPr bwMode="auto">
                <a:xfrm>
                  <a:off x="8797117" y="3152885"/>
                  <a:ext cx="2140451" cy="1238425"/>
                </a:xfrm>
                <a:custGeom>
                  <a:avLst/>
                  <a:gdLst>
                    <a:gd name="T0" fmla="*/ 5749 w 5749"/>
                    <a:gd name="T1" fmla="*/ 0 h 3328"/>
                    <a:gd name="T2" fmla="*/ 7 w 5749"/>
                    <a:gd name="T3" fmla="*/ 3328 h 3328"/>
                    <a:gd name="T4" fmla="*/ 0 w 5749"/>
                    <a:gd name="T5" fmla="*/ 3318 h 3328"/>
                    <a:gd name="T6" fmla="*/ 5749 w 5749"/>
                    <a:gd name="T7" fmla="*/ 0 h 3328"/>
                  </a:gdLst>
                  <a:ahLst/>
                  <a:cxnLst>
                    <a:cxn ang="0">
                      <a:pos x="T0" y="T1"/>
                    </a:cxn>
                    <a:cxn ang="0">
                      <a:pos x="T2" y="T3"/>
                    </a:cxn>
                    <a:cxn ang="0">
                      <a:pos x="T4" y="T5"/>
                    </a:cxn>
                    <a:cxn ang="0">
                      <a:pos x="T6" y="T7"/>
                    </a:cxn>
                  </a:cxnLst>
                  <a:rect l="0" t="0" r="r" b="b"/>
                  <a:pathLst>
                    <a:path w="5749" h="3328">
                      <a:moveTo>
                        <a:pt x="5749" y="0"/>
                      </a:moveTo>
                      <a:lnTo>
                        <a:pt x="7" y="3328"/>
                      </a:lnTo>
                      <a:lnTo>
                        <a:pt x="0" y="3318"/>
                      </a:lnTo>
                      <a:lnTo>
                        <a:pt x="5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34">
                  <a:extLst>
                    <a:ext uri="{FF2B5EF4-FFF2-40B4-BE49-F238E27FC236}">
                      <a16:creationId xmlns="" xmlns:a16="http://schemas.microsoft.com/office/drawing/2014/main" id="{FF748A96-A6EA-AC40-5693-BE1119B14E35}"/>
                    </a:ext>
                  </a:extLst>
                </p:cNvPr>
                <p:cNvSpPr>
                  <a:spLocks/>
                </p:cNvSpPr>
                <p:nvPr/>
              </p:nvSpPr>
              <p:spPr bwMode="auto">
                <a:xfrm>
                  <a:off x="8798605" y="3079949"/>
                  <a:ext cx="2138963" cy="1756420"/>
                </a:xfrm>
                <a:custGeom>
                  <a:avLst/>
                  <a:gdLst>
                    <a:gd name="T0" fmla="*/ 0 w 5746"/>
                    <a:gd name="T1" fmla="*/ 3319 h 4716"/>
                    <a:gd name="T2" fmla="*/ 0 w 5746"/>
                    <a:gd name="T3" fmla="*/ 4716 h 4716"/>
                    <a:gd name="T4" fmla="*/ 152 w 5746"/>
                    <a:gd name="T5" fmla="*/ 4628 h 4716"/>
                    <a:gd name="T6" fmla="*/ 152 w 5746"/>
                    <a:gd name="T7" fmla="*/ 3405 h 4716"/>
                    <a:gd name="T8" fmla="*/ 5746 w 5746"/>
                    <a:gd name="T9" fmla="*/ 174 h 4716"/>
                    <a:gd name="T10" fmla="*/ 5746 w 5746"/>
                    <a:gd name="T11" fmla="*/ 0 h 4716"/>
                    <a:gd name="T12" fmla="*/ 0 w 5746"/>
                    <a:gd name="T13" fmla="*/ 3319 h 4716"/>
                  </a:gdLst>
                  <a:ahLst/>
                  <a:cxnLst>
                    <a:cxn ang="0">
                      <a:pos x="T0" y="T1"/>
                    </a:cxn>
                    <a:cxn ang="0">
                      <a:pos x="T2" y="T3"/>
                    </a:cxn>
                    <a:cxn ang="0">
                      <a:pos x="T4" y="T5"/>
                    </a:cxn>
                    <a:cxn ang="0">
                      <a:pos x="T6" y="T7"/>
                    </a:cxn>
                    <a:cxn ang="0">
                      <a:pos x="T8" y="T9"/>
                    </a:cxn>
                    <a:cxn ang="0">
                      <a:pos x="T10" y="T11"/>
                    </a:cxn>
                    <a:cxn ang="0">
                      <a:pos x="T12" y="T13"/>
                    </a:cxn>
                  </a:cxnLst>
                  <a:rect l="0" t="0" r="r" b="b"/>
                  <a:pathLst>
                    <a:path w="5746" h="4716">
                      <a:moveTo>
                        <a:pt x="0" y="3319"/>
                      </a:moveTo>
                      <a:lnTo>
                        <a:pt x="0" y="4716"/>
                      </a:lnTo>
                      <a:lnTo>
                        <a:pt x="152" y="4628"/>
                      </a:lnTo>
                      <a:lnTo>
                        <a:pt x="152" y="3405"/>
                      </a:lnTo>
                      <a:lnTo>
                        <a:pt x="5746" y="174"/>
                      </a:lnTo>
                      <a:lnTo>
                        <a:pt x="5746" y="0"/>
                      </a:lnTo>
                      <a:lnTo>
                        <a:pt x="0" y="3319"/>
                      </a:lnTo>
                      <a:close/>
                    </a:path>
                  </a:pathLst>
                </a:custGeom>
                <a:solidFill>
                  <a:srgbClr val="373435">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3" name="Group 172">
                <a:extLst>
                  <a:ext uri="{FF2B5EF4-FFF2-40B4-BE49-F238E27FC236}">
                    <a16:creationId xmlns="" xmlns:a16="http://schemas.microsoft.com/office/drawing/2014/main" id="{5B9F4E14-9CB2-132C-A330-1136E328DA6C}"/>
                  </a:ext>
                </a:extLst>
              </p:cNvPr>
              <p:cNvGrpSpPr/>
              <p:nvPr/>
            </p:nvGrpSpPr>
            <p:grpSpPr>
              <a:xfrm>
                <a:off x="7985888" y="1511078"/>
                <a:ext cx="3018662" cy="2359259"/>
                <a:chOff x="7985888" y="1511078"/>
                <a:chExt cx="3018662" cy="2359259"/>
              </a:xfrm>
            </p:grpSpPr>
            <p:sp>
              <p:nvSpPr>
                <p:cNvPr id="201" name="Freeform 68">
                  <a:extLst>
                    <a:ext uri="{FF2B5EF4-FFF2-40B4-BE49-F238E27FC236}">
                      <a16:creationId xmlns="" xmlns:a16="http://schemas.microsoft.com/office/drawing/2014/main" id="{9886F5AD-006A-B527-D6DA-5D5462DA1E69}"/>
                    </a:ext>
                  </a:extLst>
                </p:cNvPr>
                <p:cNvSpPr>
                  <a:spLocks/>
                </p:cNvSpPr>
                <p:nvPr/>
              </p:nvSpPr>
              <p:spPr bwMode="auto">
                <a:xfrm>
                  <a:off x="7985888" y="2094567"/>
                  <a:ext cx="3018661" cy="1743023"/>
                </a:xfrm>
                <a:custGeom>
                  <a:avLst/>
                  <a:gdLst>
                    <a:gd name="T0" fmla="*/ 0 w 8111"/>
                    <a:gd name="T1" fmla="*/ 2313 h 4682"/>
                    <a:gd name="T2" fmla="*/ 4001 w 8111"/>
                    <a:gd name="T3" fmla="*/ 0 h 4682"/>
                    <a:gd name="T4" fmla="*/ 8111 w 8111"/>
                    <a:gd name="T5" fmla="*/ 2369 h 4682"/>
                    <a:gd name="T6" fmla="*/ 4110 w 8111"/>
                    <a:gd name="T7" fmla="*/ 4682 h 4682"/>
                    <a:gd name="T8" fmla="*/ 0 w 8111"/>
                    <a:gd name="T9" fmla="*/ 2313 h 4682"/>
                  </a:gdLst>
                  <a:ahLst/>
                  <a:cxnLst>
                    <a:cxn ang="0">
                      <a:pos x="T0" y="T1"/>
                    </a:cxn>
                    <a:cxn ang="0">
                      <a:pos x="T2" y="T3"/>
                    </a:cxn>
                    <a:cxn ang="0">
                      <a:pos x="T4" y="T5"/>
                    </a:cxn>
                    <a:cxn ang="0">
                      <a:pos x="T6" y="T7"/>
                    </a:cxn>
                    <a:cxn ang="0">
                      <a:pos x="T8" y="T9"/>
                    </a:cxn>
                  </a:cxnLst>
                  <a:rect l="0" t="0" r="r" b="b"/>
                  <a:pathLst>
                    <a:path w="8111" h="4682">
                      <a:moveTo>
                        <a:pt x="0" y="2313"/>
                      </a:moveTo>
                      <a:lnTo>
                        <a:pt x="4001" y="0"/>
                      </a:lnTo>
                      <a:lnTo>
                        <a:pt x="8111" y="2369"/>
                      </a:lnTo>
                      <a:lnTo>
                        <a:pt x="4110" y="4682"/>
                      </a:lnTo>
                      <a:lnTo>
                        <a:pt x="0" y="2313"/>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9">
                  <a:extLst>
                    <a:ext uri="{FF2B5EF4-FFF2-40B4-BE49-F238E27FC236}">
                      <a16:creationId xmlns="" xmlns:a16="http://schemas.microsoft.com/office/drawing/2014/main" id="{A9999321-45A4-AC0E-A13C-5773A2089D8E}"/>
                    </a:ext>
                  </a:extLst>
                </p:cNvPr>
                <p:cNvSpPr>
                  <a:spLocks/>
                </p:cNvSpPr>
                <p:nvPr/>
              </p:nvSpPr>
              <p:spPr bwMode="auto">
                <a:xfrm>
                  <a:off x="7985888" y="2094567"/>
                  <a:ext cx="2905535" cy="1679018"/>
                </a:xfrm>
                <a:custGeom>
                  <a:avLst/>
                  <a:gdLst>
                    <a:gd name="T0" fmla="*/ 0 w 7808"/>
                    <a:gd name="T1" fmla="*/ 2143 h 4511"/>
                    <a:gd name="T2" fmla="*/ 3699 w 7808"/>
                    <a:gd name="T3" fmla="*/ 0 h 4511"/>
                    <a:gd name="T4" fmla="*/ 7808 w 7808"/>
                    <a:gd name="T5" fmla="*/ 2369 h 4511"/>
                    <a:gd name="T6" fmla="*/ 4110 w 7808"/>
                    <a:gd name="T7" fmla="*/ 4511 h 4511"/>
                    <a:gd name="T8" fmla="*/ 0 w 7808"/>
                    <a:gd name="T9" fmla="*/ 2143 h 4511"/>
                  </a:gdLst>
                  <a:ahLst/>
                  <a:cxnLst>
                    <a:cxn ang="0">
                      <a:pos x="T0" y="T1"/>
                    </a:cxn>
                    <a:cxn ang="0">
                      <a:pos x="T2" y="T3"/>
                    </a:cxn>
                    <a:cxn ang="0">
                      <a:pos x="T4" y="T5"/>
                    </a:cxn>
                    <a:cxn ang="0">
                      <a:pos x="T6" y="T7"/>
                    </a:cxn>
                    <a:cxn ang="0">
                      <a:pos x="T8" y="T9"/>
                    </a:cxn>
                  </a:cxnLst>
                  <a:rect l="0" t="0" r="r" b="b"/>
                  <a:pathLst>
                    <a:path w="7808" h="4511">
                      <a:moveTo>
                        <a:pt x="0" y="2143"/>
                      </a:moveTo>
                      <a:lnTo>
                        <a:pt x="3699" y="0"/>
                      </a:lnTo>
                      <a:lnTo>
                        <a:pt x="7808" y="2369"/>
                      </a:lnTo>
                      <a:lnTo>
                        <a:pt x="4110" y="4511"/>
                      </a:lnTo>
                      <a:lnTo>
                        <a:pt x="0" y="2143"/>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70">
                  <a:extLst>
                    <a:ext uri="{FF2B5EF4-FFF2-40B4-BE49-F238E27FC236}">
                      <a16:creationId xmlns="" xmlns:a16="http://schemas.microsoft.com/office/drawing/2014/main" id="{5029C08C-8C4C-7320-7E48-42CFA4C22A62}"/>
                    </a:ext>
                  </a:extLst>
                </p:cNvPr>
                <p:cNvSpPr>
                  <a:spLocks/>
                </p:cNvSpPr>
                <p:nvPr/>
              </p:nvSpPr>
              <p:spPr bwMode="auto">
                <a:xfrm>
                  <a:off x="7985888" y="1835570"/>
                  <a:ext cx="2399448" cy="1283080"/>
                </a:xfrm>
                <a:custGeom>
                  <a:avLst/>
                  <a:gdLst>
                    <a:gd name="T0" fmla="*/ 0 w 6448"/>
                    <a:gd name="T1" fmla="*/ 2312 h 3447"/>
                    <a:gd name="T2" fmla="*/ 4001 w 6448"/>
                    <a:gd name="T3" fmla="*/ 0 h 3447"/>
                    <a:gd name="T4" fmla="*/ 6448 w 6448"/>
                    <a:gd name="T5" fmla="*/ 1407 h 3447"/>
                    <a:gd name="T6" fmla="*/ 1965 w 6448"/>
                    <a:gd name="T7" fmla="*/ 3447 h 3447"/>
                    <a:gd name="T8" fmla="*/ 0 w 6448"/>
                    <a:gd name="T9" fmla="*/ 2312 h 3447"/>
                  </a:gdLst>
                  <a:ahLst/>
                  <a:cxnLst>
                    <a:cxn ang="0">
                      <a:pos x="T0" y="T1"/>
                    </a:cxn>
                    <a:cxn ang="0">
                      <a:pos x="T2" y="T3"/>
                    </a:cxn>
                    <a:cxn ang="0">
                      <a:pos x="T4" y="T5"/>
                    </a:cxn>
                    <a:cxn ang="0">
                      <a:pos x="T6" y="T7"/>
                    </a:cxn>
                    <a:cxn ang="0">
                      <a:pos x="T8" y="T9"/>
                    </a:cxn>
                  </a:cxnLst>
                  <a:rect l="0" t="0" r="r" b="b"/>
                  <a:pathLst>
                    <a:path w="6448" h="3447">
                      <a:moveTo>
                        <a:pt x="0" y="2312"/>
                      </a:moveTo>
                      <a:lnTo>
                        <a:pt x="4001" y="0"/>
                      </a:lnTo>
                      <a:lnTo>
                        <a:pt x="6448" y="1407"/>
                      </a:lnTo>
                      <a:lnTo>
                        <a:pt x="1965" y="3447"/>
                      </a:lnTo>
                      <a:lnTo>
                        <a:pt x="0" y="2312"/>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71">
                  <a:extLst>
                    <a:ext uri="{FF2B5EF4-FFF2-40B4-BE49-F238E27FC236}">
                      <a16:creationId xmlns="" xmlns:a16="http://schemas.microsoft.com/office/drawing/2014/main" id="{2F93BEE8-8950-BB0E-45CB-8D534E1E6AC9}"/>
                    </a:ext>
                  </a:extLst>
                </p:cNvPr>
                <p:cNvSpPr>
                  <a:spLocks/>
                </p:cNvSpPr>
                <p:nvPr/>
              </p:nvSpPr>
              <p:spPr bwMode="auto">
                <a:xfrm>
                  <a:off x="7985888" y="2695918"/>
                  <a:ext cx="1528681" cy="1077668"/>
                </a:xfrm>
                <a:custGeom>
                  <a:avLst/>
                  <a:gdLst>
                    <a:gd name="T0" fmla="*/ 0 w 4110"/>
                    <a:gd name="T1" fmla="*/ 527 h 2895"/>
                    <a:gd name="T2" fmla="*/ 0 w 4110"/>
                    <a:gd name="T3" fmla="*/ 0 h 2895"/>
                    <a:gd name="T4" fmla="*/ 4110 w 4110"/>
                    <a:gd name="T5" fmla="*/ 2369 h 2895"/>
                    <a:gd name="T6" fmla="*/ 4110 w 4110"/>
                    <a:gd name="T7" fmla="*/ 2895 h 2895"/>
                    <a:gd name="T8" fmla="*/ 0 w 4110"/>
                    <a:gd name="T9" fmla="*/ 527 h 2895"/>
                  </a:gdLst>
                  <a:ahLst/>
                  <a:cxnLst>
                    <a:cxn ang="0">
                      <a:pos x="T0" y="T1"/>
                    </a:cxn>
                    <a:cxn ang="0">
                      <a:pos x="T2" y="T3"/>
                    </a:cxn>
                    <a:cxn ang="0">
                      <a:pos x="T4" y="T5"/>
                    </a:cxn>
                    <a:cxn ang="0">
                      <a:pos x="T6" y="T7"/>
                    </a:cxn>
                    <a:cxn ang="0">
                      <a:pos x="T8" y="T9"/>
                    </a:cxn>
                  </a:cxnLst>
                  <a:rect l="0" t="0" r="r" b="b"/>
                  <a:pathLst>
                    <a:path w="4110" h="2895">
                      <a:moveTo>
                        <a:pt x="0" y="527"/>
                      </a:moveTo>
                      <a:lnTo>
                        <a:pt x="0" y="0"/>
                      </a:lnTo>
                      <a:lnTo>
                        <a:pt x="4110" y="2369"/>
                      </a:lnTo>
                      <a:lnTo>
                        <a:pt x="4110" y="2895"/>
                      </a:lnTo>
                      <a:lnTo>
                        <a:pt x="0" y="527"/>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72">
                  <a:extLst>
                    <a:ext uri="{FF2B5EF4-FFF2-40B4-BE49-F238E27FC236}">
                      <a16:creationId xmlns="" xmlns:a16="http://schemas.microsoft.com/office/drawing/2014/main" id="{96A186AB-464D-C5AC-77BD-4FCABC8A48BC}"/>
                    </a:ext>
                  </a:extLst>
                </p:cNvPr>
                <p:cNvSpPr>
                  <a:spLocks/>
                </p:cNvSpPr>
                <p:nvPr/>
              </p:nvSpPr>
              <p:spPr bwMode="auto">
                <a:xfrm>
                  <a:off x="7985888" y="1835570"/>
                  <a:ext cx="2399448" cy="1283080"/>
                </a:xfrm>
                <a:custGeom>
                  <a:avLst/>
                  <a:gdLst>
                    <a:gd name="T0" fmla="*/ 0 w 6448"/>
                    <a:gd name="T1" fmla="*/ 2312 h 3447"/>
                    <a:gd name="T2" fmla="*/ 4001 w 6448"/>
                    <a:gd name="T3" fmla="*/ 0 h 3447"/>
                    <a:gd name="T4" fmla="*/ 6448 w 6448"/>
                    <a:gd name="T5" fmla="*/ 1407 h 3447"/>
                    <a:gd name="T6" fmla="*/ 1965 w 6448"/>
                    <a:gd name="T7" fmla="*/ 3447 h 3447"/>
                    <a:gd name="T8" fmla="*/ 0 w 6448"/>
                    <a:gd name="T9" fmla="*/ 2312 h 3447"/>
                  </a:gdLst>
                  <a:ahLst/>
                  <a:cxnLst>
                    <a:cxn ang="0">
                      <a:pos x="T0" y="T1"/>
                    </a:cxn>
                    <a:cxn ang="0">
                      <a:pos x="T2" y="T3"/>
                    </a:cxn>
                    <a:cxn ang="0">
                      <a:pos x="T4" y="T5"/>
                    </a:cxn>
                    <a:cxn ang="0">
                      <a:pos x="T6" y="T7"/>
                    </a:cxn>
                    <a:cxn ang="0">
                      <a:pos x="T8" y="T9"/>
                    </a:cxn>
                  </a:cxnLst>
                  <a:rect l="0" t="0" r="r" b="b"/>
                  <a:pathLst>
                    <a:path w="6448" h="3447">
                      <a:moveTo>
                        <a:pt x="0" y="2312"/>
                      </a:moveTo>
                      <a:lnTo>
                        <a:pt x="4001" y="0"/>
                      </a:lnTo>
                      <a:lnTo>
                        <a:pt x="6448" y="1407"/>
                      </a:lnTo>
                      <a:lnTo>
                        <a:pt x="1965" y="3447"/>
                      </a:lnTo>
                      <a:lnTo>
                        <a:pt x="0" y="2312"/>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a:extLst>
                    <a:ext uri="{FF2B5EF4-FFF2-40B4-BE49-F238E27FC236}">
                      <a16:creationId xmlns="" xmlns:a16="http://schemas.microsoft.com/office/drawing/2014/main" id="{B8DF0B76-CA17-2D98-CAD1-5729D27985BA}"/>
                    </a:ext>
                  </a:extLst>
                </p:cNvPr>
                <p:cNvSpPr>
                  <a:spLocks/>
                </p:cNvSpPr>
                <p:nvPr/>
              </p:nvSpPr>
              <p:spPr bwMode="auto">
                <a:xfrm>
                  <a:off x="7985888" y="1802823"/>
                  <a:ext cx="2905535" cy="1677529"/>
                </a:xfrm>
                <a:custGeom>
                  <a:avLst/>
                  <a:gdLst>
                    <a:gd name="T0" fmla="*/ 0 w 7808"/>
                    <a:gd name="T1" fmla="*/ 2142 h 4511"/>
                    <a:gd name="T2" fmla="*/ 3699 w 7808"/>
                    <a:gd name="T3" fmla="*/ 0 h 4511"/>
                    <a:gd name="T4" fmla="*/ 7808 w 7808"/>
                    <a:gd name="T5" fmla="*/ 2368 h 4511"/>
                    <a:gd name="T6" fmla="*/ 4110 w 7808"/>
                    <a:gd name="T7" fmla="*/ 4511 h 4511"/>
                    <a:gd name="T8" fmla="*/ 0 w 7808"/>
                    <a:gd name="T9" fmla="*/ 2142 h 4511"/>
                  </a:gdLst>
                  <a:ahLst/>
                  <a:cxnLst>
                    <a:cxn ang="0">
                      <a:pos x="T0" y="T1"/>
                    </a:cxn>
                    <a:cxn ang="0">
                      <a:pos x="T2" y="T3"/>
                    </a:cxn>
                    <a:cxn ang="0">
                      <a:pos x="T4" y="T5"/>
                    </a:cxn>
                    <a:cxn ang="0">
                      <a:pos x="T6" y="T7"/>
                    </a:cxn>
                    <a:cxn ang="0">
                      <a:pos x="T8" y="T9"/>
                    </a:cxn>
                  </a:cxnLst>
                  <a:rect l="0" t="0" r="r" b="b"/>
                  <a:pathLst>
                    <a:path w="7808" h="4511">
                      <a:moveTo>
                        <a:pt x="0" y="2142"/>
                      </a:moveTo>
                      <a:lnTo>
                        <a:pt x="3699" y="0"/>
                      </a:lnTo>
                      <a:lnTo>
                        <a:pt x="7808" y="2368"/>
                      </a:lnTo>
                      <a:lnTo>
                        <a:pt x="4110" y="4511"/>
                      </a:lnTo>
                      <a:lnTo>
                        <a:pt x="0" y="2142"/>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a:extLst>
                    <a:ext uri="{FF2B5EF4-FFF2-40B4-BE49-F238E27FC236}">
                      <a16:creationId xmlns="" xmlns:a16="http://schemas.microsoft.com/office/drawing/2014/main" id="{0046159B-D2CD-FBF7-6340-1A5370DE03D2}"/>
                    </a:ext>
                  </a:extLst>
                </p:cNvPr>
                <p:cNvSpPr>
                  <a:spLocks/>
                </p:cNvSpPr>
                <p:nvPr/>
              </p:nvSpPr>
              <p:spPr bwMode="auto">
                <a:xfrm>
                  <a:off x="7985888" y="1542337"/>
                  <a:ext cx="2399448" cy="1283080"/>
                </a:xfrm>
                <a:custGeom>
                  <a:avLst/>
                  <a:gdLst>
                    <a:gd name="T0" fmla="*/ 0 w 6448"/>
                    <a:gd name="T1" fmla="*/ 2313 h 3448"/>
                    <a:gd name="T2" fmla="*/ 4001 w 6448"/>
                    <a:gd name="T3" fmla="*/ 0 h 3448"/>
                    <a:gd name="T4" fmla="*/ 6448 w 6448"/>
                    <a:gd name="T5" fmla="*/ 1408 h 3448"/>
                    <a:gd name="T6" fmla="*/ 1965 w 6448"/>
                    <a:gd name="T7" fmla="*/ 3448 h 3448"/>
                    <a:gd name="T8" fmla="*/ 0 w 6448"/>
                    <a:gd name="T9" fmla="*/ 2313 h 3448"/>
                  </a:gdLst>
                  <a:ahLst/>
                  <a:cxnLst>
                    <a:cxn ang="0">
                      <a:pos x="T0" y="T1"/>
                    </a:cxn>
                    <a:cxn ang="0">
                      <a:pos x="T2" y="T3"/>
                    </a:cxn>
                    <a:cxn ang="0">
                      <a:pos x="T4" y="T5"/>
                    </a:cxn>
                    <a:cxn ang="0">
                      <a:pos x="T6" y="T7"/>
                    </a:cxn>
                    <a:cxn ang="0">
                      <a:pos x="T8" y="T9"/>
                    </a:cxn>
                  </a:cxnLst>
                  <a:rect l="0" t="0" r="r" b="b"/>
                  <a:pathLst>
                    <a:path w="6448" h="3448">
                      <a:moveTo>
                        <a:pt x="0" y="2313"/>
                      </a:moveTo>
                      <a:lnTo>
                        <a:pt x="4001" y="0"/>
                      </a:lnTo>
                      <a:lnTo>
                        <a:pt x="6448" y="1408"/>
                      </a:lnTo>
                      <a:lnTo>
                        <a:pt x="1965" y="3448"/>
                      </a:lnTo>
                      <a:lnTo>
                        <a:pt x="0" y="2313"/>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a:extLst>
                    <a:ext uri="{FF2B5EF4-FFF2-40B4-BE49-F238E27FC236}">
                      <a16:creationId xmlns="" xmlns:a16="http://schemas.microsoft.com/office/drawing/2014/main" id="{CA17D128-B834-917E-AA5F-CEA9C5D864B7}"/>
                    </a:ext>
                  </a:extLst>
                </p:cNvPr>
                <p:cNvSpPr>
                  <a:spLocks/>
                </p:cNvSpPr>
                <p:nvPr/>
              </p:nvSpPr>
              <p:spPr bwMode="auto">
                <a:xfrm>
                  <a:off x="7985888" y="2402685"/>
                  <a:ext cx="1528681" cy="1077668"/>
                </a:xfrm>
                <a:custGeom>
                  <a:avLst/>
                  <a:gdLst>
                    <a:gd name="T0" fmla="*/ 0 w 4110"/>
                    <a:gd name="T1" fmla="*/ 527 h 2896"/>
                    <a:gd name="T2" fmla="*/ 0 w 4110"/>
                    <a:gd name="T3" fmla="*/ 0 h 2896"/>
                    <a:gd name="T4" fmla="*/ 4110 w 4110"/>
                    <a:gd name="T5" fmla="*/ 2369 h 2896"/>
                    <a:gd name="T6" fmla="*/ 4110 w 4110"/>
                    <a:gd name="T7" fmla="*/ 2896 h 2896"/>
                    <a:gd name="T8" fmla="*/ 0 w 4110"/>
                    <a:gd name="T9" fmla="*/ 527 h 2896"/>
                  </a:gdLst>
                  <a:ahLst/>
                  <a:cxnLst>
                    <a:cxn ang="0">
                      <a:pos x="T0" y="T1"/>
                    </a:cxn>
                    <a:cxn ang="0">
                      <a:pos x="T2" y="T3"/>
                    </a:cxn>
                    <a:cxn ang="0">
                      <a:pos x="T4" y="T5"/>
                    </a:cxn>
                    <a:cxn ang="0">
                      <a:pos x="T6" y="T7"/>
                    </a:cxn>
                    <a:cxn ang="0">
                      <a:pos x="T8" y="T9"/>
                    </a:cxn>
                  </a:cxnLst>
                  <a:rect l="0" t="0" r="r" b="b"/>
                  <a:pathLst>
                    <a:path w="4110" h="2896">
                      <a:moveTo>
                        <a:pt x="0" y="527"/>
                      </a:moveTo>
                      <a:lnTo>
                        <a:pt x="0" y="0"/>
                      </a:lnTo>
                      <a:lnTo>
                        <a:pt x="4110" y="2369"/>
                      </a:lnTo>
                      <a:lnTo>
                        <a:pt x="4110" y="2896"/>
                      </a:lnTo>
                      <a:lnTo>
                        <a:pt x="0" y="527"/>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7">
                  <a:extLst>
                    <a:ext uri="{FF2B5EF4-FFF2-40B4-BE49-F238E27FC236}">
                      <a16:creationId xmlns="" xmlns:a16="http://schemas.microsoft.com/office/drawing/2014/main" id="{8294387D-D17C-B70C-1D9A-154F0A34C575}"/>
                    </a:ext>
                  </a:extLst>
                </p:cNvPr>
                <p:cNvSpPr>
                  <a:spLocks/>
                </p:cNvSpPr>
                <p:nvPr/>
              </p:nvSpPr>
              <p:spPr bwMode="auto">
                <a:xfrm>
                  <a:off x="9514570" y="2462225"/>
                  <a:ext cx="1422998" cy="1342619"/>
                </a:xfrm>
                <a:custGeom>
                  <a:avLst/>
                  <a:gdLst>
                    <a:gd name="T0" fmla="*/ 3821 w 3821"/>
                    <a:gd name="T1" fmla="*/ 0 h 3609"/>
                    <a:gd name="T2" fmla="*/ 3821 w 3821"/>
                    <a:gd name="T3" fmla="*/ 1398 h 3609"/>
                    <a:gd name="T4" fmla="*/ 227 w 3821"/>
                    <a:gd name="T5" fmla="*/ 3478 h 3609"/>
                    <a:gd name="T6" fmla="*/ 75 w 3821"/>
                    <a:gd name="T7" fmla="*/ 3565 h 3609"/>
                    <a:gd name="T8" fmla="*/ 0 w 3821"/>
                    <a:gd name="T9" fmla="*/ 3609 h 3609"/>
                    <a:gd name="T10" fmla="*/ 0 w 3821"/>
                    <a:gd name="T11" fmla="*/ 2211 h 3609"/>
                    <a:gd name="T12" fmla="*/ 3821 w 3821"/>
                    <a:gd name="T13" fmla="*/ 0 h 3609"/>
                  </a:gdLst>
                  <a:ahLst/>
                  <a:cxnLst>
                    <a:cxn ang="0">
                      <a:pos x="T0" y="T1"/>
                    </a:cxn>
                    <a:cxn ang="0">
                      <a:pos x="T2" y="T3"/>
                    </a:cxn>
                    <a:cxn ang="0">
                      <a:pos x="T4" y="T5"/>
                    </a:cxn>
                    <a:cxn ang="0">
                      <a:pos x="T6" y="T7"/>
                    </a:cxn>
                    <a:cxn ang="0">
                      <a:pos x="T8" y="T9"/>
                    </a:cxn>
                    <a:cxn ang="0">
                      <a:pos x="T10" y="T11"/>
                    </a:cxn>
                    <a:cxn ang="0">
                      <a:pos x="T12" y="T13"/>
                    </a:cxn>
                  </a:cxnLst>
                  <a:rect l="0" t="0" r="r" b="b"/>
                  <a:pathLst>
                    <a:path w="3821" h="3609">
                      <a:moveTo>
                        <a:pt x="3821" y="0"/>
                      </a:moveTo>
                      <a:lnTo>
                        <a:pt x="3821" y="1398"/>
                      </a:lnTo>
                      <a:lnTo>
                        <a:pt x="227" y="3478"/>
                      </a:lnTo>
                      <a:lnTo>
                        <a:pt x="75" y="3565"/>
                      </a:lnTo>
                      <a:lnTo>
                        <a:pt x="0" y="3609"/>
                      </a:lnTo>
                      <a:lnTo>
                        <a:pt x="0" y="2211"/>
                      </a:lnTo>
                      <a:lnTo>
                        <a:pt x="3821" y="0"/>
                      </a:lnTo>
                      <a:close/>
                    </a:path>
                  </a:pathLst>
                </a:custGeom>
                <a:solidFill>
                  <a:srgbClr val="F6F6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a:extLst>
                    <a:ext uri="{FF2B5EF4-FFF2-40B4-BE49-F238E27FC236}">
                      <a16:creationId xmlns="" xmlns:a16="http://schemas.microsoft.com/office/drawing/2014/main" id="{D3A8208A-81F7-0D48-45D2-3337779D3F60}"/>
                    </a:ext>
                  </a:extLst>
                </p:cNvPr>
                <p:cNvSpPr>
                  <a:spLocks/>
                </p:cNvSpPr>
                <p:nvPr/>
              </p:nvSpPr>
              <p:spPr bwMode="auto">
                <a:xfrm>
                  <a:off x="7985888" y="1542337"/>
                  <a:ext cx="2399448" cy="1283080"/>
                </a:xfrm>
                <a:custGeom>
                  <a:avLst/>
                  <a:gdLst>
                    <a:gd name="T0" fmla="*/ 0 w 6448"/>
                    <a:gd name="T1" fmla="*/ 2313 h 3448"/>
                    <a:gd name="T2" fmla="*/ 4001 w 6448"/>
                    <a:gd name="T3" fmla="*/ 0 h 3448"/>
                    <a:gd name="T4" fmla="*/ 6448 w 6448"/>
                    <a:gd name="T5" fmla="*/ 1409 h 3448"/>
                    <a:gd name="T6" fmla="*/ 1965 w 6448"/>
                    <a:gd name="T7" fmla="*/ 3448 h 3448"/>
                    <a:gd name="T8" fmla="*/ 0 w 6448"/>
                    <a:gd name="T9" fmla="*/ 2313 h 3448"/>
                  </a:gdLst>
                  <a:ahLst/>
                  <a:cxnLst>
                    <a:cxn ang="0">
                      <a:pos x="T0" y="T1"/>
                    </a:cxn>
                    <a:cxn ang="0">
                      <a:pos x="T2" y="T3"/>
                    </a:cxn>
                    <a:cxn ang="0">
                      <a:pos x="T4" y="T5"/>
                    </a:cxn>
                    <a:cxn ang="0">
                      <a:pos x="T6" y="T7"/>
                    </a:cxn>
                    <a:cxn ang="0">
                      <a:pos x="T8" y="T9"/>
                    </a:cxn>
                  </a:cxnLst>
                  <a:rect l="0" t="0" r="r" b="b"/>
                  <a:pathLst>
                    <a:path w="6448" h="3448">
                      <a:moveTo>
                        <a:pt x="0" y="2313"/>
                      </a:moveTo>
                      <a:lnTo>
                        <a:pt x="4001" y="0"/>
                      </a:lnTo>
                      <a:lnTo>
                        <a:pt x="6448" y="1409"/>
                      </a:lnTo>
                      <a:lnTo>
                        <a:pt x="1965" y="3448"/>
                      </a:lnTo>
                      <a:lnTo>
                        <a:pt x="0" y="2313"/>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 xmlns:a16="http://schemas.microsoft.com/office/drawing/2014/main" id="{39B6266F-9AF5-B04E-3CA0-548CC0804CBF}"/>
                    </a:ext>
                  </a:extLst>
                </p:cNvPr>
                <p:cNvSpPr>
                  <a:spLocks/>
                </p:cNvSpPr>
                <p:nvPr/>
              </p:nvSpPr>
              <p:spPr bwMode="auto">
                <a:xfrm>
                  <a:off x="7985888" y="1511078"/>
                  <a:ext cx="3018661" cy="1741535"/>
                </a:xfrm>
                <a:custGeom>
                  <a:avLst/>
                  <a:gdLst>
                    <a:gd name="T0" fmla="*/ 0 w 8111"/>
                    <a:gd name="T1" fmla="*/ 2314 h 4683"/>
                    <a:gd name="T2" fmla="*/ 4001 w 8111"/>
                    <a:gd name="T3" fmla="*/ 0 h 4683"/>
                    <a:gd name="T4" fmla="*/ 8111 w 8111"/>
                    <a:gd name="T5" fmla="*/ 2369 h 4683"/>
                    <a:gd name="T6" fmla="*/ 4110 w 8111"/>
                    <a:gd name="T7" fmla="*/ 4683 h 4683"/>
                    <a:gd name="T8" fmla="*/ 0 w 8111"/>
                    <a:gd name="T9" fmla="*/ 2314 h 4683"/>
                  </a:gdLst>
                  <a:ahLst/>
                  <a:cxnLst>
                    <a:cxn ang="0">
                      <a:pos x="T0" y="T1"/>
                    </a:cxn>
                    <a:cxn ang="0">
                      <a:pos x="T2" y="T3"/>
                    </a:cxn>
                    <a:cxn ang="0">
                      <a:pos x="T4" y="T5"/>
                    </a:cxn>
                    <a:cxn ang="0">
                      <a:pos x="T6" y="T7"/>
                    </a:cxn>
                    <a:cxn ang="0">
                      <a:pos x="T8" y="T9"/>
                    </a:cxn>
                  </a:cxnLst>
                  <a:rect l="0" t="0" r="r" b="b"/>
                  <a:pathLst>
                    <a:path w="8111" h="4683">
                      <a:moveTo>
                        <a:pt x="0" y="2314"/>
                      </a:moveTo>
                      <a:lnTo>
                        <a:pt x="4001" y="0"/>
                      </a:lnTo>
                      <a:lnTo>
                        <a:pt x="8111" y="2369"/>
                      </a:lnTo>
                      <a:lnTo>
                        <a:pt x="4110" y="4683"/>
                      </a:lnTo>
                      <a:lnTo>
                        <a:pt x="0" y="23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3" name="Freeform 80">
                  <a:extLst>
                    <a:ext uri="{FF2B5EF4-FFF2-40B4-BE49-F238E27FC236}">
                      <a16:creationId xmlns="" xmlns:a16="http://schemas.microsoft.com/office/drawing/2014/main" id="{AE89EE6A-62C6-6E08-DFF6-7ED1E0FBC2A8}"/>
                    </a:ext>
                  </a:extLst>
                </p:cNvPr>
                <p:cNvSpPr>
                  <a:spLocks/>
                </p:cNvSpPr>
                <p:nvPr/>
              </p:nvSpPr>
              <p:spPr bwMode="auto">
                <a:xfrm>
                  <a:off x="9514570" y="2392265"/>
                  <a:ext cx="1489980" cy="1478072"/>
                </a:xfrm>
                <a:custGeom>
                  <a:avLst/>
                  <a:gdLst>
                    <a:gd name="T0" fmla="*/ 75 w 4001"/>
                    <a:gd name="T1" fmla="*/ 3056 h 3972"/>
                    <a:gd name="T2" fmla="*/ 75 w 4001"/>
                    <a:gd name="T3" fmla="*/ 2356 h 3972"/>
                    <a:gd name="T4" fmla="*/ 4001 w 4001"/>
                    <a:gd name="T5" fmla="*/ 87 h 3972"/>
                    <a:gd name="T6" fmla="*/ 4001 w 4001"/>
                    <a:gd name="T7" fmla="*/ 0 h 3972"/>
                    <a:gd name="T8" fmla="*/ 0 w 4001"/>
                    <a:gd name="T9" fmla="*/ 2314 h 3972"/>
                    <a:gd name="T10" fmla="*/ 0 w 4001"/>
                    <a:gd name="T11" fmla="*/ 2315 h 3972"/>
                    <a:gd name="T12" fmla="*/ 0 w 4001"/>
                    <a:gd name="T13" fmla="*/ 2400 h 3972"/>
                    <a:gd name="T14" fmla="*/ 0 w 4001"/>
                    <a:gd name="T15" fmla="*/ 3101 h 3972"/>
                    <a:gd name="T16" fmla="*/ 0 w 4001"/>
                    <a:gd name="T17" fmla="*/ 3186 h 3972"/>
                    <a:gd name="T18" fmla="*/ 0 w 4001"/>
                    <a:gd name="T19" fmla="*/ 3884 h 3972"/>
                    <a:gd name="T20" fmla="*/ 0 w 4001"/>
                    <a:gd name="T21" fmla="*/ 3972 h 3972"/>
                    <a:gd name="T22" fmla="*/ 0 w 4001"/>
                    <a:gd name="T23" fmla="*/ 3972 h 3972"/>
                    <a:gd name="T24" fmla="*/ 0 w 4001"/>
                    <a:gd name="T25" fmla="*/ 3972 h 3972"/>
                    <a:gd name="T26" fmla="*/ 4001 w 4001"/>
                    <a:gd name="T27" fmla="*/ 1659 h 3972"/>
                    <a:gd name="T28" fmla="*/ 4001 w 4001"/>
                    <a:gd name="T29" fmla="*/ 1571 h 3972"/>
                    <a:gd name="T30" fmla="*/ 75 w 4001"/>
                    <a:gd name="T31" fmla="*/ 3840 h 3972"/>
                    <a:gd name="T32" fmla="*/ 75 w 4001"/>
                    <a:gd name="T33" fmla="*/ 3141 h 3972"/>
                    <a:gd name="T34" fmla="*/ 75 w 4001"/>
                    <a:gd name="T35" fmla="*/ 3056 h 3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1" h="3972">
                      <a:moveTo>
                        <a:pt x="75" y="3056"/>
                      </a:moveTo>
                      <a:lnTo>
                        <a:pt x="75" y="2356"/>
                      </a:lnTo>
                      <a:lnTo>
                        <a:pt x="4001" y="87"/>
                      </a:lnTo>
                      <a:lnTo>
                        <a:pt x="4001" y="0"/>
                      </a:lnTo>
                      <a:lnTo>
                        <a:pt x="0" y="2314"/>
                      </a:lnTo>
                      <a:lnTo>
                        <a:pt x="0" y="2315"/>
                      </a:lnTo>
                      <a:lnTo>
                        <a:pt x="0" y="2400"/>
                      </a:lnTo>
                      <a:lnTo>
                        <a:pt x="0" y="3101"/>
                      </a:lnTo>
                      <a:lnTo>
                        <a:pt x="0" y="3186"/>
                      </a:lnTo>
                      <a:lnTo>
                        <a:pt x="0" y="3884"/>
                      </a:lnTo>
                      <a:lnTo>
                        <a:pt x="0" y="3972"/>
                      </a:lnTo>
                      <a:lnTo>
                        <a:pt x="0" y="3972"/>
                      </a:lnTo>
                      <a:lnTo>
                        <a:pt x="0" y="3972"/>
                      </a:lnTo>
                      <a:lnTo>
                        <a:pt x="4001" y="1659"/>
                      </a:lnTo>
                      <a:lnTo>
                        <a:pt x="4001" y="1571"/>
                      </a:lnTo>
                      <a:lnTo>
                        <a:pt x="75" y="3840"/>
                      </a:lnTo>
                      <a:lnTo>
                        <a:pt x="75" y="3141"/>
                      </a:lnTo>
                      <a:lnTo>
                        <a:pt x="75" y="305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09">
                  <a:extLst>
                    <a:ext uri="{FF2B5EF4-FFF2-40B4-BE49-F238E27FC236}">
                      <a16:creationId xmlns="" xmlns:a16="http://schemas.microsoft.com/office/drawing/2014/main" id="{909CE03E-2B9A-6264-3E82-CEEEA692BFD1}"/>
                    </a:ext>
                  </a:extLst>
                </p:cNvPr>
                <p:cNvSpPr>
                  <a:spLocks/>
                </p:cNvSpPr>
                <p:nvPr/>
              </p:nvSpPr>
              <p:spPr bwMode="auto">
                <a:xfrm>
                  <a:off x="9541362" y="2907284"/>
                  <a:ext cx="1396205" cy="808250"/>
                </a:xfrm>
                <a:custGeom>
                  <a:avLst/>
                  <a:gdLst>
                    <a:gd name="T0" fmla="*/ 3749 w 3749"/>
                    <a:gd name="T1" fmla="*/ 0 h 2172"/>
                    <a:gd name="T2" fmla="*/ 7 w 3749"/>
                    <a:gd name="T3" fmla="*/ 2172 h 2172"/>
                    <a:gd name="T4" fmla="*/ 0 w 3749"/>
                    <a:gd name="T5" fmla="*/ 2162 h 2172"/>
                    <a:gd name="T6" fmla="*/ 3749 w 3749"/>
                    <a:gd name="T7" fmla="*/ 0 h 2172"/>
                  </a:gdLst>
                  <a:ahLst/>
                  <a:cxnLst>
                    <a:cxn ang="0">
                      <a:pos x="T0" y="T1"/>
                    </a:cxn>
                    <a:cxn ang="0">
                      <a:pos x="T2" y="T3"/>
                    </a:cxn>
                    <a:cxn ang="0">
                      <a:pos x="T4" y="T5"/>
                    </a:cxn>
                    <a:cxn ang="0">
                      <a:pos x="T6" y="T7"/>
                    </a:cxn>
                  </a:cxnLst>
                  <a:rect l="0" t="0" r="r" b="b"/>
                  <a:pathLst>
                    <a:path w="3749" h="2172">
                      <a:moveTo>
                        <a:pt x="3749" y="0"/>
                      </a:moveTo>
                      <a:lnTo>
                        <a:pt x="7" y="2172"/>
                      </a:lnTo>
                      <a:lnTo>
                        <a:pt x="0" y="2162"/>
                      </a:lnTo>
                      <a:lnTo>
                        <a:pt x="3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10">
                  <a:extLst>
                    <a:ext uri="{FF2B5EF4-FFF2-40B4-BE49-F238E27FC236}">
                      <a16:creationId xmlns="" xmlns:a16="http://schemas.microsoft.com/office/drawing/2014/main" id="{7A94EBF3-98D3-CE5A-3BE5-B6A33707834E}"/>
                    </a:ext>
                  </a:extLst>
                </p:cNvPr>
                <p:cNvSpPr>
                  <a:spLocks/>
                </p:cNvSpPr>
                <p:nvPr/>
              </p:nvSpPr>
              <p:spPr bwMode="auto">
                <a:xfrm>
                  <a:off x="9541362" y="2834348"/>
                  <a:ext cx="1396205" cy="808250"/>
                </a:xfrm>
                <a:custGeom>
                  <a:avLst/>
                  <a:gdLst>
                    <a:gd name="T0" fmla="*/ 3749 w 3749"/>
                    <a:gd name="T1" fmla="*/ 0 h 2172"/>
                    <a:gd name="T2" fmla="*/ 7 w 3749"/>
                    <a:gd name="T3" fmla="*/ 2172 h 2172"/>
                    <a:gd name="T4" fmla="*/ 0 w 3749"/>
                    <a:gd name="T5" fmla="*/ 2160 h 2172"/>
                    <a:gd name="T6" fmla="*/ 3749 w 3749"/>
                    <a:gd name="T7" fmla="*/ 0 h 2172"/>
                  </a:gdLst>
                  <a:ahLst/>
                  <a:cxnLst>
                    <a:cxn ang="0">
                      <a:pos x="T0" y="T1"/>
                    </a:cxn>
                    <a:cxn ang="0">
                      <a:pos x="T2" y="T3"/>
                    </a:cxn>
                    <a:cxn ang="0">
                      <a:pos x="T4" y="T5"/>
                    </a:cxn>
                    <a:cxn ang="0">
                      <a:pos x="T6" y="T7"/>
                    </a:cxn>
                  </a:cxnLst>
                  <a:rect l="0" t="0" r="r" b="b"/>
                  <a:pathLst>
                    <a:path w="3749" h="2172">
                      <a:moveTo>
                        <a:pt x="3749" y="0"/>
                      </a:moveTo>
                      <a:lnTo>
                        <a:pt x="7" y="2172"/>
                      </a:lnTo>
                      <a:lnTo>
                        <a:pt x="0" y="2160"/>
                      </a:lnTo>
                      <a:lnTo>
                        <a:pt x="3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11">
                  <a:extLst>
                    <a:ext uri="{FF2B5EF4-FFF2-40B4-BE49-F238E27FC236}">
                      <a16:creationId xmlns="" xmlns:a16="http://schemas.microsoft.com/office/drawing/2014/main" id="{D0732CD9-0D6A-40CC-7E77-27D287111973}"/>
                    </a:ext>
                  </a:extLst>
                </p:cNvPr>
                <p:cNvSpPr>
                  <a:spLocks/>
                </p:cNvSpPr>
                <p:nvPr/>
              </p:nvSpPr>
              <p:spPr bwMode="auto">
                <a:xfrm>
                  <a:off x="9541362" y="2759923"/>
                  <a:ext cx="1396205" cy="806762"/>
                </a:xfrm>
                <a:custGeom>
                  <a:avLst/>
                  <a:gdLst>
                    <a:gd name="T0" fmla="*/ 3749 w 3749"/>
                    <a:gd name="T1" fmla="*/ 0 h 2171"/>
                    <a:gd name="T2" fmla="*/ 7 w 3749"/>
                    <a:gd name="T3" fmla="*/ 2171 h 2171"/>
                    <a:gd name="T4" fmla="*/ 0 w 3749"/>
                    <a:gd name="T5" fmla="*/ 2160 h 2171"/>
                    <a:gd name="T6" fmla="*/ 3749 w 3749"/>
                    <a:gd name="T7" fmla="*/ 0 h 2171"/>
                  </a:gdLst>
                  <a:ahLst/>
                  <a:cxnLst>
                    <a:cxn ang="0">
                      <a:pos x="T0" y="T1"/>
                    </a:cxn>
                    <a:cxn ang="0">
                      <a:pos x="T2" y="T3"/>
                    </a:cxn>
                    <a:cxn ang="0">
                      <a:pos x="T4" y="T5"/>
                    </a:cxn>
                    <a:cxn ang="0">
                      <a:pos x="T6" y="T7"/>
                    </a:cxn>
                  </a:cxnLst>
                  <a:rect l="0" t="0" r="r" b="b"/>
                  <a:pathLst>
                    <a:path w="3749" h="2171">
                      <a:moveTo>
                        <a:pt x="3749" y="0"/>
                      </a:moveTo>
                      <a:lnTo>
                        <a:pt x="7" y="2171"/>
                      </a:lnTo>
                      <a:lnTo>
                        <a:pt x="0" y="2160"/>
                      </a:lnTo>
                      <a:lnTo>
                        <a:pt x="3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12">
                  <a:extLst>
                    <a:ext uri="{FF2B5EF4-FFF2-40B4-BE49-F238E27FC236}">
                      <a16:creationId xmlns="" xmlns:a16="http://schemas.microsoft.com/office/drawing/2014/main" id="{1766A297-49D3-A880-22BE-FFAE25C80123}"/>
                    </a:ext>
                  </a:extLst>
                </p:cNvPr>
                <p:cNvSpPr>
                  <a:spLocks/>
                </p:cNvSpPr>
                <p:nvPr/>
              </p:nvSpPr>
              <p:spPr bwMode="auto">
                <a:xfrm>
                  <a:off x="9541362" y="2685499"/>
                  <a:ext cx="1396205" cy="808250"/>
                </a:xfrm>
                <a:custGeom>
                  <a:avLst/>
                  <a:gdLst>
                    <a:gd name="T0" fmla="*/ 3749 w 3749"/>
                    <a:gd name="T1" fmla="*/ 0 h 2172"/>
                    <a:gd name="T2" fmla="*/ 7 w 3749"/>
                    <a:gd name="T3" fmla="*/ 2172 h 2172"/>
                    <a:gd name="T4" fmla="*/ 0 w 3749"/>
                    <a:gd name="T5" fmla="*/ 2160 h 2172"/>
                    <a:gd name="T6" fmla="*/ 3749 w 3749"/>
                    <a:gd name="T7" fmla="*/ 0 h 2172"/>
                  </a:gdLst>
                  <a:ahLst/>
                  <a:cxnLst>
                    <a:cxn ang="0">
                      <a:pos x="T0" y="T1"/>
                    </a:cxn>
                    <a:cxn ang="0">
                      <a:pos x="T2" y="T3"/>
                    </a:cxn>
                    <a:cxn ang="0">
                      <a:pos x="T4" y="T5"/>
                    </a:cxn>
                    <a:cxn ang="0">
                      <a:pos x="T6" y="T7"/>
                    </a:cxn>
                  </a:cxnLst>
                  <a:rect l="0" t="0" r="r" b="b"/>
                  <a:pathLst>
                    <a:path w="3749" h="2172">
                      <a:moveTo>
                        <a:pt x="3749" y="0"/>
                      </a:moveTo>
                      <a:lnTo>
                        <a:pt x="7" y="2172"/>
                      </a:lnTo>
                      <a:lnTo>
                        <a:pt x="0" y="2160"/>
                      </a:lnTo>
                      <a:lnTo>
                        <a:pt x="3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13">
                  <a:extLst>
                    <a:ext uri="{FF2B5EF4-FFF2-40B4-BE49-F238E27FC236}">
                      <a16:creationId xmlns="" xmlns:a16="http://schemas.microsoft.com/office/drawing/2014/main" id="{D7A0FC81-FCE7-3A3C-7C3A-9A341301D73E}"/>
                    </a:ext>
                  </a:extLst>
                </p:cNvPr>
                <p:cNvSpPr>
                  <a:spLocks/>
                </p:cNvSpPr>
                <p:nvPr/>
              </p:nvSpPr>
              <p:spPr bwMode="auto">
                <a:xfrm>
                  <a:off x="9541362" y="2611074"/>
                  <a:ext cx="1396205" cy="808250"/>
                </a:xfrm>
                <a:custGeom>
                  <a:avLst/>
                  <a:gdLst>
                    <a:gd name="T0" fmla="*/ 3749 w 3749"/>
                    <a:gd name="T1" fmla="*/ 0 h 2172"/>
                    <a:gd name="T2" fmla="*/ 7 w 3749"/>
                    <a:gd name="T3" fmla="*/ 2172 h 2172"/>
                    <a:gd name="T4" fmla="*/ 0 w 3749"/>
                    <a:gd name="T5" fmla="*/ 2161 h 2172"/>
                    <a:gd name="T6" fmla="*/ 3749 w 3749"/>
                    <a:gd name="T7" fmla="*/ 0 h 2172"/>
                  </a:gdLst>
                  <a:ahLst/>
                  <a:cxnLst>
                    <a:cxn ang="0">
                      <a:pos x="T0" y="T1"/>
                    </a:cxn>
                    <a:cxn ang="0">
                      <a:pos x="T2" y="T3"/>
                    </a:cxn>
                    <a:cxn ang="0">
                      <a:pos x="T4" y="T5"/>
                    </a:cxn>
                    <a:cxn ang="0">
                      <a:pos x="T6" y="T7"/>
                    </a:cxn>
                  </a:cxnLst>
                  <a:rect l="0" t="0" r="r" b="b"/>
                  <a:pathLst>
                    <a:path w="3749" h="2172">
                      <a:moveTo>
                        <a:pt x="3749" y="0"/>
                      </a:moveTo>
                      <a:lnTo>
                        <a:pt x="7" y="2172"/>
                      </a:lnTo>
                      <a:lnTo>
                        <a:pt x="0" y="2161"/>
                      </a:lnTo>
                      <a:lnTo>
                        <a:pt x="3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14">
                  <a:extLst>
                    <a:ext uri="{FF2B5EF4-FFF2-40B4-BE49-F238E27FC236}">
                      <a16:creationId xmlns="" xmlns:a16="http://schemas.microsoft.com/office/drawing/2014/main" id="{AEE602B3-56C1-202D-6D1C-E5B9B82B9488}"/>
                    </a:ext>
                  </a:extLst>
                </p:cNvPr>
                <p:cNvSpPr>
                  <a:spLocks/>
                </p:cNvSpPr>
                <p:nvPr/>
              </p:nvSpPr>
              <p:spPr bwMode="auto">
                <a:xfrm>
                  <a:off x="9541362" y="2536650"/>
                  <a:ext cx="1396205" cy="808250"/>
                </a:xfrm>
                <a:custGeom>
                  <a:avLst/>
                  <a:gdLst>
                    <a:gd name="T0" fmla="*/ 3749 w 3749"/>
                    <a:gd name="T1" fmla="*/ 0 h 2172"/>
                    <a:gd name="T2" fmla="*/ 7 w 3749"/>
                    <a:gd name="T3" fmla="*/ 2172 h 2172"/>
                    <a:gd name="T4" fmla="*/ 0 w 3749"/>
                    <a:gd name="T5" fmla="*/ 2162 h 2172"/>
                    <a:gd name="T6" fmla="*/ 3749 w 3749"/>
                    <a:gd name="T7" fmla="*/ 0 h 2172"/>
                  </a:gdLst>
                  <a:ahLst/>
                  <a:cxnLst>
                    <a:cxn ang="0">
                      <a:pos x="T0" y="T1"/>
                    </a:cxn>
                    <a:cxn ang="0">
                      <a:pos x="T2" y="T3"/>
                    </a:cxn>
                    <a:cxn ang="0">
                      <a:pos x="T4" y="T5"/>
                    </a:cxn>
                    <a:cxn ang="0">
                      <a:pos x="T6" y="T7"/>
                    </a:cxn>
                  </a:cxnLst>
                  <a:rect l="0" t="0" r="r" b="b"/>
                  <a:pathLst>
                    <a:path w="3749" h="2172">
                      <a:moveTo>
                        <a:pt x="3749" y="0"/>
                      </a:moveTo>
                      <a:lnTo>
                        <a:pt x="7" y="2172"/>
                      </a:lnTo>
                      <a:lnTo>
                        <a:pt x="0" y="2162"/>
                      </a:lnTo>
                      <a:lnTo>
                        <a:pt x="3749" y="0"/>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33">
                  <a:extLst>
                    <a:ext uri="{FF2B5EF4-FFF2-40B4-BE49-F238E27FC236}">
                      <a16:creationId xmlns="" xmlns:a16="http://schemas.microsoft.com/office/drawing/2014/main" id="{B1C2FA56-5A73-19B8-76D7-600FBC77B1AF}"/>
                    </a:ext>
                  </a:extLst>
                </p:cNvPr>
                <p:cNvSpPr>
                  <a:spLocks/>
                </p:cNvSpPr>
                <p:nvPr/>
              </p:nvSpPr>
              <p:spPr bwMode="auto">
                <a:xfrm>
                  <a:off x="9542850" y="2463713"/>
                  <a:ext cx="1394717" cy="1324757"/>
                </a:xfrm>
                <a:custGeom>
                  <a:avLst/>
                  <a:gdLst>
                    <a:gd name="T0" fmla="*/ 0 w 3746"/>
                    <a:gd name="T1" fmla="*/ 2165 h 3563"/>
                    <a:gd name="T2" fmla="*/ 0 w 3746"/>
                    <a:gd name="T3" fmla="*/ 3563 h 3563"/>
                    <a:gd name="T4" fmla="*/ 152 w 3746"/>
                    <a:gd name="T5" fmla="*/ 3476 h 3563"/>
                    <a:gd name="T6" fmla="*/ 152 w 3746"/>
                    <a:gd name="T7" fmla="*/ 2252 h 3563"/>
                    <a:gd name="T8" fmla="*/ 3746 w 3746"/>
                    <a:gd name="T9" fmla="*/ 175 h 3563"/>
                    <a:gd name="T10" fmla="*/ 3746 w 3746"/>
                    <a:gd name="T11" fmla="*/ 0 h 3563"/>
                    <a:gd name="T12" fmla="*/ 0 w 3746"/>
                    <a:gd name="T13" fmla="*/ 2165 h 3563"/>
                  </a:gdLst>
                  <a:ahLst/>
                  <a:cxnLst>
                    <a:cxn ang="0">
                      <a:pos x="T0" y="T1"/>
                    </a:cxn>
                    <a:cxn ang="0">
                      <a:pos x="T2" y="T3"/>
                    </a:cxn>
                    <a:cxn ang="0">
                      <a:pos x="T4" y="T5"/>
                    </a:cxn>
                    <a:cxn ang="0">
                      <a:pos x="T6" y="T7"/>
                    </a:cxn>
                    <a:cxn ang="0">
                      <a:pos x="T8" y="T9"/>
                    </a:cxn>
                    <a:cxn ang="0">
                      <a:pos x="T10" y="T11"/>
                    </a:cxn>
                    <a:cxn ang="0">
                      <a:pos x="T12" y="T13"/>
                    </a:cxn>
                  </a:cxnLst>
                  <a:rect l="0" t="0" r="r" b="b"/>
                  <a:pathLst>
                    <a:path w="3746" h="3563">
                      <a:moveTo>
                        <a:pt x="0" y="2165"/>
                      </a:moveTo>
                      <a:lnTo>
                        <a:pt x="0" y="3563"/>
                      </a:lnTo>
                      <a:lnTo>
                        <a:pt x="152" y="3476"/>
                      </a:lnTo>
                      <a:lnTo>
                        <a:pt x="152" y="2252"/>
                      </a:lnTo>
                      <a:lnTo>
                        <a:pt x="3746" y="175"/>
                      </a:lnTo>
                      <a:lnTo>
                        <a:pt x="3746" y="0"/>
                      </a:lnTo>
                      <a:lnTo>
                        <a:pt x="0" y="2165"/>
                      </a:lnTo>
                      <a:close/>
                    </a:path>
                  </a:pathLst>
                </a:custGeom>
                <a:solidFill>
                  <a:srgbClr val="373435">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 xmlns:a16="http://schemas.microsoft.com/office/drawing/2014/main" id="{E826AD3C-B6BF-ED93-E9DE-F655FDBD2F91}"/>
                  </a:ext>
                </a:extLst>
              </p:cNvPr>
              <p:cNvGrpSpPr/>
              <p:nvPr/>
            </p:nvGrpSpPr>
            <p:grpSpPr>
              <a:xfrm>
                <a:off x="8731623" y="926102"/>
                <a:ext cx="2272927" cy="1896338"/>
                <a:chOff x="8731623" y="926102"/>
                <a:chExt cx="2272927" cy="1896338"/>
              </a:xfrm>
            </p:grpSpPr>
            <p:sp>
              <p:nvSpPr>
                <p:cNvPr id="175" name="Freeform 11">
                  <a:extLst>
                    <a:ext uri="{FF2B5EF4-FFF2-40B4-BE49-F238E27FC236}">
                      <a16:creationId xmlns="" xmlns:a16="http://schemas.microsoft.com/office/drawing/2014/main" id="{69C5D0A1-A5BC-199A-AF57-C3BF978841E0}"/>
                    </a:ext>
                  </a:extLst>
                </p:cNvPr>
                <p:cNvSpPr>
                  <a:spLocks noEditPoints="1"/>
                </p:cNvSpPr>
                <p:nvPr/>
              </p:nvSpPr>
              <p:spPr bwMode="auto">
                <a:xfrm>
                  <a:off x="9399955" y="1030296"/>
                  <a:ext cx="10420" cy="774016"/>
                </a:xfrm>
                <a:custGeom>
                  <a:avLst/>
                  <a:gdLst>
                    <a:gd name="T0" fmla="*/ 26 w 26"/>
                    <a:gd name="T1" fmla="*/ 122 h 2080"/>
                    <a:gd name="T2" fmla="*/ 0 w 26"/>
                    <a:gd name="T3" fmla="*/ 122 h 2080"/>
                    <a:gd name="T4" fmla="*/ 0 w 26"/>
                    <a:gd name="T5" fmla="*/ 0 h 2080"/>
                    <a:gd name="T6" fmla="*/ 26 w 26"/>
                    <a:gd name="T7" fmla="*/ 0 h 2080"/>
                    <a:gd name="T8" fmla="*/ 26 w 26"/>
                    <a:gd name="T9" fmla="*/ 122 h 2080"/>
                    <a:gd name="T10" fmla="*/ 26 w 26"/>
                    <a:gd name="T11" fmla="*/ 2080 h 2080"/>
                    <a:gd name="T12" fmla="*/ 0 w 26"/>
                    <a:gd name="T13" fmla="*/ 2080 h 2080"/>
                    <a:gd name="T14" fmla="*/ 0 w 26"/>
                    <a:gd name="T15" fmla="*/ 1957 h 2080"/>
                    <a:gd name="T16" fmla="*/ 26 w 26"/>
                    <a:gd name="T17" fmla="*/ 1957 h 2080"/>
                    <a:gd name="T18" fmla="*/ 26 w 26"/>
                    <a:gd name="T19" fmla="*/ 2080 h 2080"/>
                    <a:gd name="T20" fmla="*/ 26 w 26"/>
                    <a:gd name="T21" fmla="*/ 1836 h 2080"/>
                    <a:gd name="T22" fmla="*/ 0 w 26"/>
                    <a:gd name="T23" fmla="*/ 1836 h 2080"/>
                    <a:gd name="T24" fmla="*/ 0 w 26"/>
                    <a:gd name="T25" fmla="*/ 1713 h 2080"/>
                    <a:gd name="T26" fmla="*/ 26 w 26"/>
                    <a:gd name="T27" fmla="*/ 1713 h 2080"/>
                    <a:gd name="T28" fmla="*/ 26 w 26"/>
                    <a:gd name="T29" fmla="*/ 1836 h 2080"/>
                    <a:gd name="T30" fmla="*/ 26 w 26"/>
                    <a:gd name="T31" fmla="*/ 1591 h 2080"/>
                    <a:gd name="T32" fmla="*/ 0 w 26"/>
                    <a:gd name="T33" fmla="*/ 1591 h 2080"/>
                    <a:gd name="T34" fmla="*/ 0 w 26"/>
                    <a:gd name="T35" fmla="*/ 1468 h 2080"/>
                    <a:gd name="T36" fmla="*/ 26 w 26"/>
                    <a:gd name="T37" fmla="*/ 1468 h 2080"/>
                    <a:gd name="T38" fmla="*/ 26 w 26"/>
                    <a:gd name="T39" fmla="*/ 1591 h 2080"/>
                    <a:gd name="T40" fmla="*/ 26 w 26"/>
                    <a:gd name="T41" fmla="*/ 1345 h 2080"/>
                    <a:gd name="T42" fmla="*/ 0 w 26"/>
                    <a:gd name="T43" fmla="*/ 1345 h 2080"/>
                    <a:gd name="T44" fmla="*/ 0 w 26"/>
                    <a:gd name="T45" fmla="*/ 1223 h 2080"/>
                    <a:gd name="T46" fmla="*/ 26 w 26"/>
                    <a:gd name="T47" fmla="*/ 1223 h 2080"/>
                    <a:gd name="T48" fmla="*/ 26 w 26"/>
                    <a:gd name="T49" fmla="*/ 1345 h 2080"/>
                    <a:gd name="T50" fmla="*/ 26 w 26"/>
                    <a:gd name="T51" fmla="*/ 1102 h 2080"/>
                    <a:gd name="T52" fmla="*/ 0 w 26"/>
                    <a:gd name="T53" fmla="*/ 1102 h 2080"/>
                    <a:gd name="T54" fmla="*/ 0 w 26"/>
                    <a:gd name="T55" fmla="*/ 979 h 2080"/>
                    <a:gd name="T56" fmla="*/ 26 w 26"/>
                    <a:gd name="T57" fmla="*/ 979 h 2080"/>
                    <a:gd name="T58" fmla="*/ 26 w 26"/>
                    <a:gd name="T59" fmla="*/ 1102 h 2080"/>
                    <a:gd name="T60" fmla="*/ 26 w 26"/>
                    <a:gd name="T61" fmla="*/ 856 h 2080"/>
                    <a:gd name="T62" fmla="*/ 0 w 26"/>
                    <a:gd name="T63" fmla="*/ 856 h 2080"/>
                    <a:gd name="T64" fmla="*/ 0 w 26"/>
                    <a:gd name="T65" fmla="*/ 734 h 2080"/>
                    <a:gd name="T66" fmla="*/ 26 w 26"/>
                    <a:gd name="T67" fmla="*/ 734 h 2080"/>
                    <a:gd name="T68" fmla="*/ 26 w 26"/>
                    <a:gd name="T69" fmla="*/ 856 h 2080"/>
                    <a:gd name="T70" fmla="*/ 26 w 26"/>
                    <a:gd name="T71" fmla="*/ 611 h 2080"/>
                    <a:gd name="T72" fmla="*/ 0 w 26"/>
                    <a:gd name="T73" fmla="*/ 611 h 2080"/>
                    <a:gd name="T74" fmla="*/ 0 w 26"/>
                    <a:gd name="T75" fmla="*/ 490 h 2080"/>
                    <a:gd name="T76" fmla="*/ 26 w 26"/>
                    <a:gd name="T77" fmla="*/ 490 h 2080"/>
                    <a:gd name="T78" fmla="*/ 26 w 26"/>
                    <a:gd name="T79" fmla="*/ 611 h 2080"/>
                    <a:gd name="T80" fmla="*/ 26 w 26"/>
                    <a:gd name="T81" fmla="*/ 367 h 2080"/>
                    <a:gd name="T82" fmla="*/ 0 w 26"/>
                    <a:gd name="T83" fmla="*/ 367 h 2080"/>
                    <a:gd name="T84" fmla="*/ 0 w 26"/>
                    <a:gd name="T85" fmla="*/ 245 h 2080"/>
                    <a:gd name="T86" fmla="*/ 26 w 26"/>
                    <a:gd name="T87" fmla="*/ 245 h 2080"/>
                    <a:gd name="T88" fmla="*/ 26 w 26"/>
                    <a:gd name="T89" fmla="*/ 367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080">
                      <a:moveTo>
                        <a:pt x="26" y="122"/>
                      </a:moveTo>
                      <a:lnTo>
                        <a:pt x="0" y="122"/>
                      </a:lnTo>
                      <a:lnTo>
                        <a:pt x="0" y="0"/>
                      </a:lnTo>
                      <a:lnTo>
                        <a:pt x="26" y="0"/>
                      </a:lnTo>
                      <a:lnTo>
                        <a:pt x="26" y="122"/>
                      </a:lnTo>
                      <a:close/>
                      <a:moveTo>
                        <a:pt x="26" y="2080"/>
                      </a:moveTo>
                      <a:lnTo>
                        <a:pt x="0" y="2080"/>
                      </a:lnTo>
                      <a:lnTo>
                        <a:pt x="0" y="1957"/>
                      </a:lnTo>
                      <a:lnTo>
                        <a:pt x="26" y="1957"/>
                      </a:lnTo>
                      <a:lnTo>
                        <a:pt x="26" y="2080"/>
                      </a:lnTo>
                      <a:close/>
                      <a:moveTo>
                        <a:pt x="26" y="1836"/>
                      </a:moveTo>
                      <a:lnTo>
                        <a:pt x="0" y="1836"/>
                      </a:lnTo>
                      <a:lnTo>
                        <a:pt x="0" y="1713"/>
                      </a:lnTo>
                      <a:lnTo>
                        <a:pt x="26" y="1713"/>
                      </a:lnTo>
                      <a:lnTo>
                        <a:pt x="26" y="1836"/>
                      </a:lnTo>
                      <a:close/>
                      <a:moveTo>
                        <a:pt x="26" y="1591"/>
                      </a:moveTo>
                      <a:lnTo>
                        <a:pt x="0" y="1591"/>
                      </a:lnTo>
                      <a:lnTo>
                        <a:pt x="0" y="1468"/>
                      </a:lnTo>
                      <a:lnTo>
                        <a:pt x="26" y="1468"/>
                      </a:lnTo>
                      <a:lnTo>
                        <a:pt x="26" y="1591"/>
                      </a:lnTo>
                      <a:close/>
                      <a:moveTo>
                        <a:pt x="26" y="1345"/>
                      </a:moveTo>
                      <a:lnTo>
                        <a:pt x="0" y="1345"/>
                      </a:lnTo>
                      <a:lnTo>
                        <a:pt x="0" y="1223"/>
                      </a:lnTo>
                      <a:lnTo>
                        <a:pt x="26" y="1223"/>
                      </a:lnTo>
                      <a:lnTo>
                        <a:pt x="26" y="1345"/>
                      </a:lnTo>
                      <a:close/>
                      <a:moveTo>
                        <a:pt x="26" y="1102"/>
                      </a:moveTo>
                      <a:lnTo>
                        <a:pt x="0" y="1102"/>
                      </a:lnTo>
                      <a:lnTo>
                        <a:pt x="0" y="979"/>
                      </a:lnTo>
                      <a:lnTo>
                        <a:pt x="26" y="979"/>
                      </a:lnTo>
                      <a:lnTo>
                        <a:pt x="26" y="1102"/>
                      </a:lnTo>
                      <a:close/>
                      <a:moveTo>
                        <a:pt x="26" y="856"/>
                      </a:moveTo>
                      <a:lnTo>
                        <a:pt x="0" y="856"/>
                      </a:lnTo>
                      <a:lnTo>
                        <a:pt x="0" y="734"/>
                      </a:lnTo>
                      <a:lnTo>
                        <a:pt x="26" y="734"/>
                      </a:lnTo>
                      <a:lnTo>
                        <a:pt x="26" y="856"/>
                      </a:lnTo>
                      <a:close/>
                      <a:moveTo>
                        <a:pt x="26" y="611"/>
                      </a:moveTo>
                      <a:lnTo>
                        <a:pt x="0" y="611"/>
                      </a:lnTo>
                      <a:lnTo>
                        <a:pt x="0" y="490"/>
                      </a:lnTo>
                      <a:lnTo>
                        <a:pt x="26" y="490"/>
                      </a:lnTo>
                      <a:lnTo>
                        <a:pt x="26" y="611"/>
                      </a:lnTo>
                      <a:close/>
                      <a:moveTo>
                        <a:pt x="26" y="367"/>
                      </a:moveTo>
                      <a:lnTo>
                        <a:pt x="0" y="367"/>
                      </a:lnTo>
                      <a:lnTo>
                        <a:pt x="0" y="245"/>
                      </a:lnTo>
                      <a:lnTo>
                        <a:pt x="26" y="245"/>
                      </a:lnTo>
                      <a:lnTo>
                        <a:pt x="26" y="3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2">
                  <a:extLst>
                    <a:ext uri="{FF2B5EF4-FFF2-40B4-BE49-F238E27FC236}">
                      <a16:creationId xmlns="" xmlns:a16="http://schemas.microsoft.com/office/drawing/2014/main" id="{66FD4480-4F0C-8275-20B4-53BD83D16FFD}"/>
                    </a:ext>
                  </a:extLst>
                </p:cNvPr>
                <p:cNvSpPr>
                  <a:spLocks noEditPoints="1"/>
                </p:cNvSpPr>
                <p:nvPr/>
              </p:nvSpPr>
              <p:spPr bwMode="auto">
                <a:xfrm>
                  <a:off x="9380605" y="1848967"/>
                  <a:ext cx="29770" cy="29770"/>
                </a:xfrm>
                <a:custGeom>
                  <a:avLst/>
                  <a:gdLst>
                    <a:gd name="T0" fmla="*/ 78 w 78"/>
                    <a:gd name="T1" fmla="*/ 0 h 78"/>
                    <a:gd name="T2" fmla="*/ 78 w 78"/>
                    <a:gd name="T3" fmla="*/ 65 h 78"/>
                    <a:gd name="T4" fmla="*/ 52 w 78"/>
                    <a:gd name="T5" fmla="*/ 65 h 78"/>
                    <a:gd name="T6" fmla="*/ 52 w 78"/>
                    <a:gd name="T7" fmla="*/ 0 h 78"/>
                    <a:gd name="T8" fmla="*/ 78 w 78"/>
                    <a:gd name="T9" fmla="*/ 0 h 78"/>
                    <a:gd name="T10" fmla="*/ 78 w 78"/>
                    <a:gd name="T11" fmla="*/ 65 h 78"/>
                    <a:gd name="T12" fmla="*/ 78 w 78"/>
                    <a:gd name="T13" fmla="*/ 78 h 78"/>
                    <a:gd name="T14" fmla="*/ 65 w 78"/>
                    <a:gd name="T15" fmla="*/ 78 h 78"/>
                    <a:gd name="T16" fmla="*/ 65 w 78"/>
                    <a:gd name="T17" fmla="*/ 65 h 78"/>
                    <a:gd name="T18" fmla="*/ 78 w 78"/>
                    <a:gd name="T19" fmla="*/ 65 h 78"/>
                    <a:gd name="T20" fmla="*/ 65 w 78"/>
                    <a:gd name="T21" fmla="*/ 78 h 78"/>
                    <a:gd name="T22" fmla="*/ 0 w 78"/>
                    <a:gd name="T23" fmla="*/ 78 h 78"/>
                    <a:gd name="T24" fmla="*/ 0 w 78"/>
                    <a:gd name="T25" fmla="*/ 52 h 78"/>
                    <a:gd name="T26" fmla="*/ 65 w 78"/>
                    <a:gd name="T27" fmla="*/ 52 h 78"/>
                    <a:gd name="T28" fmla="*/ 65 w 78"/>
                    <a:gd name="T2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78">
                      <a:moveTo>
                        <a:pt x="78" y="0"/>
                      </a:moveTo>
                      <a:lnTo>
                        <a:pt x="78" y="65"/>
                      </a:lnTo>
                      <a:lnTo>
                        <a:pt x="52" y="65"/>
                      </a:lnTo>
                      <a:lnTo>
                        <a:pt x="52" y="0"/>
                      </a:lnTo>
                      <a:lnTo>
                        <a:pt x="78" y="0"/>
                      </a:lnTo>
                      <a:close/>
                      <a:moveTo>
                        <a:pt x="78" y="65"/>
                      </a:moveTo>
                      <a:lnTo>
                        <a:pt x="78" y="78"/>
                      </a:lnTo>
                      <a:lnTo>
                        <a:pt x="65" y="78"/>
                      </a:lnTo>
                      <a:lnTo>
                        <a:pt x="65" y="65"/>
                      </a:lnTo>
                      <a:lnTo>
                        <a:pt x="78" y="65"/>
                      </a:lnTo>
                      <a:close/>
                      <a:moveTo>
                        <a:pt x="65" y="78"/>
                      </a:moveTo>
                      <a:lnTo>
                        <a:pt x="0" y="78"/>
                      </a:lnTo>
                      <a:lnTo>
                        <a:pt x="0" y="52"/>
                      </a:lnTo>
                      <a:lnTo>
                        <a:pt x="65" y="52"/>
                      </a:lnTo>
                      <a:lnTo>
                        <a:pt x="65" y="7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9">
                  <a:extLst>
                    <a:ext uri="{FF2B5EF4-FFF2-40B4-BE49-F238E27FC236}">
                      <a16:creationId xmlns="" xmlns:a16="http://schemas.microsoft.com/office/drawing/2014/main" id="{BCEE393D-C8B1-C4C6-0A73-11B4E7F2B01F}"/>
                    </a:ext>
                  </a:extLst>
                </p:cNvPr>
                <p:cNvSpPr>
                  <a:spLocks noEditPoints="1"/>
                </p:cNvSpPr>
                <p:nvPr/>
              </p:nvSpPr>
              <p:spPr bwMode="auto">
                <a:xfrm>
                  <a:off x="9148401" y="2002281"/>
                  <a:ext cx="29770" cy="29770"/>
                </a:xfrm>
                <a:custGeom>
                  <a:avLst/>
                  <a:gdLst>
                    <a:gd name="T0" fmla="*/ 0 w 76"/>
                    <a:gd name="T1" fmla="*/ 0 h 77"/>
                    <a:gd name="T2" fmla="*/ 63 w 76"/>
                    <a:gd name="T3" fmla="*/ 0 h 77"/>
                    <a:gd name="T4" fmla="*/ 63 w 76"/>
                    <a:gd name="T5" fmla="*/ 26 h 77"/>
                    <a:gd name="T6" fmla="*/ 0 w 76"/>
                    <a:gd name="T7" fmla="*/ 26 h 77"/>
                    <a:gd name="T8" fmla="*/ 0 w 76"/>
                    <a:gd name="T9" fmla="*/ 0 h 77"/>
                    <a:gd name="T10" fmla="*/ 63 w 76"/>
                    <a:gd name="T11" fmla="*/ 0 h 77"/>
                    <a:gd name="T12" fmla="*/ 76 w 76"/>
                    <a:gd name="T13" fmla="*/ 0 h 77"/>
                    <a:gd name="T14" fmla="*/ 76 w 76"/>
                    <a:gd name="T15" fmla="*/ 13 h 77"/>
                    <a:gd name="T16" fmla="*/ 63 w 76"/>
                    <a:gd name="T17" fmla="*/ 13 h 77"/>
                    <a:gd name="T18" fmla="*/ 63 w 76"/>
                    <a:gd name="T19" fmla="*/ 0 h 77"/>
                    <a:gd name="T20" fmla="*/ 76 w 76"/>
                    <a:gd name="T21" fmla="*/ 13 h 77"/>
                    <a:gd name="T22" fmla="*/ 76 w 76"/>
                    <a:gd name="T23" fmla="*/ 77 h 77"/>
                    <a:gd name="T24" fmla="*/ 50 w 76"/>
                    <a:gd name="T25" fmla="*/ 77 h 77"/>
                    <a:gd name="T26" fmla="*/ 50 w 76"/>
                    <a:gd name="T27" fmla="*/ 13 h 77"/>
                    <a:gd name="T28" fmla="*/ 76 w 76"/>
                    <a:gd name="T29" fmla="*/ 1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7">
                      <a:moveTo>
                        <a:pt x="0" y="0"/>
                      </a:moveTo>
                      <a:lnTo>
                        <a:pt x="63" y="0"/>
                      </a:lnTo>
                      <a:lnTo>
                        <a:pt x="63" y="26"/>
                      </a:lnTo>
                      <a:lnTo>
                        <a:pt x="0" y="26"/>
                      </a:lnTo>
                      <a:lnTo>
                        <a:pt x="0" y="0"/>
                      </a:lnTo>
                      <a:close/>
                      <a:moveTo>
                        <a:pt x="63" y="0"/>
                      </a:moveTo>
                      <a:lnTo>
                        <a:pt x="76" y="0"/>
                      </a:lnTo>
                      <a:lnTo>
                        <a:pt x="76" y="13"/>
                      </a:lnTo>
                      <a:lnTo>
                        <a:pt x="63" y="13"/>
                      </a:lnTo>
                      <a:lnTo>
                        <a:pt x="63" y="0"/>
                      </a:lnTo>
                      <a:close/>
                      <a:moveTo>
                        <a:pt x="76" y="13"/>
                      </a:moveTo>
                      <a:lnTo>
                        <a:pt x="76" y="77"/>
                      </a:lnTo>
                      <a:lnTo>
                        <a:pt x="50" y="77"/>
                      </a:lnTo>
                      <a:lnTo>
                        <a:pt x="50" y="13"/>
                      </a:lnTo>
                      <a:lnTo>
                        <a:pt x="76"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82">
                  <a:extLst>
                    <a:ext uri="{FF2B5EF4-FFF2-40B4-BE49-F238E27FC236}">
                      <a16:creationId xmlns="" xmlns:a16="http://schemas.microsoft.com/office/drawing/2014/main" id="{8DBE8462-13B5-5B78-D1D1-E4348920DC74}"/>
                    </a:ext>
                  </a:extLst>
                </p:cNvPr>
                <p:cNvSpPr>
                  <a:spLocks/>
                </p:cNvSpPr>
                <p:nvPr/>
              </p:nvSpPr>
              <p:spPr bwMode="auto">
                <a:xfrm>
                  <a:off x="8731623" y="1476844"/>
                  <a:ext cx="2272927" cy="1312849"/>
                </a:xfrm>
                <a:custGeom>
                  <a:avLst/>
                  <a:gdLst>
                    <a:gd name="T0" fmla="*/ 0 w 6109"/>
                    <a:gd name="T1" fmla="*/ 1156 h 3525"/>
                    <a:gd name="T2" fmla="*/ 2000 w 6109"/>
                    <a:gd name="T3" fmla="*/ 0 h 3525"/>
                    <a:gd name="T4" fmla="*/ 6109 w 6109"/>
                    <a:gd name="T5" fmla="*/ 2369 h 3525"/>
                    <a:gd name="T6" fmla="*/ 4109 w 6109"/>
                    <a:gd name="T7" fmla="*/ 3525 h 3525"/>
                    <a:gd name="T8" fmla="*/ 0 w 6109"/>
                    <a:gd name="T9" fmla="*/ 1156 h 3525"/>
                  </a:gdLst>
                  <a:ahLst/>
                  <a:cxnLst>
                    <a:cxn ang="0">
                      <a:pos x="T0" y="T1"/>
                    </a:cxn>
                    <a:cxn ang="0">
                      <a:pos x="T2" y="T3"/>
                    </a:cxn>
                    <a:cxn ang="0">
                      <a:pos x="T4" y="T5"/>
                    </a:cxn>
                    <a:cxn ang="0">
                      <a:pos x="T6" y="T7"/>
                    </a:cxn>
                    <a:cxn ang="0">
                      <a:pos x="T8" y="T9"/>
                    </a:cxn>
                  </a:cxnLst>
                  <a:rect l="0" t="0" r="r" b="b"/>
                  <a:pathLst>
                    <a:path w="6109" h="3525">
                      <a:moveTo>
                        <a:pt x="0" y="1156"/>
                      </a:moveTo>
                      <a:lnTo>
                        <a:pt x="2000" y="0"/>
                      </a:lnTo>
                      <a:lnTo>
                        <a:pt x="6109" y="2369"/>
                      </a:lnTo>
                      <a:lnTo>
                        <a:pt x="4109" y="3525"/>
                      </a:lnTo>
                      <a:lnTo>
                        <a:pt x="0" y="115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3">
                  <a:extLst>
                    <a:ext uri="{FF2B5EF4-FFF2-40B4-BE49-F238E27FC236}">
                      <a16:creationId xmlns="" xmlns:a16="http://schemas.microsoft.com/office/drawing/2014/main" id="{149A7911-DC1A-E50D-97A6-A67AFCF6A306}"/>
                    </a:ext>
                  </a:extLst>
                </p:cNvPr>
                <p:cNvSpPr>
                  <a:spLocks/>
                </p:cNvSpPr>
                <p:nvPr/>
              </p:nvSpPr>
              <p:spPr bwMode="auto">
                <a:xfrm>
                  <a:off x="8731623" y="1476844"/>
                  <a:ext cx="2159802" cy="1248844"/>
                </a:xfrm>
                <a:custGeom>
                  <a:avLst/>
                  <a:gdLst>
                    <a:gd name="T0" fmla="*/ 0 w 5806"/>
                    <a:gd name="T1" fmla="*/ 984 h 3353"/>
                    <a:gd name="T2" fmla="*/ 1697 w 5806"/>
                    <a:gd name="T3" fmla="*/ 0 h 3353"/>
                    <a:gd name="T4" fmla="*/ 5806 w 5806"/>
                    <a:gd name="T5" fmla="*/ 2369 h 3353"/>
                    <a:gd name="T6" fmla="*/ 4109 w 5806"/>
                    <a:gd name="T7" fmla="*/ 3353 h 3353"/>
                    <a:gd name="T8" fmla="*/ 0 w 5806"/>
                    <a:gd name="T9" fmla="*/ 984 h 3353"/>
                  </a:gdLst>
                  <a:ahLst/>
                  <a:cxnLst>
                    <a:cxn ang="0">
                      <a:pos x="T0" y="T1"/>
                    </a:cxn>
                    <a:cxn ang="0">
                      <a:pos x="T2" y="T3"/>
                    </a:cxn>
                    <a:cxn ang="0">
                      <a:pos x="T4" y="T5"/>
                    </a:cxn>
                    <a:cxn ang="0">
                      <a:pos x="T6" y="T7"/>
                    </a:cxn>
                    <a:cxn ang="0">
                      <a:pos x="T8" y="T9"/>
                    </a:cxn>
                  </a:cxnLst>
                  <a:rect l="0" t="0" r="r" b="b"/>
                  <a:pathLst>
                    <a:path w="5806" h="3353">
                      <a:moveTo>
                        <a:pt x="0" y="984"/>
                      </a:moveTo>
                      <a:lnTo>
                        <a:pt x="1697" y="0"/>
                      </a:lnTo>
                      <a:lnTo>
                        <a:pt x="5806" y="2369"/>
                      </a:lnTo>
                      <a:lnTo>
                        <a:pt x="4109" y="3353"/>
                      </a:lnTo>
                      <a:lnTo>
                        <a:pt x="0" y="984"/>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84">
                  <a:extLst>
                    <a:ext uri="{FF2B5EF4-FFF2-40B4-BE49-F238E27FC236}">
                      <a16:creationId xmlns="" xmlns:a16="http://schemas.microsoft.com/office/drawing/2014/main" id="{4C9804A7-0223-39B9-5D7D-3C49070FA2DB}"/>
                    </a:ext>
                  </a:extLst>
                </p:cNvPr>
                <p:cNvSpPr>
                  <a:spLocks/>
                </p:cNvSpPr>
                <p:nvPr/>
              </p:nvSpPr>
              <p:spPr bwMode="auto">
                <a:xfrm>
                  <a:off x="8731623" y="1217846"/>
                  <a:ext cx="1475096" cy="852905"/>
                </a:xfrm>
                <a:custGeom>
                  <a:avLst/>
                  <a:gdLst>
                    <a:gd name="T0" fmla="*/ 0 w 3965"/>
                    <a:gd name="T1" fmla="*/ 1155 h 2290"/>
                    <a:gd name="T2" fmla="*/ 2000 w 3965"/>
                    <a:gd name="T3" fmla="*/ 0 h 2290"/>
                    <a:gd name="T4" fmla="*/ 3965 w 3965"/>
                    <a:gd name="T5" fmla="*/ 1135 h 2290"/>
                    <a:gd name="T6" fmla="*/ 1965 w 3965"/>
                    <a:gd name="T7" fmla="*/ 2290 h 2290"/>
                    <a:gd name="T8" fmla="*/ 0 w 3965"/>
                    <a:gd name="T9" fmla="*/ 1155 h 2290"/>
                  </a:gdLst>
                  <a:ahLst/>
                  <a:cxnLst>
                    <a:cxn ang="0">
                      <a:pos x="T0" y="T1"/>
                    </a:cxn>
                    <a:cxn ang="0">
                      <a:pos x="T2" y="T3"/>
                    </a:cxn>
                    <a:cxn ang="0">
                      <a:pos x="T4" y="T5"/>
                    </a:cxn>
                    <a:cxn ang="0">
                      <a:pos x="T6" y="T7"/>
                    </a:cxn>
                    <a:cxn ang="0">
                      <a:pos x="T8" y="T9"/>
                    </a:cxn>
                  </a:cxnLst>
                  <a:rect l="0" t="0" r="r" b="b"/>
                  <a:pathLst>
                    <a:path w="3965" h="2290">
                      <a:moveTo>
                        <a:pt x="0" y="1155"/>
                      </a:moveTo>
                      <a:lnTo>
                        <a:pt x="2000" y="0"/>
                      </a:lnTo>
                      <a:lnTo>
                        <a:pt x="3965" y="1135"/>
                      </a:lnTo>
                      <a:lnTo>
                        <a:pt x="1965" y="2290"/>
                      </a:lnTo>
                      <a:lnTo>
                        <a:pt x="0" y="1155"/>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85">
                  <a:extLst>
                    <a:ext uri="{FF2B5EF4-FFF2-40B4-BE49-F238E27FC236}">
                      <a16:creationId xmlns="" xmlns:a16="http://schemas.microsoft.com/office/drawing/2014/main" id="{73950B5D-20C1-F5E0-6DB0-E54398DB975F}"/>
                    </a:ext>
                  </a:extLst>
                </p:cNvPr>
                <p:cNvSpPr>
                  <a:spLocks/>
                </p:cNvSpPr>
                <p:nvPr/>
              </p:nvSpPr>
              <p:spPr bwMode="auto">
                <a:xfrm>
                  <a:off x="8731623" y="1648020"/>
                  <a:ext cx="1528681" cy="1077668"/>
                </a:xfrm>
                <a:custGeom>
                  <a:avLst/>
                  <a:gdLst>
                    <a:gd name="T0" fmla="*/ 0 w 4109"/>
                    <a:gd name="T1" fmla="*/ 527 h 2896"/>
                    <a:gd name="T2" fmla="*/ 0 w 4109"/>
                    <a:gd name="T3" fmla="*/ 0 h 2896"/>
                    <a:gd name="T4" fmla="*/ 4109 w 4109"/>
                    <a:gd name="T5" fmla="*/ 2369 h 2896"/>
                    <a:gd name="T6" fmla="*/ 4109 w 4109"/>
                    <a:gd name="T7" fmla="*/ 2896 h 2896"/>
                    <a:gd name="T8" fmla="*/ 0 w 4109"/>
                    <a:gd name="T9" fmla="*/ 527 h 2896"/>
                  </a:gdLst>
                  <a:ahLst/>
                  <a:cxnLst>
                    <a:cxn ang="0">
                      <a:pos x="T0" y="T1"/>
                    </a:cxn>
                    <a:cxn ang="0">
                      <a:pos x="T2" y="T3"/>
                    </a:cxn>
                    <a:cxn ang="0">
                      <a:pos x="T4" y="T5"/>
                    </a:cxn>
                    <a:cxn ang="0">
                      <a:pos x="T6" y="T7"/>
                    </a:cxn>
                    <a:cxn ang="0">
                      <a:pos x="T8" y="T9"/>
                    </a:cxn>
                  </a:cxnLst>
                  <a:rect l="0" t="0" r="r" b="b"/>
                  <a:pathLst>
                    <a:path w="4109" h="2896">
                      <a:moveTo>
                        <a:pt x="0" y="527"/>
                      </a:moveTo>
                      <a:lnTo>
                        <a:pt x="0" y="0"/>
                      </a:lnTo>
                      <a:lnTo>
                        <a:pt x="4109" y="2369"/>
                      </a:lnTo>
                      <a:lnTo>
                        <a:pt x="4109" y="2896"/>
                      </a:lnTo>
                      <a:lnTo>
                        <a:pt x="0" y="527"/>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86">
                  <a:extLst>
                    <a:ext uri="{FF2B5EF4-FFF2-40B4-BE49-F238E27FC236}">
                      <a16:creationId xmlns="" xmlns:a16="http://schemas.microsoft.com/office/drawing/2014/main" id="{EA8E8560-F658-0625-8DEB-A3B41B69750C}"/>
                    </a:ext>
                  </a:extLst>
                </p:cNvPr>
                <p:cNvSpPr>
                  <a:spLocks/>
                </p:cNvSpPr>
                <p:nvPr/>
              </p:nvSpPr>
              <p:spPr bwMode="auto">
                <a:xfrm>
                  <a:off x="8731623" y="1217846"/>
                  <a:ext cx="1475096" cy="852905"/>
                </a:xfrm>
                <a:custGeom>
                  <a:avLst/>
                  <a:gdLst>
                    <a:gd name="T0" fmla="*/ 0 w 3965"/>
                    <a:gd name="T1" fmla="*/ 1156 h 2291"/>
                    <a:gd name="T2" fmla="*/ 2000 w 3965"/>
                    <a:gd name="T3" fmla="*/ 0 h 2291"/>
                    <a:gd name="T4" fmla="*/ 3965 w 3965"/>
                    <a:gd name="T5" fmla="*/ 1135 h 2291"/>
                    <a:gd name="T6" fmla="*/ 1965 w 3965"/>
                    <a:gd name="T7" fmla="*/ 2291 h 2291"/>
                    <a:gd name="T8" fmla="*/ 0 w 3965"/>
                    <a:gd name="T9" fmla="*/ 1156 h 2291"/>
                  </a:gdLst>
                  <a:ahLst/>
                  <a:cxnLst>
                    <a:cxn ang="0">
                      <a:pos x="T0" y="T1"/>
                    </a:cxn>
                    <a:cxn ang="0">
                      <a:pos x="T2" y="T3"/>
                    </a:cxn>
                    <a:cxn ang="0">
                      <a:pos x="T4" y="T5"/>
                    </a:cxn>
                    <a:cxn ang="0">
                      <a:pos x="T6" y="T7"/>
                    </a:cxn>
                    <a:cxn ang="0">
                      <a:pos x="T8" y="T9"/>
                    </a:cxn>
                  </a:cxnLst>
                  <a:rect l="0" t="0" r="r" b="b"/>
                  <a:pathLst>
                    <a:path w="3965" h="2291">
                      <a:moveTo>
                        <a:pt x="0" y="1156"/>
                      </a:moveTo>
                      <a:lnTo>
                        <a:pt x="2000" y="0"/>
                      </a:lnTo>
                      <a:lnTo>
                        <a:pt x="3965" y="1135"/>
                      </a:lnTo>
                      <a:lnTo>
                        <a:pt x="1965" y="2291"/>
                      </a:lnTo>
                      <a:lnTo>
                        <a:pt x="0" y="1156"/>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87">
                  <a:extLst>
                    <a:ext uri="{FF2B5EF4-FFF2-40B4-BE49-F238E27FC236}">
                      <a16:creationId xmlns="" xmlns:a16="http://schemas.microsoft.com/office/drawing/2014/main" id="{4D1189FB-3BEE-5DA0-75A2-92D695D422AF}"/>
                    </a:ext>
                  </a:extLst>
                </p:cNvPr>
                <p:cNvSpPr>
                  <a:spLocks/>
                </p:cNvSpPr>
                <p:nvPr/>
              </p:nvSpPr>
              <p:spPr bwMode="auto">
                <a:xfrm>
                  <a:off x="8731623" y="1615273"/>
                  <a:ext cx="1528681" cy="913934"/>
                </a:xfrm>
                <a:custGeom>
                  <a:avLst/>
                  <a:gdLst>
                    <a:gd name="T0" fmla="*/ 0 w 4109"/>
                    <a:gd name="T1" fmla="*/ 88 h 2457"/>
                    <a:gd name="T2" fmla="*/ 0 w 4109"/>
                    <a:gd name="T3" fmla="*/ 0 h 2457"/>
                    <a:gd name="T4" fmla="*/ 4109 w 4109"/>
                    <a:gd name="T5" fmla="*/ 2369 h 2457"/>
                    <a:gd name="T6" fmla="*/ 4109 w 4109"/>
                    <a:gd name="T7" fmla="*/ 2457 h 2457"/>
                    <a:gd name="T8" fmla="*/ 0 w 4109"/>
                    <a:gd name="T9" fmla="*/ 88 h 2457"/>
                  </a:gdLst>
                  <a:ahLst/>
                  <a:cxnLst>
                    <a:cxn ang="0">
                      <a:pos x="T0" y="T1"/>
                    </a:cxn>
                    <a:cxn ang="0">
                      <a:pos x="T2" y="T3"/>
                    </a:cxn>
                    <a:cxn ang="0">
                      <a:pos x="T4" y="T5"/>
                    </a:cxn>
                    <a:cxn ang="0">
                      <a:pos x="T6" y="T7"/>
                    </a:cxn>
                    <a:cxn ang="0">
                      <a:pos x="T8" y="T9"/>
                    </a:cxn>
                  </a:cxnLst>
                  <a:rect l="0" t="0" r="r" b="b"/>
                  <a:pathLst>
                    <a:path w="4109" h="2457">
                      <a:moveTo>
                        <a:pt x="0" y="88"/>
                      </a:moveTo>
                      <a:lnTo>
                        <a:pt x="0" y="0"/>
                      </a:lnTo>
                      <a:lnTo>
                        <a:pt x="4109" y="2369"/>
                      </a:lnTo>
                      <a:lnTo>
                        <a:pt x="4109" y="2457"/>
                      </a:lnTo>
                      <a:lnTo>
                        <a:pt x="0" y="88"/>
                      </a:lnTo>
                      <a:close/>
                    </a:path>
                  </a:pathLst>
                </a:custGeom>
                <a:solidFill>
                  <a:srgbClr val="72747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88">
                  <a:extLst>
                    <a:ext uri="{FF2B5EF4-FFF2-40B4-BE49-F238E27FC236}">
                      <a16:creationId xmlns="" xmlns:a16="http://schemas.microsoft.com/office/drawing/2014/main" id="{BF8BADCA-3431-118F-8F16-F4992A7461B3}"/>
                    </a:ext>
                  </a:extLst>
                </p:cNvPr>
                <p:cNvSpPr>
                  <a:spLocks/>
                </p:cNvSpPr>
                <p:nvPr/>
              </p:nvSpPr>
              <p:spPr bwMode="auto">
                <a:xfrm>
                  <a:off x="8731623" y="1185099"/>
                  <a:ext cx="2159802" cy="1247356"/>
                </a:xfrm>
                <a:custGeom>
                  <a:avLst/>
                  <a:gdLst>
                    <a:gd name="T0" fmla="*/ 0 w 5806"/>
                    <a:gd name="T1" fmla="*/ 984 h 3353"/>
                    <a:gd name="T2" fmla="*/ 1697 w 5806"/>
                    <a:gd name="T3" fmla="*/ 0 h 3353"/>
                    <a:gd name="T4" fmla="*/ 5806 w 5806"/>
                    <a:gd name="T5" fmla="*/ 2369 h 3353"/>
                    <a:gd name="T6" fmla="*/ 4109 w 5806"/>
                    <a:gd name="T7" fmla="*/ 3353 h 3353"/>
                    <a:gd name="T8" fmla="*/ 0 w 5806"/>
                    <a:gd name="T9" fmla="*/ 984 h 3353"/>
                  </a:gdLst>
                  <a:ahLst/>
                  <a:cxnLst>
                    <a:cxn ang="0">
                      <a:pos x="T0" y="T1"/>
                    </a:cxn>
                    <a:cxn ang="0">
                      <a:pos x="T2" y="T3"/>
                    </a:cxn>
                    <a:cxn ang="0">
                      <a:pos x="T4" y="T5"/>
                    </a:cxn>
                    <a:cxn ang="0">
                      <a:pos x="T6" y="T7"/>
                    </a:cxn>
                    <a:cxn ang="0">
                      <a:pos x="T8" y="T9"/>
                    </a:cxn>
                  </a:cxnLst>
                  <a:rect l="0" t="0" r="r" b="b"/>
                  <a:pathLst>
                    <a:path w="5806" h="3353">
                      <a:moveTo>
                        <a:pt x="0" y="984"/>
                      </a:moveTo>
                      <a:lnTo>
                        <a:pt x="1697" y="0"/>
                      </a:lnTo>
                      <a:lnTo>
                        <a:pt x="5806" y="2369"/>
                      </a:lnTo>
                      <a:lnTo>
                        <a:pt x="4109" y="3353"/>
                      </a:lnTo>
                      <a:lnTo>
                        <a:pt x="0" y="984"/>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9">
                  <a:extLst>
                    <a:ext uri="{FF2B5EF4-FFF2-40B4-BE49-F238E27FC236}">
                      <a16:creationId xmlns="" xmlns:a16="http://schemas.microsoft.com/office/drawing/2014/main" id="{97696322-B1F3-5A27-9DDF-D99F5061DF6A}"/>
                    </a:ext>
                  </a:extLst>
                </p:cNvPr>
                <p:cNvSpPr>
                  <a:spLocks/>
                </p:cNvSpPr>
                <p:nvPr/>
              </p:nvSpPr>
              <p:spPr bwMode="auto">
                <a:xfrm>
                  <a:off x="8731623" y="926102"/>
                  <a:ext cx="1475096" cy="851417"/>
                </a:xfrm>
                <a:custGeom>
                  <a:avLst/>
                  <a:gdLst>
                    <a:gd name="T0" fmla="*/ 0 w 3965"/>
                    <a:gd name="T1" fmla="*/ 1154 h 2289"/>
                    <a:gd name="T2" fmla="*/ 2000 w 3965"/>
                    <a:gd name="T3" fmla="*/ 0 h 2289"/>
                    <a:gd name="T4" fmla="*/ 3965 w 3965"/>
                    <a:gd name="T5" fmla="*/ 1134 h 2289"/>
                    <a:gd name="T6" fmla="*/ 1965 w 3965"/>
                    <a:gd name="T7" fmla="*/ 2289 h 2289"/>
                    <a:gd name="T8" fmla="*/ 0 w 3965"/>
                    <a:gd name="T9" fmla="*/ 1154 h 2289"/>
                  </a:gdLst>
                  <a:ahLst/>
                  <a:cxnLst>
                    <a:cxn ang="0">
                      <a:pos x="T0" y="T1"/>
                    </a:cxn>
                    <a:cxn ang="0">
                      <a:pos x="T2" y="T3"/>
                    </a:cxn>
                    <a:cxn ang="0">
                      <a:pos x="T4" y="T5"/>
                    </a:cxn>
                    <a:cxn ang="0">
                      <a:pos x="T6" y="T7"/>
                    </a:cxn>
                    <a:cxn ang="0">
                      <a:pos x="T8" y="T9"/>
                    </a:cxn>
                  </a:cxnLst>
                  <a:rect l="0" t="0" r="r" b="b"/>
                  <a:pathLst>
                    <a:path w="3965" h="2289">
                      <a:moveTo>
                        <a:pt x="0" y="1154"/>
                      </a:moveTo>
                      <a:lnTo>
                        <a:pt x="2000" y="0"/>
                      </a:lnTo>
                      <a:lnTo>
                        <a:pt x="3965" y="1134"/>
                      </a:lnTo>
                      <a:lnTo>
                        <a:pt x="1965" y="2289"/>
                      </a:lnTo>
                      <a:lnTo>
                        <a:pt x="0" y="1154"/>
                      </a:lnTo>
                      <a:close/>
                    </a:path>
                  </a:pathLst>
                </a:custGeom>
                <a:solidFill>
                  <a:srgbClr val="429A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0">
                  <a:extLst>
                    <a:ext uri="{FF2B5EF4-FFF2-40B4-BE49-F238E27FC236}">
                      <a16:creationId xmlns="" xmlns:a16="http://schemas.microsoft.com/office/drawing/2014/main" id="{87A63D44-0342-E173-1834-C522E41627D9}"/>
                    </a:ext>
                  </a:extLst>
                </p:cNvPr>
                <p:cNvSpPr>
                  <a:spLocks/>
                </p:cNvSpPr>
                <p:nvPr/>
              </p:nvSpPr>
              <p:spPr bwMode="auto">
                <a:xfrm>
                  <a:off x="8731623" y="1354787"/>
                  <a:ext cx="1528681" cy="1077668"/>
                </a:xfrm>
                <a:custGeom>
                  <a:avLst/>
                  <a:gdLst>
                    <a:gd name="T0" fmla="*/ 0 w 4109"/>
                    <a:gd name="T1" fmla="*/ 527 h 2896"/>
                    <a:gd name="T2" fmla="*/ 0 w 4109"/>
                    <a:gd name="T3" fmla="*/ 0 h 2896"/>
                    <a:gd name="T4" fmla="*/ 4109 w 4109"/>
                    <a:gd name="T5" fmla="*/ 2369 h 2896"/>
                    <a:gd name="T6" fmla="*/ 4109 w 4109"/>
                    <a:gd name="T7" fmla="*/ 2896 h 2896"/>
                    <a:gd name="T8" fmla="*/ 0 w 4109"/>
                    <a:gd name="T9" fmla="*/ 527 h 2896"/>
                  </a:gdLst>
                  <a:ahLst/>
                  <a:cxnLst>
                    <a:cxn ang="0">
                      <a:pos x="T0" y="T1"/>
                    </a:cxn>
                    <a:cxn ang="0">
                      <a:pos x="T2" y="T3"/>
                    </a:cxn>
                    <a:cxn ang="0">
                      <a:pos x="T4" y="T5"/>
                    </a:cxn>
                    <a:cxn ang="0">
                      <a:pos x="T6" y="T7"/>
                    </a:cxn>
                    <a:cxn ang="0">
                      <a:pos x="T8" y="T9"/>
                    </a:cxn>
                  </a:cxnLst>
                  <a:rect l="0" t="0" r="r" b="b"/>
                  <a:pathLst>
                    <a:path w="4109" h="2896">
                      <a:moveTo>
                        <a:pt x="0" y="527"/>
                      </a:moveTo>
                      <a:lnTo>
                        <a:pt x="0" y="0"/>
                      </a:lnTo>
                      <a:lnTo>
                        <a:pt x="4109" y="2369"/>
                      </a:lnTo>
                      <a:lnTo>
                        <a:pt x="4109" y="2896"/>
                      </a:lnTo>
                      <a:lnTo>
                        <a:pt x="0" y="527"/>
                      </a:lnTo>
                      <a:close/>
                    </a:path>
                  </a:pathLst>
                </a:custGeom>
                <a:solidFill>
                  <a:srgbClr val="93959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1">
                  <a:extLst>
                    <a:ext uri="{FF2B5EF4-FFF2-40B4-BE49-F238E27FC236}">
                      <a16:creationId xmlns="" xmlns:a16="http://schemas.microsoft.com/office/drawing/2014/main" id="{D575A134-6AE2-B002-9DA5-E27BF9117DAF}"/>
                    </a:ext>
                  </a:extLst>
                </p:cNvPr>
                <p:cNvSpPr>
                  <a:spLocks/>
                </p:cNvSpPr>
                <p:nvPr/>
              </p:nvSpPr>
              <p:spPr bwMode="auto">
                <a:xfrm>
                  <a:off x="10260303" y="1844501"/>
                  <a:ext cx="677264" cy="912445"/>
                </a:xfrm>
                <a:custGeom>
                  <a:avLst/>
                  <a:gdLst>
                    <a:gd name="T0" fmla="*/ 0 w 1819"/>
                    <a:gd name="T1" fmla="*/ 1052 h 2451"/>
                    <a:gd name="T2" fmla="*/ 0 w 1819"/>
                    <a:gd name="T3" fmla="*/ 1838 h 2451"/>
                    <a:gd name="T4" fmla="*/ 0 w 1819"/>
                    <a:gd name="T5" fmla="*/ 1895 h 2451"/>
                    <a:gd name="T6" fmla="*/ 0 w 1819"/>
                    <a:gd name="T7" fmla="*/ 2451 h 2451"/>
                    <a:gd name="T8" fmla="*/ 1819 w 1819"/>
                    <a:gd name="T9" fmla="*/ 1397 h 2451"/>
                    <a:gd name="T10" fmla="*/ 1819 w 1819"/>
                    <a:gd name="T11" fmla="*/ 841 h 2451"/>
                    <a:gd name="T12" fmla="*/ 1819 w 1819"/>
                    <a:gd name="T13" fmla="*/ 784 h 2451"/>
                    <a:gd name="T14" fmla="*/ 1819 w 1819"/>
                    <a:gd name="T15" fmla="*/ 0 h 2451"/>
                    <a:gd name="T16" fmla="*/ 0 w 1819"/>
                    <a:gd name="T17" fmla="*/ 1052 h 2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9" h="2451">
                      <a:moveTo>
                        <a:pt x="0" y="1052"/>
                      </a:moveTo>
                      <a:lnTo>
                        <a:pt x="0" y="1838"/>
                      </a:lnTo>
                      <a:lnTo>
                        <a:pt x="0" y="1895"/>
                      </a:lnTo>
                      <a:lnTo>
                        <a:pt x="0" y="2451"/>
                      </a:lnTo>
                      <a:lnTo>
                        <a:pt x="1819" y="1397"/>
                      </a:lnTo>
                      <a:lnTo>
                        <a:pt x="1819" y="841"/>
                      </a:lnTo>
                      <a:lnTo>
                        <a:pt x="1819" y="784"/>
                      </a:lnTo>
                      <a:lnTo>
                        <a:pt x="1819" y="0"/>
                      </a:lnTo>
                      <a:lnTo>
                        <a:pt x="0" y="1052"/>
                      </a:lnTo>
                      <a:close/>
                    </a:path>
                  </a:pathLst>
                </a:custGeom>
                <a:solidFill>
                  <a:srgbClr val="F6F6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2">
                  <a:extLst>
                    <a:ext uri="{FF2B5EF4-FFF2-40B4-BE49-F238E27FC236}">
                      <a16:creationId xmlns="" xmlns:a16="http://schemas.microsoft.com/office/drawing/2014/main" id="{D4D04774-0FC2-3EFB-97D0-5B56C44BE5E7}"/>
                    </a:ext>
                  </a:extLst>
                </p:cNvPr>
                <p:cNvSpPr>
                  <a:spLocks/>
                </p:cNvSpPr>
                <p:nvPr/>
              </p:nvSpPr>
              <p:spPr bwMode="auto">
                <a:xfrm>
                  <a:off x="8731623" y="926102"/>
                  <a:ext cx="1475096" cy="851417"/>
                </a:xfrm>
                <a:custGeom>
                  <a:avLst/>
                  <a:gdLst>
                    <a:gd name="T0" fmla="*/ 0 w 3965"/>
                    <a:gd name="T1" fmla="*/ 1155 h 2290"/>
                    <a:gd name="T2" fmla="*/ 2000 w 3965"/>
                    <a:gd name="T3" fmla="*/ 0 h 2290"/>
                    <a:gd name="T4" fmla="*/ 3965 w 3965"/>
                    <a:gd name="T5" fmla="*/ 1135 h 2290"/>
                    <a:gd name="T6" fmla="*/ 1965 w 3965"/>
                    <a:gd name="T7" fmla="*/ 2290 h 2290"/>
                    <a:gd name="T8" fmla="*/ 0 w 3965"/>
                    <a:gd name="T9" fmla="*/ 1155 h 2290"/>
                  </a:gdLst>
                  <a:ahLst/>
                  <a:cxnLst>
                    <a:cxn ang="0">
                      <a:pos x="T0" y="T1"/>
                    </a:cxn>
                    <a:cxn ang="0">
                      <a:pos x="T2" y="T3"/>
                    </a:cxn>
                    <a:cxn ang="0">
                      <a:pos x="T4" y="T5"/>
                    </a:cxn>
                    <a:cxn ang="0">
                      <a:pos x="T6" y="T7"/>
                    </a:cxn>
                    <a:cxn ang="0">
                      <a:pos x="T8" y="T9"/>
                    </a:cxn>
                  </a:cxnLst>
                  <a:rect l="0" t="0" r="r" b="b"/>
                  <a:pathLst>
                    <a:path w="3965" h="2290">
                      <a:moveTo>
                        <a:pt x="0" y="1155"/>
                      </a:moveTo>
                      <a:lnTo>
                        <a:pt x="2000" y="0"/>
                      </a:lnTo>
                      <a:lnTo>
                        <a:pt x="3965" y="1135"/>
                      </a:lnTo>
                      <a:lnTo>
                        <a:pt x="1965" y="2290"/>
                      </a:lnTo>
                      <a:lnTo>
                        <a:pt x="0" y="1155"/>
                      </a:lnTo>
                      <a:close/>
                    </a:path>
                  </a:pathLst>
                </a:custGeom>
                <a:solidFill>
                  <a:srgbClr val="FDFDF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4">
                  <a:extLst>
                    <a:ext uri="{FF2B5EF4-FFF2-40B4-BE49-F238E27FC236}">
                      <a16:creationId xmlns="" xmlns:a16="http://schemas.microsoft.com/office/drawing/2014/main" id="{4CAA184A-44CA-174D-1743-074DA69ED08E}"/>
                    </a:ext>
                  </a:extLst>
                </p:cNvPr>
                <p:cNvSpPr>
                  <a:spLocks/>
                </p:cNvSpPr>
                <p:nvPr/>
              </p:nvSpPr>
              <p:spPr bwMode="auto">
                <a:xfrm>
                  <a:off x="10260303" y="1774542"/>
                  <a:ext cx="744246" cy="1047898"/>
                </a:xfrm>
                <a:custGeom>
                  <a:avLst/>
                  <a:gdLst>
                    <a:gd name="T0" fmla="*/ 77 w 2000"/>
                    <a:gd name="T1" fmla="*/ 1897 h 2814"/>
                    <a:gd name="T2" fmla="*/ 77 w 2000"/>
                    <a:gd name="T3" fmla="*/ 1199 h 2814"/>
                    <a:gd name="T4" fmla="*/ 2000 w 2000"/>
                    <a:gd name="T5" fmla="*/ 87 h 2814"/>
                    <a:gd name="T6" fmla="*/ 2000 w 2000"/>
                    <a:gd name="T7" fmla="*/ 0 h 2814"/>
                    <a:gd name="T8" fmla="*/ 0 w 2000"/>
                    <a:gd name="T9" fmla="*/ 1155 h 2814"/>
                    <a:gd name="T10" fmla="*/ 0 w 2000"/>
                    <a:gd name="T11" fmla="*/ 1156 h 2814"/>
                    <a:gd name="T12" fmla="*/ 0 w 2000"/>
                    <a:gd name="T13" fmla="*/ 1242 h 2814"/>
                    <a:gd name="T14" fmla="*/ 0 w 2000"/>
                    <a:gd name="T15" fmla="*/ 1942 h 2814"/>
                    <a:gd name="T16" fmla="*/ 0 w 2000"/>
                    <a:gd name="T17" fmla="*/ 2028 h 2814"/>
                    <a:gd name="T18" fmla="*/ 0 w 2000"/>
                    <a:gd name="T19" fmla="*/ 2726 h 2814"/>
                    <a:gd name="T20" fmla="*/ 0 w 2000"/>
                    <a:gd name="T21" fmla="*/ 2814 h 2814"/>
                    <a:gd name="T22" fmla="*/ 1 w 2000"/>
                    <a:gd name="T23" fmla="*/ 2813 h 2814"/>
                    <a:gd name="T24" fmla="*/ 2000 w 2000"/>
                    <a:gd name="T25" fmla="*/ 1658 h 2814"/>
                    <a:gd name="T26" fmla="*/ 2000 w 2000"/>
                    <a:gd name="T27" fmla="*/ 1570 h 2814"/>
                    <a:gd name="T28" fmla="*/ 77 w 2000"/>
                    <a:gd name="T29" fmla="*/ 2682 h 2814"/>
                    <a:gd name="T30" fmla="*/ 77 w 2000"/>
                    <a:gd name="T31" fmla="*/ 1984 h 2814"/>
                    <a:gd name="T32" fmla="*/ 77 w 2000"/>
                    <a:gd name="T33" fmla="*/ 1897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0" h="2814">
                      <a:moveTo>
                        <a:pt x="77" y="1897"/>
                      </a:moveTo>
                      <a:lnTo>
                        <a:pt x="77" y="1199"/>
                      </a:lnTo>
                      <a:lnTo>
                        <a:pt x="2000" y="87"/>
                      </a:lnTo>
                      <a:lnTo>
                        <a:pt x="2000" y="0"/>
                      </a:lnTo>
                      <a:lnTo>
                        <a:pt x="0" y="1155"/>
                      </a:lnTo>
                      <a:lnTo>
                        <a:pt x="0" y="1156"/>
                      </a:lnTo>
                      <a:lnTo>
                        <a:pt x="0" y="1242"/>
                      </a:lnTo>
                      <a:lnTo>
                        <a:pt x="0" y="1942"/>
                      </a:lnTo>
                      <a:lnTo>
                        <a:pt x="0" y="2028"/>
                      </a:lnTo>
                      <a:lnTo>
                        <a:pt x="0" y="2726"/>
                      </a:lnTo>
                      <a:lnTo>
                        <a:pt x="0" y="2814"/>
                      </a:lnTo>
                      <a:lnTo>
                        <a:pt x="1" y="2813"/>
                      </a:lnTo>
                      <a:lnTo>
                        <a:pt x="2000" y="1658"/>
                      </a:lnTo>
                      <a:lnTo>
                        <a:pt x="2000" y="1570"/>
                      </a:lnTo>
                      <a:lnTo>
                        <a:pt x="77" y="2682"/>
                      </a:lnTo>
                      <a:lnTo>
                        <a:pt x="77" y="1984"/>
                      </a:lnTo>
                      <a:lnTo>
                        <a:pt x="77" y="189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15">
                  <a:extLst>
                    <a:ext uri="{FF2B5EF4-FFF2-40B4-BE49-F238E27FC236}">
                      <a16:creationId xmlns="" xmlns:a16="http://schemas.microsoft.com/office/drawing/2014/main" id="{EFC272BD-EFAD-E9F2-13D1-2A50FDEDF37C}"/>
                    </a:ext>
                  </a:extLst>
                </p:cNvPr>
                <p:cNvSpPr>
                  <a:spLocks/>
                </p:cNvSpPr>
                <p:nvPr/>
              </p:nvSpPr>
              <p:spPr bwMode="auto">
                <a:xfrm>
                  <a:off x="10287096" y="2291048"/>
                  <a:ext cx="650471" cy="376588"/>
                </a:xfrm>
                <a:custGeom>
                  <a:avLst/>
                  <a:gdLst>
                    <a:gd name="T0" fmla="*/ 1748 w 1748"/>
                    <a:gd name="T1" fmla="*/ 0 h 1015"/>
                    <a:gd name="T2" fmla="*/ 6 w 1748"/>
                    <a:gd name="T3" fmla="*/ 1015 h 1015"/>
                    <a:gd name="T4" fmla="*/ 0 w 1748"/>
                    <a:gd name="T5" fmla="*/ 1004 h 1015"/>
                    <a:gd name="T6" fmla="*/ 1748 w 1748"/>
                    <a:gd name="T7" fmla="*/ 0 h 1015"/>
                  </a:gdLst>
                  <a:ahLst/>
                  <a:cxnLst>
                    <a:cxn ang="0">
                      <a:pos x="T0" y="T1"/>
                    </a:cxn>
                    <a:cxn ang="0">
                      <a:pos x="T2" y="T3"/>
                    </a:cxn>
                    <a:cxn ang="0">
                      <a:pos x="T4" y="T5"/>
                    </a:cxn>
                    <a:cxn ang="0">
                      <a:pos x="T6" y="T7"/>
                    </a:cxn>
                  </a:cxnLst>
                  <a:rect l="0" t="0" r="r" b="b"/>
                  <a:pathLst>
                    <a:path w="1748" h="1015">
                      <a:moveTo>
                        <a:pt x="1748" y="0"/>
                      </a:moveTo>
                      <a:lnTo>
                        <a:pt x="6" y="1015"/>
                      </a:lnTo>
                      <a:lnTo>
                        <a:pt x="0" y="1004"/>
                      </a:lnTo>
                      <a:lnTo>
                        <a:pt x="1748" y="0"/>
                      </a:lnTo>
                      <a:close/>
                    </a:path>
                  </a:pathLst>
                </a:custGeom>
                <a:solidFill>
                  <a:srgbClr val="3734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16">
                  <a:extLst>
                    <a:ext uri="{FF2B5EF4-FFF2-40B4-BE49-F238E27FC236}">
                      <a16:creationId xmlns="" xmlns:a16="http://schemas.microsoft.com/office/drawing/2014/main" id="{1CDBD774-571A-8D7A-67DB-A6DDC21D35BA}"/>
                    </a:ext>
                  </a:extLst>
                </p:cNvPr>
                <p:cNvSpPr>
                  <a:spLocks/>
                </p:cNvSpPr>
                <p:nvPr/>
              </p:nvSpPr>
              <p:spPr bwMode="auto">
                <a:xfrm>
                  <a:off x="10287096" y="2216623"/>
                  <a:ext cx="650471" cy="378077"/>
                </a:xfrm>
                <a:custGeom>
                  <a:avLst/>
                  <a:gdLst>
                    <a:gd name="T0" fmla="*/ 1748 w 1748"/>
                    <a:gd name="T1" fmla="*/ 0 h 1016"/>
                    <a:gd name="T2" fmla="*/ 6 w 1748"/>
                    <a:gd name="T3" fmla="*/ 1016 h 1016"/>
                    <a:gd name="T4" fmla="*/ 0 w 1748"/>
                    <a:gd name="T5" fmla="*/ 1004 h 1016"/>
                    <a:gd name="T6" fmla="*/ 1748 w 1748"/>
                    <a:gd name="T7" fmla="*/ 0 h 1016"/>
                  </a:gdLst>
                  <a:ahLst/>
                  <a:cxnLst>
                    <a:cxn ang="0">
                      <a:pos x="T0" y="T1"/>
                    </a:cxn>
                    <a:cxn ang="0">
                      <a:pos x="T2" y="T3"/>
                    </a:cxn>
                    <a:cxn ang="0">
                      <a:pos x="T4" y="T5"/>
                    </a:cxn>
                    <a:cxn ang="0">
                      <a:pos x="T6" y="T7"/>
                    </a:cxn>
                  </a:cxnLst>
                  <a:rect l="0" t="0" r="r" b="b"/>
                  <a:pathLst>
                    <a:path w="1748" h="1016">
                      <a:moveTo>
                        <a:pt x="1748" y="0"/>
                      </a:moveTo>
                      <a:lnTo>
                        <a:pt x="6" y="1016"/>
                      </a:lnTo>
                      <a:lnTo>
                        <a:pt x="0" y="1004"/>
                      </a:lnTo>
                      <a:lnTo>
                        <a:pt x="1748" y="0"/>
                      </a:lnTo>
                      <a:close/>
                    </a:path>
                  </a:pathLst>
                </a:custGeom>
                <a:solidFill>
                  <a:srgbClr val="3734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17">
                  <a:extLst>
                    <a:ext uri="{FF2B5EF4-FFF2-40B4-BE49-F238E27FC236}">
                      <a16:creationId xmlns="" xmlns:a16="http://schemas.microsoft.com/office/drawing/2014/main" id="{25D42305-631C-83A8-1DF4-B400F11F9691}"/>
                    </a:ext>
                  </a:extLst>
                </p:cNvPr>
                <p:cNvSpPr>
                  <a:spLocks/>
                </p:cNvSpPr>
                <p:nvPr/>
              </p:nvSpPr>
              <p:spPr bwMode="auto">
                <a:xfrm>
                  <a:off x="10287096" y="2142199"/>
                  <a:ext cx="650471" cy="378077"/>
                </a:xfrm>
                <a:custGeom>
                  <a:avLst/>
                  <a:gdLst>
                    <a:gd name="T0" fmla="*/ 1748 w 1748"/>
                    <a:gd name="T1" fmla="*/ 0 h 1015"/>
                    <a:gd name="T2" fmla="*/ 6 w 1748"/>
                    <a:gd name="T3" fmla="*/ 1015 h 1015"/>
                    <a:gd name="T4" fmla="*/ 0 w 1748"/>
                    <a:gd name="T5" fmla="*/ 1005 h 1015"/>
                    <a:gd name="T6" fmla="*/ 1748 w 1748"/>
                    <a:gd name="T7" fmla="*/ 0 h 1015"/>
                  </a:gdLst>
                  <a:ahLst/>
                  <a:cxnLst>
                    <a:cxn ang="0">
                      <a:pos x="T0" y="T1"/>
                    </a:cxn>
                    <a:cxn ang="0">
                      <a:pos x="T2" y="T3"/>
                    </a:cxn>
                    <a:cxn ang="0">
                      <a:pos x="T4" y="T5"/>
                    </a:cxn>
                    <a:cxn ang="0">
                      <a:pos x="T6" y="T7"/>
                    </a:cxn>
                  </a:cxnLst>
                  <a:rect l="0" t="0" r="r" b="b"/>
                  <a:pathLst>
                    <a:path w="1748" h="1015">
                      <a:moveTo>
                        <a:pt x="1748" y="0"/>
                      </a:moveTo>
                      <a:lnTo>
                        <a:pt x="6" y="1015"/>
                      </a:lnTo>
                      <a:lnTo>
                        <a:pt x="0" y="1005"/>
                      </a:lnTo>
                      <a:lnTo>
                        <a:pt x="1748" y="0"/>
                      </a:lnTo>
                      <a:close/>
                    </a:path>
                  </a:pathLst>
                </a:custGeom>
                <a:solidFill>
                  <a:srgbClr val="3734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18">
                  <a:extLst>
                    <a:ext uri="{FF2B5EF4-FFF2-40B4-BE49-F238E27FC236}">
                      <a16:creationId xmlns="" xmlns:a16="http://schemas.microsoft.com/office/drawing/2014/main" id="{739062F5-7711-A30D-A95F-4F354652121F}"/>
                    </a:ext>
                  </a:extLst>
                </p:cNvPr>
                <p:cNvSpPr>
                  <a:spLocks/>
                </p:cNvSpPr>
                <p:nvPr/>
              </p:nvSpPr>
              <p:spPr bwMode="auto">
                <a:xfrm>
                  <a:off x="10287096" y="2067774"/>
                  <a:ext cx="650471" cy="378077"/>
                </a:xfrm>
                <a:custGeom>
                  <a:avLst/>
                  <a:gdLst>
                    <a:gd name="T0" fmla="*/ 1748 w 1748"/>
                    <a:gd name="T1" fmla="*/ 0 h 1015"/>
                    <a:gd name="T2" fmla="*/ 6 w 1748"/>
                    <a:gd name="T3" fmla="*/ 1015 h 1015"/>
                    <a:gd name="T4" fmla="*/ 0 w 1748"/>
                    <a:gd name="T5" fmla="*/ 1003 h 1015"/>
                    <a:gd name="T6" fmla="*/ 1748 w 1748"/>
                    <a:gd name="T7" fmla="*/ 0 h 1015"/>
                  </a:gdLst>
                  <a:ahLst/>
                  <a:cxnLst>
                    <a:cxn ang="0">
                      <a:pos x="T0" y="T1"/>
                    </a:cxn>
                    <a:cxn ang="0">
                      <a:pos x="T2" y="T3"/>
                    </a:cxn>
                    <a:cxn ang="0">
                      <a:pos x="T4" y="T5"/>
                    </a:cxn>
                    <a:cxn ang="0">
                      <a:pos x="T6" y="T7"/>
                    </a:cxn>
                  </a:cxnLst>
                  <a:rect l="0" t="0" r="r" b="b"/>
                  <a:pathLst>
                    <a:path w="1748" h="1015">
                      <a:moveTo>
                        <a:pt x="1748" y="0"/>
                      </a:moveTo>
                      <a:lnTo>
                        <a:pt x="6" y="1015"/>
                      </a:lnTo>
                      <a:lnTo>
                        <a:pt x="0" y="1003"/>
                      </a:lnTo>
                      <a:lnTo>
                        <a:pt x="1748" y="0"/>
                      </a:lnTo>
                      <a:close/>
                    </a:path>
                  </a:pathLst>
                </a:custGeom>
                <a:solidFill>
                  <a:srgbClr val="3734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9">
                  <a:extLst>
                    <a:ext uri="{FF2B5EF4-FFF2-40B4-BE49-F238E27FC236}">
                      <a16:creationId xmlns="" xmlns:a16="http://schemas.microsoft.com/office/drawing/2014/main" id="{3AB1C825-9BC5-897A-7D5D-696E482B4E28}"/>
                    </a:ext>
                  </a:extLst>
                </p:cNvPr>
                <p:cNvSpPr>
                  <a:spLocks/>
                </p:cNvSpPr>
                <p:nvPr/>
              </p:nvSpPr>
              <p:spPr bwMode="auto">
                <a:xfrm>
                  <a:off x="10287096" y="1993350"/>
                  <a:ext cx="650471" cy="378077"/>
                </a:xfrm>
                <a:custGeom>
                  <a:avLst/>
                  <a:gdLst>
                    <a:gd name="T0" fmla="*/ 1748 w 1748"/>
                    <a:gd name="T1" fmla="*/ 0 h 1015"/>
                    <a:gd name="T2" fmla="*/ 6 w 1748"/>
                    <a:gd name="T3" fmla="*/ 1015 h 1015"/>
                    <a:gd name="T4" fmla="*/ 0 w 1748"/>
                    <a:gd name="T5" fmla="*/ 1004 h 1015"/>
                    <a:gd name="T6" fmla="*/ 1748 w 1748"/>
                    <a:gd name="T7" fmla="*/ 0 h 1015"/>
                  </a:gdLst>
                  <a:ahLst/>
                  <a:cxnLst>
                    <a:cxn ang="0">
                      <a:pos x="T0" y="T1"/>
                    </a:cxn>
                    <a:cxn ang="0">
                      <a:pos x="T2" y="T3"/>
                    </a:cxn>
                    <a:cxn ang="0">
                      <a:pos x="T4" y="T5"/>
                    </a:cxn>
                    <a:cxn ang="0">
                      <a:pos x="T6" y="T7"/>
                    </a:cxn>
                  </a:cxnLst>
                  <a:rect l="0" t="0" r="r" b="b"/>
                  <a:pathLst>
                    <a:path w="1748" h="1015">
                      <a:moveTo>
                        <a:pt x="1748" y="0"/>
                      </a:moveTo>
                      <a:lnTo>
                        <a:pt x="6" y="1015"/>
                      </a:lnTo>
                      <a:lnTo>
                        <a:pt x="0" y="1004"/>
                      </a:lnTo>
                      <a:lnTo>
                        <a:pt x="1748" y="0"/>
                      </a:lnTo>
                      <a:close/>
                    </a:path>
                  </a:pathLst>
                </a:custGeom>
                <a:solidFill>
                  <a:srgbClr val="3734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0">
                  <a:extLst>
                    <a:ext uri="{FF2B5EF4-FFF2-40B4-BE49-F238E27FC236}">
                      <a16:creationId xmlns="" xmlns:a16="http://schemas.microsoft.com/office/drawing/2014/main" id="{D0C81850-6EF3-B2CF-BF54-09B41BB90089}"/>
                    </a:ext>
                  </a:extLst>
                </p:cNvPr>
                <p:cNvSpPr>
                  <a:spLocks/>
                </p:cNvSpPr>
                <p:nvPr/>
              </p:nvSpPr>
              <p:spPr bwMode="auto">
                <a:xfrm>
                  <a:off x="10287096" y="1918925"/>
                  <a:ext cx="650471" cy="378077"/>
                </a:xfrm>
                <a:custGeom>
                  <a:avLst/>
                  <a:gdLst>
                    <a:gd name="T0" fmla="*/ 1748 w 1748"/>
                    <a:gd name="T1" fmla="*/ 0 h 1014"/>
                    <a:gd name="T2" fmla="*/ 6 w 1748"/>
                    <a:gd name="T3" fmla="*/ 1014 h 1014"/>
                    <a:gd name="T4" fmla="*/ 0 w 1748"/>
                    <a:gd name="T5" fmla="*/ 1004 h 1014"/>
                    <a:gd name="T6" fmla="*/ 1748 w 1748"/>
                    <a:gd name="T7" fmla="*/ 0 h 1014"/>
                  </a:gdLst>
                  <a:ahLst/>
                  <a:cxnLst>
                    <a:cxn ang="0">
                      <a:pos x="T0" y="T1"/>
                    </a:cxn>
                    <a:cxn ang="0">
                      <a:pos x="T2" y="T3"/>
                    </a:cxn>
                    <a:cxn ang="0">
                      <a:pos x="T4" y="T5"/>
                    </a:cxn>
                    <a:cxn ang="0">
                      <a:pos x="T6" y="T7"/>
                    </a:cxn>
                  </a:cxnLst>
                  <a:rect l="0" t="0" r="r" b="b"/>
                  <a:pathLst>
                    <a:path w="1748" h="1014">
                      <a:moveTo>
                        <a:pt x="1748" y="0"/>
                      </a:moveTo>
                      <a:lnTo>
                        <a:pt x="6" y="1014"/>
                      </a:lnTo>
                      <a:lnTo>
                        <a:pt x="0" y="1004"/>
                      </a:lnTo>
                      <a:lnTo>
                        <a:pt x="1748" y="0"/>
                      </a:lnTo>
                      <a:close/>
                    </a:path>
                  </a:pathLst>
                </a:custGeom>
                <a:solidFill>
                  <a:srgbClr val="3734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32">
                  <a:extLst>
                    <a:ext uri="{FF2B5EF4-FFF2-40B4-BE49-F238E27FC236}">
                      <a16:creationId xmlns="" xmlns:a16="http://schemas.microsoft.com/office/drawing/2014/main" id="{BD380FE1-018E-6F18-0A6F-A6CAE5E15F61}"/>
                    </a:ext>
                  </a:extLst>
                </p:cNvPr>
                <p:cNvSpPr>
                  <a:spLocks/>
                </p:cNvSpPr>
                <p:nvPr/>
              </p:nvSpPr>
              <p:spPr bwMode="auto">
                <a:xfrm>
                  <a:off x="8731623" y="1323529"/>
                  <a:ext cx="1528681" cy="1498910"/>
                </a:xfrm>
                <a:custGeom>
                  <a:avLst/>
                  <a:gdLst>
                    <a:gd name="T0" fmla="*/ 0 w 4109"/>
                    <a:gd name="T1" fmla="*/ 0 h 4027"/>
                    <a:gd name="T2" fmla="*/ 0 w 4109"/>
                    <a:gd name="T3" fmla="*/ 785 h 4027"/>
                    <a:gd name="T4" fmla="*/ 0 w 4109"/>
                    <a:gd name="T5" fmla="*/ 928 h 4027"/>
                    <a:gd name="T6" fmla="*/ 0 w 4109"/>
                    <a:gd name="T7" fmla="*/ 1570 h 4027"/>
                    <a:gd name="T8" fmla="*/ 0 w 4109"/>
                    <a:gd name="T9" fmla="*/ 1621 h 4027"/>
                    <a:gd name="T10" fmla="*/ 0 w 4109"/>
                    <a:gd name="T11" fmla="*/ 1658 h 4027"/>
                    <a:gd name="T12" fmla="*/ 4109 w 4109"/>
                    <a:gd name="T13" fmla="*/ 4027 h 4027"/>
                    <a:gd name="T14" fmla="*/ 4109 w 4109"/>
                    <a:gd name="T15" fmla="*/ 3990 h 4027"/>
                    <a:gd name="T16" fmla="*/ 4109 w 4109"/>
                    <a:gd name="T17" fmla="*/ 3939 h 4027"/>
                    <a:gd name="T18" fmla="*/ 4109 w 4109"/>
                    <a:gd name="T19" fmla="*/ 3297 h 4027"/>
                    <a:gd name="T20" fmla="*/ 4109 w 4109"/>
                    <a:gd name="T21" fmla="*/ 3154 h 4027"/>
                    <a:gd name="T22" fmla="*/ 4109 w 4109"/>
                    <a:gd name="T23" fmla="*/ 2368 h 4027"/>
                    <a:gd name="T24" fmla="*/ 0 w 4109"/>
                    <a:gd name="T25" fmla="*/ 0 h 4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9" h="4027">
                      <a:moveTo>
                        <a:pt x="0" y="0"/>
                      </a:moveTo>
                      <a:lnTo>
                        <a:pt x="0" y="785"/>
                      </a:lnTo>
                      <a:lnTo>
                        <a:pt x="0" y="928"/>
                      </a:lnTo>
                      <a:lnTo>
                        <a:pt x="0" y="1570"/>
                      </a:lnTo>
                      <a:lnTo>
                        <a:pt x="0" y="1621"/>
                      </a:lnTo>
                      <a:lnTo>
                        <a:pt x="0" y="1658"/>
                      </a:lnTo>
                      <a:lnTo>
                        <a:pt x="4109" y="4027"/>
                      </a:lnTo>
                      <a:lnTo>
                        <a:pt x="4109" y="3990"/>
                      </a:lnTo>
                      <a:lnTo>
                        <a:pt x="4109" y="3939"/>
                      </a:lnTo>
                      <a:lnTo>
                        <a:pt x="4109" y="3297"/>
                      </a:lnTo>
                      <a:lnTo>
                        <a:pt x="4109" y="3154"/>
                      </a:lnTo>
                      <a:lnTo>
                        <a:pt x="4109" y="2368"/>
                      </a:lnTo>
                      <a:lnTo>
                        <a:pt x="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36">
                  <a:extLst>
                    <a:ext uri="{FF2B5EF4-FFF2-40B4-BE49-F238E27FC236}">
                      <a16:creationId xmlns="" xmlns:a16="http://schemas.microsoft.com/office/drawing/2014/main" id="{8F414939-D5C7-43FD-5F69-B6D8DA864D0F}"/>
                    </a:ext>
                  </a:extLst>
                </p:cNvPr>
                <p:cNvSpPr>
                  <a:spLocks/>
                </p:cNvSpPr>
                <p:nvPr/>
              </p:nvSpPr>
              <p:spPr bwMode="auto">
                <a:xfrm>
                  <a:off x="10288585" y="1845990"/>
                  <a:ext cx="648982" cy="894583"/>
                </a:xfrm>
                <a:custGeom>
                  <a:avLst/>
                  <a:gdLst>
                    <a:gd name="T0" fmla="*/ 0 w 1742"/>
                    <a:gd name="T1" fmla="*/ 1008 h 2405"/>
                    <a:gd name="T2" fmla="*/ 0 w 1742"/>
                    <a:gd name="T3" fmla="*/ 2405 h 2405"/>
                    <a:gd name="T4" fmla="*/ 151 w 1742"/>
                    <a:gd name="T5" fmla="*/ 2317 h 2405"/>
                    <a:gd name="T6" fmla="*/ 151 w 1742"/>
                    <a:gd name="T7" fmla="*/ 1094 h 2405"/>
                    <a:gd name="T8" fmla="*/ 1742 w 1742"/>
                    <a:gd name="T9" fmla="*/ 174 h 2405"/>
                    <a:gd name="T10" fmla="*/ 1742 w 1742"/>
                    <a:gd name="T11" fmla="*/ 0 h 2405"/>
                    <a:gd name="T12" fmla="*/ 0 w 1742"/>
                    <a:gd name="T13" fmla="*/ 1008 h 2405"/>
                  </a:gdLst>
                  <a:ahLst/>
                  <a:cxnLst>
                    <a:cxn ang="0">
                      <a:pos x="T0" y="T1"/>
                    </a:cxn>
                    <a:cxn ang="0">
                      <a:pos x="T2" y="T3"/>
                    </a:cxn>
                    <a:cxn ang="0">
                      <a:pos x="T4" y="T5"/>
                    </a:cxn>
                    <a:cxn ang="0">
                      <a:pos x="T6" y="T7"/>
                    </a:cxn>
                    <a:cxn ang="0">
                      <a:pos x="T8" y="T9"/>
                    </a:cxn>
                    <a:cxn ang="0">
                      <a:pos x="T10" y="T11"/>
                    </a:cxn>
                    <a:cxn ang="0">
                      <a:pos x="T12" y="T13"/>
                    </a:cxn>
                  </a:cxnLst>
                  <a:rect l="0" t="0" r="r" b="b"/>
                  <a:pathLst>
                    <a:path w="1742" h="2405">
                      <a:moveTo>
                        <a:pt x="0" y="1008"/>
                      </a:moveTo>
                      <a:lnTo>
                        <a:pt x="0" y="2405"/>
                      </a:lnTo>
                      <a:lnTo>
                        <a:pt x="151" y="2317"/>
                      </a:lnTo>
                      <a:lnTo>
                        <a:pt x="151" y="1094"/>
                      </a:lnTo>
                      <a:lnTo>
                        <a:pt x="1742" y="174"/>
                      </a:lnTo>
                      <a:lnTo>
                        <a:pt x="1742" y="0"/>
                      </a:lnTo>
                      <a:lnTo>
                        <a:pt x="0" y="1008"/>
                      </a:lnTo>
                      <a:close/>
                    </a:path>
                  </a:pathLst>
                </a:custGeom>
                <a:solidFill>
                  <a:srgbClr val="373435">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68" name="Freeform 93">
              <a:extLst>
                <a:ext uri="{FF2B5EF4-FFF2-40B4-BE49-F238E27FC236}">
                  <a16:creationId xmlns="" xmlns:a16="http://schemas.microsoft.com/office/drawing/2014/main" id="{C7B61516-00F4-7355-456B-C97ECDE758FE}"/>
                </a:ext>
              </a:extLst>
            </p:cNvPr>
            <p:cNvSpPr>
              <a:spLocks/>
            </p:cNvSpPr>
            <p:nvPr/>
          </p:nvSpPr>
          <p:spPr bwMode="auto">
            <a:xfrm>
              <a:off x="8731623" y="893355"/>
              <a:ext cx="2272927" cy="1311361"/>
            </a:xfrm>
            <a:custGeom>
              <a:avLst/>
              <a:gdLst>
                <a:gd name="T0" fmla="*/ 0 w 6109"/>
                <a:gd name="T1" fmla="*/ 1155 h 3525"/>
                <a:gd name="T2" fmla="*/ 2000 w 6109"/>
                <a:gd name="T3" fmla="*/ 0 h 3525"/>
                <a:gd name="T4" fmla="*/ 6109 w 6109"/>
                <a:gd name="T5" fmla="*/ 2369 h 3525"/>
                <a:gd name="T6" fmla="*/ 4109 w 6109"/>
                <a:gd name="T7" fmla="*/ 3525 h 3525"/>
                <a:gd name="T8" fmla="*/ 0 w 6109"/>
                <a:gd name="T9" fmla="*/ 1155 h 3525"/>
              </a:gdLst>
              <a:ahLst/>
              <a:cxnLst>
                <a:cxn ang="0">
                  <a:pos x="T0" y="T1"/>
                </a:cxn>
                <a:cxn ang="0">
                  <a:pos x="T2" y="T3"/>
                </a:cxn>
                <a:cxn ang="0">
                  <a:pos x="T4" y="T5"/>
                </a:cxn>
                <a:cxn ang="0">
                  <a:pos x="T6" y="T7"/>
                </a:cxn>
                <a:cxn ang="0">
                  <a:pos x="T8" y="T9"/>
                </a:cxn>
              </a:cxnLst>
              <a:rect l="0" t="0" r="r" b="b"/>
              <a:pathLst>
                <a:path w="6109" h="3525">
                  <a:moveTo>
                    <a:pt x="0" y="1155"/>
                  </a:moveTo>
                  <a:lnTo>
                    <a:pt x="2000" y="0"/>
                  </a:lnTo>
                  <a:lnTo>
                    <a:pt x="6109" y="2369"/>
                  </a:lnTo>
                  <a:lnTo>
                    <a:pt x="4109" y="3525"/>
                  </a:lnTo>
                  <a:lnTo>
                    <a:pt x="0" y="115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30">
              <a:extLst>
                <a:ext uri="{FF2B5EF4-FFF2-40B4-BE49-F238E27FC236}">
                  <a16:creationId xmlns="" xmlns:a16="http://schemas.microsoft.com/office/drawing/2014/main" id="{757310D9-9A01-2241-70F2-3A2783AA50E6}"/>
                </a:ext>
              </a:extLst>
            </p:cNvPr>
            <p:cNvSpPr>
              <a:spLocks/>
            </p:cNvSpPr>
            <p:nvPr/>
          </p:nvSpPr>
          <p:spPr bwMode="auto">
            <a:xfrm>
              <a:off x="7985888" y="2371427"/>
              <a:ext cx="1528681" cy="1498910"/>
            </a:xfrm>
            <a:custGeom>
              <a:avLst/>
              <a:gdLst>
                <a:gd name="T0" fmla="*/ 0 w 4110"/>
                <a:gd name="T1" fmla="*/ 0 h 4027"/>
                <a:gd name="T2" fmla="*/ 0 w 4110"/>
                <a:gd name="T3" fmla="*/ 786 h 4027"/>
                <a:gd name="T4" fmla="*/ 0 w 4110"/>
                <a:gd name="T5" fmla="*/ 835 h 4027"/>
                <a:gd name="T6" fmla="*/ 0 w 4110"/>
                <a:gd name="T7" fmla="*/ 1570 h 4027"/>
                <a:gd name="T8" fmla="*/ 0 w 4110"/>
                <a:gd name="T9" fmla="*/ 1622 h 4027"/>
                <a:gd name="T10" fmla="*/ 0 w 4110"/>
                <a:gd name="T11" fmla="*/ 1658 h 4027"/>
                <a:gd name="T12" fmla="*/ 4110 w 4110"/>
                <a:gd name="T13" fmla="*/ 4027 h 4027"/>
                <a:gd name="T14" fmla="*/ 4110 w 4110"/>
                <a:gd name="T15" fmla="*/ 3991 h 4027"/>
                <a:gd name="T16" fmla="*/ 4110 w 4110"/>
                <a:gd name="T17" fmla="*/ 3939 h 4027"/>
                <a:gd name="T18" fmla="*/ 4110 w 4110"/>
                <a:gd name="T19" fmla="*/ 3204 h 4027"/>
                <a:gd name="T20" fmla="*/ 4110 w 4110"/>
                <a:gd name="T21" fmla="*/ 3155 h 4027"/>
                <a:gd name="T22" fmla="*/ 4110 w 4110"/>
                <a:gd name="T23" fmla="*/ 2369 h 4027"/>
                <a:gd name="T24" fmla="*/ 0 w 4110"/>
                <a:gd name="T25" fmla="*/ 0 h 4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0" h="4027">
                  <a:moveTo>
                    <a:pt x="0" y="0"/>
                  </a:moveTo>
                  <a:lnTo>
                    <a:pt x="0" y="786"/>
                  </a:lnTo>
                  <a:lnTo>
                    <a:pt x="0" y="835"/>
                  </a:lnTo>
                  <a:lnTo>
                    <a:pt x="0" y="1570"/>
                  </a:lnTo>
                  <a:lnTo>
                    <a:pt x="0" y="1622"/>
                  </a:lnTo>
                  <a:lnTo>
                    <a:pt x="0" y="1658"/>
                  </a:lnTo>
                  <a:lnTo>
                    <a:pt x="4110" y="4027"/>
                  </a:lnTo>
                  <a:lnTo>
                    <a:pt x="4110" y="3991"/>
                  </a:lnTo>
                  <a:lnTo>
                    <a:pt x="4110" y="3939"/>
                  </a:lnTo>
                  <a:lnTo>
                    <a:pt x="4110" y="3204"/>
                  </a:lnTo>
                  <a:lnTo>
                    <a:pt x="4110" y="3155"/>
                  </a:lnTo>
                  <a:lnTo>
                    <a:pt x="4110" y="2369"/>
                  </a:lnTo>
                  <a:lnTo>
                    <a:pt x="0"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25">
              <a:extLst>
                <a:ext uri="{FF2B5EF4-FFF2-40B4-BE49-F238E27FC236}">
                  <a16:creationId xmlns="" xmlns:a16="http://schemas.microsoft.com/office/drawing/2014/main" id="{5731556D-CA1A-A74C-5C85-B34B9D532C1A}"/>
                </a:ext>
              </a:extLst>
            </p:cNvPr>
            <p:cNvSpPr>
              <a:spLocks/>
            </p:cNvSpPr>
            <p:nvPr/>
          </p:nvSpPr>
          <p:spPr bwMode="auto">
            <a:xfrm>
              <a:off x="7241642" y="3419325"/>
              <a:ext cx="1528681" cy="1497422"/>
            </a:xfrm>
            <a:custGeom>
              <a:avLst/>
              <a:gdLst>
                <a:gd name="T0" fmla="*/ 0 w 4111"/>
                <a:gd name="T1" fmla="*/ 0 h 4028"/>
                <a:gd name="T2" fmla="*/ 0 w 4111"/>
                <a:gd name="T3" fmla="*/ 786 h 4028"/>
                <a:gd name="T4" fmla="*/ 0 w 4111"/>
                <a:gd name="T5" fmla="*/ 836 h 4028"/>
                <a:gd name="T6" fmla="*/ 0 w 4111"/>
                <a:gd name="T7" fmla="*/ 1570 h 4028"/>
                <a:gd name="T8" fmla="*/ 0 w 4111"/>
                <a:gd name="T9" fmla="*/ 1622 h 4028"/>
                <a:gd name="T10" fmla="*/ 0 w 4111"/>
                <a:gd name="T11" fmla="*/ 1659 h 4028"/>
                <a:gd name="T12" fmla="*/ 4111 w 4111"/>
                <a:gd name="T13" fmla="*/ 4028 h 4028"/>
                <a:gd name="T14" fmla="*/ 4111 w 4111"/>
                <a:gd name="T15" fmla="*/ 3990 h 4028"/>
                <a:gd name="T16" fmla="*/ 4111 w 4111"/>
                <a:gd name="T17" fmla="*/ 3939 h 4028"/>
                <a:gd name="T18" fmla="*/ 4111 w 4111"/>
                <a:gd name="T19" fmla="*/ 3205 h 4028"/>
                <a:gd name="T20" fmla="*/ 4111 w 4111"/>
                <a:gd name="T21" fmla="*/ 3155 h 4028"/>
                <a:gd name="T22" fmla="*/ 4111 w 4111"/>
                <a:gd name="T23" fmla="*/ 2369 h 4028"/>
                <a:gd name="T24" fmla="*/ 0 w 4111"/>
                <a:gd name="T25" fmla="*/ 0 h 4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1" h="4028">
                  <a:moveTo>
                    <a:pt x="0" y="0"/>
                  </a:moveTo>
                  <a:lnTo>
                    <a:pt x="0" y="786"/>
                  </a:lnTo>
                  <a:lnTo>
                    <a:pt x="0" y="836"/>
                  </a:lnTo>
                  <a:lnTo>
                    <a:pt x="0" y="1570"/>
                  </a:lnTo>
                  <a:lnTo>
                    <a:pt x="0" y="1622"/>
                  </a:lnTo>
                  <a:lnTo>
                    <a:pt x="0" y="1659"/>
                  </a:lnTo>
                  <a:lnTo>
                    <a:pt x="4111" y="4028"/>
                  </a:lnTo>
                  <a:lnTo>
                    <a:pt x="4111" y="3990"/>
                  </a:lnTo>
                  <a:lnTo>
                    <a:pt x="4111" y="3939"/>
                  </a:lnTo>
                  <a:lnTo>
                    <a:pt x="4111" y="3205"/>
                  </a:lnTo>
                  <a:lnTo>
                    <a:pt x="4111" y="3155"/>
                  </a:lnTo>
                  <a:lnTo>
                    <a:pt x="4111" y="2369"/>
                  </a:ln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 xmlns:a16="http://schemas.microsoft.com/office/drawing/2014/main" id="{3DA5BF4E-9C94-5946-B0A5-75C396B01063}"/>
              </a:ext>
            </a:extLst>
          </p:cNvPr>
          <p:cNvGrpSpPr/>
          <p:nvPr/>
        </p:nvGrpSpPr>
        <p:grpSpPr>
          <a:xfrm>
            <a:off x="1116703" y="1656293"/>
            <a:ext cx="4648366" cy="822960"/>
            <a:chOff x="1144311" y="2293569"/>
            <a:chExt cx="4648366" cy="822960"/>
          </a:xfrm>
        </p:grpSpPr>
        <p:sp>
          <p:nvSpPr>
            <p:cNvPr id="9" name="TextBox 8">
              <a:extLst>
                <a:ext uri="{FF2B5EF4-FFF2-40B4-BE49-F238E27FC236}">
                  <a16:creationId xmlns="" xmlns:a16="http://schemas.microsoft.com/office/drawing/2014/main" id="{0AFA7C91-7941-BD4E-F9A0-DA50F197D986}"/>
                </a:ext>
              </a:extLst>
            </p:cNvPr>
            <p:cNvSpPr txBox="1"/>
            <p:nvPr/>
          </p:nvSpPr>
          <p:spPr>
            <a:xfrm>
              <a:off x="2148137" y="2438836"/>
              <a:ext cx="3644540" cy="584775"/>
            </a:xfrm>
            <a:prstGeom prst="rect">
              <a:avLst/>
            </a:prstGeom>
            <a:noFill/>
          </p:spPr>
          <p:txBody>
            <a:bodyPr wrap="square" rtlCol="0">
              <a:spAutoFit/>
            </a:bodyPr>
            <a:lstStyle/>
            <a:p>
              <a:pPr lvl="0" algn="just">
                <a:buSzPts val="1000"/>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Monitor network resources – HTTP, FTP, SMTP, SSH, etc.</a:t>
              </a:r>
              <a:endParaRPr lang="en-IN" sz="1600" dirty="0">
                <a:effectLst/>
                <a:latin typeface="Times New Roman" panose="02020603050405020304" pitchFamily="18" charset="0"/>
                <a:ea typeface="Times New Roman" panose="02020603050405020304" pitchFamily="18" charset="0"/>
              </a:endParaRPr>
            </a:p>
          </p:txBody>
        </p:sp>
        <p:grpSp>
          <p:nvGrpSpPr>
            <p:cNvPr id="21" name="Group 20">
              <a:extLst>
                <a:ext uri="{FF2B5EF4-FFF2-40B4-BE49-F238E27FC236}">
                  <a16:creationId xmlns="" xmlns:a16="http://schemas.microsoft.com/office/drawing/2014/main" id="{EDE9F76F-04A5-1EAE-47FA-04691DDC7737}"/>
                </a:ext>
              </a:extLst>
            </p:cNvPr>
            <p:cNvGrpSpPr/>
            <p:nvPr/>
          </p:nvGrpSpPr>
          <p:grpSpPr>
            <a:xfrm>
              <a:off x="1144311" y="2293569"/>
              <a:ext cx="822960" cy="822960"/>
              <a:chOff x="1144311" y="2356792"/>
              <a:chExt cx="822960" cy="822960"/>
            </a:xfrm>
          </p:grpSpPr>
          <p:sp>
            <p:nvSpPr>
              <p:cNvPr id="5" name="Oval 4">
                <a:extLst>
                  <a:ext uri="{FF2B5EF4-FFF2-40B4-BE49-F238E27FC236}">
                    <a16:creationId xmlns="" xmlns:a16="http://schemas.microsoft.com/office/drawing/2014/main" id="{B86DBBD1-613F-5E89-9CB2-01C580752CFC}"/>
                  </a:ext>
                </a:extLst>
              </p:cNvPr>
              <p:cNvSpPr/>
              <p:nvPr/>
            </p:nvSpPr>
            <p:spPr>
              <a:xfrm>
                <a:off x="1144311" y="2356792"/>
                <a:ext cx="822960" cy="822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任意形状 802">
                <a:extLst>
                  <a:ext uri="{FF2B5EF4-FFF2-40B4-BE49-F238E27FC236}">
                    <a16:creationId xmlns="" xmlns:a16="http://schemas.microsoft.com/office/drawing/2014/main" id="{E2EE948F-C83E-F114-6E4A-5948E16CA2CD}"/>
                  </a:ext>
                </a:extLst>
              </p:cNvPr>
              <p:cNvSpPr/>
              <p:nvPr/>
            </p:nvSpPr>
            <p:spPr>
              <a:xfrm>
                <a:off x="1344773" y="2557254"/>
                <a:ext cx="422037" cy="422036"/>
              </a:xfrm>
              <a:prstGeom prst="rect">
                <a:avLst/>
              </a:prstGeom>
              <a:blipFill>
                <a:blip r:embed="rId2" cstate="print">
                  <a:extLst>
                    <a:ext uri="{96DAC541-7B7A-43D3-8B79-37D633B846F1}">
                      <asvg:svgBlip xmlns="" xmlns:asvg="http://schemas.microsoft.com/office/drawing/2016/SVG/main" r:embed="rId3"/>
                    </a:ext>
                  </a:extLst>
                </a:blip>
                <a:stretch>
                  <a:fillRect/>
                </a:stretch>
              </a:blipFill>
              <a:ln w="12700" cap="flat">
                <a:noFill/>
                <a:miter lim="400000"/>
              </a:ln>
              <a:effectLst/>
            </p:spPr>
            <p:txBody>
              <a:bodyPr wrap="square" lIns="45719" tIns="45719" rIns="45719" bIns="45719" numCol="1" anchor="ctr">
                <a:noAutofit/>
              </a:bodyPr>
              <a:lstStyle/>
              <a:p>
                <a:endParaRPr/>
              </a:p>
            </p:txBody>
          </p:sp>
        </p:grpSp>
      </p:grpSp>
      <p:grpSp>
        <p:nvGrpSpPr>
          <p:cNvPr id="23" name="Group 22">
            <a:extLst>
              <a:ext uri="{FF2B5EF4-FFF2-40B4-BE49-F238E27FC236}">
                <a16:creationId xmlns="" xmlns:a16="http://schemas.microsoft.com/office/drawing/2014/main" id="{0E203FE9-8AA6-93C6-2C9D-1A0C4A766C19}"/>
              </a:ext>
            </a:extLst>
          </p:cNvPr>
          <p:cNvGrpSpPr/>
          <p:nvPr/>
        </p:nvGrpSpPr>
        <p:grpSpPr>
          <a:xfrm>
            <a:off x="1106211" y="4128678"/>
            <a:ext cx="822960" cy="822960"/>
            <a:chOff x="1144311" y="4988524"/>
            <a:chExt cx="822960" cy="822960"/>
          </a:xfrm>
        </p:grpSpPr>
        <p:sp>
          <p:nvSpPr>
            <p:cNvPr id="3" name="Oval 2">
              <a:extLst>
                <a:ext uri="{FF2B5EF4-FFF2-40B4-BE49-F238E27FC236}">
                  <a16:creationId xmlns="" xmlns:a16="http://schemas.microsoft.com/office/drawing/2014/main" id="{8278FB4B-879A-BA9C-42BE-9F35BBA0D577}"/>
                </a:ext>
              </a:extLst>
            </p:cNvPr>
            <p:cNvSpPr/>
            <p:nvPr/>
          </p:nvSpPr>
          <p:spPr>
            <a:xfrm>
              <a:off x="1144311" y="4988524"/>
              <a:ext cx="822960" cy="822960"/>
            </a:xfrm>
            <a:prstGeom prst="ellipse">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任意形状 736">
              <a:extLst>
                <a:ext uri="{FF2B5EF4-FFF2-40B4-BE49-F238E27FC236}">
                  <a16:creationId xmlns="" xmlns:a16="http://schemas.microsoft.com/office/drawing/2014/main" id="{B29BD59E-660E-BBF3-0DFC-8BFC0D89F31C}"/>
                </a:ext>
              </a:extLst>
            </p:cNvPr>
            <p:cNvSpPr/>
            <p:nvPr/>
          </p:nvSpPr>
          <p:spPr>
            <a:xfrm>
              <a:off x="1327191" y="5171404"/>
              <a:ext cx="457201" cy="457201"/>
            </a:xfrm>
            <a:prstGeom prst="rect">
              <a:avLst/>
            </a:prstGeom>
            <a:blipFill>
              <a:blip r:embed="rId4" cstate="print">
                <a:extLst>
                  <a:ext uri="{96DAC541-7B7A-43D3-8B79-37D633B846F1}">
                    <asvg:svgBlip xmlns="" xmlns:asvg="http://schemas.microsoft.com/office/drawing/2016/SVG/main" r:embed="rId5"/>
                  </a:ext>
                </a:extLst>
              </a:blip>
              <a:stretch>
                <a:fillRect/>
              </a:stretch>
            </a:blipFill>
            <a:ln w="12700" cap="flat">
              <a:noFill/>
              <a:miter lim="400000"/>
            </a:ln>
            <a:effectLst/>
          </p:spPr>
          <p:txBody>
            <a:bodyPr wrap="square" lIns="45719" tIns="45719" rIns="45719" bIns="45719" numCol="1" anchor="ctr">
              <a:noAutofit/>
            </a:bodyPr>
            <a:lstStyle/>
            <a:p>
              <a:endParaRPr/>
            </a:p>
          </p:txBody>
        </p:sp>
      </p:grpSp>
      <p:grpSp>
        <p:nvGrpSpPr>
          <p:cNvPr id="31" name="Group 30">
            <a:extLst>
              <a:ext uri="{FF2B5EF4-FFF2-40B4-BE49-F238E27FC236}">
                <a16:creationId xmlns="" xmlns:a16="http://schemas.microsoft.com/office/drawing/2014/main" id="{3AB3490A-B072-3D14-F217-00691812282E}"/>
              </a:ext>
            </a:extLst>
          </p:cNvPr>
          <p:cNvGrpSpPr/>
          <p:nvPr/>
        </p:nvGrpSpPr>
        <p:grpSpPr>
          <a:xfrm>
            <a:off x="1106211" y="439201"/>
            <a:ext cx="4700666" cy="822960"/>
            <a:chOff x="1144311" y="943376"/>
            <a:chExt cx="4700666" cy="822960"/>
          </a:xfrm>
        </p:grpSpPr>
        <p:sp>
          <p:nvSpPr>
            <p:cNvPr id="7" name="TextBox 6">
              <a:extLst>
                <a:ext uri="{FF2B5EF4-FFF2-40B4-BE49-F238E27FC236}">
                  <a16:creationId xmlns="" xmlns:a16="http://schemas.microsoft.com/office/drawing/2014/main" id="{5EA83410-613B-0C63-AE0E-0EB97E694964}"/>
                </a:ext>
              </a:extLst>
            </p:cNvPr>
            <p:cNvSpPr txBox="1"/>
            <p:nvPr/>
          </p:nvSpPr>
          <p:spPr>
            <a:xfrm>
              <a:off x="2200437" y="1079909"/>
              <a:ext cx="3644540" cy="662233"/>
            </a:xfrm>
            <a:prstGeom prst="rect">
              <a:avLst/>
            </a:prstGeom>
            <a:noFill/>
          </p:spPr>
          <p:txBody>
            <a:bodyPr wrap="square" rtlCol="0">
              <a:spAutoFit/>
            </a:bodyPr>
            <a:lstStyle/>
            <a:p>
              <a:pPr>
                <a:lnSpc>
                  <a:spcPct val="120000"/>
                </a:lnSpc>
              </a:pPr>
              <a:r>
                <a:rPr lang="en-US" sz="1600" dirty="0">
                  <a:solidFill>
                    <a:srgbClr val="000000"/>
                  </a:solidFill>
                  <a:effectLst/>
                  <a:latin typeface="Times New Roman" panose="02020603050405020304" pitchFamily="18" charset="0"/>
                  <a:ea typeface="Times New Roman" panose="02020603050405020304" pitchFamily="18" charset="0"/>
                </a:rPr>
                <a:t>Monitor host resources such as disk space, system logs, etc.</a:t>
              </a:r>
              <a:endParaRPr lang="en-US" sz="1600" dirty="0">
                <a:solidFill>
                  <a:schemeClr val="tx1">
                    <a:lumMod val="75000"/>
                    <a:lumOff val="25000"/>
                  </a:schemeClr>
                </a:solidFill>
                <a:cs typeface="Plus Jakarta Sans" pitchFamily="2" charset="0"/>
              </a:endParaRPr>
            </a:p>
          </p:txBody>
        </p:sp>
        <p:grpSp>
          <p:nvGrpSpPr>
            <p:cNvPr id="20" name="Group 19">
              <a:extLst>
                <a:ext uri="{FF2B5EF4-FFF2-40B4-BE49-F238E27FC236}">
                  <a16:creationId xmlns="" xmlns:a16="http://schemas.microsoft.com/office/drawing/2014/main" id="{5D43A92D-4B19-B24D-DABE-122BE845B5EB}"/>
                </a:ext>
              </a:extLst>
            </p:cNvPr>
            <p:cNvGrpSpPr/>
            <p:nvPr/>
          </p:nvGrpSpPr>
          <p:grpSpPr>
            <a:xfrm>
              <a:off x="1144311" y="943376"/>
              <a:ext cx="822960" cy="822960"/>
              <a:chOff x="1144311" y="960489"/>
              <a:chExt cx="822960" cy="822960"/>
            </a:xfrm>
          </p:grpSpPr>
          <p:sp>
            <p:nvSpPr>
              <p:cNvPr id="2" name="Oval 1">
                <a:extLst>
                  <a:ext uri="{FF2B5EF4-FFF2-40B4-BE49-F238E27FC236}">
                    <a16:creationId xmlns="" xmlns:a16="http://schemas.microsoft.com/office/drawing/2014/main" id="{92919A84-8926-AA07-FBEF-248049DB7657}"/>
                  </a:ext>
                </a:extLst>
              </p:cNvPr>
              <p:cNvSpPr/>
              <p:nvPr/>
            </p:nvSpPr>
            <p:spPr>
              <a:xfrm>
                <a:off x="1144311" y="960489"/>
                <a:ext cx="822960" cy="8229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任意形状 706">
                <a:extLst>
                  <a:ext uri="{FF2B5EF4-FFF2-40B4-BE49-F238E27FC236}">
                    <a16:creationId xmlns="" xmlns:a16="http://schemas.microsoft.com/office/drawing/2014/main" id="{A4BADBDC-DC02-2539-7F32-ADF5F2270C4D}"/>
                  </a:ext>
                </a:extLst>
              </p:cNvPr>
              <p:cNvSpPr/>
              <p:nvPr/>
            </p:nvSpPr>
            <p:spPr>
              <a:xfrm>
                <a:off x="1344773" y="1160951"/>
                <a:ext cx="422037" cy="422036"/>
              </a:xfrm>
              <a:prstGeom prst="rect">
                <a:avLst/>
              </a:prstGeom>
              <a:blipFill>
                <a:blip r:embed="rId6" cstate="print">
                  <a:extLst>
                    <a:ext uri="{96DAC541-7B7A-43D3-8B79-37D633B846F1}">
                      <asvg:svgBlip xmlns="" xmlns:asvg="http://schemas.microsoft.com/office/drawing/2016/SVG/main" r:embed="rId7"/>
                    </a:ext>
                  </a:extLst>
                </a:blip>
                <a:stretch>
                  <a:fillRect/>
                </a:stretch>
              </a:blipFill>
              <a:ln w="12700" cap="flat">
                <a:noFill/>
                <a:miter lim="400000"/>
              </a:ln>
              <a:effectLst/>
            </p:spPr>
            <p:txBody>
              <a:bodyPr wrap="square" lIns="45719" tIns="45719" rIns="45719" bIns="45719" numCol="1" anchor="ctr">
                <a:noAutofit/>
              </a:bodyPr>
              <a:lstStyle/>
              <a:p>
                <a:endParaRPr/>
              </a:p>
            </p:txBody>
          </p:sp>
        </p:grpSp>
      </p:grpSp>
      <p:grpSp>
        <p:nvGrpSpPr>
          <p:cNvPr id="28" name="Group 27">
            <a:extLst>
              <a:ext uri="{FF2B5EF4-FFF2-40B4-BE49-F238E27FC236}">
                <a16:creationId xmlns="" xmlns:a16="http://schemas.microsoft.com/office/drawing/2014/main" id="{3DBADF9A-7D71-170E-BE69-638CC3D67537}"/>
              </a:ext>
            </a:extLst>
          </p:cNvPr>
          <p:cNvGrpSpPr/>
          <p:nvPr/>
        </p:nvGrpSpPr>
        <p:grpSpPr>
          <a:xfrm>
            <a:off x="1078816" y="2857895"/>
            <a:ext cx="4686253" cy="822960"/>
            <a:chOff x="1144311" y="3782546"/>
            <a:chExt cx="4686253" cy="822960"/>
          </a:xfrm>
        </p:grpSpPr>
        <p:sp>
          <p:nvSpPr>
            <p:cNvPr id="11" name="TextBox 10">
              <a:extLst>
                <a:ext uri="{FF2B5EF4-FFF2-40B4-BE49-F238E27FC236}">
                  <a16:creationId xmlns="" xmlns:a16="http://schemas.microsoft.com/office/drawing/2014/main" id="{C1C7C373-BA5D-1A00-B399-0F0F2CD4FD25}"/>
                </a:ext>
              </a:extLst>
            </p:cNvPr>
            <p:cNvSpPr txBox="1"/>
            <p:nvPr/>
          </p:nvSpPr>
          <p:spPr>
            <a:xfrm>
              <a:off x="2186024" y="3906463"/>
              <a:ext cx="3644540" cy="523220"/>
            </a:xfrm>
            <a:prstGeom prst="rect">
              <a:avLst/>
            </a:prstGeom>
            <a:noFill/>
          </p:spPr>
          <p:txBody>
            <a:bodyPr wrap="square" rtlCol="0">
              <a:spAutoFit/>
            </a:bodyPr>
            <a:lstStyle>
              <a:defPPr>
                <a:defRPr lang="en-US"/>
              </a:defPPr>
              <a:lvl1pPr lvl="0" algn="just">
                <a:buSzPts val="1000"/>
                <a:tabLst>
                  <a:tab pos="457200" algn="l"/>
                </a:tabLst>
                <a:defRPr sz="1600">
                  <a:solidFill>
                    <a:srgbClr val="000000"/>
                  </a:solidFill>
                  <a:effectLst/>
                  <a:latin typeface="Times New Roman" panose="02020603050405020304" pitchFamily="18" charset="0"/>
                  <a:ea typeface="Times New Roman" panose="02020603050405020304" pitchFamily="18" charset="0"/>
                </a:defRPr>
              </a:lvl1pPr>
            </a:lstStyle>
            <a:p>
              <a:r>
                <a:rPr lang="en-US" dirty="0"/>
                <a:t>Monitor log files continuously to identify infra-issue.</a:t>
              </a:r>
              <a:endParaRPr lang="en-IN" dirty="0"/>
            </a:p>
          </p:txBody>
        </p:sp>
        <p:grpSp>
          <p:nvGrpSpPr>
            <p:cNvPr id="22" name="Group 21">
              <a:extLst>
                <a:ext uri="{FF2B5EF4-FFF2-40B4-BE49-F238E27FC236}">
                  <a16:creationId xmlns="" xmlns:a16="http://schemas.microsoft.com/office/drawing/2014/main" id="{A6BE2140-48DD-E3DE-1CCC-84875785F7FB}"/>
                </a:ext>
              </a:extLst>
            </p:cNvPr>
            <p:cNvGrpSpPr/>
            <p:nvPr/>
          </p:nvGrpSpPr>
          <p:grpSpPr>
            <a:xfrm>
              <a:off x="1144311" y="3782546"/>
              <a:ext cx="822960" cy="822960"/>
              <a:chOff x="1144311" y="3778555"/>
              <a:chExt cx="822960" cy="822960"/>
            </a:xfrm>
          </p:grpSpPr>
          <p:sp>
            <p:nvSpPr>
              <p:cNvPr id="4" name="Oval 3">
                <a:extLst>
                  <a:ext uri="{FF2B5EF4-FFF2-40B4-BE49-F238E27FC236}">
                    <a16:creationId xmlns="" xmlns:a16="http://schemas.microsoft.com/office/drawing/2014/main" id="{1B0ABF80-EF6B-19CA-AE5B-626409233F6B}"/>
                  </a:ext>
                </a:extLst>
              </p:cNvPr>
              <p:cNvSpPr/>
              <p:nvPr/>
            </p:nvSpPr>
            <p:spPr>
              <a:xfrm>
                <a:off x="1144311" y="3778555"/>
                <a:ext cx="822960" cy="822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任意形状 802">
                <a:extLst>
                  <a:ext uri="{FF2B5EF4-FFF2-40B4-BE49-F238E27FC236}">
                    <a16:creationId xmlns="" xmlns:a16="http://schemas.microsoft.com/office/drawing/2014/main" id="{4EDEBDCD-EABB-EAEF-EDAE-ED88DCBA2061}"/>
                  </a:ext>
                </a:extLst>
              </p:cNvPr>
              <p:cNvSpPr/>
              <p:nvPr/>
            </p:nvSpPr>
            <p:spPr>
              <a:xfrm>
                <a:off x="1344773" y="3979017"/>
                <a:ext cx="422037" cy="422036"/>
              </a:xfrm>
              <a:prstGeom prst="rect">
                <a:avLst/>
              </a:prstGeom>
              <a:blipFill>
                <a:blip r:embed="rId8" cstate="print">
                  <a:extLst>
                    <a:ext uri="{96DAC541-7B7A-43D3-8B79-37D633B846F1}">
                      <asvg:svgBlip xmlns="" xmlns:asvg="http://schemas.microsoft.com/office/drawing/2016/SVG/main" r:embed="rId9"/>
                    </a:ext>
                  </a:extLst>
                </a:blip>
                <a:stretch>
                  <a:fillRect/>
                </a:stretch>
              </a:blipFill>
              <a:ln w="12700" cap="flat">
                <a:noFill/>
                <a:miter lim="400000"/>
              </a:ln>
              <a:effectLst/>
            </p:spPr>
            <p:txBody>
              <a:bodyPr wrap="square" lIns="45719" tIns="45719" rIns="45719" bIns="45719" numCol="1" anchor="ctr">
                <a:noAutofit/>
              </a:bodyPr>
              <a:lstStyle/>
              <a:p>
                <a:endParaRPr/>
              </a:p>
            </p:txBody>
          </p:sp>
        </p:grpSp>
      </p:grpSp>
      <p:grpSp>
        <p:nvGrpSpPr>
          <p:cNvPr id="161" name="Group 160">
            <a:extLst>
              <a:ext uri="{FF2B5EF4-FFF2-40B4-BE49-F238E27FC236}">
                <a16:creationId xmlns="" xmlns:a16="http://schemas.microsoft.com/office/drawing/2014/main" id="{DD921AE6-C25B-C4F4-0798-7DBFD8505ACA}"/>
              </a:ext>
            </a:extLst>
          </p:cNvPr>
          <p:cNvGrpSpPr/>
          <p:nvPr/>
        </p:nvGrpSpPr>
        <p:grpSpPr>
          <a:xfrm>
            <a:off x="7927707" y="1601519"/>
            <a:ext cx="2993356" cy="3576844"/>
            <a:chOff x="7260993" y="1287805"/>
            <a:chExt cx="2993356" cy="3576844"/>
          </a:xfrm>
        </p:grpSpPr>
        <p:sp>
          <p:nvSpPr>
            <p:cNvPr id="125" name="Freeform 138">
              <a:extLst>
                <a:ext uri="{FF2B5EF4-FFF2-40B4-BE49-F238E27FC236}">
                  <a16:creationId xmlns="" xmlns:a16="http://schemas.microsoft.com/office/drawing/2014/main" id="{8214AE1B-608D-CD35-DD11-021D1B3A56DB}"/>
                </a:ext>
              </a:extLst>
            </p:cNvPr>
            <p:cNvSpPr>
              <a:spLocks/>
            </p:cNvSpPr>
            <p:nvPr/>
          </p:nvSpPr>
          <p:spPr bwMode="auto">
            <a:xfrm>
              <a:off x="7260993" y="4482107"/>
              <a:ext cx="757643" cy="382542"/>
            </a:xfrm>
            <a:custGeom>
              <a:avLst/>
              <a:gdLst>
                <a:gd name="T0" fmla="*/ 635 w 2039"/>
                <a:gd name="T1" fmla="*/ 0 h 1026"/>
                <a:gd name="T2" fmla="*/ 0 w 2039"/>
                <a:gd name="T3" fmla="*/ 483 h 1026"/>
                <a:gd name="T4" fmla="*/ 229 w 2039"/>
                <a:gd name="T5" fmla="*/ 615 h 1026"/>
                <a:gd name="T6" fmla="*/ 589 w 2039"/>
                <a:gd name="T7" fmla="*/ 405 h 1026"/>
                <a:gd name="T8" fmla="*/ 1665 w 2039"/>
                <a:gd name="T9" fmla="*/ 1026 h 1026"/>
                <a:gd name="T10" fmla="*/ 2039 w 2039"/>
                <a:gd name="T11" fmla="*/ 809 h 1026"/>
                <a:gd name="T12" fmla="*/ 635 w 2039"/>
                <a:gd name="T13" fmla="*/ 0 h 1026"/>
              </a:gdLst>
              <a:ahLst/>
              <a:cxnLst>
                <a:cxn ang="0">
                  <a:pos x="T0" y="T1"/>
                </a:cxn>
                <a:cxn ang="0">
                  <a:pos x="T2" y="T3"/>
                </a:cxn>
                <a:cxn ang="0">
                  <a:pos x="T4" y="T5"/>
                </a:cxn>
                <a:cxn ang="0">
                  <a:pos x="T6" y="T7"/>
                </a:cxn>
                <a:cxn ang="0">
                  <a:pos x="T8" y="T9"/>
                </a:cxn>
                <a:cxn ang="0">
                  <a:pos x="T10" y="T11"/>
                </a:cxn>
                <a:cxn ang="0">
                  <a:pos x="T12" y="T13"/>
                </a:cxn>
              </a:cxnLst>
              <a:rect l="0" t="0" r="r" b="b"/>
              <a:pathLst>
                <a:path w="2039" h="1026">
                  <a:moveTo>
                    <a:pt x="635" y="0"/>
                  </a:moveTo>
                  <a:lnTo>
                    <a:pt x="0" y="483"/>
                  </a:lnTo>
                  <a:lnTo>
                    <a:pt x="229" y="615"/>
                  </a:lnTo>
                  <a:lnTo>
                    <a:pt x="589" y="405"/>
                  </a:lnTo>
                  <a:lnTo>
                    <a:pt x="1665" y="1026"/>
                  </a:lnTo>
                  <a:lnTo>
                    <a:pt x="2039" y="809"/>
                  </a:lnTo>
                  <a:lnTo>
                    <a:pt x="63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39">
              <a:extLst>
                <a:ext uri="{FF2B5EF4-FFF2-40B4-BE49-F238E27FC236}">
                  <a16:creationId xmlns="" xmlns:a16="http://schemas.microsoft.com/office/drawing/2014/main" id="{AAEE5BC5-7C1C-7E72-B1CD-8715CFC3B6C0}"/>
                </a:ext>
              </a:extLst>
            </p:cNvPr>
            <p:cNvSpPr>
              <a:spLocks/>
            </p:cNvSpPr>
            <p:nvPr/>
          </p:nvSpPr>
          <p:spPr bwMode="auto">
            <a:xfrm>
              <a:off x="7988865" y="3420814"/>
              <a:ext cx="854394" cy="485248"/>
            </a:xfrm>
            <a:custGeom>
              <a:avLst/>
              <a:gdLst>
                <a:gd name="T0" fmla="*/ 1409 w 2298"/>
                <a:gd name="T1" fmla="*/ 867 h 1304"/>
                <a:gd name="T2" fmla="*/ 1427 w 2298"/>
                <a:gd name="T3" fmla="*/ 512 h 1304"/>
                <a:gd name="T4" fmla="*/ 1425 w 2298"/>
                <a:gd name="T5" fmla="*/ 376 h 1304"/>
                <a:gd name="T6" fmla="*/ 1413 w 2298"/>
                <a:gd name="T7" fmla="*/ 278 h 1304"/>
                <a:gd name="T8" fmla="*/ 1400 w 2298"/>
                <a:gd name="T9" fmla="*/ 239 h 1304"/>
                <a:gd name="T10" fmla="*/ 1380 w 2298"/>
                <a:gd name="T11" fmla="*/ 203 h 1304"/>
                <a:gd name="T12" fmla="*/ 1352 w 2298"/>
                <a:gd name="T13" fmla="*/ 169 h 1304"/>
                <a:gd name="T14" fmla="*/ 1317 w 2298"/>
                <a:gd name="T15" fmla="*/ 137 h 1304"/>
                <a:gd name="T16" fmla="*/ 1273 w 2298"/>
                <a:gd name="T17" fmla="*/ 106 h 1304"/>
                <a:gd name="T18" fmla="*/ 1207 w 2298"/>
                <a:gd name="T19" fmla="*/ 70 h 1304"/>
                <a:gd name="T20" fmla="*/ 1127 w 2298"/>
                <a:gd name="T21" fmla="*/ 38 h 1304"/>
                <a:gd name="T22" fmla="*/ 1043 w 2298"/>
                <a:gd name="T23" fmla="*/ 17 h 1304"/>
                <a:gd name="T24" fmla="*/ 955 w 2298"/>
                <a:gd name="T25" fmla="*/ 4 h 1304"/>
                <a:gd name="T26" fmla="*/ 862 w 2298"/>
                <a:gd name="T27" fmla="*/ 0 h 1304"/>
                <a:gd name="T28" fmla="*/ 764 w 2298"/>
                <a:gd name="T29" fmla="*/ 6 h 1304"/>
                <a:gd name="T30" fmla="*/ 666 w 2298"/>
                <a:gd name="T31" fmla="*/ 22 h 1304"/>
                <a:gd name="T32" fmla="*/ 567 w 2298"/>
                <a:gd name="T33" fmla="*/ 47 h 1304"/>
                <a:gd name="T34" fmla="*/ 467 w 2298"/>
                <a:gd name="T35" fmla="*/ 81 h 1304"/>
                <a:gd name="T36" fmla="*/ 368 w 2298"/>
                <a:gd name="T37" fmla="*/ 126 h 1304"/>
                <a:gd name="T38" fmla="*/ 269 w 2298"/>
                <a:gd name="T39" fmla="*/ 179 h 1304"/>
                <a:gd name="T40" fmla="*/ 183 w 2298"/>
                <a:gd name="T41" fmla="*/ 235 h 1304"/>
                <a:gd name="T42" fmla="*/ 113 w 2298"/>
                <a:gd name="T43" fmla="*/ 291 h 1304"/>
                <a:gd name="T44" fmla="*/ 60 w 2298"/>
                <a:gd name="T45" fmla="*/ 349 h 1304"/>
                <a:gd name="T46" fmla="*/ 24 w 2298"/>
                <a:gd name="T47" fmla="*/ 409 h 1304"/>
                <a:gd name="T48" fmla="*/ 4 w 2298"/>
                <a:gd name="T49" fmla="*/ 470 h 1304"/>
                <a:gd name="T50" fmla="*/ 0 w 2298"/>
                <a:gd name="T51" fmla="*/ 532 h 1304"/>
                <a:gd name="T52" fmla="*/ 12 w 2298"/>
                <a:gd name="T53" fmla="*/ 589 h 1304"/>
                <a:gd name="T54" fmla="*/ 39 w 2298"/>
                <a:gd name="T55" fmla="*/ 642 h 1304"/>
                <a:gd name="T56" fmla="*/ 80 w 2298"/>
                <a:gd name="T57" fmla="*/ 692 h 1304"/>
                <a:gd name="T58" fmla="*/ 138 w 2298"/>
                <a:gd name="T59" fmla="*/ 738 h 1304"/>
                <a:gd name="T60" fmla="*/ 192 w 2298"/>
                <a:gd name="T61" fmla="*/ 768 h 1304"/>
                <a:gd name="T62" fmla="*/ 515 w 2298"/>
                <a:gd name="T63" fmla="*/ 527 h 1304"/>
                <a:gd name="T64" fmla="*/ 470 w 2298"/>
                <a:gd name="T65" fmla="*/ 483 h 1304"/>
                <a:gd name="T66" fmla="*/ 453 w 2298"/>
                <a:gd name="T67" fmla="*/ 453 h 1304"/>
                <a:gd name="T68" fmla="*/ 447 w 2298"/>
                <a:gd name="T69" fmla="*/ 428 h 1304"/>
                <a:gd name="T70" fmla="*/ 448 w 2298"/>
                <a:gd name="T71" fmla="*/ 405 h 1304"/>
                <a:gd name="T72" fmla="*/ 455 w 2298"/>
                <a:gd name="T73" fmla="*/ 383 h 1304"/>
                <a:gd name="T74" fmla="*/ 469 w 2298"/>
                <a:gd name="T75" fmla="*/ 362 h 1304"/>
                <a:gd name="T76" fmla="*/ 499 w 2298"/>
                <a:gd name="T77" fmla="*/ 336 h 1304"/>
                <a:gd name="T78" fmla="*/ 566 w 2298"/>
                <a:gd name="T79" fmla="*/ 299 h 1304"/>
                <a:gd name="T80" fmla="*/ 637 w 2298"/>
                <a:gd name="T81" fmla="*/ 277 h 1304"/>
                <a:gd name="T82" fmla="*/ 709 w 2298"/>
                <a:gd name="T83" fmla="*/ 269 h 1304"/>
                <a:gd name="T84" fmla="*/ 778 w 2298"/>
                <a:gd name="T85" fmla="*/ 276 h 1304"/>
                <a:gd name="T86" fmla="*/ 843 w 2298"/>
                <a:gd name="T87" fmla="*/ 296 h 1304"/>
                <a:gd name="T88" fmla="*/ 898 w 2298"/>
                <a:gd name="T89" fmla="*/ 325 h 1304"/>
                <a:gd name="T90" fmla="*/ 935 w 2298"/>
                <a:gd name="T91" fmla="*/ 358 h 1304"/>
                <a:gd name="T92" fmla="*/ 963 w 2298"/>
                <a:gd name="T93" fmla="*/ 403 h 1304"/>
                <a:gd name="T94" fmla="*/ 986 w 2298"/>
                <a:gd name="T95" fmla="*/ 458 h 1304"/>
                <a:gd name="T96" fmla="*/ 997 w 2298"/>
                <a:gd name="T97" fmla="*/ 527 h 1304"/>
                <a:gd name="T98" fmla="*/ 1002 w 2298"/>
                <a:gd name="T99" fmla="*/ 606 h 1304"/>
                <a:gd name="T100" fmla="*/ 2298 w 2298"/>
                <a:gd name="T101" fmla="*/ 647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8" h="1304">
                  <a:moveTo>
                    <a:pt x="2047" y="502"/>
                  </a:moveTo>
                  <a:lnTo>
                    <a:pt x="1418" y="869"/>
                  </a:lnTo>
                  <a:lnTo>
                    <a:pt x="1409" y="867"/>
                  </a:lnTo>
                  <a:lnTo>
                    <a:pt x="1424" y="622"/>
                  </a:lnTo>
                  <a:lnTo>
                    <a:pt x="1426" y="565"/>
                  </a:lnTo>
                  <a:lnTo>
                    <a:pt x="1427" y="512"/>
                  </a:lnTo>
                  <a:lnTo>
                    <a:pt x="1427" y="462"/>
                  </a:lnTo>
                  <a:lnTo>
                    <a:pt x="1427" y="417"/>
                  </a:lnTo>
                  <a:lnTo>
                    <a:pt x="1425" y="376"/>
                  </a:lnTo>
                  <a:lnTo>
                    <a:pt x="1423" y="339"/>
                  </a:lnTo>
                  <a:lnTo>
                    <a:pt x="1418" y="306"/>
                  </a:lnTo>
                  <a:lnTo>
                    <a:pt x="1413" y="278"/>
                  </a:lnTo>
                  <a:lnTo>
                    <a:pt x="1410" y="265"/>
                  </a:lnTo>
                  <a:lnTo>
                    <a:pt x="1405" y="252"/>
                  </a:lnTo>
                  <a:lnTo>
                    <a:pt x="1400" y="239"/>
                  </a:lnTo>
                  <a:lnTo>
                    <a:pt x="1394" y="227"/>
                  </a:lnTo>
                  <a:lnTo>
                    <a:pt x="1387" y="216"/>
                  </a:lnTo>
                  <a:lnTo>
                    <a:pt x="1380" y="203"/>
                  </a:lnTo>
                  <a:lnTo>
                    <a:pt x="1372" y="191"/>
                  </a:lnTo>
                  <a:lnTo>
                    <a:pt x="1363" y="180"/>
                  </a:lnTo>
                  <a:lnTo>
                    <a:pt x="1352" y="169"/>
                  </a:lnTo>
                  <a:lnTo>
                    <a:pt x="1341" y="158"/>
                  </a:lnTo>
                  <a:lnTo>
                    <a:pt x="1330" y="147"/>
                  </a:lnTo>
                  <a:lnTo>
                    <a:pt x="1317" y="137"/>
                  </a:lnTo>
                  <a:lnTo>
                    <a:pt x="1304" y="126"/>
                  </a:lnTo>
                  <a:lnTo>
                    <a:pt x="1288" y="116"/>
                  </a:lnTo>
                  <a:lnTo>
                    <a:pt x="1273" y="106"/>
                  </a:lnTo>
                  <a:lnTo>
                    <a:pt x="1258" y="97"/>
                  </a:lnTo>
                  <a:lnTo>
                    <a:pt x="1232" y="83"/>
                  </a:lnTo>
                  <a:lnTo>
                    <a:pt x="1207" y="70"/>
                  </a:lnTo>
                  <a:lnTo>
                    <a:pt x="1181" y="58"/>
                  </a:lnTo>
                  <a:lnTo>
                    <a:pt x="1154" y="47"/>
                  </a:lnTo>
                  <a:lnTo>
                    <a:pt x="1127" y="38"/>
                  </a:lnTo>
                  <a:lnTo>
                    <a:pt x="1100" y="29"/>
                  </a:lnTo>
                  <a:lnTo>
                    <a:pt x="1072" y="22"/>
                  </a:lnTo>
                  <a:lnTo>
                    <a:pt x="1043" y="17"/>
                  </a:lnTo>
                  <a:lnTo>
                    <a:pt x="1015" y="11"/>
                  </a:lnTo>
                  <a:lnTo>
                    <a:pt x="986" y="7"/>
                  </a:lnTo>
                  <a:lnTo>
                    <a:pt x="955" y="4"/>
                  </a:lnTo>
                  <a:lnTo>
                    <a:pt x="924" y="1"/>
                  </a:lnTo>
                  <a:lnTo>
                    <a:pt x="894" y="0"/>
                  </a:lnTo>
                  <a:lnTo>
                    <a:pt x="862" y="0"/>
                  </a:lnTo>
                  <a:lnTo>
                    <a:pt x="830" y="1"/>
                  </a:lnTo>
                  <a:lnTo>
                    <a:pt x="797" y="4"/>
                  </a:lnTo>
                  <a:lnTo>
                    <a:pt x="764" y="6"/>
                  </a:lnTo>
                  <a:lnTo>
                    <a:pt x="731" y="11"/>
                  </a:lnTo>
                  <a:lnTo>
                    <a:pt x="698" y="15"/>
                  </a:lnTo>
                  <a:lnTo>
                    <a:pt x="666" y="22"/>
                  </a:lnTo>
                  <a:lnTo>
                    <a:pt x="633" y="29"/>
                  </a:lnTo>
                  <a:lnTo>
                    <a:pt x="600" y="38"/>
                  </a:lnTo>
                  <a:lnTo>
                    <a:pt x="567" y="47"/>
                  </a:lnTo>
                  <a:lnTo>
                    <a:pt x="534" y="58"/>
                  </a:lnTo>
                  <a:lnTo>
                    <a:pt x="501" y="70"/>
                  </a:lnTo>
                  <a:lnTo>
                    <a:pt x="467" y="81"/>
                  </a:lnTo>
                  <a:lnTo>
                    <a:pt x="434" y="95"/>
                  </a:lnTo>
                  <a:lnTo>
                    <a:pt x="401" y="110"/>
                  </a:lnTo>
                  <a:lnTo>
                    <a:pt x="368" y="126"/>
                  </a:lnTo>
                  <a:lnTo>
                    <a:pt x="335" y="143"/>
                  </a:lnTo>
                  <a:lnTo>
                    <a:pt x="302" y="160"/>
                  </a:lnTo>
                  <a:lnTo>
                    <a:pt x="269" y="179"/>
                  </a:lnTo>
                  <a:lnTo>
                    <a:pt x="238" y="197"/>
                  </a:lnTo>
                  <a:lnTo>
                    <a:pt x="209" y="216"/>
                  </a:lnTo>
                  <a:lnTo>
                    <a:pt x="183" y="235"/>
                  </a:lnTo>
                  <a:lnTo>
                    <a:pt x="158" y="253"/>
                  </a:lnTo>
                  <a:lnTo>
                    <a:pt x="135" y="272"/>
                  </a:lnTo>
                  <a:lnTo>
                    <a:pt x="113" y="291"/>
                  </a:lnTo>
                  <a:lnTo>
                    <a:pt x="95" y="310"/>
                  </a:lnTo>
                  <a:lnTo>
                    <a:pt x="77" y="330"/>
                  </a:lnTo>
                  <a:lnTo>
                    <a:pt x="60" y="349"/>
                  </a:lnTo>
                  <a:lnTo>
                    <a:pt x="46" y="369"/>
                  </a:lnTo>
                  <a:lnTo>
                    <a:pt x="34" y="389"/>
                  </a:lnTo>
                  <a:lnTo>
                    <a:pt x="24" y="409"/>
                  </a:lnTo>
                  <a:lnTo>
                    <a:pt x="16" y="429"/>
                  </a:lnTo>
                  <a:lnTo>
                    <a:pt x="10" y="449"/>
                  </a:lnTo>
                  <a:lnTo>
                    <a:pt x="4" y="470"/>
                  </a:lnTo>
                  <a:lnTo>
                    <a:pt x="1" y="490"/>
                  </a:lnTo>
                  <a:lnTo>
                    <a:pt x="0" y="512"/>
                  </a:lnTo>
                  <a:lnTo>
                    <a:pt x="0" y="532"/>
                  </a:lnTo>
                  <a:lnTo>
                    <a:pt x="3" y="552"/>
                  </a:lnTo>
                  <a:lnTo>
                    <a:pt x="6" y="570"/>
                  </a:lnTo>
                  <a:lnTo>
                    <a:pt x="12" y="589"/>
                  </a:lnTo>
                  <a:lnTo>
                    <a:pt x="19" y="607"/>
                  </a:lnTo>
                  <a:lnTo>
                    <a:pt x="29" y="626"/>
                  </a:lnTo>
                  <a:lnTo>
                    <a:pt x="39" y="642"/>
                  </a:lnTo>
                  <a:lnTo>
                    <a:pt x="51" y="660"/>
                  </a:lnTo>
                  <a:lnTo>
                    <a:pt x="65" y="677"/>
                  </a:lnTo>
                  <a:lnTo>
                    <a:pt x="80" y="692"/>
                  </a:lnTo>
                  <a:lnTo>
                    <a:pt x="98" y="708"/>
                  </a:lnTo>
                  <a:lnTo>
                    <a:pt x="117" y="724"/>
                  </a:lnTo>
                  <a:lnTo>
                    <a:pt x="138" y="738"/>
                  </a:lnTo>
                  <a:lnTo>
                    <a:pt x="161" y="752"/>
                  </a:lnTo>
                  <a:lnTo>
                    <a:pt x="185" y="766"/>
                  </a:lnTo>
                  <a:lnTo>
                    <a:pt x="192" y="768"/>
                  </a:lnTo>
                  <a:lnTo>
                    <a:pt x="559" y="555"/>
                  </a:lnTo>
                  <a:lnTo>
                    <a:pt x="535" y="542"/>
                  </a:lnTo>
                  <a:lnTo>
                    <a:pt x="515" y="527"/>
                  </a:lnTo>
                  <a:lnTo>
                    <a:pt x="498" y="513"/>
                  </a:lnTo>
                  <a:lnTo>
                    <a:pt x="483" y="499"/>
                  </a:lnTo>
                  <a:lnTo>
                    <a:pt x="470" y="483"/>
                  </a:lnTo>
                  <a:lnTo>
                    <a:pt x="461" y="468"/>
                  </a:lnTo>
                  <a:lnTo>
                    <a:pt x="456" y="460"/>
                  </a:lnTo>
                  <a:lnTo>
                    <a:pt x="453" y="453"/>
                  </a:lnTo>
                  <a:lnTo>
                    <a:pt x="450" y="444"/>
                  </a:lnTo>
                  <a:lnTo>
                    <a:pt x="448" y="436"/>
                  </a:lnTo>
                  <a:lnTo>
                    <a:pt x="447" y="428"/>
                  </a:lnTo>
                  <a:lnTo>
                    <a:pt x="447" y="421"/>
                  </a:lnTo>
                  <a:lnTo>
                    <a:pt x="447" y="413"/>
                  </a:lnTo>
                  <a:lnTo>
                    <a:pt x="448" y="405"/>
                  </a:lnTo>
                  <a:lnTo>
                    <a:pt x="449" y="397"/>
                  </a:lnTo>
                  <a:lnTo>
                    <a:pt x="452" y="390"/>
                  </a:lnTo>
                  <a:lnTo>
                    <a:pt x="455" y="383"/>
                  </a:lnTo>
                  <a:lnTo>
                    <a:pt x="459" y="376"/>
                  </a:lnTo>
                  <a:lnTo>
                    <a:pt x="463" y="369"/>
                  </a:lnTo>
                  <a:lnTo>
                    <a:pt x="469" y="362"/>
                  </a:lnTo>
                  <a:lnTo>
                    <a:pt x="475" y="356"/>
                  </a:lnTo>
                  <a:lnTo>
                    <a:pt x="482" y="349"/>
                  </a:lnTo>
                  <a:lnTo>
                    <a:pt x="499" y="336"/>
                  </a:lnTo>
                  <a:lnTo>
                    <a:pt x="519" y="323"/>
                  </a:lnTo>
                  <a:lnTo>
                    <a:pt x="542" y="311"/>
                  </a:lnTo>
                  <a:lnTo>
                    <a:pt x="566" y="299"/>
                  </a:lnTo>
                  <a:lnTo>
                    <a:pt x="590" y="290"/>
                  </a:lnTo>
                  <a:lnTo>
                    <a:pt x="613" y="283"/>
                  </a:lnTo>
                  <a:lnTo>
                    <a:pt x="637" y="277"/>
                  </a:lnTo>
                  <a:lnTo>
                    <a:pt x="660" y="272"/>
                  </a:lnTo>
                  <a:lnTo>
                    <a:pt x="685" y="270"/>
                  </a:lnTo>
                  <a:lnTo>
                    <a:pt x="709" y="269"/>
                  </a:lnTo>
                  <a:lnTo>
                    <a:pt x="732" y="270"/>
                  </a:lnTo>
                  <a:lnTo>
                    <a:pt x="755" y="272"/>
                  </a:lnTo>
                  <a:lnTo>
                    <a:pt x="778" y="276"/>
                  </a:lnTo>
                  <a:lnTo>
                    <a:pt x="800" y="282"/>
                  </a:lnTo>
                  <a:lnTo>
                    <a:pt x="822" y="288"/>
                  </a:lnTo>
                  <a:lnTo>
                    <a:pt x="843" y="296"/>
                  </a:lnTo>
                  <a:lnTo>
                    <a:pt x="864" y="305"/>
                  </a:lnTo>
                  <a:lnTo>
                    <a:pt x="884" y="316"/>
                  </a:lnTo>
                  <a:lnTo>
                    <a:pt x="898" y="325"/>
                  </a:lnTo>
                  <a:lnTo>
                    <a:pt x="911" y="335"/>
                  </a:lnTo>
                  <a:lnTo>
                    <a:pt x="923" y="347"/>
                  </a:lnTo>
                  <a:lnTo>
                    <a:pt x="935" y="358"/>
                  </a:lnTo>
                  <a:lnTo>
                    <a:pt x="945" y="372"/>
                  </a:lnTo>
                  <a:lnTo>
                    <a:pt x="955" y="388"/>
                  </a:lnTo>
                  <a:lnTo>
                    <a:pt x="963" y="403"/>
                  </a:lnTo>
                  <a:lnTo>
                    <a:pt x="971" y="421"/>
                  </a:lnTo>
                  <a:lnTo>
                    <a:pt x="978" y="440"/>
                  </a:lnTo>
                  <a:lnTo>
                    <a:pt x="986" y="458"/>
                  </a:lnTo>
                  <a:lnTo>
                    <a:pt x="990" y="480"/>
                  </a:lnTo>
                  <a:lnTo>
                    <a:pt x="995" y="503"/>
                  </a:lnTo>
                  <a:lnTo>
                    <a:pt x="997" y="527"/>
                  </a:lnTo>
                  <a:lnTo>
                    <a:pt x="1000" y="552"/>
                  </a:lnTo>
                  <a:lnTo>
                    <a:pt x="1001" y="579"/>
                  </a:lnTo>
                  <a:lnTo>
                    <a:pt x="1002" y="606"/>
                  </a:lnTo>
                  <a:lnTo>
                    <a:pt x="957" y="1181"/>
                  </a:lnTo>
                  <a:lnTo>
                    <a:pt x="1168" y="1304"/>
                  </a:lnTo>
                  <a:lnTo>
                    <a:pt x="2298" y="647"/>
                  </a:lnTo>
                  <a:lnTo>
                    <a:pt x="2047" y="5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40">
              <a:extLst>
                <a:ext uri="{FF2B5EF4-FFF2-40B4-BE49-F238E27FC236}">
                  <a16:creationId xmlns="" xmlns:a16="http://schemas.microsoft.com/office/drawing/2014/main" id="{60834DAB-7763-2E9C-C10B-7C8078679C47}"/>
                </a:ext>
              </a:extLst>
            </p:cNvPr>
            <p:cNvSpPr>
              <a:spLocks/>
            </p:cNvSpPr>
            <p:nvPr/>
          </p:nvSpPr>
          <p:spPr bwMode="auto">
            <a:xfrm>
              <a:off x="8740554" y="2374404"/>
              <a:ext cx="771039" cy="448035"/>
            </a:xfrm>
            <a:custGeom>
              <a:avLst/>
              <a:gdLst>
                <a:gd name="T0" fmla="*/ 1799 w 2073"/>
                <a:gd name="T1" fmla="*/ 382 h 1205"/>
                <a:gd name="T2" fmla="*/ 1612 w 2073"/>
                <a:gd name="T3" fmla="*/ 360 h 1205"/>
                <a:gd name="T4" fmla="*/ 1407 w 2073"/>
                <a:gd name="T5" fmla="*/ 384 h 1205"/>
                <a:gd name="T6" fmla="*/ 1364 w 2073"/>
                <a:gd name="T7" fmla="*/ 337 h 1205"/>
                <a:gd name="T8" fmla="*/ 1381 w 2073"/>
                <a:gd name="T9" fmla="*/ 271 h 1205"/>
                <a:gd name="T10" fmla="*/ 1378 w 2073"/>
                <a:gd name="T11" fmla="*/ 217 h 1205"/>
                <a:gd name="T12" fmla="*/ 1359 w 2073"/>
                <a:gd name="T13" fmla="*/ 168 h 1205"/>
                <a:gd name="T14" fmla="*/ 1324 w 2073"/>
                <a:gd name="T15" fmla="*/ 124 h 1205"/>
                <a:gd name="T16" fmla="*/ 1224 w 2073"/>
                <a:gd name="T17" fmla="*/ 62 h 1205"/>
                <a:gd name="T18" fmla="*/ 1092 w 2073"/>
                <a:gd name="T19" fmla="*/ 17 h 1205"/>
                <a:gd name="T20" fmla="*/ 945 w 2073"/>
                <a:gd name="T21" fmla="*/ 0 h 1205"/>
                <a:gd name="T22" fmla="*/ 786 w 2073"/>
                <a:gd name="T23" fmla="*/ 12 h 1205"/>
                <a:gd name="T24" fmla="*/ 622 w 2073"/>
                <a:gd name="T25" fmla="*/ 47 h 1205"/>
                <a:gd name="T26" fmla="*/ 459 w 2073"/>
                <a:gd name="T27" fmla="*/ 108 h 1205"/>
                <a:gd name="T28" fmla="*/ 294 w 2073"/>
                <a:gd name="T29" fmla="*/ 191 h 1205"/>
                <a:gd name="T30" fmla="*/ 170 w 2073"/>
                <a:gd name="T31" fmla="*/ 275 h 1205"/>
                <a:gd name="T32" fmla="*/ 79 w 2073"/>
                <a:gd name="T33" fmla="*/ 363 h 1205"/>
                <a:gd name="T34" fmla="*/ 21 w 2073"/>
                <a:gd name="T35" fmla="*/ 455 h 1205"/>
                <a:gd name="T36" fmla="*/ 0 w 2073"/>
                <a:gd name="T37" fmla="*/ 547 h 1205"/>
                <a:gd name="T38" fmla="*/ 25 w 2073"/>
                <a:gd name="T39" fmla="*/ 627 h 1205"/>
                <a:gd name="T40" fmla="*/ 93 w 2073"/>
                <a:gd name="T41" fmla="*/ 696 h 1205"/>
                <a:gd name="T42" fmla="*/ 492 w 2073"/>
                <a:gd name="T43" fmla="*/ 501 h 1205"/>
                <a:gd name="T44" fmla="*/ 462 w 2073"/>
                <a:gd name="T45" fmla="*/ 461 h 1205"/>
                <a:gd name="T46" fmla="*/ 472 w 2073"/>
                <a:gd name="T47" fmla="*/ 410 h 1205"/>
                <a:gd name="T48" fmla="*/ 525 w 2073"/>
                <a:gd name="T49" fmla="*/ 349 h 1205"/>
                <a:gd name="T50" fmla="*/ 628 w 2073"/>
                <a:gd name="T51" fmla="*/ 295 h 1205"/>
                <a:gd name="T52" fmla="*/ 745 w 2073"/>
                <a:gd name="T53" fmla="*/ 271 h 1205"/>
                <a:gd name="T54" fmla="*/ 852 w 2073"/>
                <a:gd name="T55" fmla="*/ 284 h 1205"/>
                <a:gd name="T56" fmla="*/ 942 w 2073"/>
                <a:gd name="T57" fmla="*/ 333 h 1205"/>
                <a:gd name="T58" fmla="*/ 977 w 2073"/>
                <a:gd name="T59" fmla="*/ 379 h 1205"/>
                <a:gd name="T60" fmla="*/ 982 w 2073"/>
                <a:gd name="T61" fmla="*/ 415 h 1205"/>
                <a:gd name="T62" fmla="*/ 969 w 2073"/>
                <a:gd name="T63" fmla="*/ 452 h 1205"/>
                <a:gd name="T64" fmla="*/ 918 w 2073"/>
                <a:gd name="T65" fmla="*/ 502 h 1205"/>
                <a:gd name="T66" fmla="*/ 1116 w 2073"/>
                <a:gd name="T67" fmla="*/ 672 h 1205"/>
                <a:gd name="T68" fmla="*/ 1254 w 2073"/>
                <a:gd name="T69" fmla="*/ 612 h 1205"/>
                <a:gd name="T70" fmla="*/ 1390 w 2073"/>
                <a:gd name="T71" fmla="*/ 598 h 1205"/>
                <a:gd name="T72" fmla="*/ 1520 w 2073"/>
                <a:gd name="T73" fmla="*/ 634 h 1205"/>
                <a:gd name="T74" fmla="*/ 1589 w 2073"/>
                <a:gd name="T75" fmla="*/ 683 h 1205"/>
                <a:gd name="T76" fmla="*/ 1608 w 2073"/>
                <a:gd name="T77" fmla="*/ 716 h 1205"/>
                <a:gd name="T78" fmla="*/ 1609 w 2073"/>
                <a:gd name="T79" fmla="*/ 752 h 1205"/>
                <a:gd name="T80" fmla="*/ 1589 w 2073"/>
                <a:gd name="T81" fmla="*/ 798 h 1205"/>
                <a:gd name="T82" fmla="*/ 1499 w 2073"/>
                <a:gd name="T83" fmla="*/ 871 h 1205"/>
                <a:gd name="T84" fmla="*/ 1384 w 2073"/>
                <a:gd name="T85" fmla="*/ 918 h 1205"/>
                <a:gd name="T86" fmla="*/ 1257 w 2073"/>
                <a:gd name="T87" fmla="*/ 931 h 1205"/>
                <a:gd name="T88" fmla="*/ 1150 w 2073"/>
                <a:gd name="T89" fmla="*/ 909 h 1205"/>
                <a:gd name="T90" fmla="*/ 820 w 2073"/>
                <a:gd name="T91" fmla="*/ 1143 h 1205"/>
                <a:gd name="T92" fmla="*/ 954 w 2073"/>
                <a:gd name="T93" fmla="*/ 1189 h 1205"/>
                <a:gd name="T94" fmla="*/ 1104 w 2073"/>
                <a:gd name="T95" fmla="*/ 1205 h 1205"/>
                <a:gd name="T96" fmla="*/ 1269 w 2073"/>
                <a:gd name="T97" fmla="*/ 1189 h 1205"/>
                <a:gd name="T98" fmla="*/ 1434 w 2073"/>
                <a:gd name="T99" fmla="*/ 1153 h 1205"/>
                <a:gd name="T100" fmla="*/ 1590 w 2073"/>
                <a:gd name="T101" fmla="*/ 1098 h 1205"/>
                <a:gd name="T102" fmla="*/ 1736 w 2073"/>
                <a:gd name="T103" fmla="*/ 1023 h 1205"/>
                <a:gd name="T104" fmla="*/ 1881 w 2073"/>
                <a:gd name="T105" fmla="*/ 927 h 1205"/>
                <a:gd name="T106" fmla="*/ 1986 w 2073"/>
                <a:gd name="T107" fmla="*/ 829 h 1205"/>
                <a:gd name="T108" fmla="*/ 2052 w 2073"/>
                <a:gd name="T109" fmla="*/ 729 h 1205"/>
                <a:gd name="T110" fmla="*/ 2073 w 2073"/>
                <a:gd name="T111" fmla="*/ 631 h 1205"/>
                <a:gd name="T112" fmla="*/ 2047 w 2073"/>
                <a:gd name="T113" fmla="*/ 542 h 1205"/>
                <a:gd name="T114" fmla="*/ 1971 w 2073"/>
                <a:gd name="T115" fmla="*/ 463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3" h="1205">
                  <a:moveTo>
                    <a:pt x="1927" y="435"/>
                  </a:moveTo>
                  <a:lnTo>
                    <a:pt x="1896" y="419"/>
                  </a:lnTo>
                  <a:lnTo>
                    <a:pt x="1866" y="405"/>
                  </a:lnTo>
                  <a:lnTo>
                    <a:pt x="1833" y="393"/>
                  </a:lnTo>
                  <a:lnTo>
                    <a:pt x="1799" y="382"/>
                  </a:lnTo>
                  <a:lnTo>
                    <a:pt x="1764" y="374"/>
                  </a:lnTo>
                  <a:lnTo>
                    <a:pt x="1728" y="368"/>
                  </a:lnTo>
                  <a:lnTo>
                    <a:pt x="1690" y="363"/>
                  </a:lnTo>
                  <a:lnTo>
                    <a:pt x="1651" y="361"/>
                  </a:lnTo>
                  <a:lnTo>
                    <a:pt x="1612" y="360"/>
                  </a:lnTo>
                  <a:lnTo>
                    <a:pt x="1572" y="361"/>
                  </a:lnTo>
                  <a:lnTo>
                    <a:pt x="1531" y="364"/>
                  </a:lnTo>
                  <a:lnTo>
                    <a:pt x="1491" y="369"/>
                  </a:lnTo>
                  <a:lnTo>
                    <a:pt x="1450" y="376"/>
                  </a:lnTo>
                  <a:lnTo>
                    <a:pt x="1407" y="384"/>
                  </a:lnTo>
                  <a:lnTo>
                    <a:pt x="1366" y="394"/>
                  </a:lnTo>
                  <a:lnTo>
                    <a:pt x="1324" y="406"/>
                  </a:lnTo>
                  <a:lnTo>
                    <a:pt x="1339" y="383"/>
                  </a:lnTo>
                  <a:lnTo>
                    <a:pt x="1352" y="361"/>
                  </a:lnTo>
                  <a:lnTo>
                    <a:pt x="1364" y="337"/>
                  </a:lnTo>
                  <a:lnTo>
                    <a:pt x="1372" y="315"/>
                  </a:lnTo>
                  <a:lnTo>
                    <a:pt x="1376" y="304"/>
                  </a:lnTo>
                  <a:lnTo>
                    <a:pt x="1378" y="293"/>
                  </a:lnTo>
                  <a:lnTo>
                    <a:pt x="1379" y="282"/>
                  </a:lnTo>
                  <a:lnTo>
                    <a:pt x="1381" y="271"/>
                  </a:lnTo>
                  <a:lnTo>
                    <a:pt x="1381" y="261"/>
                  </a:lnTo>
                  <a:lnTo>
                    <a:pt x="1381" y="249"/>
                  </a:lnTo>
                  <a:lnTo>
                    <a:pt x="1381" y="238"/>
                  </a:lnTo>
                  <a:lnTo>
                    <a:pt x="1380" y="228"/>
                  </a:lnTo>
                  <a:lnTo>
                    <a:pt x="1378" y="217"/>
                  </a:lnTo>
                  <a:lnTo>
                    <a:pt x="1376" y="207"/>
                  </a:lnTo>
                  <a:lnTo>
                    <a:pt x="1372" y="197"/>
                  </a:lnTo>
                  <a:lnTo>
                    <a:pt x="1368" y="186"/>
                  </a:lnTo>
                  <a:lnTo>
                    <a:pt x="1364" y="177"/>
                  </a:lnTo>
                  <a:lnTo>
                    <a:pt x="1359" y="168"/>
                  </a:lnTo>
                  <a:lnTo>
                    <a:pt x="1353" y="158"/>
                  </a:lnTo>
                  <a:lnTo>
                    <a:pt x="1347" y="150"/>
                  </a:lnTo>
                  <a:lnTo>
                    <a:pt x="1340" y="141"/>
                  </a:lnTo>
                  <a:lnTo>
                    <a:pt x="1332" y="132"/>
                  </a:lnTo>
                  <a:lnTo>
                    <a:pt x="1324" y="124"/>
                  </a:lnTo>
                  <a:lnTo>
                    <a:pt x="1314" y="116"/>
                  </a:lnTo>
                  <a:lnTo>
                    <a:pt x="1295" y="100"/>
                  </a:lnTo>
                  <a:lnTo>
                    <a:pt x="1272" y="86"/>
                  </a:lnTo>
                  <a:lnTo>
                    <a:pt x="1248" y="73"/>
                  </a:lnTo>
                  <a:lnTo>
                    <a:pt x="1224" y="62"/>
                  </a:lnTo>
                  <a:lnTo>
                    <a:pt x="1198" y="50"/>
                  </a:lnTo>
                  <a:lnTo>
                    <a:pt x="1172" y="40"/>
                  </a:lnTo>
                  <a:lnTo>
                    <a:pt x="1146" y="31"/>
                  </a:lnTo>
                  <a:lnTo>
                    <a:pt x="1119" y="24"/>
                  </a:lnTo>
                  <a:lnTo>
                    <a:pt x="1092" y="17"/>
                  </a:lnTo>
                  <a:lnTo>
                    <a:pt x="1063" y="11"/>
                  </a:lnTo>
                  <a:lnTo>
                    <a:pt x="1035" y="7"/>
                  </a:lnTo>
                  <a:lnTo>
                    <a:pt x="1005" y="4"/>
                  </a:lnTo>
                  <a:lnTo>
                    <a:pt x="976" y="1"/>
                  </a:lnTo>
                  <a:lnTo>
                    <a:pt x="945" y="0"/>
                  </a:lnTo>
                  <a:lnTo>
                    <a:pt x="915" y="0"/>
                  </a:lnTo>
                  <a:lnTo>
                    <a:pt x="883" y="1"/>
                  </a:lnTo>
                  <a:lnTo>
                    <a:pt x="851" y="4"/>
                  </a:lnTo>
                  <a:lnTo>
                    <a:pt x="819" y="7"/>
                  </a:lnTo>
                  <a:lnTo>
                    <a:pt x="786" y="12"/>
                  </a:lnTo>
                  <a:lnTo>
                    <a:pt x="753" y="17"/>
                  </a:lnTo>
                  <a:lnTo>
                    <a:pt x="720" y="23"/>
                  </a:lnTo>
                  <a:lnTo>
                    <a:pt x="687" y="30"/>
                  </a:lnTo>
                  <a:lnTo>
                    <a:pt x="655" y="38"/>
                  </a:lnTo>
                  <a:lnTo>
                    <a:pt x="622" y="47"/>
                  </a:lnTo>
                  <a:lnTo>
                    <a:pt x="589" y="58"/>
                  </a:lnTo>
                  <a:lnTo>
                    <a:pt x="556" y="69"/>
                  </a:lnTo>
                  <a:lnTo>
                    <a:pt x="523" y="80"/>
                  </a:lnTo>
                  <a:lnTo>
                    <a:pt x="492" y="93"/>
                  </a:lnTo>
                  <a:lnTo>
                    <a:pt x="459" y="108"/>
                  </a:lnTo>
                  <a:lnTo>
                    <a:pt x="426" y="122"/>
                  </a:lnTo>
                  <a:lnTo>
                    <a:pt x="393" y="138"/>
                  </a:lnTo>
                  <a:lnTo>
                    <a:pt x="360" y="155"/>
                  </a:lnTo>
                  <a:lnTo>
                    <a:pt x="327" y="172"/>
                  </a:lnTo>
                  <a:lnTo>
                    <a:pt x="294" y="191"/>
                  </a:lnTo>
                  <a:lnTo>
                    <a:pt x="267" y="208"/>
                  </a:lnTo>
                  <a:lnTo>
                    <a:pt x="241" y="224"/>
                  </a:lnTo>
                  <a:lnTo>
                    <a:pt x="216" y="241"/>
                  </a:lnTo>
                  <a:lnTo>
                    <a:pt x="192" y="258"/>
                  </a:lnTo>
                  <a:lnTo>
                    <a:pt x="170" y="275"/>
                  </a:lnTo>
                  <a:lnTo>
                    <a:pt x="149" y="293"/>
                  </a:lnTo>
                  <a:lnTo>
                    <a:pt x="129" y="310"/>
                  </a:lnTo>
                  <a:lnTo>
                    <a:pt x="111" y="328"/>
                  </a:lnTo>
                  <a:lnTo>
                    <a:pt x="95" y="346"/>
                  </a:lnTo>
                  <a:lnTo>
                    <a:pt x="79" y="363"/>
                  </a:lnTo>
                  <a:lnTo>
                    <a:pt x="65" y="381"/>
                  </a:lnTo>
                  <a:lnTo>
                    <a:pt x="52" y="400"/>
                  </a:lnTo>
                  <a:lnTo>
                    <a:pt x="40" y="417"/>
                  </a:lnTo>
                  <a:lnTo>
                    <a:pt x="30" y="436"/>
                  </a:lnTo>
                  <a:lnTo>
                    <a:pt x="21" y="455"/>
                  </a:lnTo>
                  <a:lnTo>
                    <a:pt x="13" y="474"/>
                  </a:lnTo>
                  <a:lnTo>
                    <a:pt x="7" y="493"/>
                  </a:lnTo>
                  <a:lnTo>
                    <a:pt x="4" y="512"/>
                  </a:lnTo>
                  <a:lnTo>
                    <a:pt x="1" y="529"/>
                  </a:lnTo>
                  <a:lnTo>
                    <a:pt x="0" y="547"/>
                  </a:lnTo>
                  <a:lnTo>
                    <a:pt x="1" y="564"/>
                  </a:lnTo>
                  <a:lnTo>
                    <a:pt x="5" y="580"/>
                  </a:lnTo>
                  <a:lnTo>
                    <a:pt x="10" y="597"/>
                  </a:lnTo>
                  <a:lnTo>
                    <a:pt x="17" y="612"/>
                  </a:lnTo>
                  <a:lnTo>
                    <a:pt x="25" y="627"/>
                  </a:lnTo>
                  <a:lnTo>
                    <a:pt x="34" y="641"/>
                  </a:lnTo>
                  <a:lnTo>
                    <a:pt x="47" y="656"/>
                  </a:lnTo>
                  <a:lnTo>
                    <a:pt x="60" y="670"/>
                  </a:lnTo>
                  <a:lnTo>
                    <a:pt x="76" y="683"/>
                  </a:lnTo>
                  <a:lnTo>
                    <a:pt x="93" y="696"/>
                  </a:lnTo>
                  <a:lnTo>
                    <a:pt x="112" y="707"/>
                  </a:lnTo>
                  <a:lnTo>
                    <a:pt x="133" y="719"/>
                  </a:lnTo>
                  <a:lnTo>
                    <a:pt x="142" y="722"/>
                  </a:lnTo>
                  <a:lnTo>
                    <a:pt x="505" y="511"/>
                  </a:lnTo>
                  <a:lnTo>
                    <a:pt x="492" y="501"/>
                  </a:lnTo>
                  <a:lnTo>
                    <a:pt x="481" y="492"/>
                  </a:lnTo>
                  <a:lnTo>
                    <a:pt x="473" y="482"/>
                  </a:lnTo>
                  <a:lnTo>
                    <a:pt x="466" y="472"/>
                  </a:lnTo>
                  <a:lnTo>
                    <a:pt x="465" y="466"/>
                  </a:lnTo>
                  <a:lnTo>
                    <a:pt x="462" y="461"/>
                  </a:lnTo>
                  <a:lnTo>
                    <a:pt x="462" y="455"/>
                  </a:lnTo>
                  <a:lnTo>
                    <a:pt x="461" y="449"/>
                  </a:lnTo>
                  <a:lnTo>
                    <a:pt x="462" y="436"/>
                  </a:lnTo>
                  <a:lnTo>
                    <a:pt x="466" y="423"/>
                  </a:lnTo>
                  <a:lnTo>
                    <a:pt x="472" y="410"/>
                  </a:lnTo>
                  <a:lnTo>
                    <a:pt x="479" y="397"/>
                  </a:lnTo>
                  <a:lnTo>
                    <a:pt x="488" y="384"/>
                  </a:lnTo>
                  <a:lnTo>
                    <a:pt x="499" y="373"/>
                  </a:lnTo>
                  <a:lnTo>
                    <a:pt x="511" y="361"/>
                  </a:lnTo>
                  <a:lnTo>
                    <a:pt x="525" y="349"/>
                  </a:lnTo>
                  <a:lnTo>
                    <a:pt x="540" y="339"/>
                  </a:lnTo>
                  <a:lnTo>
                    <a:pt x="558" y="328"/>
                  </a:lnTo>
                  <a:lnTo>
                    <a:pt x="581" y="315"/>
                  </a:lnTo>
                  <a:lnTo>
                    <a:pt x="605" y="304"/>
                  </a:lnTo>
                  <a:lnTo>
                    <a:pt x="628" y="295"/>
                  </a:lnTo>
                  <a:lnTo>
                    <a:pt x="651" y="287"/>
                  </a:lnTo>
                  <a:lnTo>
                    <a:pt x="674" y="281"/>
                  </a:lnTo>
                  <a:lnTo>
                    <a:pt x="698" y="276"/>
                  </a:lnTo>
                  <a:lnTo>
                    <a:pt x="721" y="273"/>
                  </a:lnTo>
                  <a:lnTo>
                    <a:pt x="745" y="271"/>
                  </a:lnTo>
                  <a:lnTo>
                    <a:pt x="769" y="271"/>
                  </a:lnTo>
                  <a:lnTo>
                    <a:pt x="790" y="273"/>
                  </a:lnTo>
                  <a:lnTo>
                    <a:pt x="812" y="276"/>
                  </a:lnTo>
                  <a:lnTo>
                    <a:pt x="832" y="280"/>
                  </a:lnTo>
                  <a:lnTo>
                    <a:pt x="852" y="284"/>
                  </a:lnTo>
                  <a:lnTo>
                    <a:pt x="870" y="291"/>
                  </a:lnTo>
                  <a:lnTo>
                    <a:pt x="889" y="298"/>
                  </a:lnTo>
                  <a:lnTo>
                    <a:pt x="905" y="308"/>
                  </a:lnTo>
                  <a:lnTo>
                    <a:pt x="925" y="320"/>
                  </a:lnTo>
                  <a:lnTo>
                    <a:pt x="942" y="333"/>
                  </a:lnTo>
                  <a:lnTo>
                    <a:pt x="956" y="346"/>
                  </a:lnTo>
                  <a:lnTo>
                    <a:pt x="967" y="359"/>
                  </a:lnTo>
                  <a:lnTo>
                    <a:pt x="971" y="366"/>
                  </a:lnTo>
                  <a:lnTo>
                    <a:pt x="975" y="372"/>
                  </a:lnTo>
                  <a:lnTo>
                    <a:pt x="977" y="379"/>
                  </a:lnTo>
                  <a:lnTo>
                    <a:pt x="980" y="386"/>
                  </a:lnTo>
                  <a:lnTo>
                    <a:pt x="982" y="393"/>
                  </a:lnTo>
                  <a:lnTo>
                    <a:pt x="982" y="400"/>
                  </a:lnTo>
                  <a:lnTo>
                    <a:pt x="983" y="407"/>
                  </a:lnTo>
                  <a:lnTo>
                    <a:pt x="982" y="415"/>
                  </a:lnTo>
                  <a:lnTo>
                    <a:pt x="981" y="422"/>
                  </a:lnTo>
                  <a:lnTo>
                    <a:pt x="978" y="429"/>
                  </a:lnTo>
                  <a:lnTo>
                    <a:pt x="976" y="436"/>
                  </a:lnTo>
                  <a:lnTo>
                    <a:pt x="972" y="445"/>
                  </a:lnTo>
                  <a:lnTo>
                    <a:pt x="969" y="452"/>
                  </a:lnTo>
                  <a:lnTo>
                    <a:pt x="963" y="459"/>
                  </a:lnTo>
                  <a:lnTo>
                    <a:pt x="958" y="466"/>
                  </a:lnTo>
                  <a:lnTo>
                    <a:pt x="951" y="474"/>
                  </a:lnTo>
                  <a:lnTo>
                    <a:pt x="937" y="488"/>
                  </a:lnTo>
                  <a:lnTo>
                    <a:pt x="918" y="502"/>
                  </a:lnTo>
                  <a:lnTo>
                    <a:pt x="898" y="518"/>
                  </a:lnTo>
                  <a:lnTo>
                    <a:pt x="875" y="532"/>
                  </a:lnTo>
                  <a:lnTo>
                    <a:pt x="698" y="634"/>
                  </a:lnTo>
                  <a:lnTo>
                    <a:pt x="939" y="775"/>
                  </a:lnTo>
                  <a:lnTo>
                    <a:pt x="1116" y="672"/>
                  </a:lnTo>
                  <a:lnTo>
                    <a:pt x="1143" y="657"/>
                  </a:lnTo>
                  <a:lnTo>
                    <a:pt x="1172" y="643"/>
                  </a:lnTo>
                  <a:lnTo>
                    <a:pt x="1199" y="631"/>
                  </a:lnTo>
                  <a:lnTo>
                    <a:pt x="1227" y="620"/>
                  </a:lnTo>
                  <a:lnTo>
                    <a:pt x="1254" y="612"/>
                  </a:lnTo>
                  <a:lnTo>
                    <a:pt x="1281" y="606"/>
                  </a:lnTo>
                  <a:lnTo>
                    <a:pt x="1308" y="601"/>
                  </a:lnTo>
                  <a:lnTo>
                    <a:pt x="1335" y="598"/>
                  </a:lnTo>
                  <a:lnTo>
                    <a:pt x="1363" y="597"/>
                  </a:lnTo>
                  <a:lnTo>
                    <a:pt x="1390" y="598"/>
                  </a:lnTo>
                  <a:lnTo>
                    <a:pt x="1417" y="601"/>
                  </a:lnTo>
                  <a:lnTo>
                    <a:pt x="1443" y="606"/>
                  </a:lnTo>
                  <a:lnTo>
                    <a:pt x="1469" y="613"/>
                  </a:lnTo>
                  <a:lnTo>
                    <a:pt x="1495" y="623"/>
                  </a:lnTo>
                  <a:lnTo>
                    <a:pt x="1520" y="634"/>
                  </a:lnTo>
                  <a:lnTo>
                    <a:pt x="1546" y="648"/>
                  </a:lnTo>
                  <a:lnTo>
                    <a:pt x="1563" y="659"/>
                  </a:lnTo>
                  <a:lnTo>
                    <a:pt x="1577" y="671"/>
                  </a:lnTo>
                  <a:lnTo>
                    <a:pt x="1584" y="677"/>
                  </a:lnTo>
                  <a:lnTo>
                    <a:pt x="1589" y="683"/>
                  </a:lnTo>
                  <a:lnTo>
                    <a:pt x="1595" y="689"/>
                  </a:lnTo>
                  <a:lnTo>
                    <a:pt x="1598" y="696"/>
                  </a:lnTo>
                  <a:lnTo>
                    <a:pt x="1602" y="702"/>
                  </a:lnTo>
                  <a:lnTo>
                    <a:pt x="1605" y="709"/>
                  </a:lnTo>
                  <a:lnTo>
                    <a:pt x="1608" y="716"/>
                  </a:lnTo>
                  <a:lnTo>
                    <a:pt x="1609" y="723"/>
                  </a:lnTo>
                  <a:lnTo>
                    <a:pt x="1610" y="730"/>
                  </a:lnTo>
                  <a:lnTo>
                    <a:pt x="1610" y="737"/>
                  </a:lnTo>
                  <a:lnTo>
                    <a:pt x="1610" y="744"/>
                  </a:lnTo>
                  <a:lnTo>
                    <a:pt x="1609" y="752"/>
                  </a:lnTo>
                  <a:lnTo>
                    <a:pt x="1608" y="760"/>
                  </a:lnTo>
                  <a:lnTo>
                    <a:pt x="1605" y="768"/>
                  </a:lnTo>
                  <a:lnTo>
                    <a:pt x="1602" y="776"/>
                  </a:lnTo>
                  <a:lnTo>
                    <a:pt x="1598" y="783"/>
                  </a:lnTo>
                  <a:lnTo>
                    <a:pt x="1589" y="798"/>
                  </a:lnTo>
                  <a:lnTo>
                    <a:pt x="1576" y="813"/>
                  </a:lnTo>
                  <a:lnTo>
                    <a:pt x="1562" y="828"/>
                  </a:lnTo>
                  <a:lnTo>
                    <a:pt x="1543" y="843"/>
                  </a:lnTo>
                  <a:lnTo>
                    <a:pt x="1523" y="857"/>
                  </a:lnTo>
                  <a:lnTo>
                    <a:pt x="1499" y="871"/>
                  </a:lnTo>
                  <a:lnTo>
                    <a:pt x="1478" y="883"/>
                  </a:lnTo>
                  <a:lnTo>
                    <a:pt x="1456" y="894"/>
                  </a:lnTo>
                  <a:lnTo>
                    <a:pt x="1432" y="903"/>
                  </a:lnTo>
                  <a:lnTo>
                    <a:pt x="1409" y="911"/>
                  </a:lnTo>
                  <a:lnTo>
                    <a:pt x="1384" y="918"/>
                  </a:lnTo>
                  <a:lnTo>
                    <a:pt x="1359" y="923"/>
                  </a:lnTo>
                  <a:lnTo>
                    <a:pt x="1333" y="928"/>
                  </a:lnTo>
                  <a:lnTo>
                    <a:pt x="1307" y="930"/>
                  </a:lnTo>
                  <a:lnTo>
                    <a:pt x="1281" y="931"/>
                  </a:lnTo>
                  <a:lnTo>
                    <a:pt x="1257" y="931"/>
                  </a:lnTo>
                  <a:lnTo>
                    <a:pt x="1233" y="930"/>
                  </a:lnTo>
                  <a:lnTo>
                    <a:pt x="1211" y="927"/>
                  </a:lnTo>
                  <a:lnTo>
                    <a:pt x="1189" y="923"/>
                  </a:lnTo>
                  <a:lnTo>
                    <a:pt x="1169" y="917"/>
                  </a:lnTo>
                  <a:lnTo>
                    <a:pt x="1150" y="909"/>
                  </a:lnTo>
                  <a:lnTo>
                    <a:pt x="1134" y="901"/>
                  </a:lnTo>
                  <a:lnTo>
                    <a:pt x="767" y="1113"/>
                  </a:lnTo>
                  <a:lnTo>
                    <a:pt x="771" y="1118"/>
                  </a:lnTo>
                  <a:lnTo>
                    <a:pt x="796" y="1132"/>
                  </a:lnTo>
                  <a:lnTo>
                    <a:pt x="820" y="1143"/>
                  </a:lnTo>
                  <a:lnTo>
                    <a:pt x="845" y="1155"/>
                  </a:lnTo>
                  <a:lnTo>
                    <a:pt x="872" y="1166"/>
                  </a:lnTo>
                  <a:lnTo>
                    <a:pt x="898" y="1175"/>
                  </a:lnTo>
                  <a:lnTo>
                    <a:pt x="927" y="1182"/>
                  </a:lnTo>
                  <a:lnTo>
                    <a:pt x="954" y="1189"/>
                  </a:lnTo>
                  <a:lnTo>
                    <a:pt x="983" y="1195"/>
                  </a:lnTo>
                  <a:lnTo>
                    <a:pt x="1013" y="1199"/>
                  </a:lnTo>
                  <a:lnTo>
                    <a:pt x="1042" y="1202"/>
                  </a:lnTo>
                  <a:lnTo>
                    <a:pt x="1073" y="1204"/>
                  </a:lnTo>
                  <a:lnTo>
                    <a:pt x="1104" y="1205"/>
                  </a:lnTo>
                  <a:lnTo>
                    <a:pt x="1136" y="1204"/>
                  </a:lnTo>
                  <a:lnTo>
                    <a:pt x="1168" y="1202"/>
                  </a:lnTo>
                  <a:lnTo>
                    <a:pt x="1202" y="1199"/>
                  </a:lnTo>
                  <a:lnTo>
                    <a:pt x="1235" y="1195"/>
                  </a:lnTo>
                  <a:lnTo>
                    <a:pt x="1269" y="1189"/>
                  </a:lnTo>
                  <a:lnTo>
                    <a:pt x="1304" y="1184"/>
                  </a:lnTo>
                  <a:lnTo>
                    <a:pt x="1337" y="1176"/>
                  </a:lnTo>
                  <a:lnTo>
                    <a:pt x="1370" y="1169"/>
                  </a:lnTo>
                  <a:lnTo>
                    <a:pt x="1403" y="1161"/>
                  </a:lnTo>
                  <a:lnTo>
                    <a:pt x="1434" y="1153"/>
                  </a:lnTo>
                  <a:lnTo>
                    <a:pt x="1466" y="1142"/>
                  </a:lnTo>
                  <a:lnTo>
                    <a:pt x="1498" y="1133"/>
                  </a:lnTo>
                  <a:lnTo>
                    <a:pt x="1529" y="1121"/>
                  </a:lnTo>
                  <a:lnTo>
                    <a:pt x="1559" y="1109"/>
                  </a:lnTo>
                  <a:lnTo>
                    <a:pt x="1590" y="1098"/>
                  </a:lnTo>
                  <a:lnTo>
                    <a:pt x="1621" y="1083"/>
                  </a:lnTo>
                  <a:lnTo>
                    <a:pt x="1650" y="1070"/>
                  </a:lnTo>
                  <a:lnTo>
                    <a:pt x="1680" y="1055"/>
                  </a:lnTo>
                  <a:lnTo>
                    <a:pt x="1708" y="1040"/>
                  </a:lnTo>
                  <a:lnTo>
                    <a:pt x="1736" y="1023"/>
                  </a:lnTo>
                  <a:lnTo>
                    <a:pt x="1769" y="1004"/>
                  </a:lnTo>
                  <a:lnTo>
                    <a:pt x="1800" y="986"/>
                  </a:lnTo>
                  <a:lnTo>
                    <a:pt x="1828" y="966"/>
                  </a:lnTo>
                  <a:lnTo>
                    <a:pt x="1855" y="947"/>
                  </a:lnTo>
                  <a:lnTo>
                    <a:pt x="1881" y="927"/>
                  </a:lnTo>
                  <a:lnTo>
                    <a:pt x="1906" y="908"/>
                  </a:lnTo>
                  <a:lnTo>
                    <a:pt x="1928" y="888"/>
                  </a:lnTo>
                  <a:lnTo>
                    <a:pt x="1949" y="868"/>
                  </a:lnTo>
                  <a:lnTo>
                    <a:pt x="1968" y="849"/>
                  </a:lnTo>
                  <a:lnTo>
                    <a:pt x="1986" y="829"/>
                  </a:lnTo>
                  <a:lnTo>
                    <a:pt x="2002" y="809"/>
                  </a:lnTo>
                  <a:lnTo>
                    <a:pt x="2018" y="789"/>
                  </a:lnTo>
                  <a:lnTo>
                    <a:pt x="2031" y="769"/>
                  </a:lnTo>
                  <a:lnTo>
                    <a:pt x="2041" y="749"/>
                  </a:lnTo>
                  <a:lnTo>
                    <a:pt x="2052" y="729"/>
                  </a:lnTo>
                  <a:lnTo>
                    <a:pt x="2060" y="709"/>
                  </a:lnTo>
                  <a:lnTo>
                    <a:pt x="2066" y="689"/>
                  </a:lnTo>
                  <a:lnTo>
                    <a:pt x="2071" y="669"/>
                  </a:lnTo>
                  <a:lnTo>
                    <a:pt x="2073" y="650"/>
                  </a:lnTo>
                  <a:lnTo>
                    <a:pt x="2073" y="631"/>
                  </a:lnTo>
                  <a:lnTo>
                    <a:pt x="2072" y="612"/>
                  </a:lnTo>
                  <a:lnTo>
                    <a:pt x="2068" y="594"/>
                  </a:lnTo>
                  <a:lnTo>
                    <a:pt x="2064" y="577"/>
                  </a:lnTo>
                  <a:lnTo>
                    <a:pt x="2057" y="559"/>
                  </a:lnTo>
                  <a:lnTo>
                    <a:pt x="2047" y="542"/>
                  </a:lnTo>
                  <a:lnTo>
                    <a:pt x="2035" y="526"/>
                  </a:lnTo>
                  <a:lnTo>
                    <a:pt x="2023" y="509"/>
                  </a:lnTo>
                  <a:lnTo>
                    <a:pt x="2007" y="494"/>
                  </a:lnTo>
                  <a:lnTo>
                    <a:pt x="1990" y="479"/>
                  </a:lnTo>
                  <a:lnTo>
                    <a:pt x="1971" y="463"/>
                  </a:lnTo>
                  <a:lnTo>
                    <a:pt x="1949" y="449"/>
                  </a:lnTo>
                  <a:lnTo>
                    <a:pt x="1927" y="4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1">
              <a:extLst>
                <a:ext uri="{FF2B5EF4-FFF2-40B4-BE49-F238E27FC236}">
                  <a16:creationId xmlns="" xmlns:a16="http://schemas.microsoft.com/office/drawing/2014/main" id="{E9DC762F-8A83-E896-7BC3-550C7F29175C}"/>
                </a:ext>
              </a:extLst>
            </p:cNvPr>
            <p:cNvSpPr>
              <a:spLocks noEditPoints="1"/>
            </p:cNvSpPr>
            <p:nvPr/>
          </p:nvSpPr>
          <p:spPr bwMode="auto">
            <a:xfrm>
              <a:off x="9593459" y="1287805"/>
              <a:ext cx="660890" cy="453989"/>
            </a:xfrm>
            <a:custGeom>
              <a:avLst/>
              <a:gdLst>
                <a:gd name="T0" fmla="*/ 1481 w 1776"/>
                <a:gd name="T1" fmla="*/ 638 h 1219"/>
                <a:gd name="T2" fmla="*/ 1644 w 1776"/>
                <a:gd name="T3" fmla="*/ 543 h 1219"/>
                <a:gd name="T4" fmla="*/ 1393 w 1776"/>
                <a:gd name="T5" fmla="*/ 399 h 1219"/>
                <a:gd name="T6" fmla="*/ 1231 w 1776"/>
                <a:gd name="T7" fmla="*/ 493 h 1219"/>
                <a:gd name="T8" fmla="*/ 375 w 1776"/>
                <a:gd name="T9" fmla="*/ 0 h 1219"/>
                <a:gd name="T10" fmla="*/ 0 w 1776"/>
                <a:gd name="T11" fmla="*/ 216 h 1219"/>
                <a:gd name="T12" fmla="*/ 3 w 1776"/>
                <a:gd name="T13" fmla="*/ 219 h 1219"/>
                <a:gd name="T14" fmla="*/ 261 w 1776"/>
                <a:gd name="T15" fmla="*/ 1117 h 1219"/>
                <a:gd name="T16" fmla="*/ 481 w 1776"/>
                <a:gd name="T17" fmla="*/ 1219 h 1219"/>
                <a:gd name="T18" fmla="*/ 1107 w 1776"/>
                <a:gd name="T19" fmla="*/ 855 h 1219"/>
                <a:gd name="T20" fmla="*/ 1402 w 1776"/>
                <a:gd name="T21" fmla="*/ 1026 h 1219"/>
                <a:gd name="T22" fmla="*/ 1776 w 1776"/>
                <a:gd name="T23" fmla="*/ 808 h 1219"/>
                <a:gd name="T24" fmla="*/ 1481 w 1776"/>
                <a:gd name="T25" fmla="*/ 638 h 1219"/>
                <a:gd name="T26" fmla="*/ 544 w 1776"/>
                <a:gd name="T27" fmla="*/ 893 h 1219"/>
                <a:gd name="T28" fmla="*/ 544 w 1776"/>
                <a:gd name="T29" fmla="*/ 893 h 1219"/>
                <a:gd name="T30" fmla="*/ 425 w 1776"/>
                <a:gd name="T31" fmla="*/ 503 h 1219"/>
                <a:gd name="T32" fmla="*/ 414 w 1776"/>
                <a:gd name="T33" fmla="*/ 464 h 1219"/>
                <a:gd name="T34" fmla="*/ 422 w 1776"/>
                <a:gd name="T35" fmla="*/ 460 h 1219"/>
                <a:gd name="T36" fmla="*/ 856 w 1776"/>
                <a:gd name="T37" fmla="*/ 711 h 1219"/>
                <a:gd name="T38" fmla="*/ 544 w 1776"/>
                <a:gd name="T39" fmla="*/ 893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6" h="1219">
                  <a:moveTo>
                    <a:pt x="1481" y="638"/>
                  </a:moveTo>
                  <a:lnTo>
                    <a:pt x="1644" y="543"/>
                  </a:lnTo>
                  <a:lnTo>
                    <a:pt x="1393" y="399"/>
                  </a:lnTo>
                  <a:lnTo>
                    <a:pt x="1231" y="493"/>
                  </a:lnTo>
                  <a:lnTo>
                    <a:pt x="375" y="0"/>
                  </a:lnTo>
                  <a:lnTo>
                    <a:pt x="0" y="216"/>
                  </a:lnTo>
                  <a:lnTo>
                    <a:pt x="3" y="219"/>
                  </a:lnTo>
                  <a:lnTo>
                    <a:pt x="261" y="1117"/>
                  </a:lnTo>
                  <a:lnTo>
                    <a:pt x="481" y="1219"/>
                  </a:lnTo>
                  <a:lnTo>
                    <a:pt x="1107" y="855"/>
                  </a:lnTo>
                  <a:lnTo>
                    <a:pt x="1402" y="1026"/>
                  </a:lnTo>
                  <a:lnTo>
                    <a:pt x="1776" y="808"/>
                  </a:lnTo>
                  <a:lnTo>
                    <a:pt x="1481" y="638"/>
                  </a:lnTo>
                  <a:close/>
                  <a:moveTo>
                    <a:pt x="544" y="893"/>
                  </a:moveTo>
                  <a:lnTo>
                    <a:pt x="544" y="893"/>
                  </a:lnTo>
                  <a:lnTo>
                    <a:pt x="425" y="503"/>
                  </a:lnTo>
                  <a:lnTo>
                    <a:pt x="414" y="464"/>
                  </a:lnTo>
                  <a:lnTo>
                    <a:pt x="422" y="460"/>
                  </a:lnTo>
                  <a:lnTo>
                    <a:pt x="856" y="711"/>
                  </a:lnTo>
                  <a:lnTo>
                    <a:pt x="544" y="8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 xmlns:a16="http://schemas.microsoft.com/office/drawing/2014/main" id="{47B47126-14A6-A9D2-01CC-7928731D5635}"/>
              </a:ext>
            </a:extLst>
          </p:cNvPr>
          <p:cNvGrpSpPr/>
          <p:nvPr/>
        </p:nvGrpSpPr>
        <p:grpSpPr>
          <a:xfrm>
            <a:off x="1121210" y="5261420"/>
            <a:ext cx="4702222" cy="822960"/>
            <a:chOff x="1144311" y="3782546"/>
            <a:chExt cx="4702222" cy="822960"/>
          </a:xfrm>
        </p:grpSpPr>
        <p:sp>
          <p:nvSpPr>
            <p:cNvPr id="71" name="TextBox 70">
              <a:extLst>
                <a:ext uri="{FF2B5EF4-FFF2-40B4-BE49-F238E27FC236}">
                  <a16:creationId xmlns="" xmlns:a16="http://schemas.microsoft.com/office/drawing/2014/main" id="{39ECB7FA-81ED-F4C2-C913-5DE2929C4679}"/>
                </a:ext>
              </a:extLst>
            </p:cNvPr>
            <p:cNvSpPr txBox="1"/>
            <p:nvPr/>
          </p:nvSpPr>
          <p:spPr>
            <a:xfrm>
              <a:off x="2201993" y="3884420"/>
              <a:ext cx="3644540" cy="586379"/>
            </a:xfrm>
            <a:prstGeom prst="rect">
              <a:avLst/>
            </a:prstGeom>
            <a:noFill/>
          </p:spPr>
          <p:txBody>
            <a:bodyPr wrap="square" rtlCol="0">
              <a:spAutoFit/>
            </a:bodyPr>
            <a:lstStyle>
              <a:defPPr>
                <a:defRPr lang="en-US"/>
              </a:defPPr>
              <a:lvl1pPr lvl="0" algn="just">
                <a:buSzPts val="1000"/>
                <a:tabLst>
                  <a:tab pos="457200" algn="l"/>
                </a:tabLst>
                <a:defRPr sz="1600">
                  <a:solidFill>
                    <a:srgbClr val="000000"/>
                  </a:solidFill>
                  <a:effectLst/>
                  <a:latin typeface="Times New Roman" panose="02020603050405020304" pitchFamily="18" charset="0"/>
                  <a:ea typeface="Times New Roman" panose="02020603050405020304" pitchFamily="18" charset="0"/>
                </a:defRPr>
              </a:lvl1pPr>
            </a:lstStyle>
            <a:p>
              <a:r>
                <a:rPr lang="en-US" dirty="0"/>
                <a:t>Send alerts/notifications</a:t>
              </a:r>
              <a:r>
                <a:rPr lang="en-IN" dirty="0"/>
                <a:t> </a:t>
              </a:r>
              <a:r>
                <a:rPr lang="en-US" dirty="0"/>
                <a:t>via email, </a:t>
              </a:r>
              <a:r>
                <a:rPr lang="en-US" dirty="0" err="1"/>
                <a:t>sms</a:t>
              </a:r>
              <a:r>
                <a:rPr lang="en-US" dirty="0"/>
                <a:t>, pager of any issue on infrastructure</a:t>
              </a:r>
              <a:endParaRPr lang="en-IN" dirty="0"/>
            </a:p>
          </p:txBody>
        </p:sp>
        <p:grpSp>
          <p:nvGrpSpPr>
            <p:cNvPr id="67" name="Group 66">
              <a:extLst>
                <a:ext uri="{FF2B5EF4-FFF2-40B4-BE49-F238E27FC236}">
                  <a16:creationId xmlns="" xmlns:a16="http://schemas.microsoft.com/office/drawing/2014/main" id="{76387125-48DA-CDA6-72A0-0474FA7F6873}"/>
                </a:ext>
              </a:extLst>
            </p:cNvPr>
            <p:cNvGrpSpPr/>
            <p:nvPr/>
          </p:nvGrpSpPr>
          <p:grpSpPr>
            <a:xfrm>
              <a:off x="1144311" y="3782546"/>
              <a:ext cx="822960" cy="822960"/>
              <a:chOff x="1144311" y="3778555"/>
              <a:chExt cx="822960" cy="822960"/>
            </a:xfrm>
          </p:grpSpPr>
          <p:sp>
            <p:nvSpPr>
              <p:cNvPr id="68" name="Oval 67">
                <a:extLst>
                  <a:ext uri="{FF2B5EF4-FFF2-40B4-BE49-F238E27FC236}">
                    <a16:creationId xmlns="" xmlns:a16="http://schemas.microsoft.com/office/drawing/2014/main" id="{14D3B3B7-08BD-EDD4-631F-2946153B1C51}"/>
                  </a:ext>
                </a:extLst>
              </p:cNvPr>
              <p:cNvSpPr/>
              <p:nvPr/>
            </p:nvSpPr>
            <p:spPr>
              <a:xfrm>
                <a:off x="1144311" y="3778555"/>
                <a:ext cx="822960" cy="822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任意形状 802">
                <a:extLst>
                  <a:ext uri="{FF2B5EF4-FFF2-40B4-BE49-F238E27FC236}">
                    <a16:creationId xmlns="" xmlns:a16="http://schemas.microsoft.com/office/drawing/2014/main" id="{8AE201E4-27C4-FD1D-1F5E-8CDB31FE927F}"/>
                  </a:ext>
                </a:extLst>
              </p:cNvPr>
              <p:cNvSpPr/>
              <p:nvPr/>
            </p:nvSpPr>
            <p:spPr>
              <a:xfrm>
                <a:off x="1344773" y="3979017"/>
                <a:ext cx="422037" cy="422036"/>
              </a:xfrm>
              <a:prstGeom prst="rect">
                <a:avLst/>
              </a:prstGeom>
              <a:blipFill>
                <a:blip r:embed="rId8" cstate="print">
                  <a:extLst>
                    <a:ext uri="{96DAC541-7B7A-43D3-8B79-37D633B846F1}">
                      <asvg:svgBlip xmlns="" xmlns:asvg="http://schemas.microsoft.com/office/drawing/2016/SVG/main" r:embed="rId9"/>
                    </a:ext>
                  </a:extLst>
                </a:blip>
                <a:stretch>
                  <a:fillRect/>
                </a:stretch>
              </a:blipFill>
              <a:ln w="12700" cap="flat">
                <a:noFill/>
                <a:miter lim="400000"/>
              </a:ln>
              <a:effectLst/>
            </p:spPr>
            <p:txBody>
              <a:bodyPr wrap="square" lIns="45719" tIns="45719" rIns="45719" bIns="45719" numCol="1" anchor="ctr">
                <a:noAutofit/>
              </a:bodyPr>
              <a:lstStyle/>
              <a:p>
                <a:endParaRPr/>
              </a:p>
            </p:txBody>
          </p:sp>
        </p:grpSp>
      </p:grpSp>
      <p:sp>
        <p:nvSpPr>
          <p:cNvPr id="72" name="TextBox 71">
            <a:extLst>
              <a:ext uri="{FF2B5EF4-FFF2-40B4-BE49-F238E27FC236}">
                <a16:creationId xmlns="" xmlns:a16="http://schemas.microsoft.com/office/drawing/2014/main" id="{B5EA2758-D088-579C-FB56-B61DCC55CF25}"/>
              </a:ext>
            </a:extLst>
          </p:cNvPr>
          <p:cNvSpPr txBox="1"/>
          <p:nvPr/>
        </p:nvSpPr>
        <p:spPr>
          <a:xfrm>
            <a:off x="2166402" y="4278548"/>
            <a:ext cx="3644540" cy="523220"/>
          </a:xfrm>
          <a:prstGeom prst="rect">
            <a:avLst/>
          </a:prstGeom>
          <a:noFill/>
        </p:spPr>
        <p:txBody>
          <a:bodyPr wrap="square" rtlCol="0">
            <a:spAutoFit/>
          </a:bodyPr>
          <a:lstStyle>
            <a:defPPr>
              <a:defRPr lang="en-US"/>
            </a:defPPr>
            <a:lvl1pPr lvl="0" algn="just">
              <a:buSzPts val="1000"/>
              <a:tabLst>
                <a:tab pos="457200" algn="l"/>
              </a:tabLst>
              <a:defRPr sz="1600">
                <a:solidFill>
                  <a:srgbClr val="000000"/>
                </a:solidFill>
                <a:effectLst/>
                <a:latin typeface="Times New Roman" panose="02020603050405020304" pitchFamily="18" charset="0"/>
                <a:ea typeface="Times New Roman" panose="02020603050405020304" pitchFamily="18" charset="0"/>
              </a:defRPr>
            </a:lvl1pPr>
          </a:lstStyle>
          <a:p>
            <a:r>
              <a:rPr lang="en-IN" dirty="0"/>
              <a:t>Monitor windows or </a:t>
            </a:r>
            <a:r>
              <a:rPr lang="en-IN" dirty="0" err="1"/>
              <a:t>linux</a:t>
            </a:r>
            <a:r>
              <a:rPr lang="en-IN" dirty="0"/>
              <a:t> or </a:t>
            </a:r>
            <a:r>
              <a:rPr lang="en-IN" dirty="0" err="1"/>
              <a:t>unix</a:t>
            </a:r>
            <a:r>
              <a:rPr lang="en-IN" dirty="0"/>
              <a:t> or web applications and their state.</a:t>
            </a:r>
          </a:p>
        </p:txBody>
      </p:sp>
      <p:sp>
        <p:nvSpPr>
          <p:cNvPr id="74" name="TextBox 73">
            <a:extLst>
              <a:ext uri="{FF2B5EF4-FFF2-40B4-BE49-F238E27FC236}">
                <a16:creationId xmlns="" xmlns:a16="http://schemas.microsoft.com/office/drawing/2014/main" id="{7A678525-6BD7-A3B6-C9CB-3E97B4800533}"/>
              </a:ext>
            </a:extLst>
          </p:cNvPr>
          <p:cNvSpPr txBox="1"/>
          <p:nvPr/>
        </p:nvSpPr>
        <p:spPr>
          <a:xfrm>
            <a:off x="7539986" y="324730"/>
            <a:ext cx="364454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Applications</a:t>
            </a:r>
          </a:p>
        </p:txBody>
      </p:sp>
    </p:spTree>
    <p:extLst>
      <p:ext uri="{BB962C8B-B14F-4D97-AF65-F5344CB8AC3E}">
        <p14:creationId xmlns="" xmlns:p14="http://schemas.microsoft.com/office/powerpoint/2010/main" val="217207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9A8F297-4ABA-B901-CD63-12A2845EFFD1}"/>
              </a:ext>
            </a:extLst>
          </p:cNvPr>
          <p:cNvSpPr txBox="1"/>
          <p:nvPr/>
        </p:nvSpPr>
        <p:spPr>
          <a:xfrm>
            <a:off x="3616154" y="536118"/>
            <a:ext cx="5492529"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Project and its Outcome</a:t>
            </a:r>
          </a:p>
        </p:txBody>
      </p:sp>
      <p:sp>
        <p:nvSpPr>
          <p:cNvPr id="5" name="TextBox 4">
            <a:extLst>
              <a:ext uri="{FF2B5EF4-FFF2-40B4-BE49-F238E27FC236}">
                <a16:creationId xmlns="" xmlns:a16="http://schemas.microsoft.com/office/drawing/2014/main" id="{2CECE915-2D3E-75E8-4A32-13BD7AE631C8}"/>
              </a:ext>
            </a:extLst>
          </p:cNvPr>
          <p:cNvSpPr txBox="1"/>
          <p:nvPr/>
        </p:nvSpPr>
        <p:spPr>
          <a:xfrm>
            <a:off x="675246" y="1705233"/>
            <a:ext cx="1100188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Initially we have installed an EC2 instance and installed Nagios in it.</a:t>
            </a:r>
          </a:p>
          <a:p>
            <a:pPr marL="285750" indent="-285750">
              <a:buFont typeface="Arial" panose="020B0604020202020204" pitchFamily="34" charset="0"/>
              <a:buChar char="•"/>
            </a:pPr>
            <a:r>
              <a:rPr lang="en-US" dirty="0"/>
              <a:t>Then we have modified the configuration files of </a:t>
            </a:r>
            <a:r>
              <a:rPr lang="en-US" dirty="0" err="1"/>
              <a:t>nagios</a:t>
            </a:r>
            <a:r>
              <a:rPr lang="en-US" dirty="0"/>
              <a:t> such as </a:t>
            </a:r>
            <a:r>
              <a:rPr lang="en-US" dirty="0" err="1"/>
              <a:t>nagios.cfg</a:t>
            </a:r>
            <a:r>
              <a:rPr lang="en-US" dirty="0"/>
              <a:t> file, </a:t>
            </a:r>
            <a:r>
              <a:rPr lang="en-US" dirty="0" err="1"/>
              <a:t>localhost.cfg</a:t>
            </a:r>
            <a:r>
              <a:rPr lang="en-US" dirty="0"/>
              <a:t> file.</a:t>
            </a:r>
          </a:p>
          <a:p>
            <a:pPr marL="285750" indent="-285750">
              <a:buFont typeface="Arial" panose="020B0604020202020204" pitchFamily="34" charset="0"/>
              <a:buChar char="•"/>
            </a:pPr>
            <a:r>
              <a:rPr lang="en-US" dirty="0"/>
              <a:t>Now we added some of the </a:t>
            </a:r>
            <a:r>
              <a:rPr lang="en-US" dirty="0" err="1"/>
              <a:t>ip</a:t>
            </a:r>
            <a:r>
              <a:rPr lang="en-US" dirty="0"/>
              <a:t> addresses to monitor the network usage, amount of hard disk used and also number of users connected as well as the ping statistics.</a:t>
            </a:r>
          </a:p>
          <a:p>
            <a:pPr marL="285750" indent="-285750">
              <a:buFont typeface="Arial" panose="020B0604020202020204" pitchFamily="34" charset="0"/>
              <a:buChar char="•"/>
            </a:pPr>
            <a:r>
              <a:rPr lang="en-US" dirty="0"/>
              <a:t>To the extension of our project we have also monitored </a:t>
            </a:r>
            <a:r>
              <a:rPr lang="en-US" dirty="0" err="1"/>
              <a:t>Codemind</a:t>
            </a:r>
            <a:r>
              <a:rPr lang="en-US" dirty="0"/>
              <a:t> platform and observed its stats.</a:t>
            </a:r>
          </a:p>
          <a:p>
            <a:pPr marL="285750" indent="-285750">
              <a:buFont typeface="Arial" panose="020B0604020202020204" pitchFamily="34" charset="0"/>
              <a:buChar char="•"/>
            </a:pPr>
            <a:r>
              <a:rPr lang="en-US" dirty="0"/>
              <a:t>We have done this process on both command line interface and graphical user interface.</a:t>
            </a:r>
          </a:p>
          <a:p>
            <a:pPr marL="285750" indent="-285750">
              <a:buFont typeface="Arial" panose="020B0604020202020204" pitchFamily="34" charset="0"/>
              <a:buChar char="•"/>
            </a:pPr>
            <a:r>
              <a:rPr lang="en-US" dirty="0"/>
              <a:t>In addition to this we want to integrate AWS Cloud watch to send alerts when there are some threats to the servers so that we can quickly resolve the issues raised.</a:t>
            </a:r>
          </a:p>
          <a:p>
            <a:pPr marL="285750" indent="-285750">
              <a:buFont typeface="Arial" panose="020B0604020202020204" pitchFamily="34" charset="0"/>
              <a:buChar char="•"/>
            </a:pPr>
            <a:r>
              <a:rPr lang="en-US" dirty="0"/>
              <a:t>This leads to continuous monitoring of any kind of platform or an application at any phase of the </a:t>
            </a:r>
            <a:r>
              <a:rPr lang="en-US" dirty="0" err="1"/>
              <a:t>devops</a:t>
            </a:r>
            <a:r>
              <a:rPr lang="en-US" dirty="0"/>
              <a:t> lifecycle which helps to reduce the costs of infrastructure and also optimizing the performance.</a:t>
            </a:r>
          </a:p>
          <a:p>
            <a:pPr marL="285750" indent="-285750">
              <a:buFont typeface="Arial" panose="020B0604020202020204" pitchFamily="34" charset="0"/>
              <a:buChar char="•"/>
            </a:pPr>
            <a:r>
              <a:rPr lang="en-US" dirty="0"/>
              <a:t>It also supports to visualize the condition of the server graphically by using histograms and it also supports to customize the settings of the histograms such as monitoring daily or weekly or monthly etc.. and also produces summary of this report.</a:t>
            </a:r>
          </a:p>
          <a:p>
            <a:pPr marL="285750" indent="-285750">
              <a:buFont typeface="Arial" panose="020B0604020202020204" pitchFamily="34" charset="0"/>
              <a:buChar char="•"/>
            </a:pPr>
            <a:r>
              <a:rPr lang="en-US" dirty="0"/>
              <a:t>This is the IP address –</a:t>
            </a:r>
            <a:r>
              <a:rPr lang="en-US" dirty="0">
                <a:hlinkClick r:id="rId2"/>
              </a:rPr>
              <a:t>54.167.16.85/</a:t>
            </a:r>
            <a:r>
              <a:rPr lang="en-US" dirty="0" err="1">
                <a:hlinkClick r:id="rId2"/>
              </a:rPr>
              <a:t>nagios</a:t>
            </a:r>
            <a:r>
              <a:rPr lang="en-US" dirty="0">
                <a:hlinkClick r:id="rId2"/>
              </a:rPr>
              <a:t>/ </a:t>
            </a:r>
            <a:r>
              <a:rPr lang="en-US" dirty="0"/>
              <a:t>on which we have </a:t>
            </a:r>
            <a:r>
              <a:rPr lang="en-US" dirty="0" err="1"/>
              <a:t>monitered</a:t>
            </a:r>
            <a:r>
              <a:rPr lang="en-US" dirty="0"/>
              <a:t> the </a:t>
            </a:r>
            <a:r>
              <a:rPr lang="en-US" dirty="0" err="1"/>
              <a:t>codemind</a:t>
            </a:r>
            <a:r>
              <a:rPr lang="en-US" dirty="0"/>
              <a:t> platform.</a:t>
            </a:r>
          </a:p>
        </p:txBody>
      </p:sp>
    </p:spTree>
    <p:extLst>
      <p:ext uri="{BB962C8B-B14F-4D97-AF65-F5344CB8AC3E}">
        <p14:creationId xmlns="" xmlns:p14="http://schemas.microsoft.com/office/powerpoint/2010/main" val="238590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 xmlns:a16="http://schemas.microsoft.com/office/drawing/2014/main" id="{670EE81F-5A16-5716-DD00-D79309389277}"/>
              </a:ext>
            </a:extLst>
          </p:cNvPr>
          <p:cNvSpPr/>
          <p:nvPr/>
        </p:nvSpPr>
        <p:spPr>
          <a:xfrm>
            <a:off x="0" y="1959429"/>
            <a:ext cx="10674819" cy="4476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 xmlns:a16="http://schemas.microsoft.com/office/drawing/2014/main" id="{9E26A826-B63B-BB75-EA7D-F26F754EF230}"/>
              </a:ext>
            </a:extLst>
          </p:cNvPr>
          <p:cNvGrpSpPr/>
          <p:nvPr/>
        </p:nvGrpSpPr>
        <p:grpSpPr>
          <a:xfrm>
            <a:off x="5943811" y="759972"/>
            <a:ext cx="5192501" cy="3191758"/>
            <a:chOff x="4902604" y="891789"/>
            <a:chExt cx="5245287" cy="3224206"/>
          </a:xfrm>
        </p:grpSpPr>
        <p:sp>
          <p:nvSpPr>
            <p:cNvPr id="40" name="Freeform 33">
              <a:extLst>
                <a:ext uri="{FF2B5EF4-FFF2-40B4-BE49-F238E27FC236}">
                  <a16:creationId xmlns="" xmlns:a16="http://schemas.microsoft.com/office/drawing/2014/main" id="{524F0700-0523-D0FF-37F2-C2859E779860}"/>
                </a:ext>
              </a:extLst>
            </p:cNvPr>
            <p:cNvSpPr/>
            <p:nvPr/>
          </p:nvSpPr>
          <p:spPr>
            <a:xfrm>
              <a:off x="5285507" y="891789"/>
              <a:ext cx="4499104" cy="3052191"/>
            </a:xfrm>
            <a:custGeom>
              <a:avLst/>
              <a:gdLst>
                <a:gd name="connsiteX0" fmla="*/ 4499105 w 4499104"/>
                <a:gd name="connsiteY0" fmla="*/ 3052191 h 3052191"/>
                <a:gd name="connsiteX1" fmla="*/ 0 w 4499104"/>
                <a:gd name="connsiteY1" fmla="*/ 3052191 h 3052191"/>
                <a:gd name="connsiteX2" fmla="*/ 0 w 4499104"/>
                <a:gd name="connsiteY2" fmla="*/ 118829 h 3052191"/>
                <a:gd name="connsiteX3" fmla="*/ 117743 w 4499104"/>
                <a:gd name="connsiteY3" fmla="*/ 0 h 3052191"/>
                <a:gd name="connsiteX4" fmla="*/ 4382320 w 4499104"/>
                <a:gd name="connsiteY4" fmla="*/ 0 h 3052191"/>
                <a:gd name="connsiteX5" fmla="*/ 4499105 w 4499104"/>
                <a:gd name="connsiteY5" fmla="*/ 118829 h 305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104" h="3052191">
                  <a:moveTo>
                    <a:pt x="4499105" y="3052191"/>
                  </a:moveTo>
                  <a:lnTo>
                    <a:pt x="0" y="3052191"/>
                  </a:lnTo>
                  <a:lnTo>
                    <a:pt x="0" y="118829"/>
                  </a:lnTo>
                  <a:cubicBezTo>
                    <a:pt x="-2" y="53574"/>
                    <a:pt x="52561" y="526"/>
                    <a:pt x="117743" y="0"/>
                  </a:cubicBezTo>
                  <a:lnTo>
                    <a:pt x="4382320" y="0"/>
                  </a:lnTo>
                  <a:cubicBezTo>
                    <a:pt x="4447126" y="1047"/>
                    <a:pt x="4499105" y="53943"/>
                    <a:pt x="4499105" y="118829"/>
                  </a:cubicBezTo>
                  <a:close/>
                </a:path>
              </a:pathLst>
            </a:custGeom>
            <a:solidFill>
              <a:srgbClr val="FFFFFF"/>
            </a:solidFill>
            <a:ln w="47798" cap="flat">
              <a:noFill/>
              <a:prstDash val="solid"/>
              <a:miter/>
            </a:ln>
            <a:effectLst>
              <a:outerShdw blurRad="965200" dist="546100" dir="5400000" algn="t" rotWithShape="0">
                <a:prstClr val="black">
                  <a:alpha val="12000"/>
                </a:prstClr>
              </a:outerShdw>
            </a:effectLst>
          </p:spPr>
          <p:txBody>
            <a:bodyPr rtlCol="0" anchor="ctr"/>
            <a:lstStyle/>
            <a:p>
              <a:endParaRPr lang="en-US" dirty="0">
                <a:latin typeface="Arial" panose="020B0604020202020204" pitchFamily="34" charset="0"/>
              </a:endParaRPr>
            </a:p>
          </p:txBody>
        </p:sp>
        <p:sp>
          <p:nvSpPr>
            <p:cNvPr id="41" name="Freeform 34">
              <a:extLst>
                <a:ext uri="{FF2B5EF4-FFF2-40B4-BE49-F238E27FC236}">
                  <a16:creationId xmlns="" xmlns:a16="http://schemas.microsoft.com/office/drawing/2014/main" id="{60D19D5D-8E60-2788-6DE0-784B034CBACC}"/>
                </a:ext>
              </a:extLst>
            </p:cNvPr>
            <p:cNvSpPr/>
            <p:nvPr/>
          </p:nvSpPr>
          <p:spPr>
            <a:xfrm>
              <a:off x="5388891" y="1079616"/>
              <a:ext cx="4292816" cy="2703848"/>
            </a:xfrm>
            <a:custGeom>
              <a:avLst/>
              <a:gdLst>
                <a:gd name="connsiteX0" fmla="*/ 0 w 4292816"/>
                <a:gd name="connsiteY0" fmla="*/ 0 h 2703848"/>
                <a:gd name="connsiteX1" fmla="*/ 4292816 w 4292816"/>
                <a:gd name="connsiteY1" fmla="*/ 0 h 2703848"/>
                <a:gd name="connsiteX2" fmla="*/ 4292816 w 4292816"/>
                <a:gd name="connsiteY2" fmla="*/ 2703849 h 2703848"/>
                <a:gd name="connsiteX3" fmla="*/ 0 w 4292816"/>
                <a:gd name="connsiteY3" fmla="*/ 2703849 h 2703848"/>
              </a:gdLst>
              <a:ahLst/>
              <a:cxnLst>
                <a:cxn ang="0">
                  <a:pos x="connsiteX0" y="connsiteY0"/>
                </a:cxn>
                <a:cxn ang="0">
                  <a:pos x="connsiteX1" y="connsiteY1"/>
                </a:cxn>
                <a:cxn ang="0">
                  <a:pos x="connsiteX2" y="connsiteY2"/>
                </a:cxn>
                <a:cxn ang="0">
                  <a:pos x="connsiteX3" y="connsiteY3"/>
                </a:cxn>
              </a:cxnLst>
              <a:rect l="l" t="t" r="r" b="b"/>
              <a:pathLst>
                <a:path w="4292816" h="2703848">
                  <a:moveTo>
                    <a:pt x="0" y="0"/>
                  </a:moveTo>
                  <a:lnTo>
                    <a:pt x="4292816" y="0"/>
                  </a:lnTo>
                  <a:lnTo>
                    <a:pt x="4292816" y="2703849"/>
                  </a:lnTo>
                  <a:lnTo>
                    <a:pt x="0" y="2703849"/>
                  </a:lnTo>
                  <a:close/>
                </a:path>
              </a:pathLst>
            </a:custGeom>
            <a:solidFill>
              <a:srgbClr val="F2F2F2"/>
            </a:solidFill>
            <a:ln w="47798" cap="flat">
              <a:noFill/>
              <a:prstDash val="solid"/>
              <a:miter/>
            </a:ln>
          </p:spPr>
          <p:txBody>
            <a:bodyPr rtlCol="0" anchor="ctr"/>
            <a:lstStyle/>
            <a:p>
              <a:endParaRPr lang="en-US" dirty="0">
                <a:latin typeface="Arial" panose="020B0604020202020204" pitchFamily="34" charset="0"/>
              </a:endParaRPr>
            </a:p>
          </p:txBody>
        </p:sp>
        <p:sp>
          <p:nvSpPr>
            <p:cNvPr id="42" name="Freeform 35">
              <a:extLst>
                <a:ext uri="{FF2B5EF4-FFF2-40B4-BE49-F238E27FC236}">
                  <a16:creationId xmlns="" xmlns:a16="http://schemas.microsoft.com/office/drawing/2014/main" id="{5E3FC839-EA78-F0FB-8CDC-4B68EA513990}"/>
                </a:ext>
              </a:extLst>
            </p:cNvPr>
            <p:cNvSpPr/>
            <p:nvPr/>
          </p:nvSpPr>
          <p:spPr>
            <a:xfrm>
              <a:off x="4902604" y="3973208"/>
              <a:ext cx="5245286" cy="142787"/>
            </a:xfrm>
            <a:custGeom>
              <a:avLst/>
              <a:gdLst>
                <a:gd name="connsiteX0" fmla="*/ 5245286 w 5245286"/>
                <a:gd name="connsiteY0" fmla="*/ 0 h 142787"/>
                <a:gd name="connsiteX1" fmla="*/ 5245286 w 5245286"/>
                <a:gd name="connsiteY1" fmla="*/ 11021 h 142787"/>
                <a:gd name="connsiteX2" fmla="*/ 5206518 w 5245286"/>
                <a:gd name="connsiteY2" fmla="*/ 77143 h 142787"/>
                <a:gd name="connsiteX3" fmla="*/ 5034211 w 5245286"/>
                <a:gd name="connsiteY3" fmla="*/ 142787 h 142787"/>
                <a:gd name="connsiteX4" fmla="*/ 211075 w 5245286"/>
                <a:gd name="connsiteY4" fmla="*/ 142787 h 142787"/>
                <a:gd name="connsiteX5" fmla="*/ 38290 w 5245286"/>
                <a:gd name="connsiteY5" fmla="*/ 77143 h 142787"/>
                <a:gd name="connsiteX6" fmla="*/ 0 w 5245286"/>
                <a:gd name="connsiteY6" fmla="*/ 11021 h 142787"/>
                <a:gd name="connsiteX7" fmla="*/ 0 w 5245286"/>
                <a:gd name="connsiteY7" fmla="*/ 0 h 14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5286" h="142787">
                  <a:moveTo>
                    <a:pt x="5245286" y="0"/>
                  </a:moveTo>
                  <a:lnTo>
                    <a:pt x="5245286" y="11021"/>
                  </a:lnTo>
                  <a:cubicBezTo>
                    <a:pt x="5242702" y="37700"/>
                    <a:pt x="5228534" y="61892"/>
                    <a:pt x="5206518" y="77143"/>
                  </a:cubicBezTo>
                  <a:cubicBezTo>
                    <a:pt x="5157028" y="115979"/>
                    <a:pt x="5096960" y="138868"/>
                    <a:pt x="5034211" y="142787"/>
                  </a:cubicBezTo>
                  <a:lnTo>
                    <a:pt x="211075" y="142787"/>
                  </a:lnTo>
                  <a:cubicBezTo>
                    <a:pt x="148200" y="138786"/>
                    <a:pt x="87988" y="115907"/>
                    <a:pt x="38290" y="77143"/>
                  </a:cubicBezTo>
                  <a:cubicBezTo>
                    <a:pt x="16552" y="61705"/>
                    <a:pt x="2581" y="37575"/>
                    <a:pt x="0" y="11021"/>
                  </a:cubicBezTo>
                  <a:lnTo>
                    <a:pt x="0" y="0"/>
                  </a:lnTo>
                  <a:close/>
                </a:path>
              </a:pathLst>
            </a:custGeom>
            <a:solidFill>
              <a:srgbClr val="CCCCCC"/>
            </a:solidFill>
            <a:ln w="47798" cap="flat">
              <a:noFill/>
              <a:prstDash val="solid"/>
              <a:miter/>
            </a:ln>
          </p:spPr>
          <p:txBody>
            <a:bodyPr rtlCol="0" anchor="ctr"/>
            <a:lstStyle/>
            <a:p>
              <a:endParaRPr lang="en-US" dirty="0">
                <a:latin typeface="Arial" panose="020B0604020202020204" pitchFamily="34" charset="0"/>
              </a:endParaRPr>
            </a:p>
          </p:txBody>
        </p:sp>
        <p:sp>
          <p:nvSpPr>
            <p:cNvPr id="43" name="Freeform 36">
              <a:extLst>
                <a:ext uri="{FF2B5EF4-FFF2-40B4-BE49-F238E27FC236}">
                  <a16:creationId xmlns="" xmlns:a16="http://schemas.microsoft.com/office/drawing/2014/main" id="{AE9A776E-880A-481B-F76A-64A1E579056D}"/>
                </a:ext>
              </a:extLst>
            </p:cNvPr>
            <p:cNvSpPr/>
            <p:nvPr/>
          </p:nvSpPr>
          <p:spPr>
            <a:xfrm>
              <a:off x="4902605" y="3943980"/>
              <a:ext cx="5245286" cy="106371"/>
            </a:xfrm>
            <a:custGeom>
              <a:avLst/>
              <a:gdLst>
                <a:gd name="connsiteX0" fmla="*/ 5245286 w 5245286"/>
                <a:gd name="connsiteY0" fmla="*/ 20124 h 106371"/>
                <a:gd name="connsiteX1" fmla="*/ 5245286 w 5245286"/>
                <a:gd name="connsiteY1" fmla="*/ 40249 h 106371"/>
                <a:gd name="connsiteX2" fmla="*/ 5206518 w 5245286"/>
                <a:gd name="connsiteY2" fmla="*/ 106371 h 106371"/>
                <a:gd name="connsiteX3" fmla="*/ 38290 w 5245286"/>
                <a:gd name="connsiteY3" fmla="*/ 106371 h 106371"/>
                <a:gd name="connsiteX4" fmla="*/ 0 w 5245286"/>
                <a:gd name="connsiteY4" fmla="*/ 40249 h 106371"/>
                <a:gd name="connsiteX5" fmla="*/ 0 w 5245286"/>
                <a:gd name="connsiteY5" fmla="*/ 20124 h 106371"/>
                <a:gd name="connsiteX6" fmla="*/ 20102 w 5245286"/>
                <a:gd name="connsiteY6" fmla="*/ 0 h 106371"/>
                <a:gd name="connsiteX7" fmla="*/ 5225184 w 5245286"/>
                <a:gd name="connsiteY7" fmla="*/ 0 h 106371"/>
                <a:gd name="connsiteX8" fmla="*/ 5245286 w 5245286"/>
                <a:gd name="connsiteY8" fmla="*/ 20124 h 10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5286" h="106371">
                  <a:moveTo>
                    <a:pt x="5245286" y="20124"/>
                  </a:moveTo>
                  <a:lnTo>
                    <a:pt x="5245286" y="40249"/>
                  </a:lnTo>
                  <a:cubicBezTo>
                    <a:pt x="5242702" y="66928"/>
                    <a:pt x="5228534" y="91120"/>
                    <a:pt x="5206518" y="106371"/>
                  </a:cubicBezTo>
                  <a:lnTo>
                    <a:pt x="38290" y="106371"/>
                  </a:lnTo>
                  <a:cubicBezTo>
                    <a:pt x="16552" y="90933"/>
                    <a:pt x="2581" y="66803"/>
                    <a:pt x="0" y="40249"/>
                  </a:cubicBezTo>
                  <a:lnTo>
                    <a:pt x="0" y="20124"/>
                  </a:lnTo>
                  <a:cubicBezTo>
                    <a:pt x="0" y="9008"/>
                    <a:pt x="9000" y="0"/>
                    <a:pt x="20102" y="0"/>
                  </a:cubicBezTo>
                  <a:lnTo>
                    <a:pt x="5225184" y="0"/>
                  </a:lnTo>
                  <a:cubicBezTo>
                    <a:pt x="5236288" y="0"/>
                    <a:pt x="5245286" y="9008"/>
                    <a:pt x="5245286" y="20124"/>
                  </a:cubicBezTo>
                  <a:close/>
                </a:path>
              </a:pathLst>
            </a:custGeom>
            <a:solidFill>
              <a:srgbClr val="E5E5E5"/>
            </a:solidFill>
            <a:ln w="47798" cap="flat">
              <a:noFill/>
              <a:prstDash val="solid"/>
              <a:miter/>
            </a:ln>
          </p:spPr>
          <p:txBody>
            <a:bodyPr rtlCol="0" anchor="ctr"/>
            <a:lstStyle/>
            <a:p>
              <a:endParaRPr lang="en-US" dirty="0">
                <a:latin typeface="Arial" panose="020B0604020202020204" pitchFamily="34" charset="0"/>
              </a:endParaRPr>
            </a:p>
          </p:txBody>
        </p:sp>
        <p:sp>
          <p:nvSpPr>
            <p:cNvPr id="44" name="Freeform 37">
              <a:extLst>
                <a:ext uri="{FF2B5EF4-FFF2-40B4-BE49-F238E27FC236}">
                  <a16:creationId xmlns="" xmlns:a16="http://schemas.microsoft.com/office/drawing/2014/main" id="{5524815F-348D-E5A7-25BF-52A9EBE548AA}"/>
                </a:ext>
              </a:extLst>
            </p:cNvPr>
            <p:cNvSpPr/>
            <p:nvPr/>
          </p:nvSpPr>
          <p:spPr>
            <a:xfrm>
              <a:off x="7130140" y="3943980"/>
              <a:ext cx="777292" cy="51269"/>
            </a:xfrm>
            <a:custGeom>
              <a:avLst/>
              <a:gdLst>
                <a:gd name="connsiteX0" fmla="*/ 478628 w 777292"/>
                <a:gd name="connsiteY0" fmla="*/ 0 h 51269"/>
                <a:gd name="connsiteX1" fmla="*/ 0 w 777292"/>
                <a:gd name="connsiteY1" fmla="*/ 0 h 51269"/>
                <a:gd name="connsiteX2" fmla="*/ 55999 w 777292"/>
                <a:gd name="connsiteY2" fmla="*/ 51269 h 51269"/>
                <a:gd name="connsiteX3" fmla="*/ 721771 w 777292"/>
                <a:gd name="connsiteY3" fmla="*/ 51269 h 51269"/>
                <a:gd name="connsiteX4" fmla="*/ 777292 w 777292"/>
                <a:gd name="connsiteY4" fmla="*/ 0 h 51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92" h="51269">
                  <a:moveTo>
                    <a:pt x="478628" y="0"/>
                  </a:moveTo>
                  <a:lnTo>
                    <a:pt x="0" y="0"/>
                  </a:lnTo>
                  <a:cubicBezTo>
                    <a:pt x="2494" y="29075"/>
                    <a:pt x="26846" y="51375"/>
                    <a:pt x="55999" y="51269"/>
                  </a:cubicBezTo>
                  <a:lnTo>
                    <a:pt x="721771" y="51269"/>
                  </a:lnTo>
                  <a:cubicBezTo>
                    <a:pt x="750738" y="51125"/>
                    <a:pt x="774818" y="28893"/>
                    <a:pt x="777292" y="0"/>
                  </a:cubicBezTo>
                  <a:close/>
                </a:path>
              </a:pathLst>
            </a:custGeom>
            <a:solidFill>
              <a:srgbClr val="B3B3B3">
                <a:alpha val="45000"/>
              </a:srgbClr>
            </a:solidFill>
            <a:ln w="47798" cap="flat">
              <a:noFill/>
              <a:prstDash val="solid"/>
              <a:miter/>
            </a:ln>
          </p:spPr>
          <p:txBody>
            <a:bodyPr rtlCol="0" anchor="ctr"/>
            <a:lstStyle/>
            <a:p>
              <a:endParaRPr lang="en-US" dirty="0">
                <a:latin typeface="Arial" panose="020B0604020202020204" pitchFamily="34" charset="0"/>
              </a:endParaRPr>
            </a:p>
          </p:txBody>
        </p:sp>
        <p:sp>
          <p:nvSpPr>
            <p:cNvPr id="45" name="Freeform 38">
              <a:extLst>
                <a:ext uri="{FF2B5EF4-FFF2-40B4-BE49-F238E27FC236}">
                  <a16:creationId xmlns="" xmlns:a16="http://schemas.microsoft.com/office/drawing/2014/main" id="{E1A4704D-7744-779B-70B5-A329CED7D5E5}"/>
                </a:ext>
              </a:extLst>
            </p:cNvPr>
            <p:cNvSpPr/>
            <p:nvPr/>
          </p:nvSpPr>
          <p:spPr>
            <a:xfrm>
              <a:off x="7126790" y="3943980"/>
              <a:ext cx="782557" cy="53185"/>
            </a:xfrm>
            <a:custGeom>
              <a:avLst/>
              <a:gdLst>
                <a:gd name="connsiteX0" fmla="*/ 725122 w 782557"/>
                <a:gd name="connsiteY0" fmla="*/ 53186 h 53185"/>
                <a:gd name="connsiteX1" fmla="*/ 57435 w 782557"/>
                <a:gd name="connsiteY1" fmla="*/ 53186 h 53185"/>
                <a:gd name="connsiteX2" fmla="*/ 0 w 782557"/>
                <a:gd name="connsiteY2" fmla="*/ 0 h 53185"/>
                <a:gd name="connsiteX3" fmla="*/ 3350 w 782557"/>
                <a:gd name="connsiteY3" fmla="*/ 0 h 53185"/>
                <a:gd name="connsiteX4" fmla="*/ 57435 w 782557"/>
                <a:gd name="connsiteY4" fmla="*/ 47915 h 53185"/>
                <a:gd name="connsiteX5" fmla="*/ 725122 w 782557"/>
                <a:gd name="connsiteY5" fmla="*/ 47915 h 53185"/>
                <a:gd name="connsiteX6" fmla="*/ 778728 w 782557"/>
                <a:gd name="connsiteY6" fmla="*/ 0 h 53185"/>
                <a:gd name="connsiteX7" fmla="*/ 782557 w 782557"/>
                <a:gd name="connsiteY7" fmla="*/ 0 h 53185"/>
                <a:gd name="connsiteX8" fmla="*/ 725122 w 782557"/>
                <a:gd name="connsiteY8" fmla="*/ 53186 h 5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557" h="53185">
                  <a:moveTo>
                    <a:pt x="725122" y="53186"/>
                  </a:moveTo>
                  <a:lnTo>
                    <a:pt x="57435" y="53186"/>
                  </a:lnTo>
                  <a:cubicBezTo>
                    <a:pt x="27325" y="53272"/>
                    <a:pt x="2259" y="30062"/>
                    <a:pt x="0" y="0"/>
                  </a:cubicBezTo>
                  <a:lnTo>
                    <a:pt x="3350" y="0"/>
                  </a:lnTo>
                  <a:cubicBezTo>
                    <a:pt x="6524" y="27446"/>
                    <a:pt x="29838" y="48097"/>
                    <a:pt x="57435" y="47915"/>
                  </a:cubicBezTo>
                  <a:lnTo>
                    <a:pt x="725122" y="47915"/>
                  </a:lnTo>
                  <a:cubicBezTo>
                    <a:pt x="752624" y="48073"/>
                    <a:pt x="775780" y="27374"/>
                    <a:pt x="778728" y="0"/>
                  </a:cubicBezTo>
                  <a:lnTo>
                    <a:pt x="782557" y="0"/>
                  </a:lnTo>
                  <a:cubicBezTo>
                    <a:pt x="780078" y="29952"/>
                    <a:pt x="755141" y="53042"/>
                    <a:pt x="725122" y="53186"/>
                  </a:cubicBezTo>
                  <a:close/>
                </a:path>
              </a:pathLst>
            </a:custGeom>
            <a:solidFill>
              <a:srgbClr val="FFFFFF"/>
            </a:solidFill>
            <a:ln w="47798" cap="flat">
              <a:noFill/>
              <a:prstDash val="solid"/>
              <a:miter/>
            </a:ln>
          </p:spPr>
          <p:txBody>
            <a:bodyPr rtlCol="0" anchor="ctr"/>
            <a:lstStyle/>
            <a:p>
              <a:endParaRPr lang="en-US" dirty="0">
                <a:latin typeface="Arial" panose="020B0604020202020204" pitchFamily="34" charset="0"/>
              </a:endParaRPr>
            </a:p>
          </p:txBody>
        </p:sp>
        <p:sp>
          <p:nvSpPr>
            <p:cNvPr id="46" name="Freeform 40">
              <a:extLst>
                <a:ext uri="{FF2B5EF4-FFF2-40B4-BE49-F238E27FC236}">
                  <a16:creationId xmlns="" xmlns:a16="http://schemas.microsoft.com/office/drawing/2014/main" id="{DCBB965C-BE08-E72A-EB2D-C73BE9F5B8BA}"/>
                </a:ext>
              </a:extLst>
            </p:cNvPr>
            <p:cNvSpPr/>
            <p:nvPr/>
          </p:nvSpPr>
          <p:spPr>
            <a:xfrm>
              <a:off x="7519743" y="955995"/>
              <a:ext cx="63178" cy="63247"/>
            </a:xfrm>
            <a:custGeom>
              <a:avLst/>
              <a:gdLst>
                <a:gd name="connsiteX0" fmla="*/ 63179 w 63178"/>
                <a:gd name="connsiteY0" fmla="*/ 31624 h 63247"/>
                <a:gd name="connsiteX1" fmla="*/ 31589 w 63178"/>
                <a:gd name="connsiteY1" fmla="*/ 63248 h 63247"/>
                <a:gd name="connsiteX2" fmla="*/ 0 w 63178"/>
                <a:gd name="connsiteY2" fmla="*/ 31624 h 63247"/>
                <a:gd name="connsiteX3" fmla="*/ 31589 w 63178"/>
                <a:gd name="connsiteY3" fmla="*/ 0 h 63247"/>
                <a:gd name="connsiteX4" fmla="*/ 63179 w 63178"/>
                <a:gd name="connsiteY4" fmla="*/ 31624 h 6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78" h="63247">
                  <a:moveTo>
                    <a:pt x="63179" y="31624"/>
                  </a:moveTo>
                  <a:cubicBezTo>
                    <a:pt x="63179" y="49089"/>
                    <a:pt x="49035" y="63248"/>
                    <a:pt x="31589" y="63248"/>
                  </a:cubicBezTo>
                  <a:cubicBezTo>
                    <a:pt x="14143" y="63248"/>
                    <a:pt x="0" y="49089"/>
                    <a:pt x="0" y="31624"/>
                  </a:cubicBezTo>
                  <a:cubicBezTo>
                    <a:pt x="0" y="14158"/>
                    <a:pt x="14143" y="0"/>
                    <a:pt x="31589" y="0"/>
                  </a:cubicBezTo>
                  <a:cubicBezTo>
                    <a:pt x="48930" y="257"/>
                    <a:pt x="62920" y="14266"/>
                    <a:pt x="63179" y="31624"/>
                  </a:cubicBezTo>
                  <a:close/>
                </a:path>
              </a:pathLst>
            </a:custGeom>
            <a:solidFill>
              <a:srgbClr val="FFFFFF"/>
            </a:solidFill>
            <a:ln w="47798" cap="flat">
              <a:noFill/>
              <a:prstDash val="solid"/>
              <a:miter/>
            </a:ln>
          </p:spPr>
          <p:txBody>
            <a:bodyPr rtlCol="0" anchor="ctr"/>
            <a:lstStyle/>
            <a:p>
              <a:endParaRPr lang="en-US" dirty="0">
                <a:latin typeface="Arial" panose="020B0604020202020204" pitchFamily="34" charset="0"/>
              </a:endParaRPr>
            </a:p>
          </p:txBody>
        </p:sp>
      </p:grpSp>
      <p:sp>
        <p:nvSpPr>
          <p:cNvPr id="3" name="Rectangle 2">
            <a:extLst>
              <a:ext uri="{FF2B5EF4-FFF2-40B4-BE49-F238E27FC236}">
                <a16:creationId xmlns="" xmlns:a16="http://schemas.microsoft.com/office/drawing/2014/main" id="{E9B1CCBD-9B14-8D59-CF39-CE54F646A33F}"/>
              </a:ext>
            </a:extLst>
          </p:cNvPr>
          <p:cNvSpPr/>
          <p:nvPr/>
        </p:nvSpPr>
        <p:spPr>
          <a:xfrm>
            <a:off x="973797" y="3989469"/>
            <a:ext cx="3555689" cy="1980927"/>
          </a:xfrm>
          <a:prstGeom prst="rect">
            <a:avLst/>
          </a:prstGeom>
        </p:spPr>
        <p:txBody>
          <a:bodyPr wrap="square">
            <a:spAutoFit/>
          </a:bodyPr>
          <a:lstStyle/>
          <a:p>
            <a:pPr>
              <a:lnSpc>
                <a:spcPct val="130000"/>
              </a:lnSpc>
            </a:pPr>
            <a:r>
              <a:rPr lang="en-US" sz="1600" dirty="0">
                <a:solidFill>
                  <a:srgbClr val="282937"/>
                </a:solidFill>
                <a:latin typeface="Times New Roman" panose="02020603050405020304" pitchFamily="18" charset="0"/>
                <a:cs typeface="Times New Roman" panose="02020603050405020304" pitchFamily="18" charset="0"/>
              </a:rPr>
              <a:t>This graph shows the statistics of the </a:t>
            </a:r>
            <a:r>
              <a:rPr lang="en-US" sz="1600" dirty="0" err="1">
                <a:solidFill>
                  <a:srgbClr val="282937"/>
                </a:solidFill>
                <a:latin typeface="Times New Roman" panose="02020603050405020304" pitchFamily="18" charset="0"/>
                <a:cs typeface="Times New Roman" panose="02020603050405020304" pitchFamily="18" charset="0"/>
              </a:rPr>
              <a:t>Codemind</a:t>
            </a:r>
            <a:r>
              <a:rPr lang="en-US" sz="1600" dirty="0">
                <a:solidFill>
                  <a:srgbClr val="282937"/>
                </a:solidFill>
                <a:latin typeface="Times New Roman" panose="02020603050405020304" pitchFamily="18" charset="0"/>
                <a:cs typeface="Times New Roman" panose="02020603050405020304" pitchFamily="18" charset="0"/>
              </a:rPr>
              <a:t> application.</a:t>
            </a:r>
          </a:p>
          <a:p>
            <a:pPr>
              <a:lnSpc>
                <a:spcPct val="130000"/>
              </a:lnSpc>
            </a:pPr>
            <a:r>
              <a:rPr lang="en-US" sz="1600" dirty="0">
                <a:solidFill>
                  <a:srgbClr val="282937"/>
                </a:solidFill>
                <a:latin typeface="Times New Roman" panose="02020603050405020304" pitchFamily="18" charset="0"/>
                <a:cs typeface="Times New Roman" panose="02020603050405020304" pitchFamily="18" charset="0"/>
              </a:rPr>
              <a:t>We can also observe that active state (green lines) of the application and also</a:t>
            </a:r>
          </a:p>
          <a:p>
            <a:pPr>
              <a:lnSpc>
                <a:spcPct val="130000"/>
              </a:lnSpc>
            </a:pPr>
            <a:r>
              <a:rPr lang="en-US" sz="1600" dirty="0">
                <a:solidFill>
                  <a:srgbClr val="282937"/>
                </a:solidFill>
                <a:latin typeface="Times New Roman" panose="02020603050405020304" pitchFamily="18" charset="0"/>
                <a:cs typeface="Times New Roman" panose="02020603050405020304" pitchFamily="18" charset="0"/>
              </a:rPr>
              <a:t>inactive state (red lines) which shows the down state of the application.</a:t>
            </a:r>
          </a:p>
        </p:txBody>
      </p:sp>
      <p:sp>
        <p:nvSpPr>
          <p:cNvPr id="5" name="Rectangle 4">
            <a:extLst>
              <a:ext uri="{FF2B5EF4-FFF2-40B4-BE49-F238E27FC236}">
                <a16:creationId xmlns="" xmlns:a16="http://schemas.microsoft.com/office/drawing/2014/main" id="{40087E83-6BCC-4324-B6BA-5C9920AC4919}"/>
              </a:ext>
            </a:extLst>
          </p:cNvPr>
          <p:cNvSpPr/>
          <p:nvPr/>
        </p:nvSpPr>
        <p:spPr>
          <a:xfrm>
            <a:off x="6788038" y="4726377"/>
            <a:ext cx="3555689" cy="960263"/>
          </a:xfrm>
          <a:prstGeom prst="rect">
            <a:avLst/>
          </a:prstGeom>
        </p:spPr>
        <p:txBody>
          <a:bodyPr wrap="square">
            <a:spAutoFit/>
          </a:bodyPr>
          <a:lstStyle/>
          <a:p>
            <a:pPr>
              <a:lnSpc>
                <a:spcPct val="120000"/>
              </a:lnSpc>
              <a:spcBef>
                <a:spcPts val="1200"/>
              </a:spcBef>
            </a:pPr>
            <a:r>
              <a:rPr lang="en-US" sz="2000" dirty="0">
                <a:solidFill>
                  <a:srgbClr val="282937"/>
                </a:solidFill>
                <a:cs typeface="Segoe UI" panose="020B0502040204020203" pitchFamily="34" charset="0"/>
              </a:rPr>
              <a:t>Intellectuals solve problems </a:t>
            </a:r>
          </a:p>
          <a:p>
            <a:pPr>
              <a:lnSpc>
                <a:spcPct val="120000"/>
              </a:lnSpc>
              <a:spcBef>
                <a:spcPts val="1200"/>
              </a:spcBef>
            </a:pPr>
            <a:r>
              <a:rPr lang="en-US" sz="2000" dirty="0">
                <a:solidFill>
                  <a:srgbClr val="282937"/>
                </a:solidFill>
                <a:cs typeface="Segoe UI" panose="020B0502040204020203" pitchFamily="34" charset="0"/>
              </a:rPr>
              <a:t>Geniuses prevents them.</a:t>
            </a:r>
          </a:p>
        </p:txBody>
      </p:sp>
      <p:sp>
        <p:nvSpPr>
          <p:cNvPr id="6" name="Freeform: Shape 5">
            <a:extLst>
              <a:ext uri="{FF2B5EF4-FFF2-40B4-BE49-F238E27FC236}">
                <a16:creationId xmlns="" xmlns:a16="http://schemas.microsoft.com/office/drawing/2014/main" id="{14E6824E-C0A1-471B-40BA-0B52AFEE8E14}"/>
              </a:ext>
            </a:extLst>
          </p:cNvPr>
          <p:cNvSpPr/>
          <p:nvPr/>
        </p:nvSpPr>
        <p:spPr>
          <a:xfrm rot="10800000" flipH="1" flipV="1">
            <a:off x="6322861" y="4445308"/>
            <a:ext cx="417512" cy="337425"/>
          </a:xfrm>
          <a:custGeom>
            <a:avLst/>
            <a:gdLst/>
            <a:ahLst/>
            <a:cxnLst/>
            <a:rect l="l" t="t" r="r" b="b"/>
            <a:pathLst>
              <a:path w="115863" h="107156">
                <a:moveTo>
                  <a:pt x="106040" y="0"/>
                </a:moveTo>
                <a:lnTo>
                  <a:pt x="115863" y="15627"/>
                </a:lnTo>
                <a:cubicBezTo>
                  <a:pt x="107677" y="19050"/>
                  <a:pt x="101650" y="24147"/>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7"/>
                  <a:pt x="28575" y="30919"/>
                </a:cubicBezTo>
                <a:cubicBezTo>
                  <a:pt x="24706" y="37691"/>
                  <a:pt x="22548" y="47551"/>
                  <a:pt x="22101" y="60499"/>
                </a:cubicBezTo>
                <a:lnTo>
                  <a:pt x="43086" y="60499"/>
                </a:lnTo>
                <a:lnTo>
                  <a:pt x="43086" y="107156"/>
                </a:lnTo>
                <a:lnTo>
                  <a:pt x="0" y="107156"/>
                </a:lnTo>
                <a:lnTo>
                  <a:pt x="0" y="70321"/>
                </a:lnTo>
                <a:cubicBezTo>
                  <a:pt x="0" y="50378"/>
                  <a:pt x="2381" y="35942"/>
                  <a:pt x="7144" y="27012"/>
                </a:cubicBezTo>
                <a:cubicBezTo>
                  <a:pt x="13395" y="15106"/>
                  <a:pt x="23292" y="6102"/>
                  <a:pt x="36835" y="0"/>
                </a:cubicBezTo>
                <a:close/>
              </a:path>
            </a:pathLst>
          </a:custGeom>
          <a:solidFill>
            <a:srgbClr val="282937"/>
          </a:solidFill>
          <a:ln>
            <a:noFill/>
          </a:ln>
          <a:effectLst>
            <a:outerShdw blurRad="508000" dist="279400" dir="2640000" sx="92000" sy="92000" algn="tl" rotWithShape="0">
              <a:schemeClr val="accent1">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bg1"/>
              </a:solidFill>
            </a:endParaRPr>
          </a:p>
        </p:txBody>
      </p:sp>
      <p:sp>
        <p:nvSpPr>
          <p:cNvPr id="8" name="TextBox 7">
            <a:extLst>
              <a:ext uri="{FF2B5EF4-FFF2-40B4-BE49-F238E27FC236}">
                <a16:creationId xmlns="" xmlns:a16="http://schemas.microsoft.com/office/drawing/2014/main" id="{5049F55C-D2F0-B3B4-73AA-4AC237A24C1F}"/>
              </a:ext>
            </a:extLst>
          </p:cNvPr>
          <p:cNvSpPr txBox="1"/>
          <p:nvPr/>
        </p:nvSpPr>
        <p:spPr>
          <a:xfrm>
            <a:off x="1056969" y="2176009"/>
            <a:ext cx="4804400" cy="830997"/>
          </a:xfrm>
          <a:prstGeom prst="rect">
            <a:avLst/>
          </a:prstGeom>
          <a:noFill/>
        </p:spPr>
        <p:txBody>
          <a:bodyPr wrap="square" rtlCol="0">
            <a:spAutoFit/>
          </a:bodyPr>
          <a:lstStyle/>
          <a:p>
            <a:r>
              <a:rPr lang="en-US" sz="4800" dirty="0">
                <a:solidFill>
                  <a:srgbClr val="282937"/>
                </a:solidFill>
                <a:latin typeface="+mj-lt"/>
              </a:rPr>
              <a:t>The Conclusion…</a:t>
            </a:r>
          </a:p>
        </p:txBody>
      </p:sp>
      <p:pic>
        <p:nvPicPr>
          <p:cNvPr id="10" name="Picture Placeholder 9">
            <a:extLst>
              <a:ext uri="{FF2B5EF4-FFF2-40B4-BE49-F238E27FC236}">
                <a16:creationId xmlns="" xmlns:a16="http://schemas.microsoft.com/office/drawing/2014/main" id="{4168E940-71E4-4704-83B4-DC52C77A689F}"/>
              </a:ext>
            </a:extLst>
          </p:cNvPr>
          <p:cNvPicPr>
            <a:picLocks noGrp="1" noChangeAspect="1"/>
          </p:cNvPicPr>
          <p:nvPr>
            <p:ph type="pic" sz="quarter" idx="10"/>
          </p:nvPr>
        </p:nvPicPr>
        <p:blipFill>
          <a:blip r:embed="rId2" cstate="print">
            <a:extLst>
              <a:ext uri="{28A0092B-C50C-407E-A947-70E740481C1C}">
                <a14:useLocalDpi xmlns="" xmlns:a14="http://schemas.microsoft.com/office/drawing/2010/main" val="0"/>
              </a:ext>
            </a:extLst>
          </a:blip>
          <a:srcRect l="8812" r="8812"/>
          <a:stretch>
            <a:fillRect/>
          </a:stretch>
        </p:blipFill>
        <p:spPr>
          <a:xfrm>
            <a:off x="6441075" y="944012"/>
            <a:ext cx="4249616" cy="2676638"/>
          </a:xfrm>
        </p:spPr>
      </p:pic>
    </p:spTree>
    <p:extLst>
      <p:ext uri="{BB962C8B-B14F-4D97-AF65-F5344CB8AC3E}">
        <p14:creationId xmlns="" xmlns:p14="http://schemas.microsoft.com/office/powerpoint/2010/main" val="3806540677"/>
      </p:ext>
    </p:extLst>
  </p:cSld>
  <p:clrMapOvr>
    <a:masterClrMapping/>
  </p:clrMapOvr>
</p:sld>
</file>

<file path=ppt/theme/theme1.xml><?xml version="1.0" encoding="utf-8"?>
<a:theme xmlns:a="http://schemas.openxmlformats.org/drawingml/2006/main" name="Office Theme">
  <a:themeElements>
    <a:clrScheme name="Custom 14">
      <a:dk1>
        <a:sysClr val="windowText" lastClr="000000"/>
      </a:dk1>
      <a:lt1>
        <a:sysClr val="window" lastClr="FFFFFF"/>
      </a:lt1>
      <a:dk2>
        <a:srgbClr val="2D3847"/>
      </a:dk2>
      <a:lt2>
        <a:srgbClr val="E7E6E6"/>
      </a:lt2>
      <a:accent1>
        <a:srgbClr val="FFC000"/>
      </a:accent1>
      <a:accent2>
        <a:srgbClr val="282937"/>
      </a:accent2>
      <a:accent3>
        <a:srgbClr val="FFBB00"/>
      </a:accent3>
      <a:accent4>
        <a:srgbClr val="282937"/>
      </a:accent4>
      <a:accent5>
        <a:srgbClr val="21C0D7"/>
      </a:accent5>
      <a:accent6>
        <a:srgbClr val="55D4FA"/>
      </a:accent6>
      <a:hlink>
        <a:srgbClr val="FFBB00"/>
      </a:hlink>
      <a:folHlink>
        <a:srgbClr val="954F72"/>
      </a:folHlink>
    </a:clrScheme>
    <a:fontScheme name="Custom 183">
      <a:majorFont>
        <a:latin typeface="Archivo SemiBold"/>
        <a:ea typeface=""/>
        <a:cs typeface=""/>
      </a:majorFont>
      <a:minorFont>
        <a:latin typeface="Archiv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3590</TotalTime>
  <Words>615</Words>
  <Application>Microsoft Office PowerPoint</Application>
  <PresentationFormat>Custom</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Alkurnia Indah</dc:creator>
  <cp:lastModifiedBy>vamsi</cp:lastModifiedBy>
  <cp:revision>64</cp:revision>
  <dcterms:created xsi:type="dcterms:W3CDTF">2023-02-24T03:46:47Z</dcterms:created>
  <dcterms:modified xsi:type="dcterms:W3CDTF">2023-05-26T04:23:55Z</dcterms:modified>
</cp:coreProperties>
</file>