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WikiNets.co.uk" Type="http://schemas.openxmlformats.org/officeDocument/2006/relationships/hyperlink" TargetMode="External"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 Target="../media/image16.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 Target="../media/image09.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 Target="../media/image08.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 Target="../media/image07.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xml" Type="http://schemas.openxmlformats.org/officeDocument/2006/relationships/slideLayout" Id="rId1"/><Relationship Target="../media/image19.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xml" Type="http://schemas.openxmlformats.org/officeDocument/2006/relationships/slideLayout" Id="rId1"/><Relationship Target="../media/image14.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xml" Type="http://schemas.openxmlformats.org/officeDocument/2006/relationships/slideLayout" Id="rId1"/><Relationship Target="../media/image13.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xml" Type="http://schemas.openxmlformats.org/officeDocument/2006/relationships/slideLayout" Id="rId1"/><Relationship Target="../media/image18.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xml" Type="http://schemas.openxmlformats.org/officeDocument/2006/relationships/slideLayout" Id="rId1"/><Relationship Target="../media/image11.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xml" Type="http://schemas.openxmlformats.org/officeDocument/2006/relationships/slideLayout" Id="rId1"/><Relationship Target="../media/image10.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wikinets.co.uk" Type="http://schemas.openxmlformats.org/officeDocument/2006/relationships/hyperlink" TargetMode="External"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15.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17.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6.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3.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ideamap.tk " Type="http://schemas.openxmlformats.org/officeDocument/2006/relationships/hyperlink" TargetMode="External" Id="rId4"/><Relationship Target="../media/image04.png" Type="http://schemas.openxmlformats.org/officeDocument/2006/relationships/image" Id="rId3"/><Relationship Target="mindmeister.com" Type="http://schemas.openxmlformats.org/officeDocument/2006/relationships/hyperlink" TargetMode="External" Id="rId6"/><Relationship Target="hackathonprojects.tk" Type="http://schemas.openxmlformats.org/officeDocument/2006/relationships/hyperlink" TargetMode="External"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wikinets.co.uk" Type="http://schemas.openxmlformats.org/officeDocument/2006/relationships/hyperlink" TargetMode="External" Id="rId4"/><Relationship Target="../media/image1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1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799" cx="7772400"/>
          </a:xfrm>
          <a:prstGeom prst="rect">
            <a:avLst/>
          </a:prstGeom>
        </p:spPr>
        <p:txBody>
          <a:bodyPr bIns="91425" rIns="91425" lIns="91425" tIns="91425" anchor="b" anchorCtr="0">
            <a:noAutofit/>
          </a:bodyPr>
          <a:lstStyle/>
          <a:p>
            <a:pPr algn="r">
              <a:buNone/>
            </a:pPr>
            <a:r>
              <a:rPr lang="en"/>
              <a:t>WikiNets: Lifting the Fog of Nonconnection</a:t>
            </a:r>
          </a:p>
        </p:txBody>
      </p:sp>
      <p:sp>
        <p:nvSpPr>
          <p:cNvPr id="24" name="Shape 24"/>
          <p:cNvSpPr txBox="1"/>
          <p:nvPr>
            <p:ph idx="1" type="subTitle"/>
          </p:nvPr>
        </p:nvSpPr>
        <p:spPr>
          <a:xfrm>
            <a:off y="2840053" x="685800"/>
            <a:ext cy="784799" cx="7772400"/>
          </a:xfrm>
          <a:prstGeom prst="rect">
            <a:avLst/>
          </a:prstGeom>
        </p:spPr>
        <p:txBody>
          <a:bodyPr bIns="91425" rIns="91425" lIns="91425" tIns="91425" anchor="t" anchorCtr="0">
            <a:noAutofit/>
          </a:bodyPr>
          <a:lstStyle/>
          <a:p>
            <a:pPr algn="r" rtl="0" lvl="0">
              <a:buNone/>
            </a:pPr>
            <a:r>
              <a:rPr lang="en"/>
              <a:t>Jacob Cole</a:t>
            </a:r>
          </a:p>
          <a:p>
            <a:pPr algn="r">
              <a:buNone/>
            </a:pPr>
            <a:r>
              <a:rPr u="sng" lang="en">
                <a:solidFill>
                  <a:srgbClr val="6AA84F"/>
                </a:solidFill>
                <a:hlinkClick r:id="rId3"/>
              </a:rPr>
              <a:t>WikiNets.co.uk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85" name="Shape 85"/>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86" name="Shape 86"/>
          <p:cNvPicPr preferRelativeResize="0"/>
          <p:nvPr/>
        </p:nvPicPr>
        <p:blipFill>
          <a:blip r:embed="rId3"/>
          <a:stretch>
            <a:fillRect/>
          </a:stretch>
        </p:blipFill>
        <p:spPr>
          <a:xfrm>
            <a:off y="376237" x="976312"/>
            <a:ext cy="4391025" cx="71913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92" name="Shape 92"/>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93" name="Shape 93"/>
          <p:cNvPicPr preferRelativeResize="0"/>
          <p:nvPr/>
        </p:nvPicPr>
        <p:blipFill>
          <a:blip r:embed="rId3"/>
          <a:stretch>
            <a:fillRect/>
          </a:stretch>
        </p:blipFill>
        <p:spPr>
          <a:xfrm>
            <a:off y="376237" x="976312"/>
            <a:ext cy="4391025" cx="7191375"/>
          </a:xfrm>
          <a:prstGeom prst="rect">
            <a:avLst/>
          </a:prstGeom>
          <a:noFill/>
          <a:ln>
            <a:noFill/>
          </a:ln>
        </p:spPr>
      </p:pic>
      <p:sp>
        <p:nvSpPr>
          <p:cNvPr id="94" name="Shape 94"/>
          <p:cNvSpPr txBox="1"/>
          <p:nvPr/>
        </p:nvSpPr>
        <p:spPr>
          <a:xfrm>
            <a:off y="1556025" x="5889100"/>
            <a:ext cy="637500" cx="1112999"/>
          </a:xfrm>
          <a:prstGeom prst="rect">
            <a:avLst/>
          </a:prstGeom>
          <a:solidFill>
            <a:srgbClr val="FFFFFF"/>
          </a:solidFill>
        </p:spPr>
        <p:txBody>
          <a:bodyPr bIns="91425" rIns="91425" lIns="91425" tIns="91425" anchor="t" anchorCtr="0">
            <a:noAutofit/>
          </a:bodyPr>
          <a:lstStyle/>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00" name="Shape 100"/>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01" name="Shape 101"/>
          <p:cNvPicPr preferRelativeResize="0"/>
          <p:nvPr/>
        </p:nvPicPr>
        <p:blipFill>
          <a:blip r:embed="rId3"/>
          <a:stretch>
            <a:fillRect/>
          </a:stretch>
        </p:blipFill>
        <p:spPr>
          <a:xfrm>
            <a:off y="376237" x="976312"/>
            <a:ext cy="4391025" cx="71913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07" name="Shape 107"/>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08" name="Shape 108"/>
          <p:cNvPicPr preferRelativeResize="0"/>
          <p:nvPr/>
        </p:nvPicPr>
        <p:blipFill>
          <a:blip r:embed="rId3"/>
          <a:stretch>
            <a:fillRect/>
          </a:stretch>
        </p:blipFill>
        <p:spPr>
          <a:xfrm>
            <a:off y="376237" x="976312"/>
            <a:ext cy="4391025" cx="71913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14" name="Shape 114"/>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15" name="Shape 115"/>
          <p:cNvPicPr preferRelativeResize="0"/>
          <p:nvPr/>
        </p:nvPicPr>
        <p:blipFill>
          <a:blip r:embed="rId3"/>
          <a:stretch>
            <a:fillRect/>
          </a:stretch>
        </p:blipFill>
        <p:spPr>
          <a:xfrm>
            <a:off y="376237" x="976312"/>
            <a:ext cy="4391025" cx="71913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21" name="Shape 121"/>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22" name="Shape 122"/>
          <p:cNvPicPr preferRelativeResize="0"/>
          <p:nvPr/>
        </p:nvPicPr>
        <p:blipFill>
          <a:blip r:embed="rId3"/>
          <a:stretch>
            <a:fillRect/>
          </a:stretch>
        </p:blipFill>
        <p:spPr>
          <a:xfrm>
            <a:off y="0" x="1143000"/>
            <a:ext cy="5143499" cx="68579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28" name="Shape 128"/>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29" name="Shape 129"/>
          <p:cNvPicPr preferRelativeResize="0"/>
          <p:nvPr/>
        </p:nvPicPr>
        <p:blipFill>
          <a:blip r:embed="rId3"/>
          <a:stretch>
            <a:fillRect/>
          </a:stretch>
        </p:blipFill>
        <p:spPr>
          <a:xfrm>
            <a:off y="0" x="1143000"/>
            <a:ext cy="5143499" cx="68579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35" name="Shape 135"/>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36" name="Shape 136"/>
          <p:cNvPicPr preferRelativeResize="0"/>
          <p:nvPr/>
        </p:nvPicPr>
        <p:blipFill>
          <a:blip r:embed="rId3"/>
          <a:stretch>
            <a:fillRect/>
          </a:stretch>
        </p:blipFill>
        <p:spPr>
          <a:xfrm>
            <a:off y="0" x="1318846"/>
            <a:ext cy="5143499" cx="650630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42" name="Shape 142"/>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43" name="Shape 143"/>
          <p:cNvPicPr preferRelativeResize="0"/>
          <p:nvPr/>
        </p:nvPicPr>
        <p:blipFill>
          <a:blip r:embed="rId3"/>
          <a:stretch>
            <a:fillRect/>
          </a:stretch>
        </p:blipFill>
        <p:spPr>
          <a:xfrm>
            <a:off y="0" x="1224865"/>
            <a:ext cy="5143499" cx="6694268"/>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49" name="Shape 149"/>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50" name="Shape 150"/>
          <p:cNvPicPr preferRelativeResize="0"/>
          <p:nvPr/>
        </p:nvPicPr>
        <p:blipFill>
          <a:blip r:embed="rId3"/>
          <a:stretch>
            <a:fillRect/>
          </a:stretch>
        </p:blipFill>
        <p:spPr>
          <a:xfrm>
            <a:off y="0" x="1143000"/>
            <a:ext cy="5143499" cx="68579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idx="1" type="subTitle"/>
          </p:nvPr>
        </p:nvSpPr>
        <p:spPr>
          <a:xfrm>
            <a:off y="810425" x="588450"/>
            <a:ext cy="1422000" cx="8022000"/>
          </a:xfrm>
          <a:prstGeom prst="rect">
            <a:avLst/>
          </a:prstGeom>
        </p:spPr>
        <p:txBody>
          <a:bodyPr bIns="91425" rIns="91425" lIns="91425" tIns="91425" anchor="t" anchorCtr="0">
            <a:noAutofit/>
          </a:bodyPr>
          <a:lstStyle/>
          <a:p>
            <a:pPr algn="l" rtl="0" lvl="0">
              <a:buNone/>
            </a:pPr>
            <a:r>
              <a:rPr lang="en"/>
              <a:t>"There are millions of scientists trying to cure the likes of AIDS and Alzheimer's. Maybe the cure is currently separated in different people's heads. How can we design the web so that these half-formed solutions can come together?" </a:t>
            </a:r>
            <a:br>
              <a:rPr lang="en"/>
            </a:br>
            <a:r>
              <a:rPr lang="en"/>
              <a:t>~Sir Tim Berners-Lee, creator of the World Wide Web, 2011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56" name="Shape 156"/>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57" name="Shape 157"/>
          <p:cNvPicPr preferRelativeResize="0"/>
          <p:nvPr/>
        </p:nvPicPr>
        <p:blipFill>
          <a:blip r:embed="rId3"/>
          <a:stretch>
            <a:fillRect/>
          </a:stretch>
        </p:blipFill>
        <p:spPr>
          <a:xfrm>
            <a:off y="0" x="1121898"/>
            <a:ext cy="5143500" cx="6900203"/>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63" name="Shape 163"/>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64" name="Shape 164"/>
          <p:cNvPicPr preferRelativeResize="0"/>
          <p:nvPr/>
        </p:nvPicPr>
        <p:blipFill>
          <a:blip r:embed="rId3"/>
          <a:stretch>
            <a:fillRect/>
          </a:stretch>
        </p:blipFill>
        <p:spPr>
          <a:xfrm>
            <a:off y="188550" x="0"/>
            <a:ext cy="4766400" cx="9144000"/>
          </a:xfrm>
          <a:prstGeom prst="rect">
            <a:avLst/>
          </a:prstGeom>
          <a:noFill/>
          <a:ln>
            <a:noFill/>
          </a:ln>
        </p:spPr>
      </p:pic>
      <p:sp>
        <p:nvSpPr>
          <p:cNvPr id="165" name="Shape 165"/>
          <p:cNvSpPr txBox="1"/>
          <p:nvPr/>
        </p:nvSpPr>
        <p:spPr>
          <a:xfrm>
            <a:off y="4686300" x="1966625"/>
            <a:ext cy="457200" cx="5327399"/>
          </a:xfrm>
          <a:prstGeom prst="rect">
            <a:avLst/>
          </a:prstGeom>
        </p:spPr>
        <p:txBody>
          <a:bodyPr bIns="91425" rIns="91425" lIns="91425" tIns="91425" anchor="t" anchorCtr="0">
            <a:noAutofit/>
          </a:bodyPr>
          <a:lstStyle/>
          <a:p>
            <a:pPr rtl="0" lvl="0">
              <a:lnSpc>
                <a:spcPct val="115000"/>
              </a:lnSpc>
              <a:buNone/>
            </a:pPr>
            <a:r>
              <a:rPr lang="en">
                <a:solidFill>
                  <a:schemeClr val="dk1"/>
                </a:solidFill>
              </a:rPr>
              <a:t>WikiNets Suggestion Box Tool: Suggestions and their Statuses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pic>
        <p:nvPicPr>
          <p:cNvPr id="170" name="Shape 170"/>
          <p:cNvPicPr preferRelativeResize="0"/>
          <p:nvPr/>
        </p:nvPicPr>
        <p:blipFill>
          <a:blip r:embed="rId3"/>
          <a:stretch>
            <a:fillRect/>
          </a:stretch>
        </p:blipFill>
        <p:spPr>
          <a:xfrm>
            <a:off y="874962" x="2968137"/>
            <a:ext cy="2981325" cx="2790825"/>
          </a:xfrm>
          <a:prstGeom prst="rect">
            <a:avLst/>
          </a:prstGeom>
        </p:spPr>
      </p:pic>
      <p:sp>
        <p:nvSpPr>
          <p:cNvPr id="171" name="Shape 171"/>
          <p:cNvSpPr txBox="1"/>
          <p:nvPr/>
        </p:nvSpPr>
        <p:spPr>
          <a:xfrm>
            <a:off y="3856300" x="2463662"/>
            <a:ext cy="1020899" cx="3799800"/>
          </a:xfrm>
          <a:prstGeom prst="rect">
            <a:avLst/>
          </a:prstGeom>
        </p:spPr>
        <p:txBody>
          <a:bodyPr bIns="91425" rIns="91425" lIns="91425" tIns="91425" anchor="t" anchorCtr="0">
            <a:noAutofit/>
          </a:bodyPr>
          <a:lstStyle/>
          <a:p>
            <a:pPr algn="ctr" rtl="0" lvl="0">
              <a:lnSpc>
                <a:spcPct val="115000"/>
              </a:lnSpc>
              <a:buNone/>
            </a:pPr>
            <a:r>
              <a:rPr lang="en">
                <a:solidFill>
                  <a:schemeClr val="dk1"/>
                </a:solidFill>
              </a:rPr>
              <a:t>Kanizsa Triangle Illusion</a:t>
            </a:r>
          </a:p>
          <a:p>
            <a:pPr algn="ctr" rtl="0" lvl="0">
              <a:lnSpc>
                <a:spcPct val="115000"/>
              </a:lnSpc>
              <a:buNone/>
            </a:pPr>
            <a:r>
              <a:rPr lang="en">
                <a:solidFill>
                  <a:schemeClr val="dk1"/>
                </a:solidFill>
              </a:rPr>
              <a:t>The brain desires to close open </a:t>
            </a:r>
            <a:r>
              <a:rPr lang="en" i="1">
                <a:solidFill>
                  <a:schemeClr val="dk1"/>
                </a:solidFill>
              </a:rPr>
              <a:t>gestalts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idx="1" type="subTitle"/>
          </p:nvPr>
        </p:nvSpPr>
        <p:spPr>
          <a:xfrm>
            <a:off y="1875253" x="685800"/>
            <a:ext cy="784799" cx="7772400"/>
          </a:xfrm>
          <a:prstGeom prst="rect">
            <a:avLst/>
          </a:prstGeom>
        </p:spPr>
        <p:txBody>
          <a:bodyPr bIns="91425" rIns="91425" lIns="91425" tIns="91425" anchor="t" anchorCtr="0">
            <a:noAutofit/>
          </a:bodyPr>
          <a:lstStyle/>
          <a:p>
            <a:pPr rtl="0" lvl="0">
              <a:buNone/>
            </a:pPr>
            <a:r>
              <a:rPr lang="en"/>
              <a:t>"...[the Internet] will enable the emergence of a global mind." ~Al Gore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182" name="Shape 182"/>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183" name="Shape 183"/>
          <p:cNvPicPr preferRelativeResize="0"/>
          <p:nvPr/>
        </p:nvPicPr>
        <p:blipFill>
          <a:blip r:embed="rId3"/>
          <a:stretch>
            <a:fillRect/>
          </a:stretch>
        </p:blipFill>
        <p:spPr>
          <a:xfrm>
            <a:off y="316230" x="0"/>
            <a:ext cy="4511039" cx="9143998"/>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Go to </a:t>
            </a:r>
            <a:r>
              <a:rPr u="sng" lang="en">
                <a:solidFill>
                  <a:schemeClr val="hlink"/>
                </a:solidFill>
                <a:hlinkClick r:id="rId3"/>
              </a:rPr>
              <a:t>wikinets.co.uk</a:t>
            </a:r>
          </a:p>
          <a:p>
            <a:pPr rtl="0" lvl="0">
              <a:buNone/>
            </a:pPr>
            <a:r>
              <a:rPr lang="en"/>
              <a:t>TEDx Section</a:t>
            </a:r>
          </a:p>
          <a:p>
            <a:pPr rtl="0" lvl="0">
              <a:buNone/>
            </a:pPr>
            <a:r>
              <a:rPr lang="en"/>
              <a:t>-Add connections you’ve made during TEDx talks</a:t>
            </a:r>
          </a:p>
          <a:p>
            <a:pPr rtl="0" lvl="0">
              <a:buNone/>
            </a:pPr>
            <a:r>
              <a:rPr lang="en"/>
              <a:t>GestaltBox Section</a:t>
            </a:r>
          </a:p>
          <a:p>
            <a:pPr>
              <a:buNone/>
            </a:pPr>
            <a:r>
              <a:rPr lang="en"/>
              <a:t>-Add your ideas, complaints, suggestions, goals</a:t>
            </a:r>
          </a:p>
        </p:txBody>
      </p:sp>
      <p:sp>
        <p:nvSpPr>
          <p:cNvPr id="193" name="Shape 193"/>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b" anchorCtr="0">
            <a:noAutofit/>
          </a:bodyPr>
          <a:lstStyle/>
          <a:p/>
        </p:txBody>
      </p:sp>
      <p:sp>
        <p:nvSpPr>
          <p:cNvPr id="199" name="Shape 199"/>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35" name="Shape 35"/>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36" name="Shape 36"/>
          <p:cNvPicPr preferRelativeResize="0"/>
          <p:nvPr/>
        </p:nvPicPr>
        <p:blipFill>
          <a:blip r:embed="rId3"/>
          <a:stretch>
            <a:fillRect/>
          </a:stretch>
        </p:blipFill>
        <p:spPr>
          <a:xfrm>
            <a:off y="0" x="1229745"/>
            <a:ext cy="5143498" cx="668450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42" name="Shape 42"/>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43" name="Shape 43"/>
          <p:cNvPicPr preferRelativeResize="0"/>
          <p:nvPr/>
        </p:nvPicPr>
        <p:blipFill>
          <a:blip r:embed="rId3"/>
          <a:stretch>
            <a:fillRect/>
          </a:stretch>
        </p:blipFill>
        <p:spPr>
          <a:xfrm>
            <a:off y="0" x="1229745"/>
            <a:ext cy="5143498" cx="668450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49" name="Shape 49"/>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50" name="Shape 50"/>
          <p:cNvPicPr preferRelativeResize="0"/>
          <p:nvPr/>
        </p:nvPicPr>
        <p:blipFill>
          <a:blip r:embed="rId3"/>
          <a:stretch>
            <a:fillRect/>
          </a:stretch>
        </p:blipFill>
        <p:spPr>
          <a:xfrm>
            <a:off y="0" x="325933"/>
            <a:ext cy="5143499" cx="849213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56" name="Shape 56"/>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57" name="Shape 57"/>
          <p:cNvPicPr preferRelativeResize="0"/>
          <p:nvPr/>
        </p:nvPicPr>
        <p:blipFill>
          <a:blip r:embed="rId3"/>
          <a:stretch>
            <a:fillRect/>
          </a:stretch>
        </p:blipFill>
        <p:spPr>
          <a:xfrm>
            <a:off y="1255" x="0"/>
            <a:ext cy="5140989" cx="9144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pic>
        <p:nvPicPr>
          <p:cNvPr id="62" name="Shape 62"/>
          <p:cNvPicPr preferRelativeResize="0"/>
          <p:nvPr/>
        </p:nvPicPr>
        <p:blipFill>
          <a:blip r:embed="rId3"/>
          <a:stretch>
            <a:fillRect/>
          </a:stretch>
        </p:blipFill>
        <p:spPr>
          <a:xfrm>
            <a:off y="0" x="0"/>
            <a:ext cy="5143499" cx="9214800"/>
          </a:xfrm>
          <a:prstGeom prst="rect">
            <a:avLst/>
          </a:prstGeom>
          <a:noFill/>
          <a:ln>
            <a:noFill/>
          </a:ln>
        </p:spPr>
      </p:pic>
      <p:sp>
        <p:nvSpPr>
          <p:cNvPr id="63" name="Shape 63"/>
          <p:cNvSpPr txBox="1"/>
          <p:nvPr/>
        </p:nvSpPr>
        <p:spPr>
          <a:xfrm>
            <a:off y="3003425" x="6325"/>
            <a:ext cy="2199600" cx="2826900"/>
          </a:xfrm>
          <a:prstGeom prst="rect">
            <a:avLst/>
          </a:prstGeom>
          <a:solidFill>
            <a:srgbClr val="FFFFFF"/>
          </a:solidFill>
          <a:ln w="9525" cap="flat">
            <a:solidFill>
              <a:srgbClr val="000000"/>
            </a:solidFill>
            <a:prstDash val="solid"/>
            <a:round/>
            <a:headEnd w="med" len="med" type="none"/>
            <a:tailEnd w="med" len="med" type="none"/>
          </a:ln>
        </p:spPr>
        <p:txBody>
          <a:bodyPr bIns="91425" rIns="91425" lIns="91425" tIns="91425" anchor="t" anchorCtr="0">
            <a:noAutofit/>
          </a:bodyPr>
          <a:lstStyle/>
          <a:p>
            <a:pPr rtl="0" lvl="0">
              <a:buNone/>
            </a:pPr>
            <a:r>
              <a:rPr sz="1800" lang="en"/>
              <a:t>Portion of </a:t>
            </a:r>
            <a:r>
              <a:rPr u="sng" sz="1800" lang="en">
                <a:solidFill>
                  <a:schemeClr val="hlink"/>
                </a:solidFill>
                <a:hlinkClick r:id="rId4"/>
              </a:rPr>
              <a:t>ideamap.tk</a:t>
            </a:r>
            <a:r>
              <a:rPr sz="1800" lang="en"/>
              <a:t>, </a:t>
            </a:r>
          </a:p>
          <a:p>
            <a:pPr rtl="0" lvl="0">
              <a:buNone/>
            </a:pPr>
            <a:r>
              <a:rPr sz="1800" lang="en"/>
              <a:t>mind map of </a:t>
            </a:r>
            <a:r>
              <a:rPr u="sng" sz="1800" lang="en">
                <a:solidFill>
                  <a:schemeClr val="hlink"/>
                </a:solidFill>
                <a:hlinkClick r:id="rId5"/>
              </a:rPr>
              <a:t>hackathonprojects.tk</a:t>
            </a:r>
          </a:p>
          <a:p>
            <a:r>
              <a:t/>
            </a:r>
          </a:p>
          <a:p>
            <a:pPr>
              <a:buNone/>
            </a:pPr>
            <a:r>
              <a:rPr lang="en"/>
              <a:t>(created with </a:t>
            </a:r>
            <a:r>
              <a:rPr u="sng" lang="en">
                <a:solidFill>
                  <a:schemeClr val="hlink"/>
                </a:solidFill>
                <a:hlinkClick r:id="rId6"/>
              </a:rPr>
              <a:t>mindmeister.com</a:t>
            </a:r>
            <a:r>
              <a:rPr lang="en">
                <a:solidFill>
                  <a:schemeClr val="dk1"/>
                </a:solidFill>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69" name="Shape 69"/>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70" name="Shape 70"/>
          <p:cNvPicPr preferRelativeResize="0"/>
          <p:nvPr/>
        </p:nvPicPr>
        <p:blipFill>
          <a:blip r:embed="rId3"/>
          <a:stretch>
            <a:fillRect/>
          </a:stretch>
        </p:blipFill>
        <p:spPr>
          <a:xfrm>
            <a:off y="316230" x="0"/>
            <a:ext cy="4511039" cx="9143998"/>
          </a:xfrm>
          <a:prstGeom prst="rect">
            <a:avLst/>
          </a:prstGeom>
          <a:noFill/>
          <a:ln>
            <a:noFill/>
          </a:ln>
        </p:spPr>
      </p:pic>
      <p:sp>
        <p:nvSpPr>
          <p:cNvPr id="71" name="Shape 71"/>
          <p:cNvSpPr txBox="1"/>
          <p:nvPr/>
        </p:nvSpPr>
        <p:spPr>
          <a:xfrm>
            <a:off y="-64825" x="10225"/>
            <a:ext cy="457200" cx="3657600"/>
          </a:xfrm>
          <a:prstGeom prst="rect">
            <a:avLst/>
          </a:prstGeom>
        </p:spPr>
        <p:txBody>
          <a:bodyPr bIns="91425" rIns="91425" lIns="91425" tIns="91425" anchor="t" anchorCtr="0">
            <a:noAutofit/>
          </a:bodyPr>
          <a:lstStyle/>
          <a:p>
            <a:pPr rtl="0" lvl="0">
              <a:buNone/>
            </a:pPr>
            <a:r>
              <a:rPr u="sng" lang="en">
                <a:solidFill>
                  <a:schemeClr val="hlink"/>
                </a:solidFill>
                <a:hlinkClick r:id="rId4"/>
              </a:rPr>
              <a:t>wikinets.co.uk</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ctrTitle"/>
          </p:nvPr>
        </p:nvSpPr>
        <p:spPr>
          <a:xfrm>
            <a:off y="1583342" x="685800"/>
            <a:ext cy="1159799" cx="7772400"/>
          </a:xfrm>
          <a:prstGeom prst="rect">
            <a:avLst/>
          </a:prstGeom>
        </p:spPr>
        <p:txBody>
          <a:bodyPr bIns="91425" rIns="91425" lIns="91425" tIns="91425" anchor="b" anchorCtr="0">
            <a:noAutofit/>
          </a:bodyPr>
          <a:lstStyle/>
          <a:p/>
        </p:txBody>
      </p:sp>
      <p:sp>
        <p:nvSpPr>
          <p:cNvPr id="77" name="Shape 77"/>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pic>
        <p:nvPicPr>
          <p:cNvPr id="78" name="Shape 78"/>
          <p:cNvPicPr preferRelativeResize="0"/>
          <p:nvPr/>
        </p:nvPicPr>
        <p:blipFill>
          <a:blip r:embed="rId3"/>
          <a:stretch>
            <a:fillRect/>
          </a:stretch>
        </p:blipFill>
        <p:spPr>
          <a:xfrm>
            <a:off y="782975" x="1121675"/>
            <a:ext cy="3364075" cx="6900649"/>
          </a:xfrm>
          <a:prstGeom prst="rect">
            <a:avLst/>
          </a:prstGeom>
          <a:noFill/>
          <a:ln>
            <a:noFill/>
          </a:ln>
        </p:spPr>
      </p:pic>
      <p:sp>
        <p:nvSpPr>
          <p:cNvPr id="79" name="Shape 79"/>
          <p:cNvSpPr txBox="1"/>
          <p:nvPr/>
        </p:nvSpPr>
        <p:spPr>
          <a:xfrm>
            <a:off y="4211875" x="3302550"/>
            <a:ext cy="457200" cx="2538900"/>
          </a:xfrm>
          <a:prstGeom prst="rect">
            <a:avLst/>
          </a:prstGeom>
        </p:spPr>
        <p:txBody>
          <a:bodyPr bIns="91425" rIns="91425" lIns="91425" tIns="91425" anchor="t" anchorCtr="0">
            <a:noAutofit/>
          </a:bodyPr>
          <a:lstStyle/>
          <a:p>
            <a:pPr>
              <a:buNone/>
            </a:pPr>
            <a:r>
              <a:rPr sz="2400" lang="en"/>
              <a:t>MIT ConceptNet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