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3cc7446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43cc7446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3cc7446c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43cc7446c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45ad9029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45ad9029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3cc7446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3cc7446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3cc7446c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3cc7446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3cc7446c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3cc7446c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3cc7446c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3cc7446c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3cc7446c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43cc7446c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3cc7446c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43cc7446c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43cc7446c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43cc7446c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43cc7446c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43cc7446c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cnn.com/2019/04/17/health/colorectal-cancer-risk-red-processed-meat-study-intl/index.html" TargetMode="External"/><Relationship Id="rId4" Type="http://schemas.openxmlformats.org/officeDocument/2006/relationships/hyperlink" Target="https://fightcolorectalcancer.org/blog/will-bacon-give-you-colorectal-canc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700"/>
              <a:t>Critical Thinking and Politics</a:t>
            </a:r>
            <a:endParaRPr sz="37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Dr. Matthew Hall</a:t>
            </a:r>
            <a:endParaRPr/>
          </a:p>
          <a:p>
            <a:pPr indent="0" lvl="0" marL="0" rtl="0" algn="ctr">
              <a:spcBef>
                <a:spcPts val="0"/>
              </a:spcBef>
              <a:spcAft>
                <a:spcPts val="0"/>
              </a:spcAft>
              <a:buNone/>
            </a:pPr>
            <a:r>
              <a:rPr lang="en"/>
              <a:t>Week One: Intro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316025"/>
            <a:ext cx="8520600" cy="75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What’s next?</a:t>
            </a:r>
            <a:endParaRPr/>
          </a:p>
        </p:txBody>
      </p:sp>
      <p:sp>
        <p:nvSpPr>
          <p:cNvPr id="109" name="Google Shape;109;p22"/>
          <p:cNvSpPr txBox="1"/>
          <p:nvPr>
            <p:ph idx="1" type="body"/>
          </p:nvPr>
        </p:nvSpPr>
        <p:spPr>
          <a:xfrm>
            <a:off x="311700" y="893575"/>
            <a:ext cx="8520600" cy="36753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t/>
            </a:r>
            <a:endParaRPr i="1" sz="3050">
              <a:solidFill>
                <a:schemeClr val="dk1"/>
              </a:solidFill>
              <a:highlight>
                <a:srgbClr val="FFFFFF"/>
              </a:highlight>
              <a:latin typeface="Times New Roman"/>
              <a:ea typeface="Times New Roman"/>
              <a:cs typeface="Times New Roman"/>
              <a:sym typeface="Times New Roman"/>
            </a:endParaRPr>
          </a:p>
          <a:p>
            <a:pPr indent="-422275" lvl="0" marL="457200" rtl="0" algn="l">
              <a:lnSpc>
                <a:spcPct val="100000"/>
              </a:lnSpc>
              <a:spcBef>
                <a:spcPts val="0"/>
              </a:spcBef>
              <a:spcAft>
                <a:spcPts val="0"/>
              </a:spcAft>
              <a:buClr>
                <a:schemeClr val="dk1"/>
              </a:buClr>
              <a:buSzPts val="3050"/>
              <a:buFont typeface="Times New Roman"/>
              <a:buChar char="●"/>
            </a:pPr>
            <a:r>
              <a:rPr lang="en" sz="3050">
                <a:solidFill>
                  <a:schemeClr val="dk1"/>
                </a:solidFill>
                <a:highlight>
                  <a:srgbClr val="FFFFFF"/>
                </a:highlight>
                <a:latin typeface="Times New Roman"/>
                <a:ea typeface="Times New Roman"/>
                <a:cs typeface="Times New Roman"/>
                <a:sym typeface="Times New Roman"/>
              </a:rPr>
              <a:t>Remember to check yourself and be humble.</a:t>
            </a:r>
            <a:endParaRPr i="1" sz="3050">
              <a:solidFill>
                <a:schemeClr val="dk1"/>
              </a:solidFill>
              <a:highlight>
                <a:srgbClr val="FFFFFF"/>
              </a:highlight>
              <a:latin typeface="Times New Roman"/>
              <a:ea typeface="Times New Roman"/>
              <a:cs typeface="Times New Roman"/>
              <a:sym typeface="Times New Roman"/>
            </a:endParaRPr>
          </a:p>
          <a:p>
            <a:pPr indent="-422275" lvl="0" marL="457200" rtl="0" algn="l">
              <a:lnSpc>
                <a:spcPct val="100000"/>
              </a:lnSpc>
              <a:spcBef>
                <a:spcPts val="0"/>
              </a:spcBef>
              <a:spcAft>
                <a:spcPts val="0"/>
              </a:spcAft>
              <a:buClr>
                <a:schemeClr val="dk1"/>
              </a:buClr>
              <a:buSzPts val="3050"/>
              <a:buFont typeface="Times New Roman"/>
              <a:buChar char="●"/>
            </a:pPr>
            <a:r>
              <a:rPr lang="en" sz="3050">
                <a:solidFill>
                  <a:schemeClr val="dk1"/>
                </a:solidFill>
                <a:highlight>
                  <a:srgbClr val="FFFFFF"/>
                </a:highlight>
                <a:latin typeface="Times New Roman"/>
                <a:ea typeface="Times New Roman"/>
                <a:cs typeface="Times New Roman"/>
                <a:sym typeface="Times New Roman"/>
              </a:rPr>
              <a:t>Question authority but remember that experts usually know what they’re talking about!</a:t>
            </a:r>
            <a:endParaRPr b="1" sz="3050" u="sng">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6400"/>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Course outline</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sz="1350">
                <a:solidFill>
                  <a:srgbClr val="262626"/>
                </a:solidFill>
              </a:rPr>
              <a:t>Week 1: Introduction to the course, myself, critical thinking, and politics</a:t>
            </a:r>
            <a:endParaRPr sz="1350">
              <a:solidFill>
                <a:srgbClr val="262626"/>
              </a:solidFill>
            </a:endParaRPr>
          </a:p>
          <a:p>
            <a:pPr indent="0" lvl="0" marL="0" rtl="0" algn="l">
              <a:spcBef>
                <a:spcPts val="1200"/>
              </a:spcBef>
              <a:spcAft>
                <a:spcPts val="0"/>
              </a:spcAft>
              <a:buNone/>
            </a:pPr>
            <a:r>
              <a:rPr lang="en" sz="1350">
                <a:solidFill>
                  <a:srgbClr val="262626"/>
                </a:solidFill>
              </a:rPr>
              <a:t>Week 2: Defining and understanding critical thinking, both external and internal</a:t>
            </a:r>
            <a:endParaRPr sz="1350">
              <a:solidFill>
                <a:srgbClr val="262626"/>
              </a:solidFill>
            </a:endParaRPr>
          </a:p>
          <a:p>
            <a:pPr indent="0" lvl="0" marL="0" rtl="0" algn="l">
              <a:spcBef>
                <a:spcPts val="1200"/>
              </a:spcBef>
              <a:spcAft>
                <a:spcPts val="0"/>
              </a:spcAft>
              <a:buNone/>
            </a:pPr>
            <a:r>
              <a:rPr lang="en" sz="1350">
                <a:solidFill>
                  <a:srgbClr val="262626"/>
                </a:solidFill>
              </a:rPr>
              <a:t>Section 2: Internal Critical Thinking: Problems and Pitfalls</a:t>
            </a:r>
            <a:endParaRPr sz="1350">
              <a:solidFill>
                <a:srgbClr val="262626"/>
              </a:solidFill>
            </a:endParaRPr>
          </a:p>
          <a:p>
            <a:pPr indent="0" lvl="0" marL="0" rtl="0" algn="l">
              <a:spcBef>
                <a:spcPts val="1200"/>
              </a:spcBef>
              <a:spcAft>
                <a:spcPts val="0"/>
              </a:spcAft>
              <a:buNone/>
            </a:pPr>
            <a:r>
              <a:rPr lang="en" sz="1350">
                <a:solidFill>
                  <a:srgbClr val="262626"/>
                </a:solidFill>
              </a:rPr>
              <a:t>Week 3: (Quiz 1) Psychology: Dunning-Kruger, Confirmation bias, etc.</a:t>
            </a:r>
            <a:endParaRPr sz="1350">
              <a:solidFill>
                <a:srgbClr val="262626"/>
              </a:solidFill>
            </a:endParaRPr>
          </a:p>
          <a:p>
            <a:pPr indent="0" lvl="0" marL="0" rtl="0" algn="l">
              <a:spcBef>
                <a:spcPts val="1200"/>
              </a:spcBef>
              <a:spcAft>
                <a:spcPts val="0"/>
              </a:spcAft>
              <a:buNone/>
            </a:pPr>
            <a:r>
              <a:rPr lang="en" sz="1350">
                <a:solidFill>
                  <a:srgbClr val="262626"/>
                </a:solidFill>
              </a:rPr>
              <a:t>Week 4: Philosophy/Logic: Logical fallacies, such as the strawman argument, ad hominem attacks, the genetic fallacy</a:t>
            </a:r>
            <a:endParaRPr sz="1350">
              <a:solidFill>
                <a:srgbClr val="262626"/>
              </a:solidFill>
            </a:endParaRPr>
          </a:p>
          <a:p>
            <a:pPr indent="0" lvl="0" marL="0" rtl="0" algn="l">
              <a:spcBef>
                <a:spcPts val="1200"/>
              </a:spcBef>
              <a:spcAft>
                <a:spcPts val="0"/>
              </a:spcAft>
              <a:buNone/>
            </a:pPr>
            <a:r>
              <a:rPr lang="en" sz="1350">
                <a:solidFill>
                  <a:srgbClr val="262626"/>
                </a:solidFill>
              </a:rPr>
              <a:t>Week 5: Statistics: Laws of probability, absolute v relative percentages</a:t>
            </a:r>
            <a:endParaRPr sz="1350">
              <a:solidFill>
                <a:srgbClr val="262626"/>
              </a:solidFill>
            </a:endParaRPr>
          </a:p>
          <a:p>
            <a:pPr indent="0" lvl="0" marL="0" rtl="0" algn="l">
              <a:spcBef>
                <a:spcPts val="1200"/>
              </a:spcBef>
              <a:spcAft>
                <a:spcPts val="0"/>
              </a:spcAft>
              <a:buNone/>
            </a:pPr>
            <a:r>
              <a:rPr lang="en" sz="1350">
                <a:solidFill>
                  <a:srgbClr val="262626"/>
                </a:solidFill>
              </a:rPr>
              <a:t>Week 6:  (Quiz 2) Business/economics: Risk management</a:t>
            </a:r>
            <a:endParaRPr sz="1350">
              <a:solidFill>
                <a:srgbClr val="262626"/>
              </a:solidFill>
            </a:endParaRPr>
          </a:p>
          <a:p>
            <a:pPr indent="0" lvl="0" marL="0" rtl="0" algn="l">
              <a:spcBef>
                <a:spcPts val="1200"/>
              </a:spcBef>
              <a:spcAft>
                <a:spcPts val="0"/>
              </a:spcAft>
              <a:buNone/>
            </a:pPr>
            <a:r>
              <a:rPr lang="en" sz="1350">
                <a:solidFill>
                  <a:srgbClr val="262626"/>
                </a:solidFill>
              </a:rPr>
              <a:t>Section 3: The political world</a:t>
            </a:r>
            <a:endParaRPr sz="1350">
              <a:solidFill>
                <a:srgbClr val="262626"/>
              </a:solidFill>
            </a:endParaRPr>
          </a:p>
          <a:p>
            <a:pPr indent="0" lvl="0" marL="0" rtl="0" algn="l">
              <a:spcBef>
                <a:spcPts val="1200"/>
              </a:spcBef>
              <a:spcAft>
                <a:spcPts val="0"/>
              </a:spcAft>
              <a:buNone/>
            </a:pPr>
            <a:r>
              <a:rPr lang="en" sz="1350">
                <a:solidFill>
                  <a:srgbClr val="262626"/>
                </a:solidFill>
              </a:rPr>
              <a:t>Week 7: A 'vicious circle' of partisanship, social media, echo chambers, and bias</a:t>
            </a:r>
            <a:endParaRPr sz="1350">
              <a:solidFill>
                <a:srgbClr val="262626"/>
              </a:solidFill>
            </a:endParaRPr>
          </a:p>
          <a:p>
            <a:pPr indent="0" lvl="0" marL="0" rtl="0" algn="l">
              <a:spcBef>
                <a:spcPts val="1200"/>
              </a:spcBef>
              <a:spcAft>
                <a:spcPts val="0"/>
              </a:spcAft>
              <a:buNone/>
            </a:pPr>
            <a:r>
              <a:rPr lang="en" sz="1350">
                <a:solidFill>
                  <a:srgbClr val="262626"/>
                </a:solidFill>
              </a:rPr>
              <a:t>Week 8: Political partisanship</a:t>
            </a:r>
            <a:endParaRPr sz="1350">
              <a:solidFill>
                <a:srgbClr val="262626"/>
              </a:solidFill>
            </a:endParaRPr>
          </a:p>
          <a:p>
            <a:pPr indent="0" lvl="0" marL="0" rtl="0" algn="l">
              <a:spcBef>
                <a:spcPts val="1200"/>
              </a:spcBef>
              <a:spcAft>
                <a:spcPts val="0"/>
              </a:spcAft>
              <a:buNone/>
            </a:pPr>
            <a:r>
              <a:rPr lang="en" sz="1350">
                <a:solidFill>
                  <a:srgbClr val="262626"/>
                </a:solidFill>
              </a:rPr>
              <a:t>Weeks 9: Experts and expertise</a:t>
            </a:r>
            <a:endParaRPr sz="1350">
              <a:solidFill>
                <a:srgbClr val="262626"/>
              </a:solidFill>
            </a:endParaRPr>
          </a:p>
          <a:p>
            <a:pPr indent="0" lvl="0" marL="0" rtl="0" algn="l">
              <a:spcBef>
                <a:spcPts val="1200"/>
              </a:spcBef>
              <a:spcAft>
                <a:spcPts val="0"/>
              </a:spcAft>
              <a:buNone/>
            </a:pPr>
            <a:r>
              <a:rPr lang="en" sz="1350">
                <a:solidFill>
                  <a:srgbClr val="262626"/>
                </a:solidFill>
              </a:rPr>
              <a:t>Week 10: The media</a:t>
            </a:r>
            <a:endParaRPr sz="1350">
              <a:solidFill>
                <a:srgbClr val="262626"/>
              </a:solidFill>
            </a:endParaRPr>
          </a:p>
          <a:p>
            <a:pPr indent="0" lvl="0" marL="0" rtl="0" algn="l">
              <a:spcBef>
                <a:spcPts val="1200"/>
              </a:spcBef>
              <a:spcAft>
                <a:spcPts val="0"/>
              </a:spcAft>
              <a:buNone/>
            </a:pPr>
            <a:r>
              <a:rPr lang="en" sz="1350">
                <a:solidFill>
                  <a:srgbClr val="262626"/>
                </a:solidFill>
              </a:rPr>
              <a:t>Weeks 11 Case study: COVID-19</a:t>
            </a:r>
            <a:endParaRPr sz="1350">
              <a:solidFill>
                <a:srgbClr val="262626"/>
              </a:solidFill>
            </a:endParaRPr>
          </a:p>
          <a:p>
            <a:pPr indent="0" lvl="0" marL="0" rtl="0" algn="l">
              <a:lnSpc>
                <a:spcPct val="150000"/>
              </a:lnSpc>
              <a:spcBef>
                <a:spcPts val="1200"/>
              </a:spcBef>
              <a:spcAft>
                <a:spcPts val="0"/>
              </a:spcAft>
              <a:buClr>
                <a:schemeClr val="dk1"/>
              </a:buClr>
              <a:buSzPct val="81481"/>
              <a:buFont typeface="Arial"/>
              <a:buNone/>
            </a:pPr>
            <a:r>
              <a:rPr lang="en" sz="1350">
                <a:solidFill>
                  <a:srgbClr val="262626"/>
                </a:solidFill>
              </a:rPr>
              <a:t>Week 12: Case study 2: Climate change? Corruption?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is there a problem? What is it?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Are we getting dumber? If so, why?</a:t>
            </a:r>
            <a:endParaRPr sz="2000"/>
          </a:p>
          <a:p>
            <a:pPr indent="-355600" lvl="0" marL="457200" rtl="0" algn="l">
              <a:spcBef>
                <a:spcPts val="0"/>
              </a:spcBef>
              <a:spcAft>
                <a:spcPts val="0"/>
              </a:spcAft>
              <a:buSzPts val="2000"/>
              <a:buChar char="●"/>
            </a:pPr>
            <a:r>
              <a:rPr lang="en" sz="2000"/>
              <a:t>We may be in a “positive feedback” loop (and that’s not a good thing!)</a:t>
            </a:r>
            <a:endParaRPr sz="2000"/>
          </a:p>
          <a:p>
            <a:pPr indent="-355600" lvl="0" marL="457200" rtl="0" algn="l">
              <a:spcBef>
                <a:spcPts val="0"/>
              </a:spcBef>
              <a:spcAft>
                <a:spcPts val="0"/>
              </a:spcAft>
              <a:buSzPts val="2000"/>
              <a:buChar char="●"/>
            </a:pPr>
            <a:r>
              <a:rPr lang="en" sz="2000"/>
              <a:t>A positive feedback loop sometimes called a ‘vicious (or virtuous) cycle.</a:t>
            </a:r>
            <a:endParaRPr sz="2000"/>
          </a:p>
          <a:p>
            <a:pPr indent="-355600" lvl="0" marL="457200" rtl="0" algn="l">
              <a:spcBef>
                <a:spcPts val="0"/>
              </a:spcBef>
              <a:spcAft>
                <a:spcPts val="0"/>
              </a:spcAft>
              <a:buSzPts val="2000"/>
              <a:buChar char="●"/>
            </a:pPr>
            <a:r>
              <a:rPr lang="en" sz="2000"/>
              <a:t>The internet, negative partisanship, echo chambers, and confirmation bias combine in a way to make the problem worse. Also, it may be getting harder to trust sources.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‘Critical Thinking’?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lnSpc>
                <a:spcPct val="100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Like a lot of abstract terms, critical thinking (CT) is vague and debatable. </a:t>
            </a:r>
            <a:endParaRPr sz="2100">
              <a:solidFill>
                <a:schemeClr val="dk1"/>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How would you define it?</a:t>
            </a:r>
            <a:endParaRPr sz="2100">
              <a:solidFill>
                <a:schemeClr val="dk1"/>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I divide it into two components: external and internal.</a:t>
            </a:r>
            <a:endParaRPr sz="2100">
              <a:solidFill>
                <a:schemeClr val="dk1"/>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IMO, people tend to focus on the external. </a:t>
            </a:r>
            <a:endParaRPr sz="2100">
              <a:solidFill>
                <a:schemeClr val="dk1"/>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I think the internal is much more important and this class is largely focused on that.</a:t>
            </a:r>
            <a:endParaRPr sz="21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000"/>
          </a:p>
          <a:p>
            <a:pPr indent="0" lvl="0" marL="457200" rtl="0" algn="l">
              <a:spcBef>
                <a:spcPts val="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external critical thinking?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lnSpc>
                <a:spcPct val="100000"/>
              </a:lnSpc>
              <a:spcBef>
                <a:spcPts val="0"/>
              </a:spcBef>
              <a:spcAft>
                <a:spcPts val="0"/>
              </a:spcAft>
              <a:buSzPts val="2400"/>
              <a:buChar char="●"/>
            </a:pPr>
            <a:r>
              <a:rPr lang="en" sz="2400">
                <a:solidFill>
                  <a:srgbClr val="262626"/>
                </a:solidFill>
                <a:latin typeface="Times New Roman"/>
                <a:ea typeface="Times New Roman"/>
                <a:cs typeface="Times New Roman"/>
                <a:sym typeface="Times New Roman"/>
              </a:rPr>
              <a:t>External critical thinking is the ability to apply critical thinking skills to assertions and arguments of others.</a:t>
            </a:r>
            <a:endParaRPr sz="2400">
              <a:solidFill>
                <a:srgbClr val="262626"/>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262626"/>
              </a:buClr>
              <a:buSzPts val="2400"/>
              <a:buFont typeface="Times New Roman"/>
              <a:buChar char="●"/>
            </a:pPr>
            <a:r>
              <a:rPr lang="en" sz="2400">
                <a:solidFill>
                  <a:srgbClr val="262626"/>
                </a:solidFill>
                <a:latin typeface="Times New Roman"/>
                <a:ea typeface="Times New Roman"/>
                <a:cs typeface="Times New Roman"/>
                <a:sym typeface="Times New Roman"/>
              </a:rPr>
              <a:t>External critical thinking is extremely important! Much of modern ‘liberal arts’ education is designed to increase these skills, which include using the scientific method generally, learning how to analyze and compare statements, learning how to incorporate analytical thinking in written form, etc.</a:t>
            </a:r>
            <a:endParaRPr sz="2400">
              <a:solidFill>
                <a:srgbClr val="262626"/>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50">
              <a:solidFill>
                <a:srgbClr val="262626"/>
              </a:solidFill>
              <a:latin typeface="Times New Roman"/>
              <a:ea typeface="Times New Roman"/>
              <a:cs typeface="Times New Roman"/>
              <a:sym typeface="Times New Roman"/>
            </a:endParaRPr>
          </a:p>
          <a:p>
            <a:pPr indent="0" lvl="0" marL="457200" rtl="0" algn="l">
              <a:spcBef>
                <a:spcPts val="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internal critical thinking?</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00000"/>
              </a:lnSpc>
              <a:spcBef>
                <a:spcPts val="0"/>
              </a:spcBef>
              <a:spcAft>
                <a:spcPts val="0"/>
              </a:spcAft>
              <a:buSzPts val="1800"/>
              <a:buChar char="●"/>
            </a:pPr>
            <a:r>
              <a:rPr lang="en"/>
              <a:t>Internal critical thinking is "thinking about your thinking, while you're thinking, in order to improve your thinking."</a:t>
            </a:r>
            <a:endParaRPr/>
          </a:p>
          <a:p>
            <a:pPr indent="-342900" lvl="0" marL="457200" rtl="0" algn="l">
              <a:spcBef>
                <a:spcPts val="0"/>
              </a:spcBef>
              <a:spcAft>
                <a:spcPts val="0"/>
              </a:spcAft>
              <a:buSzPts val="1800"/>
              <a:buChar char="●"/>
            </a:pPr>
            <a:r>
              <a:rPr lang="en"/>
              <a:t>Essentially, it’s the difference between criticizing other people and criticizing yourself. Which is more fun?</a:t>
            </a:r>
            <a:endParaRPr/>
          </a:p>
          <a:p>
            <a:pPr indent="-342900" lvl="0" marL="457200" rtl="0" algn="l">
              <a:spcBef>
                <a:spcPts val="0"/>
              </a:spcBef>
              <a:spcAft>
                <a:spcPts val="0"/>
              </a:spcAft>
              <a:buSzPts val="1800"/>
              <a:buChar char="●"/>
            </a:pPr>
            <a:r>
              <a:rPr lang="en"/>
              <a:t>External CT is already commonly taught coherently as a unit in certain classes, such as English composition and research methods.</a:t>
            </a:r>
            <a:endParaRPr/>
          </a:p>
          <a:p>
            <a:pPr indent="-342900" lvl="0" marL="457200" rtl="0" algn="l">
              <a:spcBef>
                <a:spcPts val="0"/>
              </a:spcBef>
              <a:spcAft>
                <a:spcPts val="0"/>
              </a:spcAft>
              <a:buSzPts val="1800"/>
              <a:buChar char="●"/>
            </a:pPr>
            <a:r>
              <a:rPr lang="en"/>
              <a:t>Meanwhile, internal CT is rarely taught comprehensively. It requires knowledge of multiple disciplines to master: psychology, philosophy, statistics, and business/economics.</a:t>
            </a:r>
            <a:endParaRPr/>
          </a:p>
          <a:p>
            <a:pPr indent="-342900" lvl="0" marL="457200" rtl="0" algn="l">
              <a:spcBef>
                <a:spcPts val="0"/>
              </a:spcBef>
              <a:spcAft>
                <a:spcPts val="0"/>
              </a:spcAft>
              <a:buSzPts val="1800"/>
              <a:buChar char="●"/>
            </a:pPr>
            <a:r>
              <a:rPr lang="en"/>
              <a:t>As human beings, we are naturally prone to many different types of mistakes, many of which we are not even aware of. </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Psychology</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Humans are prone to a lot of mental mistakes, as shown via psychological studies.</a:t>
            </a:r>
            <a:endParaRPr sz="2200"/>
          </a:p>
          <a:p>
            <a:pPr indent="-368300" lvl="0" marL="457200" rtl="0" algn="l">
              <a:spcBef>
                <a:spcPts val="0"/>
              </a:spcBef>
              <a:spcAft>
                <a:spcPts val="0"/>
              </a:spcAft>
              <a:buSzPts val="2200"/>
              <a:buChar char="●"/>
            </a:pPr>
            <a:r>
              <a:rPr lang="en" sz="2200"/>
              <a:t>Two in particular greatly affect critical thinking in respect to politics. </a:t>
            </a:r>
            <a:endParaRPr sz="2200"/>
          </a:p>
          <a:p>
            <a:pPr indent="-342900" lvl="1" marL="1371600" rtl="0" algn="l">
              <a:spcBef>
                <a:spcPts val="0"/>
              </a:spcBef>
              <a:spcAft>
                <a:spcPts val="0"/>
              </a:spcAft>
              <a:buSzPts val="1800"/>
              <a:buChar char="○"/>
            </a:pPr>
            <a:r>
              <a:rPr lang="en" sz="1800"/>
              <a:t>The Dunning Kruger Effect</a:t>
            </a:r>
            <a:endParaRPr sz="1800"/>
          </a:p>
          <a:p>
            <a:pPr indent="-342900" lvl="1" marL="1371600" rtl="0" algn="l">
              <a:spcBef>
                <a:spcPts val="0"/>
              </a:spcBef>
              <a:spcAft>
                <a:spcPts val="0"/>
              </a:spcAft>
              <a:buSzPts val="1800"/>
              <a:buChar char="○"/>
            </a:pPr>
            <a:r>
              <a:rPr lang="en" sz="1800"/>
              <a:t>Confirmation Bias</a:t>
            </a:r>
            <a:endParaRPr sz="1800"/>
          </a:p>
          <a:p>
            <a:pPr indent="0" lvl="0" marL="9144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Philosophy</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Logic is a subdiscipline of philosophy.</a:t>
            </a:r>
            <a:endParaRPr/>
          </a:p>
          <a:p>
            <a:pPr indent="-342900" lvl="0" marL="457200" rtl="0" algn="l">
              <a:spcBef>
                <a:spcPts val="0"/>
              </a:spcBef>
              <a:spcAft>
                <a:spcPts val="0"/>
              </a:spcAft>
              <a:buSzPts val="1800"/>
              <a:buChar char="●"/>
            </a:pPr>
            <a:r>
              <a:rPr lang="en"/>
              <a:t>Logical fallacies are an important component of philosophy and humans are very prone to committing logical fallacies. Political arguments are rife with them.</a:t>
            </a:r>
            <a:endParaRPr/>
          </a:p>
          <a:p>
            <a:pPr indent="-342900" lvl="0" marL="457200" rtl="0" algn="l">
              <a:spcBef>
                <a:spcPts val="0"/>
              </a:spcBef>
              <a:spcAft>
                <a:spcPts val="0"/>
              </a:spcAft>
              <a:buSzPts val="1800"/>
              <a:buChar char="●"/>
            </a:pPr>
            <a:r>
              <a:rPr lang="en"/>
              <a:t>Committing a logical fallacy doesn’t invalidate one’s argument but it does make it weaker, everything else equal. </a:t>
            </a:r>
            <a:endParaRPr/>
          </a:p>
          <a:p>
            <a:pPr indent="-342900" lvl="0" marL="457200" rtl="0" algn="l">
              <a:spcBef>
                <a:spcPts val="0"/>
              </a:spcBef>
              <a:spcAft>
                <a:spcPts val="0"/>
              </a:spcAft>
              <a:buSzPts val="1800"/>
              <a:buChar char="●"/>
            </a:pPr>
            <a:r>
              <a:rPr lang="en"/>
              <a:t>Some common, important logical fallacies that affect politics:</a:t>
            </a:r>
            <a:endParaRPr/>
          </a:p>
          <a:p>
            <a:pPr indent="-317500" lvl="1" marL="914400" rtl="0" algn="l">
              <a:spcBef>
                <a:spcPts val="0"/>
              </a:spcBef>
              <a:spcAft>
                <a:spcPts val="0"/>
              </a:spcAft>
              <a:buSzPts val="1400"/>
              <a:buChar char="○"/>
            </a:pPr>
            <a:r>
              <a:rPr lang="en"/>
              <a:t>The ‘ad hominem’ fallacy</a:t>
            </a:r>
            <a:endParaRPr/>
          </a:p>
          <a:p>
            <a:pPr indent="-317500" lvl="1" marL="914400" rtl="0" algn="l">
              <a:spcBef>
                <a:spcPts val="0"/>
              </a:spcBef>
              <a:spcAft>
                <a:spcPts val="0"/>
              </a:spcAft>
              <a:buSzPts val="1400"/>
              <a:buChar char="○"/>
            </a:pPr>
            <a:r>
              <a:rPr lang="en"/>
              <a:t>The ‘genetic’ fallacy</a:t>
            </a:r>
            <a:endParaRPr/>
          </a:p>
          <a:p>
            <a:pPr indent="-317500" lvl="1" marL="914400" rtl="0" algn="l">
              <a:spcBef>
                <a:spcPts val="0"/>
              </a:spcBef>
              <a:spcAft>
                <a:spcPts val="0"/>
              </a:spcAft>
              <a:buSzPts val="1400"/>
              <a:buChar char="○"/>
            </a:pPr>
            <a:r>
              <a:rPr lang="en"/>
              <a:t>The ‘slippery slope’ fallacy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283325"/>
            <a:ext cx="8520600" cy="6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Statistics</a:t>
            </a:r>
            <a:endParaRPr/>
          </a:p>
        </p:txBody>
      </p:sp>
      <p:sp>
        <p:nvSpPr>
          <p:cNvPr id="97" name="Google Shape;97;p20"/>
          <p:cNvSpPr txBox="1"/>
          <p:nvPr>
            <p:ph idx="1" type="body"/>
          </p:nvPr>
        </p:nvSpPr>
        <p:spPr>
          <a:xfrm>
            <a:off x="311700" y="969850"/>
            <a:ext cx="8520600" cy="3609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Many of the laws of statistics are counter-intuitive and involve a lot of math. </a:t>
            </a:r>
            <a:endParaRPr sz="2100"/>
          </a:p>
          <a:p>
            <a:pPr indent="-349250" lvl="0" marL="457200" rtl="0" algn="l">
              <a:lnSpc>
                <a:spcPct val="100000"/>
              </a:lnSpc>
              <a:spcBef>
                <a:spcPts val="0"/>
              </a:spcBef>
              <a:spcAft>
                <a:spcPts val="0"/>
              </a:spcAft>
              <a:buClr>
                <a:schemeClr val="dk1"/>
              </a:buClr>
              <a:buSzPts val="1900"/>
              <a:buFont typeface="Times New Roman"/>
              <a:buChar char="●"/>
            </a:pPr>
            <a:r>
              <a:rPr lang="en" sz="2100"/>
              <a:t>Example: </a:t>
            </a:r>
            <a:r>
              <a:rPr lang="en" sz="2100" u="sng">
                <a:solidFill>
                  <a:schemeClr val="hlink"/>
                </a:solidFill>
                <a:hlinkClick r:id="rId3"/>
              </a:rPr>
              <a:t>bacon study</a:t>
            </a:r>
            <a:r>
              <a:rPr lang="en" sz="2100"/>
              <a:t> (</a:t>
            </a:r>
            <a:r>
              <a:rPr lang="en" sz="2100" u="sng">
                <a:solidFill>
                  <a:schemeClr val="hlink"/>
                </a:solidFill>
                <a:hlinkClick r:id="rId4"/>
              </a:rPr>
              <a:t>explanation</a:t>
            </a:r>
            <a:r>
              <a:rPr lang="en" sz="2100"/>
              <a:t>) and the difference between absolute and relative odds.</a:t>
            </a:r>
            <a:endParaRPr sz="2100"/>
          </a:p>
          <a:p>
            <a:pPr indent="0" lvl="0" marL="457200" rtl="0" algn="l">
              <a:lnSpc>
                <a:spcPct val="100000"/>
              </a:lnSpc>
              <a:spcBef>
                <a:spcPts val="0"/>
              </a:spcBef>
              <a:spcAft>
                <a:spcPts val="0"/>
              </a:spcAft>
              <a:buNone/>
            </a:pPr>
            <a:r>
              <a:t/>
            </a:r>
            <a:endParaRPr sz="2100"/>
          </a:p>
          <a:p>
            <a:pPr indent="0" lvl="0" marL="0" rtl="0" algn="l">
              <a:spcBef>
                <a:spcPts val="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Business/Economics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Risk Management: Humans are naturally terrible at gauging, comparing, and evaluating risk. </a:t>
            </a:r>
            <a:endParaRPr sz="2000"/>
          </a:p>
          <a:p>
            <a:pPr indent="-355600" lvl="0" marL="457200" rtl="0" algn="l">
              <a:spcBef>
                <a:spcPts val="0"/>
              </a:spcBef>
              <a:spcAft>
                <a:spcPts val="0"/>
              </a:spcAft>
              <a:buSzPts val="2000"/>
              <a:buChar char="●"/>
            </a:pPr>
            <a:r>
              <a:rPr lang="en" sz="2000"/>
              <a:t>Example: the 9/11 ‘experiment’</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