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60" r:id="rId4"/>
    <p:sldId id="270" r:id="rId5"/>
    <p:sldId id="271" r:id="rId6"/>
    <p:sldId id="272" r:id="rId7"/>
    <p:sldId id="262" r:id="rId8"/>
    <p:sldId id="273" r:id="rId9"/>
    <p:sldId id="274" r:id="rId10"/>
    <p:sldId id="263" r:id="rId11"/>
    <p:sldId id="275" r:id="rId12"/>
    <p:sldId id="264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89" r:id="rId26"/>
    <p:sldId id="290" r:id="rId27"/>
    <p:sldId id="291" r:id="rId28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97" d="100"/>
          <a:sy n="97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0268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522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4582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692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4571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0780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7818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488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677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237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490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178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586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801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206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246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39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7519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83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133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399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708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04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732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3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>
                <a:solidFill>
                  <a:srgbClr val="000000"/>
                </a:solidFill>
                <a:latin typeface="Noto Sans"/>
                <a:ea typeface="Noto Sans"/>
              </a:rPr>
              <a:t>UT 2.1 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– Implantación de arquitecturas web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1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Repaso TCP/IP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Despliegue de aplicaciones web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CE6E7-FE74-D17B-BD8A-6AA0F596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3" b="35071"/>
          <a:stretch/>
        </p:blipFill>
        <p:spPr bwMode="auto">
          <a:xfrm>
            <a:off x="1004888" y="1615440"/>
            <a:ext cx="11430000" cy="3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0">
            <a:extLst>
              <a:ext uri="{FF2B5EF4-FFF2-40B4-BE49-F238E27FC236}">
                <a16:creationId xmlns:a16="http://schemas.microsoft.com/office/drawing/2014/main" id="{1B286770-A2F1-1520-2AF5-0518B38282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96685" y="1253161"/>
            <a:ext cx="9706269" cy="5801590"/>
          </a:xfrm>
          <a:prstGeom prst="rect">
            <a:avLst/>
          </a:prstGeom>
        </p:spPr>
      </p:pic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Encapsulación TCP/IP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16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TCP/IP – Acceso a la red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Identificación mediante dirección MAC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Formato: 6 octetos hexadecimales. Ejemplo de dirección MAC: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d4:25:8b:f5:13:ce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11010100 : 00100101 : 10001011: 11110101 : 00010011 : 11001110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Unidad de datos: trama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frame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Equipos de transmisión: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hub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/ switch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Los switches “recuerdan” las direcciones MAC de las tarjetas de red de equipos y otros dispositivos.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Los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hubs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hacen difusión de las tramas por todas las bocas, por lo que son menos eficientes</a:t>
            </a:r>
          </a:p>
        </p:txBody>
      </p:sp>
    </p:spTree>
    <p:extLst>
      <p:ext uri="{BB962C8B-B14F-4D97-AF65-F5344CB8AC3E}">
        <p14:creationId xmlns:p14="http://schemas.microsoft.com/office/powerpoint/2010/main" val="294203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TCP/IP – Red / IP / Internet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0155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Unidad de datos: paquete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Equipos de transmisión: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router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Funciones: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Enrutamiento entre redes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Fragmentación de envíos demasiado grandes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Dirección IP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V4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Número binario de 32 bits, dividido en 4 octetos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Ejemplo: 00010011.11110000.10000111.11111101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decimal, 19.240.135.253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Existen direcciones IP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V6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que no veremos.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04964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TCP/IP – Red / IP / Internet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794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Direccionamiento IP.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RRRRRRRR.RRRRRRRR.HHHHHHHH.HHHHHHHH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1371600" lvl="2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R: bits del ID de red</a:t>
            </a:r>
          </a:p>
          <a:p>
            <a:pPr marL="1371600" lvl="2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H: bits del ID de host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Direcciones reservadas: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Todos los H a “0”: Dirección de red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Todos los H a “1”: Dirección de broadcast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Primera dirección libre suele ser la del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router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27451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TCP/IP – Red / IP / Internet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6151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Máscara de red: número de 32 bits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Posiciones del identificador de red: “1”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Posiciones del identificador de host: “0”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Cálculo de la dirección de red: operación AND bit a bit entre dirección IP y máscara de red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2" name="Picture 220">
            <a:extLst>
              <a:ext uri="{FF2B5EF4-FFF2-40B4-BE49-F238E27FC236}">
                <a16:creationId xmlns:a16="http://schemas.microsoft.com/office/drawing/2014/main" id="{C5B07C91-D59F-B609-36EA-F6738DB80F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2930" y="4429794"/>
            <a:ext cx="11793775" cy="24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2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TCP/IP – Red / IP / Internet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17426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3" name="Picture 257">
            <a:extLst>
              <a:ext uri="{FF2B5EF4-FFF2-40B4-BE49-F238E27FC236}">
                <a16:creationId xmlns:a16="http://schemas.microsoft.com/office/drawing/2014/main" id="{840432BC-3D11-9399-3906-79ACB26789DA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6000"/>
                    </a14:imgEffect>
                    <a14:imgEffect>
                      <a14:brightnessContrast contras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6654" y="1458210"/>
            <a:ext cx="10446327" cy="58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2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TCP/IP – Red / IP / Internet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Clases de direcciones IP (nomenclatura histórica)</a:t>
            </a:r>
          </a:p>
        </p:txBody>
      </p:sp>
      <p:grpSp>
        <p:nvGrpSpPr>
          <p:cNvPr id="2" name="Group 4257">
            <a:extLst>
              <a:ext uri="{FF2B5EF4-FFF2-40B4-BE49-F238E27FC236}">
                <a16:creationId xmlns:a16="http://schemas.microsoft.com/office/drawing/2014/main" id="{B8AC9E16-E9F9-1BF9-2FA8-119D9B32CAB8}"/>
              </a:ext>
            </a:extLst>
          </p:cNvPr>
          <p:cNvGrpSpPr/>
          <p:nvPr/>
        </p:nvGrpSpPr>
        <p:grpSpPr>
          <a:xfrm>
            <a:off x="1579441" y="1656611"/>
            <a:ext cx="10340753" cy="5438248"/>
            <a:chOff x="0" y="0"/>
            <a:chExt cx="9180576" cy="4828032"/>
          </a:xfrm>
        </p:grpSpPr>
        <p:pic>
          <p:nvPicPr>
            <p:cNvPr id="3" name="Picture 267">
              <a:extLst>
                <a:ext uri="{FF2B5EF4-FFF2-40B4-BE49-F238E27FC236}">
                  <a16:creationId xmlns:a16="http://schemas.microsoft.com/office/drawing/2014/main" id="{82895E75-1D8B-9400-DE32-EA525AB82271}"/>
                </a:ext>
              </a:extLst>
            </p:cNvPr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5353812" cy="4828032"/>
            </a:xfrm>
            <a:prstGeom prst="rect">
              <a:avLst/>
            </a:prstGeom>
          </p:spPr>
        </p:pic>
        <p:pic>
          <p:nvPicPr>
            <p:cNvPr id="4" name="Picture 269">
              <a:extLst>
                <a:ext uri="{FF2B5EF4-FFF2-40B4-BE49-F238E27FC236}">
                  <a16:creationId xmlns:a16="http://schemas.microsoft.com/office/drawing/2014/main" id="{F020949F-25A1-ECEE-547D-16BD1D39FBB9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362956" y="862584"/>
              <a:ext cx="3817620" cy="2665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081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TCP/IP – Red / IP / Internet – Gateway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32148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Dispositivo con el que podemos interconectar redes que pueden tener protocolos y/o arquitecturas diferentes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Tiene al menos una boca en cada una de las redes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Puede ser un PC,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router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gateway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especializado o servidor proxy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redes domésticas es habitual que el equipo sea a la vez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gateway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router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punto de acceso wifi y firewall.</a:t>
            </a:r>
          </a:p>
        </p:txBody>
      </p:sp>
    </p:spTree>
    <p:extLst>
      <p:ext uri="{BB962C8B-B14F-4D97-AF65-F5344CB8AC3E}">
        <p14:creationId xmlns:p14="http://schemas.microsoft.com/office/powerpoint/2010/main" val="2652822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TCP/IP – Red / IP / Internet –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Subnetting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360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Optimización usando máscaras de red para generar subredes.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Ejemplo: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Una sola red 172.18.0.0 / 16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32-16 = 16 bits de host 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=&gt; 65536 direcciones / 65534 equipos.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Lo dividimos en subredes usando máscaras de 23 bits (/ 23).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23-16 = 7 bits de subred =&gt; 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128 subredes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32-23 = 9 bits de host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=&gt; 512 direcciones / 510 equipos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Hay menos equipos (128*510 = 65280)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Pero más organizados. Útil para dividir una red entre sedes, o por plantas de un edificio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o por departamentos, etc.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275139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TCP/IP – Red / IP / Internet –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Supernetting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Agrupación de redes dentro de otra, a modo de resumen. Útil para aligerar tablas de enrutamiento.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Ejemplo: dadas las siguientes redes, debemos resumirlas en una: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172.16.3.0/26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172.16.3.64/26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172.16.3.128/26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172.16.3.192/26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objetivo es obtener una especie de red de "nivel superior", que englobe a todas estas.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59414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Modelo de arquitectura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OSI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256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pc="-1" dirty="0">
                <a:solidFill>
                  <a:srgbClr val="333333"/>
                </a:solidFill>
                <a:latin typeface="Noto Sans"/>
                <a:ea typeface="DejaVu Sans"/>
              </a:rPr>
              <a:t>¿Qué es </a:t>
            </a: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OSI</a:t>
            </a:r>
            <a:r>
              <a:rPr lang="es-ES" sz="2800" b="1" spc="-1" dirty="0">
                <a:solidFill>
                  <a:srgbClr val="333333"/>
                </a:solidFill>
                <a:latin typeface="Noto Sans"/>
                <a:ea typeface="DejaVu Sans"/>
              </a:rPr>
              <a:t>?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>
                <a:solidFill>
                  <a:srgbClr val="333333"/>
                </a:solidFill>
                <a:latin typeface="Noto Sans"/>
                <a:ea typeface="DejaVu Sans"/>
              </a:rPr>
              <a:t>O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pen </a:t>
            </a: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S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ystems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I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nterconnection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Modelo de referencia para los protocolos 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 red y de interconexión de redes.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Creado a principios de la década de los 80.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Estructura: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Capas, cada una basada en un nivel inferior.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Servicios = Aplicaciones.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Comunicación basada en protocolos.</a:t>
            </a:r>
          </a:p>
        </p:txBody>
      </p:sp>
      <p:pic>
        <p:nvPicPr>
          <p:cNvPr id="2" name="Picture 2" descr="El modelo OSI">
            <a:extLst>
              <a:ext uri="{FF2B5EF4-FFF2-40B4-BE49-F238E27FC236}">
                <a16:creationId xmlns:a16="http://schemas.microsoft.com/office/drawing/2014/main" id="{2F5D9404-2875-0640-39F5-56010E63A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9" b="2019"/>
          <a:stretch/>
        </p:blipFill>
        <p:spPr bwMode="auto">
          <a:xfrm>
            <a:off x="8360230" y="931679"/>
            <a:ext cx="5079546" cy="637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49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TCP/IP – Red / IP / Internet –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Supernetting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873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Para hacerlo, se pasan las redes a binario: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Red 1: 10101100.00010000.00000011.00000000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Red 2: 10101100.00010000.00000011.01000000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Red 3: 10101100.00010000.00000011.10000000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Red 4: 10101100.00010000.00000011.11000000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 se obtiene la parte común de mayor peso, dejando a cero la parte final: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Red: 10101100.00010000.00000011.00000000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máscara se calcula en función del tamaño de la parte "común":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Máscara: 11111111.11111111.11111111.00000000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resultado: red 172.16.3.0 / 24, máscara 255.255.255.0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08455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TCP/IP – Red / IP / Internet – 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VLSM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Variable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Length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Subnet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Masking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Permite usar máscaras de distinta longitud al hacer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subnetting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de una red. Esto permite crear redes con distintos tamaños (distinto número de direcciones), y aprovechar mejor el espacio de direcciones.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Ejemplo: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Queremos dividir la red 10.5.126.0 /23 en cuatro redes: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RED A : 130 equipos (+red +broadcast)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RED B: 70 equipos (+red +broadcast )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RED C: 40 equipos (+red +broadcast )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RED D: 10 equipos (+red + broadcast )</a:t>
            </a:r>
          </a:p>
        </p:txBody>
      </p:sp>
    </p:spTree>
    <p:extLst>
      <p:ext uri="{BB962C8B-B14F-4D97-AF65-F5344CB8AC3E}">
        <p14:creationId xmlns:p14="http://schemas.microsoft.com/office/powerpoint/2010/main" val="79267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TCP/IP – Red / IP / Internet – 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VLSM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1897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Elegimos la máscara de subred para cada red, empezando por la más grande.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Red A (130 + 2). 132 direcciones no caben en una /25, por lo que usamos una /24, con 256 direcciones y 254 hosts.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Dirección de red: 	10.5.126.0/24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Hosts válidos: 		10.5.126.1 – 10.5.126.254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Broadcast: 		10.5.126.255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Red B (70 +2): usamos /25, con 128 direcciones y 126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hots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Dirección de red: 	10.5.127.0/25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Hosts válidos: 		10.5.127.1 – 10.5.127.126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Broadcast: 		10.5.127.127</a:t>
            </a:r>
          </a:p>
        </p:txBody>
      </p:sp>
    </p:spTree>
    <p:extLst>
      <p:ext uri="{BB962C8B-B14F-4D97-AF65-F5344CB8AC3E}">
        <p14:creationId xmlns:p14="http://schemas.microsoft.com/office/powerpoint/2010/main" val="263493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TCP/IP – Red / IP / Internet – 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VLSM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001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Red C (40 + 2): usamos /26, con 64 direcciones y 62 hosts.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Dirección de red: 	10.5.127.128/26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Hosts válidos: 		10.5.127.129 – 10.5.127.190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Broadcast: 		10.5.127.191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Red D (10 + 2): usamos /28, con 16 direcciones y 14 hosts.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Dirección de red: 	10.5.127.192/28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       	Hosts válidos: 		10.5.127.193 – 10.5.127.206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Broadcast: 		10.5.127.207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Esto deja espacio sin usar en la red 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10.5.126.0 /23.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Después de asignar las subredes, quedan libres las direcciones desde 10.5.127.208 hasta 10.5.127.255, que podrían ser usadas para futuras redes o propósitos 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57058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TCP/IP – Red / IP / Internet – 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Routing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Proceso por el que se envía información desde una máquina origen a una máquina destino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la misma red o en una red diferente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Dispositivo: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Normalmente el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router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propio ordenador si dispone de varias interfaces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Las “tablas de encaminamiento" almacenan la información necesaria para enviar la información a su destino: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Encaminamiento estático: ficheros de configuración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Encaminamiento dinámico: RIP,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OSPF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169541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TCP/IP – Transporte – TCP/UDP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Permiten gestionar a la vez varios orígenes y destinos en una misma comunicación, y múltiples comunicaciones en un mismo equipo.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usan los puertos como añadido a la dirección IP.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Conocidos (0-1023): Aplicaciones estándar.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Registrados (1024-49151): No estándar.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Dinámicos (49152-65535): Inicio de conexiones.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UDP (User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Datagram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Protocol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): sin establecimiento de conexión previo ni control de flujo.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TCP (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Transmission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Control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Protocol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): establecimiento de conexión, control de flujo y errores.</a:t>
            </a:r>
          </a:p>
        </p:txBody>
      </p:sp>
    </p:spTree>
    <p:extLst>
      <p:ext uri="{BB962C8B-B14F-4D97-AF65-F5344CB8AC3E}">
        <p14:creationId xmlns:p14="http://schemas.microsoft.com/office/powerpoint/2010/main" val="3952416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TCP/IP – Aplicación – TCP/UDP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Son los protocolos y servicios que se utilizan las aplicaciones de más alto nivel, como un cliente FTP o un navegador web. Ejemplos: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DHCP – Asignación dinámica de direcciones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FTP – Transferencia de ficheros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HTTP, HTTPS – Navegación web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DNS – Resolución de nombres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SMTP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POP3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IMAP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Correo electrónico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Nosotros trabajaremos fundamentalmente con HTTP, pero también aprenderemos algo sobre HTTPS, FTP,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SFTP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y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FTPS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o DNS.</a:t>
            </a:r>
          </a:p>
        </p:txBody>
      </p:sp>
    </p:spTree>
    <p:extLst>
      <p:ext uri="{BB962C8B-B14F-4D97-AF65-F5344CB8AC3E}">
        <p14:creationId xmlns:p14="http://schemas.microsoft.com/office/powerpoint/2010/main" val="349942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Modelo de arquitectura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OSI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1843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Nivel 1: Físico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Medio de transmisión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Señal eléctrica / flujo de bits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Nivel 2: Enlace (switch)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Direccionamiento físico MAC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Acceso al medio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Detección de errores</a:t>
            </a:r>
          </a:p>
        </p:txBody>
      </p:sp>
      <p:pic>
        <p:nvPicPr>
          <p:cNvPr id="2" name="Picture 2" descr="El modelo OSI">
            <a:extLst>
              <a:ext uri="{FF2B5EF4-FFF2-40B4-BE49-F238E27FC236}">
                <a16:creationId xmlns:a16="http://schemas.microsoft.com/office/drawing/2014/main" id="{2F5D9404-2875-0640-39F5-56010E63A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9" b="2019"/>
          <a:stretch/>
        </p:blipFill>
        <p:spPr bwMode="auto">
          <a:xfrm>
            <a:off x="8360230" y="931679"/>
            <a:ext cx="5079546" cy="637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56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Modelo de arquitectura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OSI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256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Nivel 3: Red (</a:t>
            </a:r>
            <a:r>
              <a:rPr lang="es-ES" sz="2800" b="1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router</a:t>
            </a:r>
            <a:r>
              <a:rPr lang="es-ES" sz="2800" b="1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Enrutamiento origen - destino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Firewalls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Protocolo IP</a:t>
            </a:r>
          </a:p>
          <a:p>
            <a:pPr>
              <a:spcAft>
                <a:spcPts val="1414"/>
              </a:spcAft>
            </a:pPr>
            <a:r>
              <a:rPr lang="es-ES" sz="2800" b="1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Nivel 4: Transporte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Envío de datos (independiente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 la red física)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Segmentos o Datagramas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Protocolos TCP / UDP</a:t>
            </a:r>
          </a:p>
        </p:txBody>
      </p:sp>
      <p:pic>
        <p:nvPicPr>
          <p:cNvPr id="2" name="Picture 2" descr="El modelo OSI">
            <a:extLst>
              <a:ext uri="{FF2B5EF4-FFF2-40B4-BE49-F238E27FC236}">
                <a16:creationId xmlns:a16="http://schemas.microsoft.com/office/drawing/2014/main" id="{2F5D9404-2875-0640-39F5-56010E63A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9" b="2019"/>
          <a:stretch/>
        </p:blipFill>
        <p:spPr bwMode="auto">
          <a:xfrm>
            <a:off x="8360230" y="931679"/>
            <a:ext cx="5079546" cy="637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69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Modelo de arquitectura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OSI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b="1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Nivel 5: Sesión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Mantener la comunicación abierta y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reanudarla</a:t>
            </a:r>
          </a:p>
          <a:p>
            <a:pPr>
              <a:spcAft>
                <a:spcPts val="1414"/>
              </a:spcAft>
            </a:pPr>
            <a:r>
              <a:rPr lang="es-ES" sz="2800" b="1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Nivel 6: Presentación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Garantizar la representación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reconocible de la información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Cifrado de datos</a:t>
            </a:r>
          </a:p>
          <a:p>
            <a:pPr>
              <a:spcAft>
                <a:spcPts val="1414"/>
              </a:spcAft>
            </a:pPr>
            <a:r>
              <a:rPr lang="es-ES" sz="2800" b="1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Nivel 7: Aplicación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Acceso a servicios</a:t>
            </a:r>
          </a:p>
        </p:txBody>
      </p:sp>
      <p:pic>
        <p:nvPicPr>
          <p:cNvPr id="2" name="Picture 2" descr="El modelo OSI">
            <a:extLst>
              <a:ext uri="{FF2B5EF4-FFF2-40B4-BE49-F238E27FC236}">
                <a16:creationId xmlns:a16="http://schemas.microsoft.com/office/drawing/2014/main" id="{2F5D9404-2875-0640-39F5-56010E63A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9" b="2019"/>
          <a:stretch/>
        </p:blipFill>
        <p:spPr bwMode="auto">
          <a:xfrm>
            <a:off x="8360230" y="931679"/>
            <a:ext cx="5079546" cy="637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62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Modelo cliente / servidor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866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Modelo utilizado en la mayoría de los servicios actuales.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Elementos que intervienen: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Proceso cliente: inicia la comunicación, solicita el servicio.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Proceso servidor: a la espera, responde a peticiones.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Aplicación de red: programa que usa protocolos para interactuar con otras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Protocolo: conjunto de normas formales que detallan la forma en que se comunican las aplicaciones (y los sistemas) para ofrecer un servicio en red.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7083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Modelo cliente / servidor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Relación entre servicios, servidores, clientes y protocolos.</a:t>
            </a:r>
          </a:p>
        </p:txBody>
      </p:sp>
      <p:pic>
        <p:nvPicPr>
          <p:cNvPr id="2" name="Picture 115">
            <a:extLst>
              <a:ext uri="{FF2B5EF4-FFF2-40B4-BE49-F238E27FC236}">
                <a16:creationId xmlns:a16="http://schemas.microsoft.com/office/drawing/2014/main" id="{56D3D64E-AE28-A39D-9D51-3628F2C3D8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30849" y="2042620"/>
            <a:ext cx="10378076" cy="4234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00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Modelo TCP/IP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17426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Simplificación optimizada del modelo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OSI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(internet)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4 capas: Acceso a red, red, transporte y aplicación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2" name="Picture 135">
            <a:extLst>
              <a:ext uri="{FF2B5EF4-FFF2-40B4-BE49-F238E27FC236}">
                <a16:creationId xmlns:a16="http://schemas.microsoft.com/office/drawing/2014/main" id="{B3577471-F15B-B4D7-999A-484D08A7E4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0192" y="2636280"/>
            <a:ext cx="10919251" cy="466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Encapsulación TCP/IP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15630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La información intercambiada en cada capa está contenida en datagramas o unidades de datos.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Cada capa “encapsula” las unidades de datos superiores.</a:t>
            </a:r>
          </a:p>
        </p:txBody>
      </p:sp>
    </p:spTree>
    <p:extLst>
      <p:ext uri="{BB962C8B-B14F-4D97-AF65-F5344CB8AC3E}">
        <p14:creationId xmlns:p14="http://schemas.microsoft.com/office/powerpoint/2010/main" val="61349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13841</TotalTime>
  <Words>1616</Words>
  <Application>Microsoft Office PowerPoint</Application>
  <PresentationFormat>Personalizado</PresentationFormat>
  <Paragraphs>195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Office Theme</vt:lpstr>
      <vt:lpstr>UT 2.1 – Implantación de arquitecturas web 1 – Repaso TCP/IP</vt:lpstr>
      <vt:lpstr>Modelo de arquitectura OSI</vt:lpstr>
      <vt:lpstr>Modelo de arquitectura OSI</vt:lpstr>
      <vt:lpstr>Modelo de arquitectura OSI</vt:lpstr>
      <vt:lpstr>Modelo de arquitectura OSI</vt:lpstr>
      <vt:lpstr>Modelo cliente / servidor</vt:lpstr>
      <vt:lpstr>Modelo cliente / servidor</vt:lpstr>
      <vt:lpstr>Modelo TCP/IP</vt:lpstr>
      <vt:lpstr>Encapsulación TCP/IP</vt:lpstr>
      <vt:lpstr>Encapsulación TCP/IP</vt:lpstr>
      <vt:lpstr>TCP/IP – Acceso a la red</vt:lpstr>
      <vt:lpstr>TCP/IP – Red / IP / Internet</vt:lpstr>
      <vt:lpstr>TCP/IP – Red / IP / Internet</vt:lpstr>
      <vt:lpstr>TCP/IP – Red / IP / Internet</vt:lpstr>
      <vt:lpstr>TCP/IP – Red / IP / Internet</vt:lpstr>
      <vt:lpstr>TCP/IP – Red / IP / Internet</vt:lpstr>
      <vt:lpstr>TCP/IP – Red / IP / Internet – Gateway</vt:lpstr>
      <vt:lpstr>TCP/IP – Red / IP / Internet – Subnetting</vt:lpstr>
      <vt:lpstr>TCP/IP – Red / IP / Internet – Supernetting</vt:lpstr>
      <vt:lpstr>TCP/IP – Red / IP / Internet – Supernetting</vt:lpstr>
      <vt:lpstr>TCP/IP – Red / IP / Internet – VLSM</vt:lpstr>
      <vt:lpstr>TCP/IP – Red / IP / Internet – VLSM</vt:lpstr>
      <vt:lpstr>TCP/IP – Red / IP / Internet – VLSM</vt:lpstr>
      <vt:lpstr>TCP/IP – Red / IP / Internet – Routing</vt:lpstr>
      <vt:lpstr>TCP/IP – Transporte – TCP/UDP</vt:lpstr>
      <vt:lpstr>TCP/IP – Aplicación – TCP/UDP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Profesor IES Clara del Rey</cp:lastModifiedBy>
  <cp:revision>100</cp:revision>
  <dcterms:created xsi:type="dcterms:W3CDTF">2020-03-19T01:13:35Z</dcterms:created>
  <dcterms:modified xsi:type="dcterms:W3CDTF">2024-09-17T15:33:17Z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