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78" r:id="rId3"/>
    <p:sldId id="279" r:id="rId4"/>
    <p:sldId id="280" r:id="rId5"/>
    <p:sldId id="281" r:id="rId6"/>
    <p:sldId id="282" r:id="rId7"/>
    <p:sldId id="283" r:id="rId8"/>
    <p:sldId id="284" r:id="rId9"/>
    <p:sldId id="285" r:id="rId10"/>
    <p:sldId id="286" r:id="rId11"/>
    <p:sldId id="287" r:id="rId12"/>
    <p:sldId id="288" r:id="rId13"/>
    <p:sldId id="289" r:id="rId14"/>
    <p:sldId id="294" r:id="rId15"/>
    <p:sldId id="296" r:id="rId16"/>
    <p:sldId id="297" r:id="rId17"/>
    <p:sldId id="298" r:id="rId18"/>
    <p:sldId id="299" r:id="rId19"/>
    <p:sldId id="300" r:id="rId20"/>
    <p:sldId id="290" r:id="rId21"/>
    <p:sldId id="292" r:id="rId22"/>
    <p:sldId id="293" r:id="rId23"/>
    <p:sldId id="301" r:id="rId24"/>
    <p:sldId id="302" r:id="rId25"/>
  </p:sldIdLst>
  <p:sldSz cx="13439775" cy="7559675"/>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74" autoAdjust="0"/>
  </p:normalViewPr>
  <p:slideViewPr>
    <p:cSldViewPr snapToGrid="0">
      <p:cViewPr varScale="1">
        <p:scale>
          <a:sx n="52" d="100"/>
          <a:sy n="52" d="100"/>
        </p:scale>
        <p:origin x="120" y="1110"/>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s-ES" sz="1800" b="0" strike="noStrike" spc="-1">
                <a:solidFill>
                  <a:srgbClr val="000000"/>
                </a:solidFill>
                <a:latin typeface="Calibri"/>
              </a:rPr>
              <a:t>Click to move the slide</a:t>
            </a: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8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85" name="PlaceHolder 4"/>
          <p:cNvSpPr>
            <a:spLocks noGrp="1"/>
          </p:cNvSpPr>
          <p:nvPr>
            <p:ph type="dt" idx="7"/>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86" name="PlaceHolder 5"/>
          <p:cNvSpPr>
            <a:spLocks noGrp="1"/>
          </p:cNvSpPr>
          <p:nvPr>
            <p:ph type="ftr" idx="8"/>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87" name="PlaceHolder 6"/>
          <p:cNvSpPr>
            <a:spLocks noGrp="1"/>
          </p:cNvSpPr>
          <p:nvPr>
            <p:ph type="sldNum" idx="9"/>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43B74DF7-E64D-441E-A1FE-BA58F3FBE691}" type="slidenum">
              <a:rPr lang="en-US" sz="1400" b="0" strike="noStrike" spc="-1">
                <a:latin typeface="Times New Roman"/>
              </a:rPr>
              <a:t>‹Nº›</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sldNum" idx="10"/>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19A00BB6-1805-4BF7-9182-F420BAAB72B9}" type="slidenum">
              <a:rPr lang="es-ES" sz="1400" b="0" strike="noStrike" spc="-1">
                <a:latin typeface="Noto Sans"/>
                <a:ea typeface="DejaVu Sans"/>
              </a:rPr>
              <a:t>1</a:t>
            </a:fld>
            <a:endParaRPr lang="en-US" sz="1400" b="0" strike="noStrike" spc="-1">
              <a:latin typeface="Times New Roman"/>
            </a:endParaRPr>
          </a:p>
        </p:txBody>
      </p:sp>
      <p:sp>
        <p:nvSpPr>
          <p:cNvPr id="135" name="PlaceHolder 2"/>
          <p:cNvSpPr>
            <a:spLocks noGrp="1" noRot="1" noChangeAspect="1"/>
          </p:cNvSpPr>
          <p:nvPr>
            <p:ph type="sldImg"/>
          </p:nvPr>
        </p:nvSpPr>
        <p:spPr>
          <a:xfrm>
            <a:off x="215900" y="812800"/>
            <a:ext cx="7126288" cy="4008438"/>
          </a:xfrm>
          <a:prstGeom prst="rect">
            <a:avLst/>
          </a:prstGeom>
          <a:ln w="0">
            <a:noFill/>
          </a:ln>
        </p:spPr>
      </p:sp>
      <p:sp>
        <p:nvSpPr>
          <p:cNvPr id="136"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806D2-13C4-E802-5B96-1793D6E8875E}"/>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FC6B94D5-F342-3193-8F75-F9CDCDBA976D}"/>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10</a:t>
            </a:fld>
            <a:endParaRPr lang="es-ES" sz="1400" b="0" strike="noStrike" spc="-1">
              <a:latin typeface="Arial"/>
            </a:endParaRPr>
          </a:p>
        </p:txBody>
      </p:sp>
      <p:sp>
        <p:nvSpPr>
          <p:cNvPr id="155" name="PlaceHolder 2">
            <a:extLst>
              <a:ext uri="{FF2B5EF4-FFF2-40B4-BE49-F238E27FC236}">
                <a16:creationId xmlns:a16="http://schemas.microsoft.com/office/drawing/2014/main" id="{69B6C01C-B8D4-E5D7-F106-121C515E8923}"/>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FE26F509-609B-08E1-C3A0-303C36AAC85B}"/>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1277528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806D2-13C4-E802-5B96-1793D6E8875E}"/>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FC6B94D5-F342-3193-8F75-F9CDCDBA976D}"/>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11</a:t>
            </a:fld>
            <a:endParaRPr lang="es-ES" sz="1400" b="0" strike="noStrike" spc="-1">
              <a:latin typeface="Arial"/>
            </a:endParaRPr>
          </a:p>
        </p:txBody>
      </p:sp>
      <p:sp>
        <p:nvSpPr>
          <p:cNvPr id="155" name="PlaceHolder 2">
            <a:extLst>
              <a:ext uri="{FF2B5EF4-FFF2-40B4-BE49-F238E27FC236}">
                <a16:creationId xmlns:a16="http://schemas.microsoft.com/office/drawing/2014/main" id="{69B6C01C-B8D4-E5D7-F106-121C515E8923}"/>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FE26F509-609B-08E1-C3A0-303C36AAC85B}"/>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344814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B2DF5-7375-D778-CC3D-6E33C3440769}"/>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43B1FDA6-B87B-E803-A249-F926EDD08E14}"/>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12</a:t>
            </a:fld>
            <a:endParaRPr lang="es-ES" sz="1400" b="0" strike="noStrike" spc="-1">
              <a:latin typeface="Arial"/>
            </a:endParaRPr>
          </a:p>
        </p:txBody>
      </p:sp>
      <p:sp>
        <p:nvSpPr>
          <p:cNvPr id="155" name="PlaceHolder 2">
            <a:extLst>
              <a:ext uri="{FF2B5EF4-FFF2-40B4-BE49-F238E27FC236}">
                <a16:creationId xmlns:a16="http://schemas.microsoft.com/office/drawing/2014/main" id="{D0414417-ABB8-B6E2-F7F4-99B83BFA4BF3}"/>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EDD16993-1651-1E54-5A51-7C47228337C4}"/>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2729195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B2DF5-7375-D778-CC3D-6E33C3440769}"/>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43B1FDA6-B87B-E803-A249-F926EDD08E14}"/>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13</a:t>
            </a:fld>
            <a:endParaRPr lang="es-ES" sz="1400" b="0" strike="noStrike" spc="-1">
              <a:latin typeface="Arial"/>
            </a:endParaRPr>
          </a:p>
        </p:txBody>
      </p:sp>
      <p:sp>
        <p:nvSpPr>
          <p:cNvPr id="155" name="PlaceHolder 2">
            <a:extLst>
              <a:ext uri="{FF2B5EF4-FFF2-40B4-BE49-F238E27FC236}">
                <a16:creationId xmlns:a16="http://schemas.microsoft.com/office/drawing/2014/main" id="{D0414417-ABB8-B6E2-F7F4-99B83BFA4BF3}"/>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EDD16993-1651-1E54-5A51-7C47228337C4}"/>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1446714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14</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1977422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15</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1637048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16</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30131709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17</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3117195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C9F17-BC1A-237B-9E1C-CD50BB4605DD}"/>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29DBD0BD-B297-5174-EA54-C1111074F4DA}"/>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18</a:t>
            </a:fld>
            <a:endParaRPr lang="es-ES" sz="1400" b="0" strike="noStrike" spc="-1">
              <a:latin typeface="Arial"/>
            </a:endParaRPr>
          </a:p>
        </p:txBody>
      </p:sp>
      <p:sp>
        <p:nvSpPr>
          <p:cNvPr id="155" name="PlaceHolder 2">
            <a:extLst>
              <a:ext uri="{FF2B5EF4-FFF2-40B4-BE49-F238E27FC236}">
                <a16:creationId xmlns:a16="http://schemas.microsoft.com/office/drawing/2014/main" id="{ECB2CF45-7224-AE38-1A3B-9736BAB1DF00}"/>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F8A0070E-013D-DE73-2E69-006084960B3B}"/>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594747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D0D34-90EF-E735-9206-87A548CEFF72}"/>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9CA78170-F274-2229-5B54-0B6F7A7E6ED0}"/>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19</a:t>
            </a:fld>
            <a:endParaRPr lang="es-ES" sz="1400" b="0" strike="noStrike" spc="-1">
              <a:latin typeface="Arial"/>
            </a:endParaRPr>
          </a:p>
        </p:txBody>
      </p:sp>
      <p:sp>
        <p:nvSpPr>
          <p:cNvPr id="155" name="PlaceHolder 2">
            <a:extLst>
              <a:ext uri="{FF2B5EF4-FFF2-40B4-BE49-F238E27FC236}">
                <a16:creationId xmlns:a16="http://schemas.microsoft.com/office/drawing/2014/main" id="{83F3DFEC-B914-B295-DF82-EB8B96831045}"/>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4C902C39-D936-867A-8460-36BF565DD19D}"/>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181130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2</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2321657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20</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23216574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21</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7729647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22</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667191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EABFF-803C-E3B4-749F-C8BD16D2D4CE}"/>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AAAFC951-C378-C7FE-16B6-00EDB019C736}"/>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23</a:t>
            </a:fld>
            <a:endParaRPr lang="es-ES" sz="1400" b="0" strike="noStrike" spc="-1">
              <a:latin typeface="Arial"/>
            </a:endParaRPr>
          </a:p>
        </p:txBody>
      </p:sp>
      <p:sp>
        <p:nvSpPr>
          <p:cNvPr id="155" name="PlaceHolder 2">
            <a:extLst>
              <a:ext uri="{FF2B5EF4-FFF2-40B4-BE49-F238E27FC236}">
                <a16:creationId xmlns:a16="http://schemas.microsoft.com/office/drawing/2014/main" id="{C5C3CB08-50BA-182F-F181-1074D2CAF282}"/>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A60A39AE-4FE5-A4A6-E2C1-58666FCE3ECF}"/>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2393544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B4E047-6B6F-69B5-1AC1-A31CD2C027D9}"/>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1FFEEBFA-3859-9856-BD0E-EDCA56EF392F}"/>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24</a:t>
            </a:fld>
            <a:endParaRPr lang="es-ES" sz="1400" b="0" strike="noStrike" spc="-1">
              <a:latin typeface="Arial"/>
            </a:endParaRPr>
          </a:p>
        </p:txBody>
      </p:sp>
      <p:sp>
        <p:nvSpPr>
          <p:cNvPr id="155" name="PlaceHolder 2">
            <a:extLst>
              <a:ext uri="{FF2B5EF4-FFF2-40B4-BE49-F238E27FC236}">
                <a16:creationId xmlns:a16="http://schemas.microsoft.com/office/drawing/2014/main" id="{D5096CF0-4DC2-44D8-0F3E-FF33C90D3D16}"/>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45CFF8E3-4C2A-DF74-FBCE-D41976EDD6EA}"/>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3158517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3</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516311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4</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221208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5</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1107007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806D2-13C4-E802-5B96-1793D6E8875E}"/>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FC6B94D5-F342-3193-8F75-F9CDCDBA976D}"/>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6</a:t>
            </a:fld>
            <a:endParaRPr lang="es-ES" sz="1400" b="0" strike="noStrike" spc="-1">
              <a:latin typeface="Arial"/>
            </a:endParaRPr>
          </a:p>
        </p:txBody>
      </p:sp>
      <p:sp>
        <p:nvSpPr>
          <p:cNvPr id="155" name="PlaceHolder 2">
            <a:extLst>
              <a:ext uri="{FF2B5EF4-FFF2-40B4-BE49-F238E27FC236}">
                <a16:creationId xmlns:a16="http://schemas.microsoft.com/office/drawing/2014/main" id="{69B6C01C-B8D4-E5D7-F106-121C515E8923}"/>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FE26F509-609B-08E1-C3A0-303C36AAC85B}"/>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1014722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806D2-13C4-E802-5B96-1793D6E8875E}"/>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FC6B94D5-F342-3193-8F75-F9CDCDBA976D}"/>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7</a:t>
            </a:fld>
            <a:endParaRPr lang="es-ES" sz="1400" b="0" strike="noStrike" spc="-1">
              <a:latin typeface="Arial"/>
            </a:endParaRPr>
          </a:p>
        </p:txBody>
      </p:sp>
      <p:sp>
        <p:nvSpPr>
          <p:cNvPr id="155" name="PlaceHolder 2">
            <a:extLst>
              <a:ext uri="{FF2B5EF4-FFF2-40B4-BE49-F238E27FC236}">
                <a16:creationId xmlns:a16="http://schemas.microsoft.com/office/drawing/2014/main" id="{69B6C01C-B8D4-E5D7-F106-121C515E8923}"/>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FE26F509-609B-08E1-C3A0-303C36AAC85B}"/>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2733387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806D2-13C4-E802-5B96-1793D6E8875E}"/>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FC6B94D5-F342-3193-8F75-F9CDCDBA976D}"/>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8</a:t>
            </a:fld>
            <a:endParaRPr lang="es-ES" sz="1400" b="0" strike="noStrike" spc="-1">
              <a:latin typeface="Arial"/>
            </a:endParaRPr>
          </a:p>
        </p:txBody>
      </p:sp>
      <p:sp>
        <p:nvSpPr>
          <p:cNvPr id="155" name="PlaceHolder 2">
            <a:extLst>
              <a:ext uri="{FF2B5EF4-FFF2-40B4-BE49-F238E27FC236}">
                <a16:creationId xmlns:a16="http://schemas.microsoft.com/office/drawing/2014/main" id="{69B6C01C-B8D4-E5D7-F106-121C515E8923}"/>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FE26F509-609B-08E1-C3A0-303C36AAC85B}"/>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2681343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806D2-13C4-E802-5B96-1793D6E8875E}"/>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FC6B94D5-F342-3193-8F75-F9CDCDBA976D}"/>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9</a:t>
            </a:fld>
            <a:endParaRPr lang="es-ES" sz="1400" b="0" strike="noStrike" spc="-1">
              <a:latin typeface="Arial"/>
            </a:endParaRPr>
          </a:p>
        </p:txBody>
      </p:sp>
      <p:sp>
        <p:nvSpPr>
          <p:cNvPr id="155" name="PlaceHolder 2">
            <a:extLst>
              <a:ext uri="{FF2B5EF4-FFF2-40B4-BE49-F238E27FC236}">
                <a16:creationId xmlns:a16="http://schemas.microsoft.com/office/drawing/2014/main" id="{69B6C01C-B8D4-E5D7-F106-121C515E8923}"/>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FE26F509-609B-08E1-C3A0-303C36AAC85B}"/>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623148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2923D68B-C461-4EE1-8C5D-AB34F58ECF00}" type="slidenum">
              <a:t>‹Nº›</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27" name="PlaceHolder 2"/>
          <p:cNvSpPr>
            <a:spLocks noGrp="1"/>
          </p:cNvSpPr>
          <p:nvPr>
            <p:ph/>
          </p:nvPr>
        </p:nvSpPr>
        <p:spPr>
          <a:xfrm>
            <a:off x="671760" y="176868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8" name="PlaceHolder 3"/>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B2961E18-1B86-4FB6-BBD9-E4DB1952404A}"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0"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1"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2"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3" name="PlaceHolder 5"/>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0A37C5AF-A56B-4CA1-BE73-1CC78485A780}" type="slidenum">
              <a:t>‹Nº›</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5" name="PlaceHolder 2"/>
          <p:cNvSpPr>
            <a:spLocks noGrp="1"/>
          </p:cNvSpPr>
          <p:nvPr>
            <p:ph/>
          </p:nvPr>
        </p:nvSpPr>
        <p:spPr>
          <a:xfrm>
            <a:off x="6717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6" name="PlaceHolder 3"/>
          <p:cNvSpPr>
            <a:spLocks noGrp="1"/>
          </p:cNvSpPr>
          <p:nvPr>
            <p:ph/>
          </p:nvPr>
        </p:nvSpPr>
        <p:spPr>
          <a:xfrm>
            <a:off x="47613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7" name="PlaceHolder 4"/>
          <p:cNvSpPr>
            <a:spLocks noGrp="1"/>
          </p:cNvSpPr>
          <p:nvPr>
            <p:ph/>
          </p:nvPr>
        </p:nvSpPr>
        <p:spPr>
          <a:xfrm>
            <a:off x="88509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8" name="PlaceHolder 5"/>
          <p:cNvSpPr>
            <a:spLocks noGrp="1"/>
          </p:cNvSpPr>
          <p:nvPr>
            <p:ph/>
          </p:nvPr>
        </p:nvSpPr>
        <p:spPr>
          <a:xfrm>
            <a:off x="6717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9" name="PlaceHolder 6"/>
          <p:cNvSpPr>
            <a:spLocks noGrp="1"/>
          </p:cNvSpPr>
          <p:nvPr>
            <p:ph/>
          </p:nvPr>
        </p:nvSpPr>
        <p:spPr>
          <a:xfrm>
            <a:off x="47613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40" name="PlaceHolder 7"/>
          <p:cNvSpPr>
            <a:spLocks noGrp="1"/>
          </p:cNvSpPr>
          <p:nvPr>
            <p:ph/>
          </p:nvPr>
        </p:nvSpPr>
        <p:spPr>
          <a:xfrm>
            <a:off x="88509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A4CDFD80-CE5C-4B30-A729-384972449E51}" type="slidenum">
              <a:t>‹Nº›</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 name="PlaceHolder 2"/>
          <p:cNvSpPr>
            <a:spLocks noGrp="1"/>
          </p:cNvSpPr>
          <p:nvPr>
            <p:ph type="subTitle"/>
          </p:nvPr>
        </p:nvSpPr>
        <p:spPr>
          <a:xfrm>
            <a:off x="671760" y="1768680"/>
            <a:ext cx="12095280" cy="43840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A109C478-0B8B-45E8-B175-09C8697BE956}" type="slidenum">
              <a:t>‹Nº›</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8" name="PlaceHolder 2"/>
          <p:cNvSpPr>
            <a:spLocks noGrp="1"/>
          </p:cNvSpPr>
          <p:nvPr>
            <p:ph/>
          </p:nvPr>
        </p:nvSpPr>
        <p:spPr>
          <a:xfrm>
            <a:off x="671760" y="1768680"/>
            <a:ext cx="1209528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DC72B47-5A18-401F-8D32-F2872BF71F14}" type="slidenum">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0"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11"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A1B0F795-E28B-4BFF-9D03-54089333564A}"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D939157-F857-450B-85C1-E460D19459E5}"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71760" y="301320"/>
            <a:ext cx="12095280" cy="58503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AB5F6E8B-A8AA-4A80-80A5-C80800AA03C8}"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5"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16"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17"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CBCE0D1-A4E8-4278-9D76-6A9C6C655B88}"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9"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0"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1" name="PlaceHolder 4"/>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8819497-6725-4572-9810-53A0AC3C6E45}"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23"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4"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5" name="PlaceHolder 4"/>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ECEE967-FC56-423E-B4E2-C0F9A06BC5A8}"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dt" idx="1"/>
          </p:nvPr>
        </p:nvSpPr>
        <p:spPr>
          <a:xfrm>
            <a:off x="924120" y="7006680"/>
            <a:ext cx="3023640" cy="402120"/>
          </a:xfrm>
          <a:prstGeom prst="rect">
            <a:avLst/>
          </a:prstGeom>
          <a:noFill/>
          <a:ln w="0">
            <a:noFill/>
          </a:ln>
        </p:spPr>
        <p:txBody>
          <a:bodyPr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6" name="PlaceHolder 2"/>
          <p:cNvSpPr>
            <a:spLocks noGrp="1"/>
          </p:cNvSpPr>
          <p:nvPr>
            <p:ph type="ftr" idx="2"/>
          </p:nvPr>
        </p:nvSpPr>
        <p:spPr>
          <a:xfrm>
            <a:off x="4451760" y="7006680"/>
            <a:ext cx="4535640" cy="40212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2" name="PlaceHolder 3"/>
          <p:cNvSpPr>
            <a:spLocks noGrp="1"/>
          </p:cNvSpPr>
          <p:nvPr>
            <p:ph type="sldNum" idx="3"/>
          </p:nvPr>
        </p:nvSpPr>
        <p:spPr>
          <a:xfrm>
            <a:off x="9491760" y="7006680"/>
            <a:ext cx="3023640" cy="402120"/>
          </a:xfrm>
          <a:prstGeom prst="rect">
            <a:avLst/>
          </a:prstGeom>
          <a:noFill/>
          <a:ln w="0">
            <a:noFill/>
          </a:ln>
        </p:spPr>
        <p:txBody>
          <a:bodyPr anchor="ctr">
            <a:noAutofit/>
          </a:bodyPr>
          <a:lstStyle>
            <a:lvl1pPr algn="r">
              <a:lnSpc>
                <a:spcPct val="100000"/>
              </a:lnSpc>
              <a:buNone/>
              <a:defRPr lang="es-ES" sz="1320" b="0" strike="noStrike" spc="-1">
                <a:solidFill>
                  <a:srgbClr val="8B8B8B"/>
                </a:solidFill>
                <a:latin typeface="Calibri"/>
              </a:defRPr>
            </a:lvl1pPr>
          </a:lstStyle>
          <a:p>
            <a:pPr algn="r">
              <a:lnSpc>
                <a:spcPct val="100000"/>
              </a:lnSpc>
              <a:buNone/>
            </a:pPr>
            <a:fld id="{4E10367A-9B2A-4DDD-9B19-EFBFFBF775FC}" type="slidenum">
              <a:rPr lang="es-ES" sz="1320" b="0" strike="noStrike" spc="-1">
                <a:solidFill>
                  <a:srgbClr val="8B8B8B"/>
                </a:solidFill>
                <a:latin typeface="Calibri"/>
              </a:rPr>
              <a:t>‹Nº›</a:t>
            </a:fld>
            <a:r>
              <a:rPr lang="es-ES" sz="1320" b="0" strike="noStrike" spc="-1">
                <a:solidFill>
                  <a:srgbClr val="8B8B8B"/>
                </a:solidFill>
                <a:latin typeface="Calibri"/>
              </a:rPr>
              <a:t> /</a:t>
            </a:r>
            <a:endParaRPr lang="en-US" sz="1320" b="0" strike="noStrike" spc="-1">
              <a:latin typeface="Times New Roman"/>
            </a:endParaRPr>
          </a:p>
        </p:txBody>
      </p:sp>
      <p:sp>
        <p:nvSpPr>
          <p:cNvPr id="3" name="PlaceHolder 4"/>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r>
              <a:rPr lang="es-ES" sz="1800" b="0" strike="noStrike" spc="-1">
                <a:solidFill>
                  <a:srgbClr val="000000"/>
                </a:solidFill>
                <a:latin typeface="Calibri"/>
              </a:rPr>
              <a:t>Click to edit the title text format</a:t>
            </a:r>
          </a:p>
        </p:txBody>
      </p:sp>
      <p:sp>
        <p:nvSpPr>
          <p:cNvPr id="4" name="PlaceHolder 5"/>
          <p:cNvSpPr>
            <a:spLocks noGrp="1"/>
          </p:cNvSpPr>
          <p:nvPr>
            <p:ph type="body"/>
          </p:nvPr>
        </p:nvSpPr>
        <p:spPr>
          <a:xfrm>
            <a:off x="671760" y="1768680"/>
            <a:ext cx="12095280" cy="43840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ES" sz="308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s-ES" sz="221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s-ES" sz="1979"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s-ES" sz="1979"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915120" y="4730040"/>
            <a:ext cx="11609280" cy="1660320"/>
          </a:xfrm>
          <a:prstGeom prst="rect">
            <a:avLst/>
          </a:prstGeom>
          <a:noFill/>
          <a:ln w="0">
            <a:noFill/>
          </a:ln>
        </p:spPr>
        <p:txBody>
          <a:bodyPr anchor="ctr">
            <a:noAutofit/>
          </a:bodyPr>
          <a:lstStyle/>
          <a:p>
            <a:pPr>
              <a:lnSpc>
                <a:spcPct val="90000"/>
              </a:lnSpc>
              <a:buNone/>
            </a:pPr>
            <a:r>
              <a:rPr lang="es-ES" sz="4000" b="0" strike="noStrike" spc="-1" dirty="0">
                <a:solidFill>
                  <a:srgbClr val="000000"/>
                </a:solidFill>
                <a:latin typeface="Noto Sans"/>
                <a:ea typeface="Noto Sans"/>
              </a:rPr>
              <a:t>Desarrollo de API</a:t>
            </a:r>
            <a:br>
              <a:rPr sz="4000" dirty="0"/>
            </a:br>
            <a:r>
              <a:rPr lang="es-ES" sz="2800" b="0" strike="noStrike" spc="-1" dirty="0">
                <a:solidFill>
                  <a:srgbClr val="000000"/>
                </a:solidFill>
                <a:latin typeface="Noto Sans"/>
                <a:ea typeface="Noto Sans"/>
              </a:rPr>
              <a:t>Servicios web – Tipos de servicios web – </a:t>
            </a:r>
            <a:r>
              <a:rPr lang="es-ES" sz="2800" b="0" strike="noStrike" spc="-1" dirty="0" err="1">
                <a:solidFill>
                  <a:srgbClr val="000000"/>
                </a:solidFill>
                <a:latin typeface="Noto Sans"/>
                <a:ea typeface="Noto Sans"/>
              </a:rPr>
              <a:t>REST</a:t>
            </a:r>
            <a:r>
              <a:rPr lang="es-ES" sz="2800" b="0" strike="noStrike" spc="-1" dirty="0">
                <a:solidFill>
                  <a:srgbClr val="000000"/>
                </a:solidFill>
                <a:latin typeface="Noto Sans"/>
                <a:ea typeface="Noto Sans"/>
              </a:rPr>
              <a:t> y </a:t>
            </a:r>
            <a:r>
              <a:rPr lang="es-ES" sz="2800" b="0" strike="noStrike" spc="-1" dirty="0" err="1">
                <a:solidFill>
                  <a:srgbClr val="000000"/>
                </a:solidFill>
                <a:latin typeface="Noto Sans"/>
                <a:ea typeface="Noto Sans"/>
              </a:rPr>
              <a:t>RESTful</a:t>
            </a:r>
            <a:br>
              <a:rPr lang="es-ES" sz="2800" b="0" strike="noStrike" spc="-1" dirty="0">
                <a:solidFill>
                  <a:srgbClr val="000000"/>
                </a:solidFill>
                <a:latin typeface="Noto Sans"/>
                <a:ea typeface="Noto Sans"/>
              </a:rPr>
            </a:br>
            <a:r>
              <a:rPr lang="es-ES" sz="2800" b="0" strike="noStrike" spc="-1" dirty="0">
                <a:solidFill>
                  <a:srgbClr val="000000"/>
                </a:solidFill>
                <a:latin typeface="Noto Sans"/>
                <a:ea typeface="Noto Sans"/>
              </a:rPr>
              <a:t>Métodos HTTP – Códigos de respuesta – JSON – Convenciones </a:t>
            </a:r>
            <a:br>
              <a:rPr lang="es-ES" sz="2800" b="0" strike="noStrike" spc="-1" dirty="0">
                <a:solidFill>
                  <a:srgbClr val="000000"/>
                </a:solidFill>
                <a:latin typeface="Noto Sans"/>
                <a:ea typeface="Noto Sans"/>
              </a:rPr>
            </a:br>
            <a:r>
              <a:rPr lang="es-ES" sz="2800" b="0" strike="noStrike" spc="-1" dirty="0">
                <a:solidFill>
                  <a:srgbClr val="000000"/>
                </a:solidFill>
                <a:latin typeface="Noto Sans"/>
                <a:ea typeface="Noto Sans"/>
              </a:rPr>
              <a:t>Versionado – </a:t>
            </a:r>
            <a:r>
              <a:rPr lang="es-ES" sz="2800" b="0" strike="noStrike" spc="-1" dirty="0" err="1">
                <a:solidFill>
                  <a:srgbClr val="000000"/>
                </a:solidFill>
                <a:latin typeface="Noto Sans"/>
                <a:ea typeface="Noto Sans"/>
              </a:rPr>
              <a:t>REST</a:t>
            </a:r>
            <a:r>
              <a:rPr lang="es-ES" sz="2800" b="0" strike="noStrike" spc="-1" dirty="0">
                <a:solidFill>
                  <a:srgbClr val="000000"/>
                </a:solidFill>
                <a:latin typeface="Noto Sans"/>
                <a:ea typeface="Noto Sans"/>
              </a:rPr>
              <a:t> API en Spring </a:t>
            </a:r>
            <a:r>
              <a:rPr lang="es-ES" sz="2800" b="0" strike="noStrike" spc="-1" dirty="0" err="1">
                <a:solidFill>
                  <a:srgbClr val="000000"/>
                </a:solidFill>
                <a:latin typeface="Noto Sans"/>
                <a:ea typeface="Noto Sans"/>
              </a:rPr>
              <a:t>Boot</a:t>
            </a:r>
            <a:endParaRPr lang="es-ES" sz="2800" b="0" strike="noStrike" spc="-1" dirty="0">
              <a:solidFill>
                <a:srgbClr val="000000"/>
              </a:solidFill>
              <a:latin typeface="Calibri"/>
            </a:endParaRPr>
          </a:p>
        </p:txBody>
      </p:sp>
      <p:sp>
        <p:nvSpPr>
          <p:cNvPr id="89" name="PlaceHolder 2"/>
          <p:cNvSpPr>
            <a:spLocks noGrp="1"/>
          </p:cNvSpPr>
          <p:nvPr>
            <p:ph type="subTitle"/>
          </p:nvPr>
        </p:nvSpPr>
        <p:spPr>
          <a:xfrm>
            <a:off x="0" y="411120"/>
            <a:ext cx="13439520" cy="982080"/>
          </a:xfrm>
          <a:prstGeom prst="rect">
            <a:avLst/>
          </a:prstGeom>
          <a:noFill/>
          <a:ln w="0">
            <a:noFill/>
          </a:ln>
        </p:spPr>
        <p:txBody>
          <a:bodyPr anchor="ctr">
            <a:noAutofit/>
          </a:bodyPr>
          <a:lstStyle/>
          <a:p>
            <a:pPr algn="ctr">
              <a:lnSpc>
                <a:spcPct val="90000"/>
              </a:lnSpc>
              <a:spcBef>
                <a:spcPts val="1103"/>
              </a:spcBef>
              <a:buNone/>
              <a:tabLst>
                <a:tab pos="0" algn="l"/>
              </a:tabLst>
            </a:pPr>
            <a:r>
              <a:rPr lang="es-ES" sz="4400" b="1" strike="noStrike" spc="-1" dirty="0">
                <a:solidFill>
                  <a:srgbClr val="000000"/>
                </a:solidFill>
                <a:latin typeface="Noto Sans"/>
                <a:ea typeface="Noto Sans"/>
              </a:rPr>
              <a:t>Desarrollo web </a:t>
            </a:r>
            <a:br>
              <a:rPr lang="es-ES" sz="4400" b="1" strike="noStrike" spc="-1" dirty="0">
                <a:solidFill>
                  <a:srgbClr val="000000"/>
                </a:solidFill>
                <a:latin typeface="Noto Sans"/>
                <a:ea typeface="Noto Sans"/>
              </a:rPr>
            </a:br>
            <a:r>
              <a:rPr lang="es-ES" sz="4400" b="1" strike="noStrike" spc="-1" dirty="0">
                <a:solidFill>
                  <a:srgbClr val="000000"/>
                </a:solidFill>
                <a:latin typeface="Noto Sans"/>
                <a:ea typeface="Noto Sans"/>
              </a:rPr>
              <a:t>en entorno servidor</a:t>
            </a:r>
            <a:endParaRPr lang="en-US" sz="4400" b="0" strike="noStrike" spc="-1" dirty="0">
              <a:latin typeface="Arial"/>
            </a:endParaRPr>
          </a:p>
        </p:txBody>
      </p:sp>
      <p:sp>
        <p:nvSpPr>
          <p:cNvPr id="90" name="CuadroTexto 3"/>
          <p:cNvSpPr/>
          <p:nvPr/>
        </p:nvSpPr>
        <p:spPr>
          <a:xfrm>
            <a:off x="2404440" y="6267960"/>
            <a:ext cx="8567640" cy="982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buNone/>
            </a:pPr>
            <a:r>
              <a:rPr lang="es-ES" sz="2000" b="0" strike="noStrike" spc="-1">
                <a:solidFill>
                  <a:srgbClr val="000000"/>
                </a:solidFill>
                <a:latin typeface="Calibri Light"/>
                <a:ea typeface="DejaVu Sans"/>
              </a:rPr>
              <a:t>IES Clara del Rey – Madrid</a:t>
            </a:r>
            <a:endParaRPr lang="en-US" sz="2000" b="0" strike="noStrike" spc="-1">
              <a:latin typeface="Arial"/>
            </a:endParaRPr>
          </a:p>
        </p:txBody>
      </p:sp>
      <p:pic>
        <p:nvPicPr>
          <p:cNvPr id="2" name="Picture 2">
            <a:extLst>
              <a:ext uri="{FF2B5EF4-FFF2-40B4-BE49-F238E27FC236}">
                <a16:creationId xmlns:a16="http://schemas.microsoft.com/office/drawing/2014/main" id="{3A28E7F4-008A-5BB3-616D-007944F448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370" b="44082"/>
          <a:stretch/>
        </p:blipFill>
        <p:spPr bwMode="auto">
          <a:xfrm>
            <a:off x="0" y="1903444"/>
            <a:ext cx="13439520" cy="24819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79470-E2BA-DBCD-372C-A759C0DF31F7}"/>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88DBE7A2-34A3-AC10-B758-08D94376C25E}"/>
              </a:ext>
            </a:extLst>
          </p:cNvPr>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err="1">
                <a:solidFill>
                  <a:srgbClr val="333333"/>
                </a:solidFill>
                <a:latin typeface="Noto Sans"/>
                <a:ea typeface="DejaVu Sans"/>
              </a:rPr>
              <a:t>REST</a:t>
            </a:r>
            <a:r>
              <a:rPr lang="es-ES" sz="4400" b="1" spc="-1" dirty="0">
                <a:solidFill>
                  <a:srgbClr val="333333"/>
                </a:solidFill>
                <a:latin typeface="Noto Sans"/>
                <a:ea typeface="DejaVu Sans"/>
              </a:rPr>
              <a:t> API – Códigos de respuesta</a:t>
            </a:r>
            <a:endParaRPr lang="es-ES" sz="4400" spc="-1" dirty="0">
              <a:latin typeface="Arial"/>
            </a:endParaRPr>
          </a:p>
        </p:txBody>
      </p:sp>
      <p:sp>
        <p:nvSpPr>
          <p:cNvPr id="2" name="CustomShape 3">
            <a:extLst>
              <a:ext uri="{FF2B5EF4-FFF2-40B4-BE49-F238E27FC236}">
                <a16:creationId xmlns:a16="http://schemas.microsoft.com/office/drawing/2014/main" id="{3403332D-F8B8-457D-2B31-E1E70C1F67B3}"/>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El servidor debe responder usando códigos estándares HTTP:</a:t>
            </a:r>
          </a:p>
        </p:txBody>
      </p:sp>
      <p:graphicFrame>
        <p:nvGraphicFramePr>
          <p:cNvPr id="3" name="Tabla 2">
            <a:extLst>
              <a:ext uri="{FF2B5EF4-FFF2-40B4-BE49-F238E27FC236}">
                <a16:creationId xmlns:a16="http://schemas.microsoft.com/office/drawing/2014/main" id="{318C53CD-E52A-A342-0894-8BF389F8E160}"/>
              </a:ext>
            </a:extLst>
          </p:cNvPr>
          <p:cNvGraphicFramePr>
            <a:graphicFrameLocks noGrp="1"/>
          </p:cNvGraphicFramePr>
          <p:nvPr>
            <p:extLst>
              <p:ext uri="{D42A27DB-BD31-4B8C-83A1-F6EECF244321}">
                <p14:modId xmlns:p14="http://schemas.microsoft.com/office/powerpoint/2010/main" val="4119238711"/>
              </p:ext>
            </p:extLst>
          </p:nvPr>
        </p:nvGraphicFramePr>
        <p:xfrm>
          <a:off x="441788" y="2136829"/>
          <a:ext cx="12483102" cy="4206240"/>
        </p:xfrm>
        <a:graphic>
          <a:graphicData uri="http://schemas.openxmlformats.org/drawingml/2006/table">
            <a:tbl>
              <a:tblPr firstRow="1" bandRow="1">
                <a:tableStyleId>{073A0DAA-6AF3-43AB-8588-CEC1D06C72B9}</a:tableStyleId>
              </a:tblPr>
              <a:tblGrid>
                <a:gridCol w="1368351">
                  <a:extLst>
                    <a:ext uri="{9D8B030D-6E8A-4147-A177-3AD203B41FA5}">
                      <a16:colId xmlns:a16="http://schemas.microsoft.com/office/drawing/2014/main" val="3717472347"/>
                    </a:ext>
                  </a:extLst>
                </a:gridCol>
                <a:gridCol w="2034073">
                  <a:extLst>
                    <a:ext uri="{9D8B030D-6E8A-4147-A177-3AD203B41FA5}">
                      <a16:colId xmlns:a16="http://schemas.microsoft.com/office/drawing/2014/main" val="3186412507"/>
                    </a:ext>
                  </a:extLst>
                </a:gridCol>
                <a:gridCol w="9080678">
                  <a:extLst>
                    <a:ext uri="{9D8B030D-6E8A-4147-A177-3AD203B41FA5}">
                      <a16:colId xmlns:a16="http://schemas.microsoft.com/office/drawing/2014/main" val="4145974420"/>
                    </a:ext>
                  </a:extLst>
                </a:gridCol>
              </a:tblGrid>
              <a:tr h="370840">
                <a:tc>
                  <a:txBody>
                    <a:bodyPr/>
                    <a:lstStyle/>
                    <a:p>
                      <a:r>
                        <a:rPr lang="es-ES" sz="2400" dirty="0">
                          <a:latin typeface="Noto Sans" panose="020B0502040504020204" pitchFamily="34"/>
                          <a:ea typeface="Noto Sans" panose="020B0502040504020204" pitchFamily="34"/>
                          <a:cs typeface="Noto Sans" panose="020B0502040504020204" pitchFamily="34"/>
                        </a:rPr>
                        <a:t>Rango</a:t>
                      </a: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Categoría</a:t>
                      </a: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Uso</a:t>
                      </a:r>
                    </a:p>
                  </a:txBody>
                  <a:tcPr/>
                </a:tc>
                <a:extLst>
                  <a:ext uri="{0D108BD9-81ED-4DB2-BD59-A6C34878D82A}">
                    <a16:rowId xmlns:a16="http://schemas.microsoft.com/office/drawing/2014/main" val="1105005229"/>
                  </a:ext>
                </a:extLst>
              </a:tr>
              <a:tr h="370840">
                <a:tc>
                  <a:txBody>
                    <a:bodyPr/>
                    <a:lstStyle/>
                    <a:p>
                      <a:r>
                        <a:rPr lang="es-ES" sz="2400" dirty="0">
                          <a:latin typeface="Noto Sans" panose="020B0502040504020204" pitchFamily="34"/>
                          <a:ea typeface="Noto Sans" panose="020B0502040504020204" pitchFamily="34"/>
                          <a:cs typeface="Noto Sans" panose="020B0502040504020204" pitchFamily="34"/>
                        </a:rPr>
                        <a:t>1xx</a:t>
                      </a: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Informativos</a:t>
                      </a: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La solicitud ha sido recibida y el servidor continúa con el procesamiento.</a:t>
                      </a:r>
                    </a:p>
                  </a:txBody>
                  <a:tcPr/>
                </a:tc>
                <a:extLst>
                  <a:ext uri="{0D108BD9-81ED-4DB2-BD59-A6C34878D82A}">
                    <a16:rowId xmlns:a16="http://schemas.microsoft.com/office/drawing/2014/main" val="1447428490"/>
                  </a:ext>
                </a:extLst>
              </a:tr>
              <a:tr h="370840">
                <a:tc>
                  <a:txBody>
                    <a:bodyPr/>
                    <a:lstStyle/>
                    <a:p>
                      <a:r>
                        <a:rPr lang="es-ES" sz="2400" dirty="0">
                          <a:latin typeface="Noto Sans" panose="020B0502040504020204" pitchFamily="34"/>
                          <a:ea typeface="Noto Sans" panose="020B0502040504020204" pitchFamily="34"/>
                          <a:cs typeface="Noto Sans" panose="020B0502040504020204" pitchFamily="34"/>
                        </a:rPr>
                        <a:t>2xx</a:t>
                      </a: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Éxito</a:t>
                      </a: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La solicitud se ha procesado correctamente.</a:t>
                      </a:r>
                    </a:p>
                  </a:txBody>
                  <a:tcPr/>
                </a:tc>
                <a:extLst>
                  <a:ext uri="{0D108BD9-81ED-4DB2-BD59-A6C34878D82A}">
                    <a16:rowId xmlns:a16="http://schemas.microsoft.com/office/drawing/2014/main" val="2296276115"/>
                  </a:ext>
                </a:extLst>
              </a:tr>
              <a:tr h="370840">
                <a:tc>
                  <a:txBody>
                    <a:bodyPr/>
                    <a:lstStyle/>
                    <a:p>
                      <a:r>
                        <a:rPr lang="es-ES" sz="2400" dirty="0">
                          <a:latin typeface="Noto Sans" panose="020B0502040504020204" pitchFamily="34"/>
                          <a:ea typeface="Noto Sans" panose="020B0502040504020204" pitchFamily="34"/>
                          <a:cs typeface="Noto Sans" panose="020B0502040504020204" pitchFamily="34"/>
                        </a:rPr>
                        <a:t>3xx</a:t>
                      </a: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Redirección</a:t>
                      </a: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El cliente debe realizar una petición adicional para completar la solicitud.</a:t>
                      </a:r>
                    </a:p>
                  </a:txBody>
                  <a:tcPr/>
                </a:tc>
                <a:extLst>
                  <a:ext uri="{0D108BD9-81ED-4DB2-BD59-A6C34878D82A}">
                    <a16:rowId xmlns:a16="http://schemas.microsoft.com/office/drawing/2014/main" val="3347496332"/>
                  </a:ext>
                </a:extLst>
              </a:tr>
              <a:tr h="370840">
                <a:tc>
                  <a:txBody>
                    <a:bodyPr/>
                    <a:lstStyle/>
                    <a:p>
                      <a:r>
                        <a:rPr lang="es-ES" sz="2400" dirty="0">
                          <a:latin typeface="Noto Sans" panose="020B0502040504020204" pitchFamily="34"/>
                          <a:ea typeface="Noto Sans" panose="020B0502040504020204" pitchFamily="34"/>
                          <a:cs typeface="Noto Sans" panose="020B0502040504020204" pitchFamily="34"/>
                        </a:rPr>
                        <a:t>4xx</a:t>
                      </a: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Error de cliente</a:t>
                      </a: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Hubo un problema con la solicitud del cliente, no es una petición correcta por algún motivo.</a:t>
                      </a:r>
                    </a:p>
                  </a:txBody>
                  <a:tcPr/>
                </a:tc>
                <a:extLst>
                  <a:ext uri="{0D108BD9-81ED-4DB2-BD59-A6C34878D82A}">
                    <a16:rowId xmlns:a16="http://schemas.microsoft.com/office/drawing/2014/main" val="4048059081"/>
                  </a:ext>
                </a:extLst>
              </a:tr>
              <a:tr h="370840">
                <a:tc>
                  <a:txBody>
                    <a:bodyPr/>
                    <a:lstStyle/>
                    <a:p>
                      <a:r>
                        <a:rPr lang="es-ES" sz="2400" dirty="0">
                          <a:latin typeface="Noto Sans" panose="020B0502040504020204" pitchFamily="34"/>
                          <a:ea typeface="Noto Sans" panose="020B0502040504020204" pitchFamily="34"/>
                          <a:cs typeface="Noto Sans" panose="020B0502040504020204" pitchFamily="34"/>
                        </a:rPr>
                        <a:t>5xx</a:t>
                      </a: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Error de servidor</a:t>
                      </a: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El servidor ha fallado al procesar la solicitud. La solicitud era correcta, pero hubo un fallo al procesarlo.</a:t>
                      </a:r>
                    </a:p>
                  </a:txBody>
                  <a:tcPr/>
                </a:tc>
                <a:extLst>
                  <a:ext uri="{0D108BD9-81ED-4DB2-BD59-A6C34878D82A}">
                    <a16:rowId xmlns:a16="http://schemas.microsoft.com/office/drawing/2014/main" val="2240112847"/>
                  </a:ext>
                </a:extLst>
              </a:tr>
            </a:tbl>
          </a:graphicData>
        </a:graphic>
      </p:graphicFrame>
    </p:spTree>
    <p:extLst>
      <p:ext uri="{BB962C8B-B14F-4D97-AF65-F5344CB8AC3E}">
        <p14:creationId xmlns:p14="http://schemas.microsoft.com/office/powerpoint/2010/main" val="84666749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79470-E2BA-DBCD-372C-A759C0DF31F7}"/>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88DBE7A2-34A3-AC10-B758-08D94376C25E}"/>
              </a:ext>
            </a:extLst>
          </p:cNvPr>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err="1">
                <a:solidFill>
                  <a:srgbClr val="333333"/>
                </a:solidFill>
                <a:latin typeface="Noto Sans"/>
                <a:ea typeface="DejaVu Sans"/>
              </a:rPr>
              <a:t>REST</a:t>
            </a:r>
            <a:r>
              <a:rPr lang="es-ES" sz="4400" b="1" spc="-1" dirty="0">
                <a:solidFill>
                  <a:srgbClr val="333333"/>
                </a:solidFill>
                <a:latin typeface="Noto Sans"/>
                <a:ea typeface="DejaVu Sans"/>
              </a:rPr>
              <a:t> API – Códigos de respuesta habituales</a:t>
            </a:r>
            <a:endParaRPr lang="es-ES" sz="4400" spc="-1" dirty="0">
              <a:latin typeface="Arial"/>
            </a:endParaRPr>
          </a:p>
        </p:txBody>
      </p:sp>
      <p:graphicFrame>
        <p:nvGraphicFramePr>
          <p:cNvPr id="3" name="Tabla 2">
            <a:extLst>
              <a:ext uri="{FF2B5EF4-FFF2-40B4-BE49-F238E27FC236}">
                <a16:creationId xmlns:a16="http://schemas.microsoft.com/office/drawing/2014/main" id="{318C53CD-E52A-A342-0894-8BF389F8E160}"/>
              </a:ext>
            </a:extLst>
          </p:cNvPr>
          <p:cNvGraphicFramePr>
            <a:graphicFrameLocks noGrp="1"/>
          </p:cNvGraphicFramePr>
          <p:nvPr>
            <p:extLst>
              <p:ext uri="{D42A27DB-BD31-4B8C-83A1-F6EECF244321}">
                <p14:modId xmlns:p14="http://schemas.microsoft.com/office/powerpoint/2010/main" val="489227596"/>
              </p:ext>
            </p:extLst>
          </p:nvPr>
        </p:nvGraphicFramePr>
        <p:xfrm>
          <a:off x="441787" y="1562760"/>
          <a:ext cx="12483102" cy="5303520"/>
        </p:xfrm>
        <a:graphic>
          <a:graphicData uri="http://schemas.openxmlformats.org/drawingml/2006/table">
            <a:tbl>
              <a:tblPr firstRow="1" bandRow="1">
                <a:tableStyleId>{073A0DAA-6AF3-43AB-8588-CEC1D06C72B9}</a:tableStyleId>
              </a:tblPr>
              <a:tblGrid>
                <a:gridCol w="1368351">
                  <a:extLst>
                    <a:ext uri="{9D8B030D-6E8A-4147-A177-3AD203B41FA5}">
                      <a16:colId xmlns:a16="http://schemas.microsoft.com/office/drawing/2014/main" val="3717472347"/>
                    </a:ext>
                  </a:extLst>
                </a:gridCol>
                <a:gridCol w="2313992">
                  <a:extLst>
                    <a:ext uri="{9D8B030D-6E8A-4147-A177-3AD203B41FA5}">
                      <a16:colId xmlns:a16="http://schemas.microsoft.com/office/drawing/2014/main" val="3186412507"/>
                    </a:ext>
                  </a:extLst>
                </a:gridCol>
                <a:gridCol w="8800759">
                  <a:extLst>
                    <a:ext uri="{9D8B030D-6E8A-4147-A177-3AD203B41FA5}">
                      <a16:colId xmlns:a16="http://schemas.microsoft.com/office/drawing/2014/main" val="4145974420"/>
                    </a:ext>
                  </a:extLst>
                </a:gridCol>
              </a:tblGrid>
              <a:tr h="370840">
                <a:tc>
                  <a:txBody>
                    <a:bodyPr/>
                    <a:lstStyle/>
                    <a:p>
                      <a:r>
                        <a:rPr lang="es-ES" sz="2400" dirty="0">
                          <a:latin typeface="Noto Sans" panose="020B0502040504020204" pitchFamily="34"/>
                          <a:ea typeface="Noto Sans" panose="020B0502040504020204" pitchFamily="34"/>
                          <a:cs typeface="Noto Sans" panose="020B0502040504020204" pitchFamily="34"/>
                        </a:rPr>
                        <a:t>Código</a:t>
                      </a: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Nombre</a:t>
                      </a: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Uso</a:t>
                      </a:r>
                    </a:p>
                  </a:txBody>
                  <a:tcPr/>
                </a:tc>
                <a:extLst>
                  <a:ext uri="{0D108BD9-81ED-4DB2-BD59-A6C34878D82A}">
                    <a16:rowId xmlns:a16="http://schemas.microsoft.com/office/drawing/2014/main" val="1105005229"/>
                  </a:ext>
                </a:extLst>
              </a:tr>
              <a:tr h="370840">
                <a:tc>
                  <a:txBody>
                    <a:bodyPr/>
                    <a:lstStyle/>
                    <a:p>
                      <a:r>
                        <a:rPr lang="es-ES" sz="2400" dirty="0">
                          <a:latin typeface="Noto Sans" panose="020B0502040504020204" pitchFamily="34"/>
                          <a:ea typeface="Noto Sans" panose="020B0502040504020204" pitchFamily="34"/>
                          <a:cs typeface="Noto Sans" panose="020B0502040504020204" pitchFamily="34"/>
                        </a:rPr>
                        <a:t>200</a:t>
                      </a: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Ok</a:t>
                      </a: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Solicitud procesada con éxito.</a:t>
                      </a:r>
                    </a:p>
                  </a:txBody>
                  <a:tcPr/>
                </a:tc>
                <a:extLst>
                  <a:ext uri="{0D108BD9-81ED-4DB2-BD59-A6C34878D82A}">
                    <a16:rowId xmlns:a16="http://schemas.microsoft.com/office/drawing/2014/main" val="1447428490"/>
                  </a:ext>
                </a:extLst>
              </a:tr>
              <a:tr h="370840">
                <a:tc>
                  <a:txBody>
                    <a:bodyPr/>
                    <a:lstStyle/>
                    <a:p>
                      <a:r>
                        <a:rPr lang="es-ES" sz="2400" dirty="0">
                          <a:latin typeface="Noto Sans" panose="020B0502040504020204" pitchFamily="34"/>
                          <a:ea typeface="Noto Sans" panose="020B0502040504020204" pitchFamily="34"/>
                          <a:cs typeface="Noto Sans" panose="020B0502040504020204" pitchFamily="34"/>
                        </a:rPr>
                        <a:t>201</a:t>
                      </a:r>
                    </a:p>
                  </a:txBody>
                  <a:tcPr/>
                </a:tc>
                <a:tc>
                  <a:txBody>
                    <a:bodyPr/>
                    <a:lstStyle/>
                    <a:p>
                      <a:r>
                        <a:rPr lang="es-ES" sz="2400" dirty="0" err="1">
                          <a:latin typeface="Noto Sans" panose="020B0502040504020204" pitchFamily="34"/>
                          <a:ea typeface="Noto Sans" panose="020B0502040504020204" pitchFamily="34"/>
                          <a:cs typeface="Noto Sans" panose="020B0502040504020204" pitchFamily="34"/>
                        </a:rPr>
                        <a:t>Created</a:t>
                      </a:r>
                      <a:endParaRPr lang="es-ES" sz="2400" dirty="0">
                        <a:latin typeface="Noto Sans" panose="020B0502040504020204" pitchFamily="34"/>
                        <a:ea typeface="Noto Sans" panose="020B0502040504020204" pitchFamily="34"/>
                        <a:cs typeface="Noto Sans" panose="020B0502040504020204" pitchFamily="34"/>
                      </a:endParaRP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Se creó un nuevo recurso correctamente.</a:t>
                      </a:r>
                    </a:p>
                  </a:txBody>
                  <a:tcPr/>
                </a:tc>
                <a:extLst>
                  <a:ext uri="{0D108BD9-81ED-4DB2-BD59-A6C34878D82A}">
                    <a16:rowId xmlns:a16="http://schemas.microsoft.com/office/drawing/2014/main" val="2296276115"/>
                  </a:ext>
                </a:extLst>
              </a:tr>
              <a:tr h="370840">
                <a:tc>
                  <a:txBody>
                    <a:bodyPr/>
                    <a:lstStyle/>
                    <a:p>
                      <a:r>
                        <a:rPr lang="es-ES" sz="2400" dirty="0">
                          <a:latin typeface="Noto Sans" panose="020B0502040504020204" pitchFamily="34"/>
                          <a:ea typeface="Noto Sans" panose="020B0502040504020204" pitchFamily="34"/>
                          <a:cs typeface="Noto Sans" panose="020B0502040504020204" pitchFamily="34"/>
                        </a:rPr>
                        <a:t>400</a:t>
                      </a:r>
                    </a:p>
                  </a:txBody>
                  <a:tcPr/>
                </a:tc>
                <a:tc>
                  <a:txBody>
                    <a:bodyPr/>
                    <a:lstStyle/>
                    <a:p>
                      <a:r>
                        <a:rPr lang="es-ES" sz="2400" dirty="0" err="1">
                          <a:latin typeface="Noto Sans" panose="020B0502040504020204" pitchFamily="34"/>
                          <a:ea typeface="Noto Sans" panose="020B0502040504020204" pitchFamily="34"/>
                          <a:cs typeface="Noto Sans" panose="020B0502040504020204" pitchFamily="34"/>
                        </a:rPr>
                        <a:t>Bad</a:t>
                      </a:r>
                      <a:r>
                        <a:rPr lang="es-ES" sz="2400" dirty="0">
                          <a:latin typeface="Noto Sans" panose="020B0502040504020204" pitchFamily="34"/>
                          <a:ea typeface="Noto Sans" panose="020B0502040504020204" pitchFamily="34"/>
                          <a:cs typeface="Noto Sans" panose="020B0502040504020204" pitchFamily="34"/>
                        </a:rPr>
                        <a:t> </a:t>
                      </a:r>
                      <a:r>
                        <a:rPr lang="es-ES" sz="2400" dirty="0" err="1">
                          <a:latin typeface="Noto Sans" panose="020B0502040504020204" pitchFamily="34"/>
                          <a:ea typeface="Noto Sans" panose="020B0502040504020204" pitchFamily="34"/>
                          <a:cs typeface="Noto Sans" panose="020B0502040504020204" pitchFamily="34"/>
                        </a:rPr>
                        <a:t>request</a:t>
                      </a:r>
                      <a:endParaRPr lang="es-ES" sz="2400" dirty="0">
                        <a:latin typeface="Noto Sans" panose="020B0502040504020204" pitchFamily="34"/>
                        <a:ea typeface="Noto Sans" panose="020B0502040504020204" pitchFamily="34"/>
                        <a:cs typeface="Noto Sans" panose="020B0502040504020204" pitchFamily="34"/>
                      </a:endParaRP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La petición es incorrecta o tiene datos no válidos</a:t>
                      </a:r>
                    </a:p>
                  </a:txBody>
                  <a:tcPr/>
                </a:tc>
                <a:extLst>
                  <a:ext uri="{0D108BD9-81ED-4DB2-BD59-A6C34878D82A}">
                    <a16:rowId xmlns:a16="http://schemas.microsoft.com/office/drawing/2014/main" val="3347496332"/>
                  </a:ext>
                </a:extLst>
              </a:tr>
              <a:tr h="370840">
                <a:tc>
                  <a:txBody>
                    <a:bodyPr/>
                    <a:lstStyle/>
                    <a:p>
                      <a:r>
                        <a:rPr lang="es-ES" sz="2400" dirty="0">
                          <a:latin typeface="Noto Sans" panose="020B0502040504020204" pitchFamily="34"/>
                          <a:ea typeface="Noto Sans" panose="020B0502040504020204" pitchFamily="34"/>
                          <a:cs typeface="Noto Sans" panose="020B0502040504020204" pitchFamily="34"/>
                        </a:rPr>
                        <a:t>401</a:t>
                      </a:r>
                    </a:p>
                  </a:txBody>
                  <a:tcPr/>
                </a:tc>
                <a:tc>
                  <a:txBody>
                    <a:bodyPr/>
                    <a:lstStyle/>
                    <a:p>
                      <a:r>
                        <a:rPr lang="es-ES" sz="2400" dirty="0" err="1">
                          <a:latin typeface="Noto Sans" panose="020B0502040504020204" pitchFamily="34"/>
                          <a:ea typeface="Noto Sans" panose="020B0502040504020204" pitchFamily="34"/>
                          <a:cs typeface="Noto Sans" panose="020B0502040504020204" pitchFamily="34"/>
                        </a:rPr>
                        <a:t>Unauthorized</a:t>
                      </a:r>
                      <a:endParaRPr lang="es-ES" sz="2400" dirty="0">
                        <a:latin typeface="Noto Sans" panose="020B0502040504020204" pitchFamily="34"/>
                        <a:ea typeface="Noto Sans" panose="020B0502040504020204" pitchFamily="34"/>
                        <a:cs typeface="Noto Sans" panose="020B0502040504020204" pitchFamily="34"/>
                      </a:endParaRP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El cliente no se ha autenticado.</a:t>
                      </a:r>
                    </a:p>
                  </a:txBody>
                  <a:tcPr/>
                </a:tc>
                <a:extLst>
                  <a:ext uri="{0D108BD9-81ED-4DB2-BD59-A6C34878D82A}">
                    <a16:rowId xmlns:a16="http://schemas.microsoft.com/office/drawing/2014/main" val="4048059081"/>
                  </a:ext>
                </a:extLst>
              </a:tr>
              <a:tr h="370840">
                <a:tc>
                  <a:txBody>
                    <a:bodyPr/>
                    <a:lstStyle/>
                    <a:p>
                      <a:r>
                        <a:rPr lang="es-ES" sz="2400" dirty="0">
                          <a:latin typeface="Noto Sans" panose="020B0502040504020204" pitchFamily="34"/>
                          <a:ea typeface="Noto Sans" panose="020B0502040504020204" pitchFamily="34"/>
                          <a:cs typeface="Noto Sans" panose="020B0502040504020204" pitchFamily="34"/>
                        </a:rPr>
                        <a:t>403</a:t>
                      </a:r>
                    </a:p>
                  </a:txBody>
                  <a:tcPr/>
                </a:tc>
                <a:tc>
                  <a:txBody>
                    <a:bodyPr/>
                    <a:lstStyle/>
                    <a:p>
                      <a:r>
                        <a:rPr lang="es-ES" sz="2400" dirty="0" err="1">
                          <a:latin typeface="Noto Sans" panose="020B0502040504020204" pitchFamily="34"/>
                          <a:ea typeface="Noto Sans" panose="020B0502040504020204" pitchFamily="34"/>
                          <a:cs typeface="Noto Sans" panose="020B0502040504020204" pitchFamily="34"/>
                        </a:rPr>
                        <a:t>Forbidden</a:t>
                      </a:r>
                      <a:endParaRPr lang="es-ES" sz="2400" dirty="0">
                        <a:latin typeface="Noto Sans" panose="020B0502040504020204" pitchFamily="34"/>
                        <a:ea typeface="Noto Sans" panose="020B0502040504020204" pitchFamily="34"/>
                        <a:cs typeface="Noto Sans" panose="020B0502040504020204" pitchFamily="34"/>
                      </a:endParaRP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Cliente autenticado, pero no tiene permisos para el recurso.</a:t>
                      </a:r>
                    </a:p>
                  </a:txBody>
                  <a:tcPr/>
                </a:tc>
                <a:extLst>
                  <a:ext uri="{0D108BD9-81ED-4DB2-BD59-A6C34878D82A}">
                    <a16:rowId xmlns:a16="http://schemas.microsoft.com/office/drawing/2014/main" val="2240112847"/>
                  </a:ext>
                </a:extLst>
              </a:tr>
              <a:tr h="370840">
                <a:tc>
                  <a:txBody>
                    <a:bodyPr/>
                    <a:lstStyle/>
                    <a:p>
                      <a:r>
                        <a:rPr lang="es-ES" sz="2400" dirty="0">
                          <a:latin typeface="Noto Sans" panose="020B0502040504020204" pitchFamily="34"/>
                          <a:ea typeface="Noto Sans" panose="020B0502040504020204" pitchFamily="34"/>
                          <a:cs typeface="Noto Sans" panose="020B0502040504020204" pitchFamily="34"/>
                        </a:rPr>
                        <a:t>404</a:t>
                      </a:r>
                    </a:p>
                  </a:txBody>
                  <a:tcPr/>
                </a:tc>
                <a:tc>
                  <a:txBody>
                    <a:bodyPr/>
                    <a:lstStyle/>
                    <a:p>
                      <a:r>
                        <a:rPr lang="es-ES" sz="2400" dirty="0" err="1">
                          <a:latin typeface="Noto Sans" panose="020B0502040504020204" pitchFamily="34"/>
                          <a:ea typeface="Noto Sans" panose="020B0502040504020204" pitchFamily="34"/>
                          <a:cs typeface="Noto Sans" panose="020B0502040504020204" pitchFamily="34"/>
                        </a:rPr>
                        <a:t>Not</a:t>
                      </a:r>
                      <a:r>
                        <a:rPr lang="es-ES" sz="2400" dirty="0">
                          <a:latin typeface="Noto Sans" panose="020B0502040504020204" pitchFamily="34"/>
                          <a:ea typeface="Noto Sans" panose="020B0502040504020204" pitchFamily="34"/>
                          <a:cs typeface="Noto Sans" panose="020B0502040504020204" pitchFamily="34"/>
                        </a:rPr>
                        <a:t> </a:t>
                      </a:r>
                      <a:r>
                        <a:rPr lang="es-ES" sz="2400" dirty="0" err="1">
                          <a:latin typeface="Noto Sans" panose="020B0502040504020204" pitchFamily="34"/>
                          <a:ea typeface="Noto Sans" panose="020B0502040504020204" pitchFamily="34"/>
                          <a:cs typeface="Noto Sans" panose="020B0502040504020204" pitchFamily="34"/>
                        </a:rPr>
                        <a:t>found</a:t>
                      </a:r>
                      <a:endParaRPr lang="es-ES" sz="2400" dirty="0">
                        <a:latin typeface="Noto Sans" panose="020B0502040504020204" pitchFamily="34"/>
                        <a:ea typeface="Noto Sans" panose="020B0502040504020204" pitchFamily="34"/>
                        <a:cs typeface="Noto Sans" panose="020B0502040504020204" pitchFamily="34"/>
                      </a:endParaRP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El recurso no existe</a:t>
                      </a:r>
                    </a:p>
                  </a:txBody>
                  <a:tcPr/>
                </a:tc>
                <a:extLst>
                  <a:ext uri="{0D108BD9-81ED-4DB2-BD59-A6C34878D82A}">
                    <a16:rowId xmlns:a16="http://schemas.microsoft.com/office/drawing/2014/main" val="1350905541"/>
                  </a:ext>
                </a:extLst>
              </a:tr>
              <a:tr h="370840">
                <a:tc>
                  <a:txBody>
                    <a:bodyPr/>
                    <a:lstStyle/>
                    <a:p>
                      <a:r>
                        <a:rPr lang="es-ES" sz="2400" dirty="0">
                          <a:latin typeface="Noto Sans" panose="020B0502040504020204" pitchFamily="34"/>
                          <a:ea typeface="Noto Sans" panose="020B0502040504020204" pitchFamily="34"/>
                          <a:cs typeface="Noto Sans" panose="020B0502040504020204" pitchFamily="34"/>
                        </a:rPr>
                        <a:t>409</a:t>
                      </a:r>
                    </a:p>
                  </a:txBody>
                  <a:tcPr/>
                </a:tc>
                <a:tc>
                  <a:txBody>
                    <a:bodyPr/>
                    <a:lstStyle/>
                    <a:p>
                      <a:r>
                        <a:rPr lang="es-ES" sz="2400" dirty="0" err="1">
                          <a:latin typeface="Noto Sans" panose="020B0502040504020204" pitchFamily="34"/>
                          <a:ea typeface="Noto Sans" panose="020B0502040504020204" pitchFamily="34"/>
                          <a:cs typeface="Noto Sans" panose="020B0502040504020204" pitchFamily="34"/>
                        </a:rPr>
                        <a:t>Conflict</a:t>
                      </a:r>
                      <a:endParaRPr lang="es-ES" sz="2400" dirty="0">
                        <a:latin typeface="Noto Sans" panose="020B0502040504020204" pitchFamily="34"/>
                        <a:ea typeface="Noto Sans" panose="020B0502040504020204" pitchFamily="34"/>
                        <a:cs typeface="Noto Sans" panose="020B0502040504020204" pitchFamily="34"/>
                      </a:endParaRP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Hay un conflicto con el estado actual del recurso</a:t>
                      </a:r>
                    </a:p>
                  </a:txBody>
                  <a:tcPr/>
                </a:tc>
                <a:extLst>
                  <a:ext uri="{0D108BD9-81ED-4DB2-BD59-A6C34878D82A}">
                    <a16:rowId xmlns:a16="http://schemas.microsoft.com/office/drawing/2014/main" val="389925558"/>
                  </a:ext>
                </a:extLst>
              </a:tr>
              <a:tr h="370840">
                <a:tc>
                  <a:txBody>
                    <a:bodyPr/>
                    <a:lstStyle/>
                    <a:p>
                      <a:r>
                        <a:rPr lang="es-ES" sz="2400" dirty="0">
                          <a:latin typeface="Noto Sans" panose="020B0502040504020204" pitchFamily="34"/>
                          <a:ea typeface="Noto Sans" panose="020B0502040504020204" pitchFamily="34"/>
                          <a:cs typeface="Noto Sans" panose="020B0502040504020204" pitchFamily="34"/>
                        </a:rPr>
                        <a:t>500</a:t>
                      </a:r>
                    </a:p>
                  </a:txBody>
                  <a:tcPr/>
                </a:tc>
                <a:tc>
                  <a:txBody>
                    <a:bodyPr/>
                    <a:lstStyle/>
                    <a:p>
                      <a:r>
                        <a:rPr lang="es-ES" sz="2400" dirty="0" err="1">
                          <a:latin typeface="Noto Sans" panose="020B0502040504020204" pitchFamily="34"/>
                          <a:ea typeface="Noto Sans" panose="020B0502040504020204" pitchFamily="34"/>
                          <a:cs typeface="Noto Sans" panose="020B0502040504020204" pitchFamily="34"/>
                        </a:rPr>
                        <a:t>Internal</a:t>
                      </a:r>
                      <a:r>
                        <a:rPr lang="es-ES" sz="2400" dirty="0">
                          <a:latin typeface="Noto Sans" panose="020B0502040504020204" pitchFamily="34"/>
                          <a:ea typeface="Noto Sans" panose="020B0502040504020204" pitchFamily="34"/>
                          <a:cs typeface="Noto Sans" panose="020B0502040504020204" pitchFamily="34"/>
                        </a:rPr>
                        <a:t> server error</a:t>
                      </a: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Error interno al procesar la petición. La petición era correcta, pero se ha producido un error.</a:t>
                      </a:r>
                    </a:p>
                  </a:txBody>
                  <a:tcPr/>
                </a:tc>
                <a:extLst>
                  <a:ext uri="{0D108BD9-81ED-4DB2-BD59-A6C34878D82A}">
                    <a16:rowId xmlns:a16="http://schemas.microsoft.com/office/drawing/2014/main" val="1537298691"/>
                  </a:ext>
                </a:extLst>
              </a:tr>
              <a:tr h="370840">
                <a:tc>
                  <a:txBody>
                    <a:bodyPr/>
                    <a:lstStyle/>
                    <a:p>
                      <a:r>
                        <a:rPr lang="es-ES" sz="2400" dirty="0">
                          <a:latin typeface="Noto Sans" panose="020B0502040504020204" pitchFamily="34"/>
                          <a:ea typeface="Noto Sans" panose="020B0502040504020204" pitchFamily="34"/>
                          <a:cs typeface="Noto Sans" panose="020B0502040504020204" pitchFamily="34"/>
                        </a:rPr>
                        <a:t>503</a:t>
                      </a:r>
                    </a:p>
                  </a:txBody>
                  <a:tcPr/>
                </a:tc>
                <a:tc>
                  <a:txBody>
                    <a:bodyPr/>
                    <a:lstStyle/>
                    <a:p>
                      <a:r>
                        <a:rPr lang="es-ES" sz="2400" dirty="0" err="1">
                          <a:latin typeface="Noto Sans" panose="020B0502040504020204" pitchFamily="34"/>
                          <a:ea typeface="Noto Sans" panose="020B0502040504020204" pitchFamily="34"/>
                          <a:cs typeface="Noto Sans" panose="020B0502040504020204" pitchFamily="34"/>
                        </a:rPr>
                        <a:t>Service</a:t>
                      </a:r>
                      <a:r>
                        <a:rPr lang="es-ES" sz="2400" dirty="0">
                          <a:latin typeface="Noto Sans" panose="020B0502040504020204" pitchFamily="34"/>
                          <a:ea typeface="Noto Sans" panose="020B0502040504020204" pitchFamily="34"/>
                          <a:cs typeface="Noto Sans" panose="020B0502040504020204" pitchFamily="34"/>
                        </a:rPr>
                        <a:t> </a:t>
                      </a:r>
                      <a:r>
                        <a:rPr lang="es-ES" sz="2400" dirty="0" err="1">
                          <a:latin typeface="Noto Sans" panose="020B0502040504020204" pitchFamily="34"/>
                          <a:ea typeface="Noto Sans" panose="020B0502040504020204" pitchFamily="34"/>
                          <a:cs typeface="Noto Sans" panose="020B0502040504020204" pitchFamily="34"/>
                        </a:rPr>
                        <a:t>unavailable</a:t>
                      </a:r>
                      <a:endParaRPr lang="es-ES" sz="2400" dirty="0">
                        <a:latin typeface="Noto Sans" panose="020B0502040504020204" pitchFamily="34"/>
                        <a:ea typeface="Noto Sans" panose="020B0502040504020204" pitchFamily="34"/>
                        <a:cs typeface="Noto Sans" panose="020B0502040504020204" pitchFamily="34"/>
                      </a:endParaRP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El servicio no está disponible.</a:t>
                      </a:r>
                    </a:p>
                  </a:txBody>
                  <a:tcPr/>
                </a:tc>
                <a:extLst>
                  <a:ext uri="{0D108BD9-81ED-4DB2-BD59-A6C34878D82A}">
                    <a16:rowId xmlns:a16="http://schemas.microsoft.com/office/drawing/2014/main" val="1146486469"/>
                  </a:ext>
                </a:extLst>
              </a:tr>
            </a:tbl>
          </a:graphicData>
        </a:graphic>
      </p:graphicFrame>
    </p:spTree>
    <p:extLst>
      <p:ext uri="{BB962C8B-B14F-4D97-AF65-F5344CB8AC3E}">
        <p14:creationId xmlns:p14="http://schemas.microsoft.com/office/powerpoint/2010/main" val="266869529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4157C-F71A-F7B5-E543-125FFEA6A3E9}"/>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3D52BB02-5E89-EF79-28B9-1A68B9C4C812}"/>
              </a:ext>
            </a:extLst>
          </p:cNvPr>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err="1">
                <a:solidFill>
                  <a:srgbClr val="333333"/>
                </a:solidFill>
                <a:latin typeface="Noto Sans"/>
                <a:ea typeface="DejaVu Sans"/>
              </a:rPr>
              <a:t>REST</a:t>
            </a:r>
            <a:r>
              <a:rPr lang="es-ES" sz="4400" b="1" spc="-1" dirty="0">
                <a:solidFill>
                  <a:srgbClr val="333333"/>
                </a:solidFill>
                <a:latin typeface="Noto Sans"/>
                <a:ea typeface="DejaVu Sans"/>
              </a:rPr>
              <a:t> API – JSON</a:t>
            </a:r>
            <a:endParaRPr lang="es-ES" sz="4400" spc="-1" dirty="0">
              <a:latin typeface="Arial"/>
            </a:endParaRPr>
          </a:p>
        </p:txBody>
      </p:sp>
      <p:sp>
        <p:nvSpPr>
          <p:cNvPr id="2" name="CustomShape 3">
            <a:extLst>
              <a:ext uri="{FF2B5EF4-FFF2-40B4-BE49-F238E27FC236}">
                <a16:creationId xmlns:a16="http://schemas.microsoft.com/office/drawing/2014/main" id="{C92B03D5-0291-992A-F5C8-CDA4F4F4903B}"/>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Aunque pueden usar otros, JSON (JavaScript </a:t>
            </a:r>
            <a:r>
              <a:rPr lang="es-ES" sz="2800" spc="-1" dirty="0" err="1">
                <a:latin typeface="Noto Sans" panose="020B0502040504020204" pitchFamily="34" charset="0"/>
                <a:ea typeface="Noto Sans" panose="020B0502040504020204" pitchFamily="34" charset="0"/>
                <a:cs typeface="Noto Sans" panose="020B0502040504020204" pitchFamily="34" charset="0"/>
              </a:rPr>
              <a:t>Object</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Notation</a:t>
            </a:r>
            <a:r>
              <a:rPr lang="es-ES" sz="2800" spc="-1" dirty="0">
                <a:latin typeface="Noto Sans" panose="020B0502040504020204" pitchFamily="34" charset="0"/>
                <a:ea typeface="Noto Sans" panose="020B0502040504020204" pitchFamily="34" charset="0"/>
                <a:cs typeface="Noto Sans" panose="020B0502040504020204" pitchFamily="34" charset="0"/>
              </a:rPr>
              <a:t>) es el formato más común en la comunicación entre cliente y servidor en servicios REST.</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Es un formato ligero para intercambio de datos. Se basa en la sintaxis de objetos de JavaScript, pero es compatible con la mayoría de los lenguajes de programación, bien directamente, bien con uso de clases específicas.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Ligero y eficiente: Consume menos ancho de banda que XML.</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Fácil de leer y escribir: Sintaxis simple basada en pares clave-valor</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Independiente del lenguaje: Compatible con casi todos los lenguajes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Soporte para estructuras anidadas: Permite listas y objetos dentro de otros objetos.</a:t>
            </a:r>
          </a:p>
        </p:txBody>
      </p:sp>
    </p:spTree>
    <p:extLst>
      <p:ext uri="{BB962C8B-B14F-4D97-AF65-F5344CB8AC3E}">
        <p14:creationId xmlns:p14="http://schemas.microsoft.com/office/powerpoint/2010/main" val="188233088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4157C-F71A-F7B5-E543-125FFEA6A3E9}"/>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3D52BB02-5E89-EF79-28B9-1A68B9C4C812}"/>
              </a:ext>
            </a:extLst>
          </p:cNvPr>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err="1">
                <a:solidFill>
                  <a:srgbClr val="333333"/>
                </a:solidFill>
                <a:latin typeface="Noto Sans"/>
                <a:ea typeface="DejaVu Sans"/>
              </a:rPr>
              <a:t>REST</a:t>
            </a:r>
            <a:r>
              <a:rPr lang="es-ES" sz="4400" b="1" spc="-1" dirty="0">
                <a:solidFill>
                  <a:srgbClr val="333333"/>
                </a:solidFill>
                <a:latin typeface="Noto Sans"/>
                <a:ea typeface="DejaVu Sans"/>
              </a:rPr>
              <a:t> API – JSON – Tipos de datos</a:t>
            </a:r>
            <a:endParaRPr lang="es-ES" sz="4400" spc="-1" dirty="0">
              <a:latin typeface="Arial"/>
            </a:endParaRPr>
          </a:p>
        </p:txBody>
      </p:sp>
      <p:sp>
        <p:nvSpPr>
          <p:cNvPr id="2" name="CustomShape 3">
            <a:extLst>
              <a:ext uri="{FF2B5EF4-FFF2-40B4-BE49-F238E27FC236}">
                <a16:creationId xmlns:a16="http://schemas.microsoft.com/office/drawing/2014/main" id="{C92B03D5-0291-992A-F5C8-CDA4F4F4903B}"/>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dirty="0"/>
              <a:t>Un JSON puede contener los siguientes tipos de datos:</a:t>
            </a: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a:spcAft>
                <a:spcPts val="1414"/>
              </a:spcAft>
            </a:pPr>
            <a:br>
              <a:rPr lang="es-ES" sz="2800" spc="-1" dirty="0">
                <a:latin typeface="Noto Sans" panose="020B0502040504020204" pitchFamily="34" charset="0"/>
                <a:ea typeface="Noto Sans" panose="020B0502040504020204" pitchFamily="34" charset="0"/>
                <a:cs typeface="Noto Sans" panose="020B0502040504020204" pitchFamily="34" charset="0"/>
              </a:rPr>
            </a:br>
            <a:br>
              <a:rPr lang="es-ES" sz="2800" spc="-1" dirty="0">
                <a:latin typeface="Noto Sans" panose="020B0502040504020204" pitchFamily="34" charset="0"/>
                <a:ea typeface="Noto Sans" panose="020B0502040504020204" pitchFamily="34" charset="0"/>
                <a:cs typeface="Noto Sans" panose="020B0502040504020204" pitchFamily="34" charset="0"/>
              </a:rPr>
            </a:br>
            <a:r>
              <a:rPr lang="es-ES" sz="2800" spc="-1" dirty="0">
                <a:latin typeface="Noto Sans" panose="020B0502040504020204" pitchFamily="34" charset="0"/>
                <a:ea typeface="Noto Sans" panose="020B0502040504020204" pitchFamily="34" charset="0"/>
                <a:cs typeface="Noto Sans" panose="020B0502040504020204" pitchFamily="34" charset="0"/>
              </a:rPr>
              <a:t>La clave siempre va entre comillas. El valor puede ir o no en función del tipo de dato. Si se quieren  incluir binarios en un JSON deben codificarse con Base64 o similar.</a:t>
            </a:r>
          </a:p>
        </p:txBody>
      </p:sp>
      <p:graphicFrame>
        <p:nvGraphicFramePr>
          <p:cNvPr id="3" name="Tabla 2">
            <a:extLst>
              <a:ext uri="{FF2B5EF4-FFF2-40B4-BE49-F238E27FC236}">
                <a16:creationId xmlns:a16="http://schemas.microsoft.com/office/drawing/2014/main" id="{377BA2F5-01A1-1B3B-DB6A-D83E2B4D03F6}"/>
              </a:ext>
            </a:extLst>
          </p:cNvPr>
          <p:cNvGraphicFramePr>
            <a:graphicFrameLocks noGrp="1"/>
          </p:cNvGraphicFramePr>
          <p:nvPr>
            <p:extLst>
              <p:ext uri="{D42A27DB-BD31-4B8C-83A1-F6EECF244321}">
                <p14:modId xmlns:p14="http://schemas.microsoft.com/office/powerpoint/2010/main" val="286283282"/>
              </p:ext>
            </p:extLst>
          </p:nvPr>
        </p:nvGraphicFramePr>
        <p:xfrm>
          <a:off x="441788" y="2136829"/>
          <a:ext cx="12483101" cy="3200400"/>
        </p:xfrm>
        <a:graphic>
          <a:graphicData uri="http://schemas.openxmlformats.org/drawingml/2006/table">
            <a:tbl>
              <a:tblPr firstRow="1" bandRow="1">
                <a:tableStyleId>{073A0DAA-6AF3-43AB-8588-CEC1D06C72B9}</a:tableStyleId>
              </a:tblPr>
              <a:tblGrid>
                <a:gridCol w="4690049">
                  <a:extLst>
                    <a:ext uri="{9D8B030D-6E8A-4147-A177-3AD203B41FA5}">
                      <a16:colId xmlns:a16="http://schemas.microsoft.com/office/drawing/2014/main" val="3186412507"/>
                    </a:ext>
                  </a:extLst>
                </a:gridCol>
                <a:gridCol w="7793052">
                  <a:extLst>
                    <a:ext uri="{9D8B030D-6E8A-4147-A177-3AD203B41FA5}">
                      <a16:colId xmlns:a16="http://schemas.microsoft.com/office/drawing/2014/main" val="4145974420"/>
                    </a:ext>
                  </a:extLst>
                </a:gridCol>
              </a:tblGrid>
              <a:tr h="370840">
                <a:tc>
                  <a:txBody>
                    <a:bodyPr/>
                    <a:lstStyle/>
                    <a:p>
                      <a:r>
                        <a:rPr lang="es-ES" sz="2400" dirty="0">
                          <a:latin typeface="Noto Sans" panose="020B0502040504020204" pitchFamily="34"/>
                          <a:ea typeface="Noto Sans" panose="020B0502040504020204" pitchFamily="34"/>
                          <a:cs typeface="Noto Sans" panose="020B0502040504020204" pitchFamily="34"/>
                        </a:rPr>
                        <a:t>Tipo</a:t>
                      </a: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Ejemplo</a:t>
                      </a:r>
                    </a:p>
                  </a:txBody>
                  <a:tcPr/>
                </a:tc>
                <a:extLst>
                  <a:ext uri="{0D108BD9-81ED-4DB2-BD59-A6C34878D82A}">
                    <a16:rowId xmlns:a16="http://schemas.microsoft.com/office/drawing/2014/main" val="1105005229"/>
                  </a:ext>
                </a:extLst>
              </a:tr>
              <a:tr h="370840">
                <a:tc>
                  <a:txBody>
                    <a:bodyPr/>
                    <a:lstStyle/>
                    <a:p>
                      <a:r>
                        <a:rPr lang="es-ES" sz="2400" dirty="0">
                          <a:latin typeface="Noto Sans" panose="020B0502040504020204" pitchFamily="34"/>
                          <a:ea typeface="Noto Sans" panose="020B0502040504020204" pitchFamily="34"/>
                          <a:cs typeface="Noto Sans" panose="020B0502040504020204" pitchFamily="34"/>
                        </a:rPr>
                        <a:t>Texto</a:t>
                      </a: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“nombre”: “Juan”</a:t>
                      </a:r>
                    </a:p>
                  </a:txBody>
                  <a:tcPr/>
                </a:tc>
                <a:extLst>
                  <a:ext uri="{0D108BD9-81ED-4DB2-BD59-A6C34878D82A}">
                    <a16:rowId xmlns:a16="http://schemas.microsoft.com/office/drawing/2014/main" val="1447428490"/>
                  </a:ext>
                </a:extLst>
              </a:tr>
              <a:tr h="370840">
                <a:tc>
                  <a:txBody>
                    <a:bodyPr/>
                    <a:lstStyle/>
                    <a:p>
                      <a:r>
                        <a:rPr lang="es-ES" sz="2400" dirty="0">
                          <a:latin typeface="Noto Sans" panose="020B0502040504020204" pitchFamily="34"/>
                          <a:ea typeface="Noto Sans" panose="020B0502040504020204" pitchFamily="34"/>
                          <a:cs typeface="Noto Sans" panose="020B0502040504020204" pitchFamily="34"/>
                        </a:rPr>
                        <a:t>Números enteros o decimales</a:t>
                      </a: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“importe”: 345.23</a:t>
                      </a:r>
                    </a:p>
                  </a:txBody>
                  <a:tcPr/>
                </a:tc>
                <a:extLst>
                  <a:ext uri="{0D108BD9-81ED-4DB2-BD59-A6C34878D82A}">
                    <a16:rowId xmlns:a16="http://schemas.microsoft.com/office/drawing/2014/main" val="2296276115"/>
                  </a:ext>
                </a:extLst>
              </a:tr>
              <a:tr h="370840">
                <a:tc>
                  <a:txBody>
                    <a:bodyPr/>
                    <a:lstStyle/>
                    <a:p>
                      <a:r>
                        <a:rPr lang="es-ES" sz="2400" dirty="0" err="1">
                          <a:latin typeface="Noto Sans" panose="020B0502040504020204" pitchFamily="34"/>
                          <a:ea typeface="Noto Sans" panose="020B0502040504020204" pitchFamily="34"/>
                          <a:cs typeface="Noto Sans" panose="020B0502040504020204" pitchFamily="34"/>
                        </a:rPr>
                        <a:t>Boolean</a:t>
                      </a:r>
                      <a:r>
                        <a:rPr lang="es-ES" sz="2400" dirty="0">
                          <a:latin typeface="Noto Sans" panose="020B0502040504020204" pitchFamily="34"/>
                          <a:ea typeface="Noto Sans" panose="020B0502040504020204" pitchFamily="34"/>
                          <a:cs typeface="Noto Sans" panose="020B0502040504020204" pitchFamily="34"/>
                        </a:rPr>
                        <a:t> (true / false)</a:t>
                      </a: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“completado”: true</a:t>
                      </a:r>
                    </a:p>
                  </a:txBody>
                  <a:tcPr/>
                </a:tc>
                <a:extLst>
                  <a:ext uri="{0D108BD9-81ED-4DB2-BD59-A6C34878D82A}">
                    <a16:rowId xmlns:a16="http://schemas.microsoft.com/office/drawing/2014/main" val="3347496332"/>
                  </a:ext>
                </a:extLst>
              </a:tr>
              <a:tr h="370840">
                <a:tc>
                  <a:txBody>
                    <a:bodyPr/>
                    <a:lstStyle/>
                    <a:p>
                      <a:r>
                        <a:rPr lang="es-ES" sz="2400" dirty="0" err="1">
                          <a:latin typeface="Noto Sans" panose="020B0502040504020204" pitchFamily="34"/>
                          <a:ea typeface="Noto Sans" panose="020B0502040504020204" pitchFamily="34"/>
                          <a:cs typeface="Noto Sans" panose="020B0502040504020204" pitchFamily="34"/>
                        </a:rPr>
                        <a:t>Arrays</a:t>
                      </a:r>
                      <a:r>
                        <a:rPr lang="es-ES" sz="2400" dirty="0">
                          <a:latin typeface="Noto Sans" panose="020B0502040504020204" pitchFamily="34"/>
                          <a:ea typeface="Noto Sans" panose="020B0502040504020204" pitchFamily="34"/>
                          <a:cs typeface="Noto Sans" panose="020B0502040504020204" pitchFamily="34"/>
                        </a:rPr>
                        <a:t>, listas colecciones</a:t>
                      </a: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a:t>
                      </a:r>
                      <a:r>
                        <a:rPr lang="es-ES" sz="2400" dirty="0" err="1">
                          <a:latin typeface="Noto Sans" panose="020B0502040504020204" pitchFamily="34"/>
                          <a:ea typeface="Noto Sans" panose="020B0502040504020204" pitchFamily="34"/>
                          <a:cs typeface="Noto Sans" panose="020B0502040504020204" pitchFamily="34"/>
                        </a:rPr>
                        <a:t>numeros</a:t>
                      </a:r>
                      <a:r>
                        <a:rPr lang="es-ES" sz="2400" dirty="0">
                          <a:latin typeface="Noto Sans" panose="020B0502040504020204" pitchFamily="34"/>
                          <a:ea typeface="Noto Sans" panose="020B0502040504020204" pitchFamily="34"/>
                          <a:cs typeface="Noto Sans" panose="020B0502040504020204" pitchFamily="34"/>
                        </a:rPr>
                        <a:t>”: [1, 4, 6, 9]</a:t>
                      </a:r>
                    </a:p>
                  </a:txBody>
                  <a:tcPr/>
                </a:tc>
                <a:extLst>
                  <a:ext uri="{0D108BD9-81ED-4DB2-BD59-A6C34878D82A}">
                    <a16:rowId xmlns:a16="http://schemas.microsoft.com/office/drawing/2014/main" val="4048059081"/>
                  </a:ext>
                </a:extLst>
              </a:tr>
              <a:tr h="370840">
                <a:tc>
                  <a:txBody>
                    <a:bodyPr/>
                    <a:lstStyle/>
                    <a:p>
                      <a:r>
                        <a:rPr lang="es-ES" sz="2400" dirty="0">
                          <a:latin typeface="Noto Sans" panose="020B0502040504020204" pitchFamily="34"/>
                          <a:ea typeface="Noto Sans" panose="020B0502040504020204" pitchFamily="34"/>
                          <a:cs typeface="Noto Sans" panose="020B0502040504020204" pitchFamily="34"/>
                        </a:rPr>
                        <a:t>Objetos</a:t>
                      </a: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“persona”: { nombre: “Juan”, “edad”: 40 }</a:t>
                      </a:r>
                    </a:p>
                  </a:txBody>
                  <a:tcPr/>
                </a:tc>
                <a:extLst>
                  <a:ext uri="{0D108BD9-81ED-4DB2-BD59-A6C34878D82A}">
                    <a16:rowId xmlns:a16="http://schemas.microsoft.com/office/drawing/2014/main" val="2240112847"/>
                  </a:ext>
                </a:extLst>
              </a:tr>
              <a:tr h="370840">
                <a:tc>
                  <a:txBody>
                    <a:bodyPr/>
                    <a:lstStyle/>
                    <a:p>
                      <a:r>
                        <a:rPr lang="es-ES" sz="2400" dirty="0" err="1">
                          <a:latin typeface="Noto Sans" panose="020B0502040504020204" pitchFamily="34"/>
                          <a:ea typeface="Noto Sans" panose="020B0502040504020204" pitchFamily="34"/>
                          <a:cs typeface="Noto Sans" panose="020B0502040504020204" pitchFamily="34"/>
                        </a:rPr>
                        <a:t>Null</a:t>
                      </a:r>
                      <a:endParaRPr lang="es-ES" sz="2400" dirty="0">
                        <a:latin typeface="Noto Sans" panose="020B0502040504020204" pitchFamily="34"/>
                        <a:ea typeface="Noto Sans" panose="020B0502040504020204" pitchFamily="34"/>
                        <a:cs typeface="Noto Sans" panose="020B0502040504020204" pitchFamily="34"/>
                      </a:endParaRP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“teléfono”: </a:t>
                      </a:r>
                      <a:r>
                        <a:rPr lang="es-ES" sz="2400" dirty="0" err="1">
                          <a:latin typeface="Noto Sans" panose="020B0502040504020204" pitchFamily="34"/>
                          <a:ea typeface="Noto Sans" panose="020B0502040504020204" pitchFamily="34"/>
                          <a:cs typeface="Noto Sans" panose="020B0502040504020204" pitchFamily="34"/>
                        </a:rPr>
                        <a:t>null</a:t>
                      </a:r>
                      <a:endParaRPr lang="es-ES" sz="2400" dirty="0">
                        <a:latin typeface="Noto Sans" panose="020B0502040504020204" pitchFamily="34"/>
                        <a:ea typeface="Noto Sans" panose="020B0502040504020204" pitchFamily="34"/>
                        <a:cs typeface="Noto Sans" panose="020B0502040504020204" pitchFamily="34"/>
                      </a:endParaRPr>
                    </a:p>
                  </a:txBody>
                  <a:tcPr/>
                </a:tc>
                <a:extLst>
                  <a:ext uri="{0D108BD9-81ED-4DB2-BD59-A6C34878D82A}">
                    <a16:rowId xmlns:a16="http://schemas.microsoft.com/office/drawing/2014/main" val="2569757292"/>
                  </a:ext>
                </a:extLst>
              </a:tr>
            </a:tbl>
          </a:graphicData>
        </a:graphic>
      </p:graphicFrame>
    </p:spTree>
    <p:extLst>
      <p:ext uri="{BB962C8B-B14F-4D97-AF65-F5344CB8AC3E}">
        <p14:creationId xmlns:p14="http://schemas.microsoft.com/office/powerpoint/2010/main" val="11854642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err="1">
                <a:solidFill>
                  <a:srgbClr val="333333"/>
                </a:solidFill>
                <a:latin typeface="Noto Sans"/>
                <a:ea typeface="DejaVu Sans"/>
              </a:rPr>
              <a:t>REST</a:t>
            </a:r>
            <a:r>
              <a:rPr lang="es-ES" sz="4400" b="1" spc="-1" dirty="0">
                <a:solidFill>
                  <a:srgbClr val="333333"/>
                </a:solidFill>
                <a:latin typeface="Noto Sans"/>
                <a:ea typeface="DejaVu Sans"/>
              </a:rPr>
              <a:t> API – Convenciones</a:t>
            </a:r>
            <a:endParaRPr lang="es-ES" sz="4400" spc="-1" dirty="0">
              <a:latin typeface="Arial"/>
            </a:endParaRPr>
          </a:p>
        </p:txBody>
      </p:sp>
      <p:sp>
        <p:nvSpPr>
          <p:cNvPr id="2" name="CustomShape 3">
            <a:extLst>
              <a:ext uri="{FF2B5EF4-FFF2-40B4-BE49-F238E27FC236}">
                <a16:creationId xmlns:a16="http://schemas.microsoft.com/office/drawing/2014/main" id="{36320FFE-347D-8A7D-5D75-0A1A7A1A27FB}"/>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A la hora de diseñar las URL hay una serie de convenciones que se recomienda seguir (aunque puede haber excepciones):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Los recursos se nombran en plural:</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Mejor:	/api/usuarios</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Peor:		/api/usuario</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Excepciones – URL para elementos únicos en al API:</a:t>
            </a:r>
          </a:p>
          <a:p>
            <a:pPr marL="1371600" lvl="2"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Autorización: /api/</a:t>
            </a:r>
            <a:r>
              <a:rPr lang="es-ES" sz="2800" spc="-1" dirty="0" err="1">
                <a:latin typeface="Noto Sans" panose="020B0502040504020204" pitchFamily="34" charset="0"/>
                <a:ea typeface="Noto Sans" panose="020B0502040504020204" pitchFamily="34" charset="0"/>
                <a:cs typeface="Noto Sans" panose="020B0502040504020204" pitchFamily="34" charset="0"/>
              </a:rPr>
              <a:t>auth</a:t>
            </a: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marL="1371600" lvl="2"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Carro de compra en tienda: /api/</a:t>
            </a:r>
            <a:r>
              <a:rPr lang="es-ES" sz="2800" spc="-1" dirty="0" err="1">
                <a:latin typeface="Noto Sans" panose="020B0502040504020204" pitchFamily="34" charset="0"/>
                <a:ea typeface="Noto Sans" panose="020B0502040504020204" pitchFamily="34" charset="0"/>
                <a:cs typeface="Noto Sans" panose="020B0502040504020204" pitchFamily="34" charset="0"/>
              </a:rPr>
              <a:t>cart</a:t>
            </a: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83634996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err="1">
                <a:solidFill>
                  <a:srgbClr val="333333"/>
                </a:solidFill>
                <a:latin typeface="Noto Sans"/>
                <a:ea typeface="DejaVu Sans"/>
              </a:rPr>
              <a:t>REST</a:t>
            </a:r>
            <a:r>
              <a:rPr lang="es-ES" sz="4400" b="1" spc="-1" dirty="0">
                <a:solidFill>
                  <a:srgbClr val="333333"/>
                </a:solidFill>
                <a:latin typeface="Noto Sans"/>
                <a:ea typeface="DejaVu Sans"/>
              </a:rPr>
              <a:t> API – Convenciones</a:t>
            </a:r>
            <a:endParaRPr lang="es-ES" sz="4400" spc="-1" dirty="0">
              <a:latin typeface="Arial"/>
            </a:endParaRPr>
          </a:p>
        </p:txBody>
      </p:sp>
      <p:sp>
        <p:nvSpPr>
          <p:cNvPr id="2" name="CustomShape 3">
            <a:extLst>
              <a:ext uri="{FF2B5EF4-FFF2-40B4-BE49-F238E27FC236}">
                <a16:creationId xmlns:a16="http://schemas.microsoft.com/office/drawing/2014/main" id="{36320FFE-347D-8A7D-5D75-0A1A7A1A27FB}"/>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A la hora de diseñar las URL hay una serie de convenciones que se recomienda seguir (aunque puede haber excepciones):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Uso de sustantivos, no de verbos. Los verbos son los métodos HTTP:</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Mejor:	POST /api/usuarios		- Crear usuario</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Peor:		POST /api/usuarios/crear	- No hace falta el crear</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Anidamiento de recursos:</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Mejor:	/api/usuarios/3/pedidos	- Pedidos del usuario 3</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Peor:		/api/</a:t>
            </a:r>
            <a:r>
              <a:rPr lang="es-ES" sz="2800" spc="-1" dirty="0" err="1">
                <a:latin typeface="Noto Sans" panose="020B0502040504020204" pitchFamily="34" charset="0"/>
                <a:ea typeface="Noto Sans" panose="020B0502040504020204" pitchFamily="34" charset="0"/>
                <a:cs typeface="Noto Sans" panose="020B0502040504020204" pitchFamily="34" charset="0"/>
              </a:rPr>
              <a:t>pedidos?id-usuario</a:t>
            </a:r>
            <a:r>
              <a:rPr lang="es-ES" sz="2800" spc="-1" dirty="0">
                <a:latin typeface="Noto Sans" panose="020B0502040504020204" pitchFamily="34" charset="0"/>
                <a:ea typeface="Noto Sans" panose="020B0502040504020204" pitchFamily="34" charset="0"/>
                <a:cs typeface="Noto Sans" panose="020B0502040504020204" pitchFamily="34" charset="0"/>
              </a:rPr>
              <a:t>=3</a:t>
            </a:r>
          </a:p>
        </p:txBody>
      </p:sp>
    </p:spTree>
    <p:extLst>
      <p:ext uri="{BB962C8B-B14F-4D97-AF65-F5344CB8AC3E}">
        <p14:creationId xmlns:p14="http://schemas.microsoft.com/office/powerpoint/2010/main" val="423064639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err="1">
                <a:solidFill>
                  <a:srgbClr val="333333"/>
                </a:solidFill>
                <a:latin typeface="Noto Sans"/>
                <a:ea typeface="DejaVu Sans"/>
              </a:rPr>
              <a:t>REST</a:t>
            </a:r>
            <a:r>
              <a:rPr lang="es-ES" sz="4400" b="1" spc="-1" dirty="0">
                <a:solidFill>
                  <a:srgbClr val="333333"/>
                </a:solidFill>
                <a:latin typeface="Noto Sans"/>
                <a:ea typeface="DejaVu Sans"/>
              </a:rPr>
              <a:t> API – Convenciones</a:t>
            </a:r>
            <a:endParaRPr lang="es-ES" sz="4400" spc="-1" dirty="0">
              <a:latin typeface="Arial"/>
            </a:endParaRPr>
          </a:p>
        </p:txBody>
      </p:sp>
      <p:sp>
        <p:nvSpPr>
          <p:cNvPr id="2" name="CustomShape 3">
            <a:extLst>
              <a:ext uri="{FF2B5EF4-FFF2-40B4-BE49-F238E27FC236}">
                <a16:creationId xmlns:a16="http://schemas.microsoft.com/office/drawing/2014/main" id="{36320FFE-347D-8A7D-5D75-0A1A7A1A27FB}"/>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A la hora de diseñar las URL hay una serie de convenciones que se recomienda seguir (aunque puede haber excepciones):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Filtros, orden y paginación en parámetros de la </a:t>
            </a:r>
            <a:r>
              <a:rPr lang="es-ES" sz="2800" spc="-1" dirty="0" err="1">
                <a:latin typeface="Noto Sans" panose="020B0502040504020204" pitchFamily="34" charset="0"/>
                <a:ea typeface="Noto Sans" panose="020B0502040504020204" pitchFamily="34" charset="0"/>
                <a:cs typeface="Noto Sans" panose="020B0502040504020204" pitchFamily="34" charset="0"/>
              </a:rPr>
              <a:t>query</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Mejor:	/api/</a:t>
            </a:r>
            <a:r>
              <a:rPr lang="es-ES" sz="2800" spc="-1" dirty="0" err="1">
                <a:latin typeface="Noto Sans" panose="020B0502040504020204" pitchFamily="34" charset="0"/>
                <a:ea typeface="Noto Sans" panose="020B0502040504020204" pitchFamily="34" charset="0"/>
                <a:cs typeface="Noto Sans" panose="020B0502040504020204" pitchFamily="34" charset="0"/>
              </a:rPr>
              <a:t>productos?cat</a:t>
            </a:r>
            <a:r>
              <a:rPr lang="es-ES" sz="2800" spc="-1" dirty="0">
                <a:latin typeface="Noto Sans" panose="020B0502040504020204" pitchFamily="34" charset="0"/>
                <a:ea typeface="Noto Sans" panose="020B0502040504020204" pitchFamily="34" charset="0"/>
                <a:cs typeface="Noto Sans" panose="020B0502040504020204" pitchFamily="34" charset="0"/>
              </a:rPr>
              <a:t>=electrónica</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Peor:		/api/productos/</a:t>
            </a:r>
            <a:r>
              <a:rPr lang="es-ES" sz="2800" spc="-1" dirty="0" err="1">
                <a:latin typeface="Noto Sans" panose="020B0502040504020204" pitchFamily="34" charset="0"/>
                <a:ea typeface="Noto Sans" panose="020B0502040504020204" pitchFamily="34" charset="0"/>
                <a:cs typeface="Noto Sans" panose="020B0502040504020204" pitchFamily="34" charset="0"/>
              </a:rPr>
              <a:t>cat</a:t>
            </a:r>
            <a:r>
              <a:rPr lang="es-ES" sz="2800" spc="-1" dirty="0">
                <a:latin typeface="Noto Sans" panose="020B0502040504020204" pitchFamily="34" charset="0"/>
                <a:ea typeface="Noto Sans" panose="020B0502040504020204" pitchFamily="34" charset="0"/>
                <a:cs typeface="Noto Sans" panose="020B0502040504020204" pitchFamily="34" charset="0"/>
              </a:rPr>
              <a:t>/electrónica</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Mejor:	/api/</a:t>
            </a:r>
            <a:r>
              <a:rPr lang="es-ES" sz="2800" spc="-1" dirty="0" err="1">
                <a:latin typeface="Noto Sans" panose="020B0502040504020204" pitchFamily="34" charset="0"/>
                <a:ea typeface="Noto Sans" panose="020B0502040504020204" pitchFamily="34" charset="0"/>
                <a:cs typeface="Noto Sans" panose="020B0502040504020204" pitchFamily="34" charset="0"/>
              </a:rPr>
              <a:t>productos?cat</a:t>
            </a:r>
            <a:r>
              <a:rPr lang="es-ES" sz="2800" spc="-1" dirty="0">
                <a:latin typeface="Noto Sans" panose="020B0502040504020204" pitchFamily="34" charset="0"/>
                <a:ea typeface="Noto Sans" panose="020B0502040504020204" pitchFamily="34" charset="0"/>
                <a:cs typeface="Noto Sans" panose="020B0502040504020204" pitchFamily="34" charset="0"/>
              </a:rPr>
              <a:t>=</a:t>
            </a:r>
            <a:r>
              <a:rPr lang="es-ES" sz="2800" spc="-1" dirty="0" err="1">
                <a:latin typeface="Noto Sans" panose="020B0502040504020204" pitchFamily="34" charset="0"/>
                <a:ea typeface="Noto Sans" panose="020B0502040504020204" pitchFamily="34" charset="0"/>
                <a:cs typeface="Noto Sans" panose="020B0502040504020204" pitchFamily="34" charset="0"/>
              </a:rPr>
              <a:t>electrónica&amp;pag</a:t>
            </a:r>
            <a:r>
              <a:rPr lang="es-ES" sz="2800" spc="-1" dirty="0">
                <a:latin typeface="Noto Sans" panose="020B0502040504020204" pitchFamily="34" charset="0"/>
                <a:ea typeface="Noto Sans" panose="020B0502040504020204" pitchFamily="34" charset="0"/>
                <a:cs typeface="Noto Sans" panose="020B0502040504020204" pitchFamily="34" charset="0"/>
              </a:rPr>
              <a:t>=</a:t>
            </a:r>
            <a:r>
              <a:rPr lang="es-ES" sz="2800" spc="-1" dirty="0" err="1">
                <a:latin typeface="Noto Sans" panose="020B0502040504020204" pitchFamily="34" charset="0"/>
                <a:ea typeface="Noto Sans" panose="020B0502040504020204" pitchFamily="34" charset="0"/>
                <a:cs typeface="Noto Sans" panose="020B0502040504020204" pitchFamily="34" charset="0"/>
              </a:rPr>
              <a:t>1&amp;sort</a:t>
            </a:r>
            <a:r>
              <a:rPr lang="es-ES" sz="2800" spc="-1" dirty="0">
                <a:latin typeface="Noto Sans" panose="020B0502040504020204" pitchFamily="34" charset="0"/>
                <a:ea typeface="Noto Sans" panose="020B0502040504020204" pitchFamily="34" charset="0"/>
                <a:cs typeface="Noto Sans" panose="020B0502040504020204" pitchFamily="34" charset="0"/>
              </a:rPr>
              <a:t>=nombre</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Peor:		/api/productos/</a:t>
            </a:r>
            <a:r>
              <a:rPr lang="es-ES" sz="2800" spc="-1" dirty="0" err="1">
                <a:latin typeface="Noto Sans" panose="020B0502040504020204" pitchFamily="34" charset="0"/>
                <a:ea typeface="Noto Sans" panose="020B0502040504020204" pitchFamily="34" charset="0"/>
                <a:cs typeface="Noto Sans" panose="020B0502040504020204" pitchFamily="34" charset="0"/>
              </a:rPr>
              <a:t>cat</a:t>
            </a:r>
            <a:r>
              <a:rPr lang="es-ES" sz="2800" spc="-1" dirty="0">
                <a:latin typeface="Noto Sans" panose="020B0502040504020204" pitchFamily="34" charset="0"/>
                <a:ea typeface="Noto Sans" panose="020B0502040504020204" pitchFamily="34" charset="0"/>
                <a:cs typeface="Noto Sans" panose="020B0502040504020204" pitchFamily="34" charset="0"/>
              </a:rPr>
              <a:t>/electrónica/1/nombre</a:t>
            </a:r>
          </a:p>
          <a:p>
            <a:pPr marL="914400" lvl="1" indent="-457200">
              <a:spcAft>
                <a:spcPts val="1414"/>
              </a:spcAft>
              <a:buFont typeface="Arial" panose="020B0604020202020204" pitchFamily="34" charset="0"/>
              <a:buChar char="•"/>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marL="457200" indent="-457200">
              <a:spcAft>
                <a:spcPts val="1414"/>
              </a:spcAft>
              <a:buFont typeface="Arial" panose="020B0604020202020204" pitchFamily="34" charset="0"/>
              <a:buChar char="•"/>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415684438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err="1">
                <a:solidFill>
                  <a:srgbClr val="333333"/>
                </a:solidFill>
                <a:latin typeface="Noto Sans"/>
                <a:ea typeface="DejaVu Sans"/>
              </a:rPr>
              <a:t>REST</a:t>
            </a:r>
            <a:r>
              <a:rPr lang="es-ES" sz="4400" b="1" spc="-1" dirty="0">
                <a:solidFill>
                  <a:srgbClr val="333333"/>
                </a:solidFill>
                <a:latin typeface="Noto Sans"/>
                <a:ea typeface="DejaVu Sans"/>
              </a:rPr>
              <a:t> API – Versionado</a:t>
            </a:r>
            <a:endParaRPr lang="es-ES" sz="4400" spc="-1" dirty="0">
              <a:latin typeface="Arial"/>
            </a:endParaRPr>
          </a:p>
        </p:txBody>
      </p:sp>
      <p:sp>
        <p:nvSpPr>
          <p:cNvPr id="2" name="CustomShape 3">
            <a:extLst>
              <a:ext uri="{FF2B5EF4-FFF2-40B4-BE49-F238E27FC236}">
                <a16:creationId xmlns:a16="http://schemas.microsoft.com/office/drawing/2014/main" id="{36320FFE-347D-8A7D-5D75-0A1A7A1A27FB}"/>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Como las API dan soporte a sistemas ajenos a ellas, es difícil sincronizar actualizaciones de la API y actualizaciones de las aplicaciones que las consumen.</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El ejemplo más evidente es las aplicaciones móviles. No se puede garantizar que los usuarios actualicen las APPS a la vez que las API, y no se puede retirar alegremente de servicio una versión de API que pueden usar muchos usuarios.</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Para esto la API se versiona. Esto es, cuando se libera una nueva versión se mantienen en servicio una serie de versiones anteriores.</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Las dos estrategias más utilizadas para el versionado de versiones son el versionado por URL y el versionado por cabecera.</a:t>
            </a:r>
          </a:p>
        </p:txBody>
      </p:sp>
    </p:spTree>
    <p:extLst>
      <p:ext uri="{BB962C8B-B14F-4D97-AF65-F5344CB8AC3E}">
        <p14:creationId xmlns:p14="http://schemas.microsoft.com/office/powerpoint/2010/main" val="421586546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156A4-74E9-FA23-15AD-7E0AEBC51AD4}"/>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1A5E4E89-9B0F-FEB3-B3CD-F6FCE074163A}"/>
              </a:ext>
            </a:extLst>
          </p:cNvPr>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err="1">
                <a:solidFill>
                  <a:srgbClr val="333333"/>
                </a:solidFill>
                <a:latin typeface="Noto Sans"/>
                <a:ea typeface="DejaVu Sans"/>
              </a:rPr>
              <a:t>REST</a:t>
            </a:r>
            <a:r>
              <a:rPr lang="es-ES" sz="4400" b="1" spc="-1" dirty="0">
                <a:solidFill>
                  <a:srgbClr val="333333"/>
                </a:solidFill>
                <a:latin typeface="Noto Sans"/>
                <a:ea typeface="DejaVu Sans"/>
              </a:rPr>
              <a:t> API – Versionado</a:t>
            </a:r>
            <a:endParaRPr lang="es-ES" sz="4400" spc="-1" dirty="0">
              <a:latin typeface="Arial"/>
            </a:endParaRPr>
          </a:p>
        </p:txBody>
      </p:sp>
      <p:sp>
        <p:nvSpPr>
          <p:cNvPr id="2" name="CustomShape 3">
            <a:extLst>
              <a:ext uri="{FF2B5EF4-FFF2-40B4-BE49-F238E27FC236}">
                <a16:creationId xmlns:a16="http://schemas.microsoft.com/office/drawing/2014/main" id="{C435C4E0-13CD-228C-EFAB-E7D07FEFF94B}"/>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Versionado por URL: se incluye la versión en la URL, dentro del </a:t>
            </a:r>
            <a:r>
              <a:rPr lang="es-ES" sz="2800" spc="-1" dirty="0" err="1">
                <a:latin typeface="Noto Sans" panose="020B0502040504020204" pitchFamily="34" charset="0"/>
                <a:ea typeface="Noto Sans" panose="020B0502040504020204" pitchFamily="34" charset="0"/>
                <a:cs typeface="Noto Sans" panose="020B0502040504020204" pitchFamily="34" charset="0"/>
              </a:rPr>
              <a:t>path</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/api/</a:t>
            </a:r>
            <a:r>
              <a:rPr lang="es-ES" sz="2800" spc="-1" dirty="0" err="1">
                <a:highlight>
                  <a:srgbClr val="00FF00"/>
                </a:highlight>
                <a:latin typeface="Noto Sans" panose="020B0502040504020204" pitchFamily="34" charset="0"/>
                <a:ea typeface="Noto Sans" panose="020B0502040504020204" pitchFamily="34" charset="0"/>
                <a:cs typeface="Noto Sans" panose="020B0502040504020204" pitchFamily="34" charset="0"/>
              </a:rPr>
              <a:t>v1</a:t>
            </a:r>
            <a:r>
              <a:rPr lang="es-ES" sz="2800" spc="-1" dirty="0">
                <a:latin typeface="Noto Sans" panose="020B0502040504020204" pitchFamily="34" charset="0"/>
                <a:ea typeface="Noto Sans" panose="020B0502040504020204" pitchFamily="34" charset="0"/>
                <a:cs typeface="Noto Sans" panose="020B0502040504020204" pitchFamily="34" charset="0"/>
              </a:rPr>
              <a:t>/productos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/api/</a:t>
            </a:r>
            <a:r>
              <a:rPr lang="es-ES" sz="2800" spc="-1" dirty="0" err="1">
                <a:highlight>
                  <a:srgbClr val="00FF00"/>
                </a:highlight>
                <a:latin typeface="Noto Sans" panose="020B0502040504020204" pitchFamily="34" charset="0"/>
                <a:ea typeface="Noto Sans" panose="020B0502040504020204" pitchFamily="34" charset="0"/>
                <a:cs typeface="Noto Sans" panose="020B0502040504020204" pitchFamily="34" charset="0"/>
              </a:rPr>
              <a:t>v1</a:t>
            </a:r>
            <a:r>
              <a:rPr lang="es-ES" sz="2800" spc="-1" dirty="0">
                <a:latin typeface="Noto Sans" panose="020B0502040504020204" pitchFamily="34" charset="0"/>
                <a:ea typeface="Noto Sans" panose="020B0502040504020204" pitchFamily="34" charset="0"/>
                <a:cs typeface="Noto Sans" panose="020B0502040504020204" pitchFamily="34" charset="0"/>
              </a:rPr>
              <a:t>/productos</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Versionado por cabecera: el cliente incluye en la petición una cabecera con la versión de API. Si se incluye se usa una versión por defecto.</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Se puede usar una cabecera </a:t>
            </a:r>
            <a:r>
              <a:rPr lang="es-ES" sz="2800" spc="-1" dirty="0" err="1">
                <a:latin typeface="Noto Sans" panose="020B0502040504020204" pitchFamily="34" charset="0"/>
                <a:ea typeface="Noto Sans" panose="020B0502040504020204" pitchFamily="34" charset="0"/>
                <a:cs typeface="Noto Sans" panose="020B0502040504020204" pitchFamily="34" charset="0"/>
              </a:rPr>
              <a:t>Accept</a:t>
            </a:r>
            <a:r>
              <a:rPr lang="es-ES" sz="2800" spc="-1" dirty="0">
                <a:latin typeface="Noto Sans" panose="020B0502040504020204" pitchFamily="34" charset="0"/>
                <a:ea typeface="Noto Sans" panose="020B0502040504020204" pitchFamily="34" charset="0"/>
                <a:cs typeface="Noto Sans" panose="020B0502040504020204" pitchFamily="34" charset="0"/>
              </a:rPr>
              <a:t> personalizada:</a:t>
            </a:r>
          </a:p>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Accept</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application</a:t>
            </a:r>
            <a:r>
              <a:rPr lang="es-ES" sz="2800" spc="-1" dirty="0">
                <a:latin typeface="Noto Sans" panose="020B0502040504020204" pitchFamily="34" charset="0"/>
                <a:ea typeface="Noto Sans" panose="020B0502040504020204" pitchFamily="34" charset="0"/>
                <a:cs typeface="Noto Sans" panose="020B0502040504020204" pitchFamily="34" charset="0"/>
              </a:rPr>
              <a:t>/</a:t>
            </a:r>
            <a:r>
              <a:rPr lang="es-ES" sz="2800" spc="-1" dirty="0" err="1">
                <a:latin typeface="Noto Sans" panose="020B0502040504020204" pitchFamily="34" charset="0"/>
                <a:ea typeface="Noto Sans" panose="020B0502040504020204" pitchFamily="34" charset="0"/>
                <a:cs typeface="Noto Sans" panose="020B0502040504020204" pitchFamily="34" charset="0"/>
              </a:rPr>
              <a:t>vnd.miapi.</a:t>
            </a:r>
            <a:r>
              <a:rPr lang="es-ES" sz="2800" spc="-1" dirty="0" err="1">
                <a:highlight>
                  <a:srgbClr val="00FF00"/>
                </a:highlight>
                <a:latin typeface="Noto Sans" panose="020B0502040504020204" pitchFamily="34" charset="0"/>
                <a:ea typeface="Noto Sans" panose="020B0502040504020204" pitchFamily="34" charset="0"/>
                <a:cs typeface="Noto Sans" panose="020B0502040504020204" pitchFamily="34" charset="0"/>
              </a:rPr>
              <a:t>v1</a:t>
            </a:r>
            <a:r>
              <a:rPr lang="es-ES" sz="2800" spc="-1" dirty="0" err="1">
                <a:latin typeface="Noto Sans" panose="020B0502040504020204" pitchFamily="34" charset="0"/>
                <a:ea typeface="Noto Sans" panose="020B0502040504020204" pitchFamily="34" charset="0"/>
                <a:cs typeface="Noto Sans" panose="020B0502040504020204" pitchFamily="34" charset="0"/>
              </a:rPr>
              <a:t>+json</a:t>
            </a: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Accept</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application</a:t>
            </a:r>
            <a:r>
              <a:rPr lang="es-ES" sz="2800" spc="-1" dirty="0">
                <a:latin typeface="Noto Sans" panose="020B0502040504020204" pitchFamily="34" charset="0"/>
                <a:ea typeface="Noto Sans" panose="020B0502040504020204" pitchFamily="34" charset="0"/>
                <a:cs typeface="Noto Sans" panose="020B0502040504020204" pitchFamily="34" charset="0"/>
              </a:rPr>
              <a:t>/</a:t>
            </a:r>
            <a:r>
              <a:rPr lang="es-ES" sz="2800" spc="-1" dirty="0" err="1">
                <a:latin typeface="Noto Sans" panose="020B0502040504020204" pitchFamily="34" charset="0"/>
                <a:ea typeface="Noto Sans" panose="020B0502040504020204" pitchFamily="34" charset="0"/>
                <a:cs typeface="Noto Sans" panose="020B0502040504020204" pitchFamily="34" charset="0"/>
              </a:rPr>
              <a:t>vnd.miapi.</a:t>
            </a:r>
            <a:r>
              <a:rPr lang="es-ES" sz="2800" spc="-1" dirty="0" err="1">
                <a:highlight>
                  <a:srgbClr val="00FF00"/>
                </a:highlight>
                <a:latin typeface="Noto Sans" panose="020B0502040504020204" pitchFamily="34" charset="0"/>
                <a:ea typeface="Noto Sans" panose="020B0502040504020204" pitchFamily="34" charset="0"/>
                <a:cs typeface="Noto Sans" panose="020B0502040504020204" pitchFamily="34" charset="0"/>
              </a:rPr>
              <a:t>v1</a:t>
            </a:r>
            <a:r>
              <a:rPr lang="es-ES" sz="2800" spc="-1" dirty="0" err="1">
                <a:latin typeface="Noto Sans" panose="020B0502040504020204" pitchFamily="34" charset="0"/>
                <a:ea typeface="Noto Sans" panose="020B0502040504020204" pitchFamily="34" charset="0"/>
                <a:cs typeface="Noto Sans" panose="020B0502040504020204" pitchFamily="34" charset="0"/>
              </a:rPr>
              <a:t>+json</a:t>
            </a: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No usar versión, incluso si no se necesita, puede ser un problema en el futuro, cuando se necesite.</a:t>
            </a:r>
          </a:p>
          <a:p>
            <a:pPr marL="457200" indent="-457200">
              <a:spcAft>
                <a:spcPts val="1414"/>
              </a:spcAft>
              <a:buFont typeface="Arial" panose="020B0604020202020204" pitchFamily="34" charset="0"/>
              <a:buChar char="•"/>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marL="914400" lvl="1" indent="-457200">
              <a:spcAft>
                <a:spcPts val="1414"/>
              </a:spcAft>
              <a:buFont typeface="Arial" panose="020B0604020202020204" pitchFamily="34" charset="0"/>
              <a:buChar char="•"/>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marL="914400" lvl="1" indent="-457200">
              <a:spcAft>
                <a:spcPts val="1414"/>
              </a:spcAft>
              <a:buFont typeface="Arial" panose="020B0604020202020204" pitchFamily="34" charset="0"/>
              <a:buChar char="•"/>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124186590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2AB6D-8054-2E77-E742-33DA8D00C29A}"/>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59D58FD0-B082-A4BA-46BD-A62CA7C8782D}"/>
              </a:ext>
            </a:extLst>
          </p:cNvPr>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err="1">
                <a:solidFill>
                  <a:srgbClr val="333333"/>
                </a:solidFill>
                <a:latin typeface="Noto Sans"/>
                <a:ea typeface="DejaVu Sans"/>
              </a:rPr>
              <a:t>REST</a:t>
            </a:r>
            <a:r>
              <a:rPr lang="es-ES" sz="4400" b="1" spc="-1" dirty="0">
                <a:solidFill>
                  <a:srgbClr val="333333"/>
                </a:solidFill>
                <a:latin typeface="Noto Sans"/>
                <a:ea typeface="DejaVu Sans"/>
              </a:rPr>
              <a:t> API – Versionado</a:t>
            </a:r>
            <a:endParaRPr lang="es-ES" sz="4400" spc="-1" dirty="0">
              <a:latin typeface="Arial"/>
            </a:endParaRPr>
          </a:p>
        </p:txBody>
      </p:sp>
      <p:sp>
        <p:nvSpPr>
          <p:cNvPr id="2" name="CustomShape 3">
            <a:extLst>
              <a:ext uri="{FF2B5EF4-FFF2-40B4-BE49-F238E27FC236}">
                <a16:creationId xmlns:a16="http://schemas.microsoft.com/office/drawing/2014/main" id="{088A29AA-DB2C-F3E5-0F31-20E30D296C95}"/>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En el versionado por cabecera hay una convención para el formato de la cabecera. Se recomienda usar el versionado MIME </a:t>
            </a:r>
            <a:r>
              <a:rPr lang="es-ES" sz="2800" spc="-1" dirty="0" err="1">
                <a:latin typeface="Noto Sans" panose="020B0502040504020204" pitchFamily="34" charset="0"/>
                <a:ea typeface="Noto Sans" panose="020B0502040504020204" pitchFamily="34" charset="0"/>
                <a:cs typeface="Noto Sans" panose="020B0502040504020204" pitchFamily="34" charset="0"/>
              </a:rPr>
              <a:t>type</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vendor-specific</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Ejemplo: </a:t>
            </a:r>
          </a:p>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Accept</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application</a:t>
            </a:r>
            <a:r>
              <a:rPr lang="es-ES" sz="2800" spc="-1" dirty="0">
                <a:latin typeface="Noto Sans" panose="020B0502040504020204" pitchFamily="34" charset="0"/>
                <a:ea typeface="Noto Sans" panose="020B0502040504020204" pitchFamily="34" charset="0"/>
                <a:cs typeface="Noto Sans" panose="020B0502040504020204" pitchFamily="34" charset="0"/>
              </a:rPr>
              <a:t>/</a:t>
            </a:r>
            <a:r>
              <a:rPr lang="es-ES" sz="2800" spc="-1" dirty="0" err="1">
                <a:latin typeface="Noto Sans" panose="020B0502040504020204" pitchFamily="34" charset="0"/>
                <a:ea typeface="Noto Sans" panose="020B0502040504020204" pitchFamily="34" charset="0"/>
                <a:cs typeface="Noto Sans" panose="020B0502040504020204" pitchFamily="34" charset="0"/>
              </a:rPr>
              <a:t>vnd.miapi.v1+json</a:t>
            </a: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La cabecera se divide en:</a:t>
            </a:r>
          </a:p>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application</a:t>
            </a:r>
            <a:r>
              <a:rPr lang="es-ES" sz="2800" spc="-1" dirty="0">
                <a:latin typeface="Noto Sans" panose="020B0502040504020204" pitchFamily="34" charset="0"/>
                <a:ea typeface="Noto Sans" panose="020B0502040504020204" pitchFamily="34" charset="0"/>
                <a:cs typeface="Noto Sans" panose="020B0502040504020204" pitchFamily="34" charset="0"/>
              </a:rPr>
              <a:t>: indica que es un tipo de contenido de aplicación</a:t>
            </a:r>
          </a:p>
          <a:p>
            <a:pPr marL="457200" indent="-457200">
              <a:spcAft>
                <a:spcPts val="1414"/>
              </a:spcAft>
              <a:buFont typeface="Arial" panose="020B0604020202020204" pitchFamily="34" charset="0"/>
              <a:buChar char="•"/>
            </a:pPr>
            <a:r>
              <a:rPr lang="es-ES" sz="2800" dirty="0" err="1"/>
              <a:t>vnd</a:t>
            </a:r>
            <a:r>
              <a:rPr lang="es-ES" sz="2800" spc="-1" dirty="0">
                <a:latin typeface="Noto Sans" panose="020B0502040504020204" pitchFamily="34" charset="0"/>
                <a:ea typeface="Noto Sans" panose="020B0502040504020204" pitchFamily="34" charset="0"/>
                <a:cs typeface="Noto Sans" panose="020B0502040504020204" pitchFamily="34" charset="0"/>
              </a:rPr>
              <a:t>: indica que es de un "</a:t>
            </a:r>
            <a:r>
              <a:rPr lang="es-ES" sz="2800" spc="-1" dirty="0" err="1">
                <a:latin typeface="Noto Sans" panose="020B0502040504020204" pitchFamily="34" charset="0"/>
                <a:ea typeface="Noto Sans" panose="020B0502040504020204" pitchFamily="34" charset="0"/>
                <a:cs typeface="Noto Sans" panose="020B0502040504020204" pitchFamily="34" charset="0"/>
              </a:rPr>
              <a:t>vendor</a:t>
            </a:r>
            <a:r>
              <a:rPr lang="es-ES" sz="2800" spc="-1" dirty="0">
                <a:latin typeface="Noto Sans" panose="020B0502040504020204" pitchFamily="34" charset="0"/>
                <a:ea typeface="Noto Sans" panose="020B0502040504020204" pitchFamily="34" charset="0"/>
                <a:cs typeface="Noto Sans" panose="020B0502040504020204" pitchFamily="34" charset="0"/>
              </a:rPr>
              <a:t>", una aplicación "no estandarizada"</a:t>
            </a:r>
          </a:p>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miapi</a:t>
            </a:r>
            <a:r>
              <a:rPr lang="es-ES" sz="2800" spc="-1" dirty="0">
                <a:latin typeface="Noto Sans" panose="020B0502040504020204" pitchFamily="34" charset="0"/>
                <a:ea typeface="Noto Sans" panose="020B0502040504020204" pitchFamily="34" charset="0"/>
                <a:cs typeface="Noto Sans" panose="020B0502040504020204" pitchFamily="34" charset="0"/>
              </a:rPr>
              <a:t>: identifica la aplicación del "</a:t>
            </a:r>
            <a:r>
              <a:rPr lang="es-ES" sz="2800" spc="-1" dirty="0" err="1">
                <a:latin typeface="Noto Sans" panose="020B0502040504020204" pitchFamily="34" charset="0"/>
                <a:ea typeface="Noto Sans" panose="020B0502040504020204" pitchFamily="34" charset="0"/>
                <a:cs typeface="Noto Sans" panose="020B0502040504020204" pitchFamily="34" charset="0"/>
              </a:rPr>
              <a:t>vendor</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v1</a:t>
            </a:r>
            <a:r>
              <a:rPr lang="es-ES" sz="2800" spc="-1" dirty="0">
                <a:latin typeface="Noto Sans" panose="020B0502040504020204" pitchFamily="34" charset="0"/>
                <a:ea typeface="Noto Sans" panose="020B0502040504020204" pitchFamily="34" charset="0"/>
                <a:cs typeface="Noto Sans" panose="020B0502040504020204" pitchFamily="34" charset="0"/>
              </a:rPr>
              <a:t>: versión de la API</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a:t>
            </a:r>
            <a:r>
              <a:rPr lang="es-ES" sz="2800" spc="-1" dirty="0" err="1">
                <a:latin typeface="Noto Sans" panose="020B0502040504020204" pitchFamily="34" charset="0"/>
                <a:ea typeface="Noto Sans" panose="020B0502040504020204" pitchFamily="34" charset="0"/>
                <a:cs typeface="Noto Sans" panose="020B0502040504020204" pitchFamily="34" charset="0"/>
              </a:rPr>
              <a:t>json</a:t>
            </a:r>
            <a:r>
              <a:rPr lang="es-ES" sz="2800" spc="-1" dirty="0">
                <a:latin typeface="Noto Sans" panose="020B0502040504020204" pitchFamily="34" charset="0"/>
                <a:ea typeface="Noto Sans" panose="020B0502040504020204" pitchFamily="34" charset="0"/>
                <a:cs typeface="Noto Sans" panose="020B0502040504020204" pitchFamily="34" charset="0"/>
              </a:rPr>
              <a:t>: indica que la respuesta se prefiere en formato </a:t>
            </a:r>
            <a:r>
              <a:rPr lang="es-ES" sz="2800" spc="-1" dirty="0" err="1">
                <a:latin typeface="Noto Sans" panose="020B0502040504020204" pitchFamily="34" charset="0"/>
                <a:ea typeface="Noto Sans" panose="020B0502040504020204" pitchFamily="34" charset="0"/>
                <a:cs typeface="Noto Sans" panose="020B0502040504020204" pitchFamily="34" charset="0"/>
              </a:rPr>
              <a:t>json</a:t>
            </a: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marL="457200" indent="-457200">
              <a:spcAft>
                <a:spcPts val="1414"/>
              </a:spcAft>
              <a:buFont typeface="Arial" panose="020B0604020202020204" pitchFamily="34" charset="0"/>
              <a:buChar char="•"/>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195862916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ea typeface="DejaVu Sans"/>
              </a:rPr>
              <a:t>Servicios web – Qué son</a:t>
            </a:r>
            <a:endParaRPr lang="es-ES" sz="4400" spc="-1" dirty="0">
              <a:latin typeface="Arial"/>
            </a:endParaRPr>
          </a:p>
        </p:txBody>
      </p:sp>
      <p:sp>
        <p:nvSpPr>
          <p:cNvPr id="2" name="CustomShape 3">
            <a:extLst>
              <a:ext uri="{FF2B5EF4-FFF2-40B4-BE49-F238E27FC236}">
                <a16:creationId xmlns:a16="http://schemas.microsoft.com/office/drawing/2014/main" id="{36320FFE-347D-8A7D-5D75-0A1A7A1A27FB}"/>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Aplicación que proporciona una interfaz estándar (una API) para que distintas aplicaciones la consuman (utilicen).</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Aunque hay servicios que utilizan otros protocolos, los servicios web usan HTTP y HTTPS para el envío de mensajes.</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Al usar un mecanismo estándar para la comunicación, no importa el lenguaje (C#, Java, PHP, Python…) en el que se hayan programado, ni el sistema operativo (Linux, Windows, </a:t>
            </a:r>
            <a:r>
              <a:rPr lang="es-ES" sz="2800" spc="-1" dirty="0" err="1">
                <a:latin typeface="Noto Sans" panose="020B0502040504020204" pitchFamily="34" charset="0"/>
                <a:ea typeface="Noto Sans" panose="020B0502040504020204" pitchFamily="34" charset="0"/>
                <a:cs typeface="Noto Sans" panose="020B0502040504020204" pitchFamily="34" charset="0"/>
              </a:rPr>
              <a:t>MacOs</a:t>
            </a:r>
            <a:r>
              <a:rPr lang="es-ES" sz="2800" spc="-1" dirty="0">
                <a:latin typeface="Noto Sans" panose="020B0502040504020204" pitchFamily="34" charset="0"/>
                <a:ea typeface="Noto Sans" panose="020B0502040504020204" pitchFamily="34" charset="0"/>
                <a:cs typeface="Noto Sans" panose="020B0502040504020204" pitchFamily="34" charset="0"/>
              </a:rPr>
              <a:t>…) en el que se ejecuten.</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En general, soportan alguna clase de lenguaje de marcas (o varios) para transferir la información entre el servidor (el que expone el servicio) y el cliente (el que lo consume). Lo más habitual es JSON o XML.</a:t>
            </a: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113791011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err="1">
                <a:solidFill>
                  <a:srgbClr val="333333"/>
                </a:solidFill>
                <a:latin typeface="Noto Sans"/>
                <a:ea typeface="DejaVu Sans"/>
              </a:rPr>
              <a:t>REST</a:t>
            </a:r>
            <a:r>
              <a:rPr lang="es-ES" sz="4400" b="1" spc="-1" dirty="0">
                <a:solidFill>
                  <a:srgbClr val="333333"/>
                </a:solidFill>
                <a:latin typeface="Noto Sans"/>
                <a:ea typeface="DejaVu Sans"/>
              </a:rPr>
              <a:t> API en Spring </a:t>
            </a:r>
            <a:r>
              <a:rPr lang="es-ES" sz="4400" b="1" spc="-1" dirty="0" err="1">
                <a:solidFill>
                  <a:srgbClr val="333333"/>
                </a:solidFill>
                <a:latin typeface="Noto Sans"/>
                <a:ea typeface="DejaVu Sans"/>
              </a:rPr>
              <a:t>Boot</a:t>
            </a:r>
            <a:endParaRPr lang="es-ES" sz="4400" spc="-1" dirty="0">
              <a:latin typeface="Arial"/>
            </a:endParaRPr>
          </a:p>
        </p:txBody>
      </p:sp>
      <p:sp>
        <p:nvSpPr>
          <p:cNvPr id="2" name="CustomShape 3">
            <a:extLst>
              <a:ext uri="{FF2B5EF4-FFF2-40B4-BE49-F238E27FC236}">
                <a16:creationId xmlns:a16="http://schemas.microsoft.com/office/drawing/2014/main" id="{36320FFE-347D-8A7D-5D75-0A1A7A1A27FB}"/>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Se utiliza el starter “Spring Web”. La dependencia necesaria es:</a:t>
            </a:r>
          </a:p>
          <a:p>
            <a:pPr>
              <a:spcAft>
                <a:spcPts val="1414"/>
              </a:spcAft>
            </a:pP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&lt;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dependency</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&gt;</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&lt;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groupId</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&gt;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org.springframework.boot</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&lt;/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groupId</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&gt;</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&lt;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artifactId</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&gt;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spring</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boot</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-starter-web&lt;/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artifactId</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&gt;</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&lt;/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dependency</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&gt;</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Spring Web proporciona dos anotaciones para controladores: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@Controller – Para desarrollo de páginas web con </a:t>
            </a:r>
            <a:r>
              <a:rPr lang="es-ES" sz="2800" spc="-1" dirty="0" err="1">
                <a:latin typeface="Noto Sans" panose="020B0502040504020204" pitchFamily="34" charset="0"/>
                <a:ea typeface="Noto Sans" panose="020B0502040504020204" pitchFamily="34" charset="0"/>
                <a:cs typeface="Noto Sans" panose="020B0502040504020204" pitchFamily="34" charset="0"/>
              </a:rPr>
              <a:t>MVC</a:t>
            </a:r>
            <a:r>
              <a:rPr lang="es-ES" sz="2800" spc="-1" dirty="0">
                <a:latin typeface="Noto Sans" panose="020B0502040504020204" pitchFamily="34" charset="0"/>
                <a:ea typeface="Noto Sans" panose="020B0502040504020204" pitchFamily="34" charset="0"/>
                <a:cs typeface="Noto Sans" panose="020B0502040504020204" pitchFamily="34" charset="0"/>
              </a:rPr>
              <a:t> + motor de plantillas (</a:t>
            </a:r>
            <a:r>
              <a:rPr lang="es-ES" sz="2800" spc="-1" dirty="0" err="1">
                <a:latin typeface="Noto Sans" panose="020B0502040504020204" pitchFamily="34" charset="0"/>
                <a:ea typeface="Noto Sans" panose="020B0502040504020204" pitchFamily="34" charset="0"/>
                <a:cs typeface="Noto Sans" panose="020B0502040504020204" pitchFamily="34" charset="0"/>
              </a:rPr>
              <a:t>Thymeleaf</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JSP</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JTE</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@RestController – Para desarrollo de API REST</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@RestController es una extensión de @</a:t>
            </a:r>
            <a:r>
              <a:rPr lang="es-ES" sz="2800" spc="-1" dirty="0" err="1">
                <a:latin typeface="Noto Sans" panose="020B0502040504020204" pitchFamily="34" charset="0"/>
                <a:ea typeface="Noto Sans" panose="020B0502040504020204" pitchFamily="34" charset="0"/>
                <a:cs typeface="Noto Sans" panose="020B0502040504020204" pitchFamily="34" charset="0"/>
              </a:rPr>
              <a:t>Controller</a:t>
            </a:r>
            <a:r>
              <a:rPr lang="es-ES" sz="2800" spc="-1" dirty="0">
                <a:latin typeface="Noto Sans" panose="020B0502040504020204" pitchFamily="34" charset="0"/>
                <a:ea typeface="Noto Sans" panose="020B0502040504020204" pitchFamily="34" charset="0"/>
                <a:cs typeface="Noto Sans" panose="020B0502040504020204" pitchFamily="34" charset="0"/>
              </a:rPr>
              <a:t>. Igual, pero añade @</a:t>
            </a:r>
            <a:r>
              <a:rPr lang="es-ES" sz="2800" spc="-1" dirty="0" err="1">
                <a:latin typeface="Noto Sans" panose="020B0502040504020204" pitchFamily="34" charset="0"/>
                <a:ea typeface="Noto Sans" panose="020B0502040504020204" pitchFamily="34" charset="0"/>
                <a:cs typeface="Noto Sans" panose="020B0502040504020204" pitchFamily="34" charset="0"/>
              </a:rPr>
              <a:t>ResponseBody</a:t>
            </a:r>
            <a:r>
              <a:rPr lang="es-ES" sz="2800" spc="-1" dirty="0">
                <a:latin typeface="Noto Sans" panose="020B0502040504020204" pitchFamily="34" charset="0"/>
                <a:ea typeface="Noto Sans" panose="020B0502040504020204" pitchFamily="34" charset="0"/>
                <a:cs typeface="Noto Sans" panose="020B0502040504020204" pitchFamily="34" charset="0"/>
              </a:rPr>
              <a:t>, que es la anotación encargada de devolver JSON</a:t>
            </a:r>
          </a:p>
        </p:txBody>
      </p:sp>
    </p:spTree>
    <p:extLst>
      <p:ext uri="{BB962C8B-B14F-4D97-AF65-F5344CB8AC3E}">
        <p14:creationId xmlns:p14="http://schemas.microsoft.com/office/powerpoint/2010/main" val="136085493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ES" sz="4400" b="1" spc="-1" dirty="0" err="1">
                <a:solidFill>
                  <a:srgbClr val="333333"/>
                </a:solidFill>
                <a:latin typeface="Noto Sans"/>
                <a:ea typeface="DejaVu Sans"/>
              </a:rPr>
              <a:t>REST</a:t>
            </a:r>
            <a:r>
              <a:rPr lang="es-ES" sz="4400" b="1" spc="-1" dirty="0">
                <a:solidFill>
                  <a:srgbClr val="333333"/>
                </a:solidFill>
                <a:latin typeface="Noto Sans"/>
                <a:ea typeface="DejaVu Sans"/>
              </a:rPr>
              <a:t> API en Spring </a:t>
            </a:r>
            <a:r>
              <a:rPr lang="es-ES" sz="4400" b="1" spc="-1" dirty="0" err="1">
                <a:solidFill>
                  <a:srgbClr val="333333"/>
                </a:solidFill>
                <a:latin typeface="Noto Sans"/>
                <a:ea typeface="DejaVu Sans"/>
              </a:rPr>
              <a:t>Boot</a:t>
            </a:r>
            <a:endParaRPr lang="es-ES" sz="4400" spc="-1" dirty="0">
              <a:latin typeface="Arial"/>
            </a:endParaRPr>
          </a:p>
          <a:p>
            <a:pPr>
              <a:lnSpc>
                <a:spcPct val="100000"/>
              </a:lnSpc>
            </a:pPr>
            <a:r>
              <a:rPr lang="es-ES" sz="4400" b="1" spc="-1" dirty="0">
                <a:solidFill>
                  <a:srgbClr val="333333"/>
                </a:solidFill>
                <a:latin typeface="Noto Sans"/>
                <a:ea typeface="DejaVu Sans"/>
              </a:rPr>
              <a:t>@Controller vs @RestController</a:t>
            </a:r>
            <a:endParaRPr lang="es-ES" sz="4400" spc="-1" dirty="0">
              <a:latin typeface="Arial"/>
            </a:endParaRPr>
          </a:p>
        </p:txBody>
      </p:sp>
      <p:graphicFrame>
        <p:nvGraphicFramePr>
          <p:cNvPr id="3" name="Tabla 2">
            <a:extLst>
              <a:ext uri="{FF2B5EF4-FFF2-40B4-BE49-F238E27FC236}">
                <a16:creationId xmlns:a16="http://schemas.microsoft.com/office/drawing/2014/main" id="{0F5F3830-92AD-1D75-FE40-86C926D6DC5D}"/>
              </a:ext>
            </a:extLst>
          </p:cNvPr>
          <p:cNvGraphicFramePr>
            <a:graphicFrameLocks noGrp="1"/>
          </p:cNvGraphicFramePr>
          <p:nvPr>
            <p:extLst>
              <p:ext uri="{D42A27DB-BD31-4B8C-83A1-F6EECF244321}">
                <p14:modId xmlns:p14="http://schemas.microsoft.com/office/powerpoint/2010/main" val="2826826208"/>
              </p:ext>
            </p:extLst>
          </p:nvPr>
        </p:nvGraphicFramePr>
        <p:xfrm>
          <a:off x="441787" y="1824015"/>
          <a:ext cx="12483102" cy="4114800"/>
        </p:xfrm>
        <a:graphic>
          <a:graphicData uri="http://schemas.openxmlformats.org/drawingml/2006/table">
            <a:tbl>
              <a:tblPr firstRow="1" bandRow="1">
                <a:tableStyleId>{073A0DAA-6AF3-43AB-8588-CEC1D06C72B9}</a:tableStyleId>
              </a:tblPr>
              <a:tblGrid>
                <a:gridCol w="2842589">
                  <a:extLst>
                    <a:ext uri="{9D8B030D-6E8A-4147-A177-3AD203B41FA5}">
                      <a16:colId xmlns:a16="http://schemas.microsoft.com/office/drawing/2014/main" val="3717472347"/>
                    </a:ext>
                  </a:extLst>
                </a:gridCol>
                <a:gridCol w="4627983">
                  <a:extLst>
                    <a:ext uri="{9D8B030D-6E8A-4147-A177-3AD203B41FA5}">
                      <a16:colId xmlns:a16="http://schemas.microsoft.com/office/drawing/2014/main" val="3186412507"/>
                    </a:ext>
                  </a:extLst>
                </a:gridCol>
                <a:gridCol w="5012530">
                  <a:extLst>
                    <a:ext uri="{9D8B030D-6E8A-4147-A177-3AD203B41FA5}">
                      <a16:colId xmlns:a16="http://schemas.microsoft.com/office/drawing/2014/main" val="4145974420"/>
                    </a:ext>
                  </a:extLst>
                </a:gridCol>
              </a:tblGrid>
              <a:tr h="370840">
                <a:tc>
                  <a:txBody>
                    <a:bodyPr/>
                    <a:lstStyle/>
                    <a:p>
                      <a:r>
                        <a:rPr lang="es-ES" sz="2400" dirty="0">
                          <a:latin typeface="Noto Sans" panose="020B0502040504020204" pitchFamily="34"/>
                          <a:ea typeface="Noto Sans" panose="020B0502040504020204" pitchFamily="34"/>
                          <a:cs typeface="Noto Sans" panose="020B0502040504020204" pitchFamily="34"/>
                        </a:rPr>
                        <a:t>Característica</a:t>
                      </a: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@Controller</a:t>
                      </a: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@RestController</a:t>
                      </a:r>
                    </a:p>
                  </a:txBody>
                  <a:tcPr/>
                </a:tc>
                <a:extLst>
                  <a:ext uri="{0D108BD9-81ED-4DB2-BD59-A6C34878D82A}">
                    <a16:rowId xmlns:a16="http://schemas.microsoft.com/office/drawing/2014/main" val="1105005229"/>
                  </a:ext>
                </a:extLst>
              </a:tr>
              <a:tr h="370840">
                <a:tc>
                  <a:txBody>
                    <a:bodyPr/>
                    <a:lstStyle/>
                    <a:p>
                      <a:r>
                        <a:rPr lang="es-ES" sz="2400" dirty="0">
                          <a:latin typeface="Noto Sans" panose="020B0502040504020204" pitchFamily="34"/>
                          <a:ea typeface="Noto Sans" panose="020B0502040504020204" pitchFamily="34"/>
                          <a:cs typeface="Noto Sans" panose="020B0502040504020204" pitchFamily="34"/>
                        </a:rPr>
                        <a:t>Propósito</a:t>
                      </a:r>
                    </a:p>
                  </a:txBody>
                  <a:tcPr/>
                </a:tc>
                <a:tc>
                  <a:txBody>
                    <a:bodyPr/>
                    <a:lstStyle/>
                    <a:p>
                      <a:r>
                        <a:rPr lang="es-ES" sz="2400" dirty="0" err="1">
                          <a:latin typeface="Noto Sans" panose="020B0502040504020204" pitchFamily="34"/>
                          <a:ea typeface="Noto Sans" panose="020B0502040504020204" pitchFamily="34"/>
                          <a:cs typeface="Noto Sans" panose="020B0502040504020204" pitchFamily="34"/>
                        </a:rPr>
                        <a:t>Desrrollo</a:t>
                      </a:r>
                      <a:r>
                        <a:rPr lang="es-ES" sz="2400" dirty="0">
                          <a:latin typeface="Noto Sans" panose="020B0502040504020204" pitchFamily="34"/>
                          <a:ea typeface="Noto Sans" panose="020B0502040504020204" pitchFamily="34"/>
                          <a:cs typeface="Noto Sans" panose="020B0502040504020204" pitchFamily="34"/>
                        </a:rPr>
                        <a:t> web MVC con modelos, plantillas y HTML</a:t>
                      </a: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Desarrollo de servicios REST, que devuelven JSON</a:t>
                      </a:r>
                    </a:p>
                  </a:txBody>
                  <a:tcPr/>
                </a:tc>
                <a:extLst>
                  <a:ext uri="{0D108BD9-81ED-4DB2-BD59-A6C34878D82A}">
                    <a16:rowId xmlns:a16="http://schemas.microsoft.com/office/drawing/2014/main" val="1447428490"/>
                  </a:ext>
                </a:extLst>
              </a:tr>
              <a:tr h="370840">
                <a:tc>
                  <a:txBody>
                    <a:bodyPr/>
                    <a:lstStyle/>
                    <a:p>
                      <a:r>
                        <a:rPr lang="es-ES" sz="2400" dirty="0">
                          <a:latin typeface="Noto Sans" panose="020B0502040504020204" pitchFamily="34"/>
                          <a:ea typeface="Noto Sans" panose="020B0502040504020204" pitchFamily="34"/>
                          <a:cs typeface="Noto Sans" panose="020B0502040504020204" pitchFamily="34"/>
                        </a:rPr>
                        <a:t>Los métodos devuelven por defecto</a:t>
                      </a: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Vistas (</a:t>
                      </a:r>
                      <a:r>
                        <a:rPr lang="es-ES" sz="2400" dirty="0" err="1">
                          <a:latin typeface="Noto Sans" panose="020B0502040504020204" pitchFamily="34"/>
                          <a:ea typeface="Noto Sans" panose="020B0502040504020204" pitchFamily="34"/>
                          <a:cs typeface="Noto Sans" panose="020B0502040504020204" pitchFamily="34"/>
                        </a:rPr>
                        <a:t>thymeleaf</a:t>
                      </a:r>
                      <a:r>
                        <a:rPr lang="es-ES" sz="2400" dirty="0">
                          <a:latin typeface="Noto Sans" panose="020B0502040504020204" pitchFamily="34"/>
                          <a:ea typeface="Noto Sans" panose="020B0502040504020204" pitchFamily="34"/>
                          <a:cs typeface="Noto Sans" panose="020B0502040504020204" pitchFamily="34"/>
                        </a:rPr>
                        <a:t>, </a:t>
                      </a:r>
                      <a:r>
                        <a:rPr lang="es-ES" sz="2400" dirty="0" err="1">
                          <a:latin typeface="Noto Sans" panose="020B0502040504020204" pitchFamily="34"/>
                          <a:ea typeface="Noto Sans" panose="020B0502040504020204" pitchFamily="34"/>
                          <a:cs typeface="Noto Sans" panose="020B0502040504020204" pitchFamily="34"/>
                        </a:rPr>
                        <a:t>jsp</a:t>
                      </a:r>
                      <a:r>
                        <a:rPr lang="es-ES" sz="2400" dirty="0">
                          <a:latin typeface="Noto Sans" panose="020B0502040504020204" pitchFamily="34"/>
                          <a:ea typeface="Noto Sans" panose="020B0502040504020204" pitchFamily="34"/>
                          <a:cs typeface="Noto Sans" panose="020B0502040504020204" pitchFamily="34"/>
                        </a:rPr>
                        <a:t>)</a:t>
                      </a: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JSON o XML</a:t>
                      </a:r>
                    </a:p>
                  </a:txBody>
                  <a:tcPr/>
                </a:tc>
                <a:extLst>
                  <a:ext uri="{0D108BD9-81ED-4DB2-BD59-A6C34878D82A}">
                    <a16:rowId xmlns:a16="http://schemas.microsoft.com/office/drawing/2014/main" val="2296276115"/>
                  </a:ext>
                </a:extLst>
              </a:tr>
              <a:tr h="370840">
                <a:tc>
                  <a:txBody>
                    <a:bodyPr/>
                    <a:lstStyle/>
                    <a:p>
                      <a:r>
                        <a:rPr lang="es-ES" sz="2400" dirty="0">
                          <a:latin typeface="Noto Sans" panose="020B0502040504020204" pitchFamily="34"/>
                          <a:ea typeface="Noto Sans" panose="020B0502040504020204" pitchFamily="34"/>
                          <a:cs typeface="Noto Sans" panose="020B0502040504020204" pitchFamily="34"/>
                        </a:rPr>
                        <a:t>Uso de @ResponseBody</a:t>
                      </a: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Se necesita en los métodos que tienen que devolver JSON</a:t>
                      </a: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No se necesita @ResponseBody en ningún método</a:t>
                      </a:r>
                    </a:p>
                  </a:txBody>
                  <a:tcPr/>
                </a:tc>
                <a:extLst>
                  <a:ext uri="{0D108BD9-81ED-4DB2-BD59-A6C34878D82A}">
                    <a16:rowId xmlns:a16="http://schemas.microsoft.com/office/drawing/2014/main" val="3347496332"/>
                  </a:ext>
                </a:extLst>
              </a:tr>
              <a:tr h="370840">
                <a:tc>
                  <a:txBody>
                    <a:bodyPr/>
                    <a:lstStyle/>
                    <a:p>
                      <a:r>
                        <a:rPr lang="es-ES" sz="2400" dirty="0">
                          <a:latin typeface="Noto Sans" panose="020B0502040504020204" pitchFamily="34"/>
                          <a:ea typeface="Noto Sans" panose="020B0502040504020204" pitchFamily="34"/>
                          <a:cs typeface="Noto Sans" panose="020B0502040504020204" pitchFamily="34"/>
                        </a:rPr>
                        <a:t>Integración con plantillas</a:t>
                      </a: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Se usan plantillas para dar “forma” al modelo</a:t>
                      </a:r>
                    </a:p>
                  </a:txBody>
                  <a:tcPr/>
                </a:tc>
                <a:tc>
                  <a:txBody>
                    <a:bodyPr/>
                    <a:lstStyle/>
                    <a:p>
                      <a:r>
                        <a:rPr lang="es-ES" sz="2400" dirty="0">
                          <a:latin typeface="Noto Sans" panose="020B0502040504020204" pitchFamily="34"/>
                          <a:ea typeface="Noto Sans" panose="020B0502040504020204" pitchFamily="34"/>
                          <a:cs typeface="Noto Sans" panose="020B0502040504020204" pitchFamily="34"/>
                        </a:rPr>
                        <a:t>No se usan plantillas, se devuelven datos, objetos</a:t>
                      </a:r>
                    </a:p>
                  </a:txBody>
                  <a:tcPr/>
                </a:tc>
                <a:extLst>
                  <a:ext uri="{0D108BD9-81ED-4DB2-BD59-A6C34878D82A}">
                    <a16:rowId xmlns:a16="http://schemas.microsoft.com/office/drawing/2014/main" val="4048059081"/>
                  </a:ext>
                </a:extLst>
              </a:tr>
            </a:tbl>
          </a:graphicData>
        </a:graphic>
      </p:graphicFrame>
    </p:spTree>
    <p:extLst>
      <p:ext uri="{BB962C8B-B14F-4D97-AF65-F5344CB8AC3E}">
        <p14:creationId xmlns:p14="http://schemas.microsoft.com/office/powerpoint/2010/main" val="272878921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err="1">
                <a:solidFill>
                  <a:srgbClr val="333333"/>
                </a:solidFill>
                <a:latin typeface="Noto Sans"/>
                <a:ea typeface="DejaVu Sans"/>
              </a:rPr>
              <a:t>REST</a:t>
            </a:r>
            <a:r>
              <a:rPr lang="es-ES" sz="4400" b="1" spc="-1" dirty="0">
                <a:solidFill>
                  <a:srgbClr val="333333"/>
                </a:solidFill>
                <a:latin typeface="Noto Sans"/>
                <a:ea typeface="DejaVu Sans"/>
              </a:rPr>
              <a:t> API en Spring </a:t>
            </a:r>
            <a:r>
              <a:rPr lang="es-ES" sz="4400" b="1" spc="-1" dirty="0" err="1">
                <a:solidFill>
                  <a:srgbClr val="333333"/>
                </a:solidFill>
                <a:latin typeface="Noto Sans"/>
                <a:ea typeface="DejaVu Sans"/>
              </a:rPr>
              <a:t>Boot</a:t>
            </a:r>
            <a:endParaRPr lang="es-ES" sz="4400" b="1" spc="-1" dirty="0">
              <a:solidFill>
                <a:srgbClr val="333333"/>
              </a:solidFill>
              <a:latin typeface="Noto Sans"/>
              <a:ea typeface="DejaVu Sans"/>
            </a:endParaRPr>
          </a:p>
          <a:p>
            <a:pPr>
              <a:lnSpc>
                <a:spcPct val="100000"/>
              </a:lnSpc>
            </a:pPr>
            <a:r>
              <a:rPr lang="es-ES" sz="4400" b="1" spc="-1" dirty="0" err="1">
                <a:solidFill>
                  <a:srgbClr val="333333"/>
                </a:solidFill>
                <a:latin typeface="Noto Sans"/>
                <a:ea typeface="DejaVu Sans"/>
              </a:rPr>
              <a:t>Mappings</a:t>
            </a:r>
            <a:r>
              <a:rPr lang="es-ES" sz="4400" b="1" spc="-1" dirty="0">
                <a:solidFill>
                  <a:srgbClr val="333333"/>
                </a:solidFill>
                <a:latin typeface="Noto Sans"/>
                <a:ea typeface="DejaVu Sans"/>
              </a:rPr>
              <a:t>, parámetros, </a:t>
            </a:r>
            <a:r>
              <a:rPr lang="es-ES" sz="4400" b="1" spc="-1" dirty="0" err="1">
                <a:solidFill>
                  <a:srgbClr val="333333"/>
                </a:solidFill>
                <a:latin typeface="Noto Sans"/>
                <a:ea typeface="DejaVu Sans"/>
              </a:rPr>
              <a:t>wildcards</a:t>
            </a:r>
            <a:r>
              <a:rPr lang="es-ES" sz="4400" b="1" spc="-1" dirty="0">
                <a:solidFill>
                  <a:srgbClr val="333333"/>
                </a:solidFill>
                <a:latin typeface="Noto Sans"/>
                <a:ea typeface="DejaVu Sans"/>
              </a:rPr>
              <a:t>, etc.</a:t>
            </a:r>
            <a:endParaRPr lang="es-ES" sz="4400" spc="-1" dirty="0">
              <a:latin typeface="Arial"/>
            </a:endParaRPr>
          </a:p>
        </p:txBody>
      </p:sp>
      <p:sp>
        <p:nvSpPr>
          <p:cNvPr id="2" name="CustomShape 3">
            <a:extLst>
              <a:ext uri="{FF2B5EF4-FFF2-40B4-BE49-F238E27FC236}">
                <a16:creationId xmlns:a16="http://schemas.microsoft.com/office/drawing/2014/main" id="{36320FFE-347D-8A7D-5D75-0A1A7A1A27FB}"/>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En lo que respecta a los mapeos de las URL a los métodos de los controladores, todo es igual que con Spring Web MVC. Todos los elementos funcionan de la misma forma:</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@RequestMapping (y sus “variantes” @GetMapping, @PostMapping).</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Se añaden @PutMapping, @PatchMapping y @DeleteMapping.</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@PathVariable y @RequestParam</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Uso de * y ** para realizar comodines en las rutas.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Restricciones usando expresiones regulares, o restricciones por cabecera o por parámetros.</a:t>
            </a: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94771609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9F73B-7873-C627-A176-B2B1B409EAB7}"/>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FC54A236-108E-3D93-561D-CADA80C94329}"/>
              </a:ext>
            </a:extLst>
          </p:cNvPr>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err="1">
                <a:solidFill>
                  <a:srgbClr val="333333"/>
                </a:solidFill>
                <a:latin typeface="Noto Sans"/>
                <a:ea typeface="DejaVu Sans"/>
              </a:rPr>
              <a:t>REST</a:t>
            </a:r>
            <a:r>
              <a:rPr lang="es-ES" sz="4400" b="1" spc="-1" dirty="0">
                <a:solidFill>
                  <a:srgbClr val="333333"/>
                </a:solidFill>
                <a:latin typeface="Noto Sans"/>
                <a:ea typeface="DejaVu Sans"/>
              </a:rPr>
              <a:t> API en Spring </a:t>
            </a:r>
            <a:r>
              <a:rPr lang="es-ES" sz="4400" b="1" spc="-1" dirty="0" err="1">
                <a:solidFill>
                  <a:srgbClr val="333333"/>
                </a:solidFill>
                <a:latin typeface="Noto Sans"/>
                <a:ea typeface="DejaVu Sans"/>
              </a:rPr>
              <a:t>Boot</a:t>
            </a:r>
            <a:r>
              <a:rPr lang="es-ES" sz="4400" b="1" spc="-1" dirty="0">
                <a:solidFill>
                  <a:srgbClr val="333333"/>
                </a:solidFill>
                <a:latin typeface="Noto Sans"/>
                <a:ea typeface="DejaVu Sans"/>
              </a:rPr>
              <a:t> – Versionado</a:t>
            </a:r>
            <a:endParaRPr lang="es-ES" sz="4400" spc="-1" dirty="0">
              <a:latin typeface="Arial"/>
            </a:endParaRPr>
          </a:p>
        </p:txBody>
      </p:sp>
      <p:sp>
        <p:nvSpPr>
          <p:cNvPr id="2" name="CustomShape 3">
            <a:extLst>
              <a:ext uri="{FF2B5EF4-FFF2-40B4-BE49-F238E27FC236}">
                <a16:creationId xmlns:a16="http://schemas.microsoft.com/office/drawing/2014/main" id="{12653171-5586-91DC-FB85-898EE5F106D5}"/>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Para implementar el versionado por </a:t>
            </a:r>
            <a:r>
              <a:rPr lang="es-ES" sz="2800" spc="-1" dirty="0" err="1">
                <a:latin typeface="Noto Sans" panose="020B0502040504020204" pitchFamily="34" charset="0"/>
                <a:ea typeface="Noto Sans" panose="020B0502040504020204" pitchFamily="34" charset="0"/>
                <a:cs typeface="Noto Sans" panose="020B0502040504020204" pitchFamily="34" charset="0"/>
              </a:rPr>
              <a:t>url</a:t>
            </a:r>
            <a:r>
              <a:rPr lang="es-ES" sz="2800" spc="-1" dirty="0">
                <a:latin typeface="Noto Sans" panose="020B0502040504020204" pitchFamily="34" charset="0"/>
                <a:ea typeface="Noto Sans" panose="020B0502040504020204" pitchFamily="34" charset="0"/>
                <a:cs typeface="Noto Sans" panose="020B0502040504020204" pitchFamily="34" charset="0"/>
              </a:rPr>
              <a:t> en una Spring API simplemente hay que usar </a:t>
            </a:r>
            <a:r>
              <a:rPr lang="es-ES" sz="2800" spc="-1" dirty="0" err="1">
                <a:latin typeface="Noto Sans" panose="020B0502040504020204" pitchFamily="34" charset="0"/>
                <a:ea typeface="Noto Sans" panose="020B0502040504020204" pitchFamily="34" charset="0"/>
                <a:cs typeface="Noto Sans" panose="020B0502040504020204" pitchFamily="34" charset="0"/>
              </a:rPr>
              <a:t>RequestMapping</a:t>
            </a:r>
            <a:r>
              <a:rPr lang="es-ES" sz="2800" spc="-1" dirty="0">
                <a:latin typeface="Noto Sans" panose="020B0502040504020204" pitchFamily="34" charset="0"/>
                <a:ea typeface="Noto Sans" panose="020B0502040504020204" pitchFamily="34" charset="0"/>
                <a:cs typeface="Noto Sans" panose="020B0502040504020204" pitchFamily="34" charset="0"/>
              </a:rPr>
              <a:t> con el </a:t>
            </a:r>
            <a:r>
              <a:rPr lang="es-ES" sz="2800" spc="-1" dirty="0" err="1">
                <a:latin typeface="Noto Sans" panose="020B0502040504020204" pitchFamily="34" charset="0"/>
                <a:ea typeface="Noto Sans" panose="020B0502040504020204" pitchFamily="34" charset="0"/>
                <a:cs typeface="Noto Sans" panose="020B0502040504020204" pitchFamily="34" charset="0"/>
              </a:rPr>
              <a:t>path</a:t>
            </a:r>
            <a:r>
              <a:rPr lang="es-ES" sz="2800" spc="-1" dirty="0">
                <a:latin typeface="Noto Sans" panose="020B0502040504020204" pitchFamily="34" charset="0"/>
                <a:ea typeface="Noto Sans" panose="020B0502040504020204" pitchFamily="34" charset="0"/>
                <a:cs typeface="Noto Sans" panose="020B0502040504020204" pitchFamily="34" charset="0"/>
              </a:rPr>
              <a:t> adecuado:</a:t>
            </a:r>
          </a:p>
          <a:p>
            <a:pPr lvl="1">
              <a:spcAft>
                <a:spcPts val="1414"/>
              </a:spcAft>
            </a:pP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n-US" sz="2400"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RestController</a:t>
            </a:r>
            <a:b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n-US" sz="2400"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RequestMapping</a:t>
            </a: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n-US" sz="2400"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api</a:t>
            </a: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n-US" sz="2400"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v1</a:t>
            </a: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n-US" sz="2400"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usuarios</a:t>
            </a: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b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public class </a:t>
            </a:r>
            <a:r>
              <a:rPr lang="en-US" sz="2400"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V1UsuarioController</a:t>
            </a: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 … }</a:t>
            </a:r>
          </a:p>
          <a:p>
            <a:pPr lvl="1">
              <a:spcAft>
                <a:spcPts val="1414"/>
              </a:spcAft>
            </a:pP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n-US" sz="2400"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RestController</a:t>
            </a:r>
            <a:b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n-US" sz="2400"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RequestMapping</a:t>
            </a: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n-US" sz="2400"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api</a:t>
            </a: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n-US" sz="2400"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v2</a:t>
            </a: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n-US" sz="2400"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usuarios</a:t>
            </a: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b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public class </a:t>
            </a:r>
            <a:r>
              <a:rPr lang="en-US" sz="2400"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V2UsuarioController</a:t>
            </a: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 … }</a:t>
            </a:r>
            <a:endParaRPr lang="es-E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endParaRPr>
          </a:p>
          <a:p>
            <a:pPr marL="0" marR="0" lvl="0" indent="0" algn="l" defTabSz="914400" rtl="0" eaLnBrk="1" fontAlgn="auto" latinLnBrk="0" hangingPunct="1">
              <a:lnSpc>
                <a:spcPct val="100000"/>
              </a:lnSpc>
              <a:spcBef>
                <a:spcPts val="0"/>
              </a:spcBef>
              <a:spcAft>
                <a:spcPts val="1414"/>
              </a:spcAft>
              <a:buClrTx/>
              <a:buSzTx/>
              <a:buFontTx/>
              <a:buNone/>
              <a:tabLst/>
              <a:defRPr/>
            </a:pPr>
            <a:r>
              <a:rPr kumimoji="0" lang="es-ES" sz="2800" b="0" i="0" u="none" strike="noStrike" kern="1200" cap="none" spc="-1" normalizeH="0" baseline="0" noProof="0" dirty="0">
                <a:ln>
                  <a:noFill/>
                </a:ln>
                <a:solidFill>
                  <a:prstClr val="black"/>
                </a:solidFill>
                <a:effectLst/>
                <a:uLnTx/>
                <a:uFillTx/>
                <a:latin typeface="Noto Sans" panose="020B0502040504020204" pitchFamily="34" charset="0"/>
                <a:ea typeface="Noto Sans" panose="020B0502040504020204" pitchFamily="34" charset="0"/>
                <a:cs typeface="Noto Sans" panose="020B0502040504020204" pitchFamily="34" charset="0"/>
              </a:rPr>
              <a:t>Se necesitarán varios controladores, uno por cada versión de la API. </a:t>
            </a:r>
          </a:p>
          <a:p>
            <a:pPr marL="0" marR="0" lvl="0" indent="0" algn="l" defTabSz="914400" rtl="0" eaLnBrk="1" fontAlgn="auto" latinLnBrk="0" hangingPunct="1">
              <a:lnSpc>
                <a:spcPct val="100000"/>
              </a:lnSpc>
              <a:spcBef>
                <a:spcPts val="0"/>
              </a:spcBef>
              <a:spcAft>
                <a:spcPts val="1414"/>
              </a:spcAft>
              <a:buClrTx/>
              <a:buSzTx/>
              <a:buFontTx/>
              <a:buNone/>
              <a:tabLst/>
              <a:defRPr/>
            </a:pPr>
            <a:r>
              <a:rPr kumimoji="0" lang="es-ES" sz="2800" b="0" i="0" u="none" strike="noStrike" kern="1200" cap="none" spc="-1" normalizeH="0" baseline="0" noProof="0" dirty="0">
                <a:ln>
                  <a:noFill/>
                </a:ln>
                <a:solidFill>
                  <a:prstClr val="black"/>
                </a:solidFill>
                <a:effectLst/>
                <a:uLnTx/>
                <a:uFillTx/>
                <a:latin typeface="Noto Sans" panose="020B0502040504020204" pitchFamily="34" charset="0"/>
                <a:ea typeface="Noto Sans" panose="020B0502040504020204" pitchFamily="34" charset="0"/>
                <a:cs typeface="Noto Sans" panose="020B0502040504020204" pitchFamily="34" charset="0"/>
              </a:rPr>
              <a:t>Si se quiere minimizar código duplicado se puede usar herencia para unificar en un controlador "</a:t>
            </a:r>
            <a:r>
              <a:rPr kumimoji="0" lang="es-ES" sz="2800" b="0" i="0" u="none" strike="noStrike" kern="1200" cap="none" spc="-1" normalizeH="0" baseline="0" noProof="0" dirty="0" err="1">
                <a:ln>
                  <a:noFill/>
                </a:ln>
                <a:solidFill>
                  <a:prstClr val="black"/>
                </a:solidFill>
                <a:effectLst/>
                <a:uLnTx/>
                <a:uFillTx/>
                <a:latin typeface="Noto Sans" panose="020B0502040504020204" pitchFamily="34" charset="0"/>
                <a:ea typeface="Noto Sans" panose="020B0502040504020204" pitchFamily="34" charset="0"/>
                <a:cs typeface="Noto Sans" panose="020B0502040504020204" pitchFamily="34" charset="0"/>
              </a:rPr>
              <a:t>BaseUsuarioController</a:t>
            </a:r>
            <a:r>
              <a:rPr kumimoji="0" lang="es-ES" sz="2800" b="0" i="0" u="none" strike="noStrike" kern="1200" cap="none" spc="-1" normalizeH="0" baseline="0" noProof="0" dirty="0">
                <a:ln>
                  <a:noFill/>
                </a:ln>
                <a:solidFill>
                  <a:prstClr val="black"/>
                </a:solidFill>
                <a:effectLst/>
                <a:uLnTx/>
                <a:uFillTx/>
                <a:latin typeface="Noto Sans" panose="020B0502040504020204" pitchFamily="34" charset="0"/>
                <a:ea typeface="Noto Sans" panose="020B0502040504020204" pitchFamily="34" charset="0"/>
                <a:cs typeface="Noto Sans" panose="020B0502040504020204" pitchFamily="34" charset="0"/>
              </a:rPr>
              <a:t>" el código común a todas las versiones.</a:t>
            </a:r>
            <a:endPar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98509986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35A8F-B208-408F-2550-46D2BE06AFB0}"/>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F903C2BA-4D18-B630-3F46-59B78C815289}"/>
              </a:ext>
            </a:extLst>
          </p:cNvPr>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ES" sz="4400" b="1" spc="-1" dirty="0" err="1">
                <a:solidFill>
                  <a:srgbClr val="333333"/>
                </a:solidFill>
                <a:latin typeface="Noto Sans"/>
                <a:ea typeface="DejaVu Sans"/>
              </a:rPr>
              <a:t>REST</a:t>
            </a:r>
            <a:r>
              <a:rPr lang="es-ES" sz="4400" b="1" spc="-1" dirty="0">
                <a:solidFill>
                  <a:srgbClr val="333333"/>
                </a:solidFill>
                <a:latin typeface="Noto Sans"/>
                <a:ea typeface="DejaVu Sans"/>
              </a:rPr>
              <a:t> API en Spring </a:t>
            </a:r>
            <a:r>
              <a:rPr lang="es-ES" sz="4400" b="1" spc="-1" dirty="0" err="1">
                <a:solidFill>
                  <a:srgbClr val="333333"/>
                </a:solidFill>
                <a:latin typeface="Noto Sans"/>
                <a:ea typeface="DejaVu Sans"/>
              </a:rPr>
              <a:t>Boot</a:t>
            </a:r>
            <a:r>
              <a:rPr lang="es-ES" sz="4400" b="1" spc="-1" dirty="0">
                <a:solidFill>
                  <a:srgbClr val="333333"/>
                </a:solidFill>
                <a:latin typeface="Noto Sans"/>
                <a:ea typeface="DejaVu Sans"/>
              </a:rPr>
              <a:t> – Versionado</a:t>
            </a:r>
            <a:endParaRPr lang="es-ES" sz="4400" spc="-1" dirty="0">
              <a:latin typeface="Arial"/>
            </a:endParaRPr>
          </a:p>
        </p:txBody>
      </p:sp>
      <p:sp>
        <p:nvSpPr>
          <p:cNvPr id="2" name="CustomShape 3">
            <a:extLst>
              <a:ext uri="{FF2B5EF4-FFF2-40B4-BE49-F238E27FC236}">
                <a16:creationId xmlns:a16="http://schemas.microsoft.com/office/drawing/2014/main" id="{4803E1A8-11BF-B188-630A-9CD510E25542}"/>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Para implementar el versionado por cabecera, se usa el parámetro "</a:t>
            </a:r>
            <a:r>
              <a:rPr lang="es-ES" sz="2800" spc="-1" dirty="0" err="1">
                <a:latin typeface="Noto Sans" panose="020B0502040504020204" pitchFamily="34" charset="0"/>
                <a:ea typeface="Noto Sans" panose="020B0502040504020204" pitchFamily="34" charset="0"/>
                <a:cs typeface="Noto Sans" panose="020B0502040504020204" pitchFamily="34" charset="0"/>
              </a:rPr>
              <a:t>headers</a:t>
            </a:r>
            <a:r>
              <a:rPr lang="es-ES" sz="2800" spc="-1" dirty="0">
                <a:latin typeface="Noto Sans" panose="020B0502040504020204" pitchFamily="34" charset="0"/>
                <a:ea typeface="Noto Sans" panose="020B0502040504020204" pitchFamily="34" charset="0"/>
                <a:cs typeface="Noto Sans" panose="020B0502040504020204" pitchFamily="34" charset="0"/>
              </a:rPr>
              <a:t>" en los </a:t>
            </a:r>
            <a:r>
              <a:rPr lang="es-ES" sz="2800" spc="-1" dirty="0" err="1">
                <a:latin typeface="Noto Sans" panose="020B0502040504020204" pitchFamily="34" charset="0"/>
                <a:ea typeface="Noto Sans" panose="020B0502040504020204" pitchFamily="34" charset="0"/>
                <a:cs typeface="Noto Sans" panose="020B0502040504020204" pitchFamily="34" charset="0"/>
              </a:rPr>
              <a:t>mappings</a:t>
            </a:r>
            <a:r>
              <a:rPr lang="es-ES" sz="2800" spc="-1" dirty="0">
                <a:latin typeface="Noto Sans" panose="020B0502040504020204" pitchFamily="34" charset="0"/>
                <a:ea typeface="Noto Sans" panose="020B0502040504020204" pitchFamily="34" charset="0"/>
                <a:cs typeface="Noto Sans" panose="020B0502040504020204" pitchFamily="34" charset="0"/>
              </a:rPr>
              <a:t>. Se puede poner método a método o aplicarlo en todo el controlador:</a:t>
            </a:r>
          </a:p>
          <a:p>
            <a:pPr lvl="1">
              <a:spcAft>
                <a:spcPts val="1414"/>
              </a:spcAft>
            </a:pP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n-US" sz="2400"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RestController</a:t>
            </a:r>
            <a:b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n-US" sz="2400"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RequestMapping</a:t>
            </a: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(value = "/</a:t>
            </a:r>
            <a:r>
              <a:rPr lang="en-US" sz="2400"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api</a:t>
            </a: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n-US" sz="2400"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productos</a:t>
            </a: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b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headers = "Accept=application/</a:t>
            </a:r>
            <a:r>
              <a:rPr lang="en-US" sz="2400"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vnd.miapi.</a:t>
            </a:r>
            <a:r>
              <a:rPr lang="en-US" sz="2400" spc="-1" dirty="0" err="1">
                <a:solidFill>
                  <a:schemeClr val="accent1">
                    <a:lumMod val="75000"/>
                  </a:schemeClr>
                </a:solidFill>
                <a:highlight>
                  <a:srgbClr val="00FF00"/>
                </a:highlight>
                <a:latin typeface="Noto Sans" panose="020B0502040504020204" pitchFamily="34" charset="0"/>
                <a:ea typeface="Noto Sans" panose="020B0502040504020204" pitchFamily="34" charset="0"/>
                <a:cs typeface="Noto Sans" panose="020B0502040504020204" pitchFamily="34" charset="0"/>
              </a:rPr>
              <a:t>v1</a:t>
            </a:r>
            <a:r>
              <a:rPr lang="en-US" sz="2400"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+json</a:t>
            </a: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b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public class </a:t>
            </a:r>
            <a:r>
              <a:rPr lang="en-US" sz="2400"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V1UsuarioController</a:t>
            </a: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 … }</a:t>
            </a:r>
          </a:p>
          <a:p>
            <a:pPr lvl="1">
              <a:spcAft>
                <a:spcPts val="1414"/>
              </a:spcAft>
            </a:pP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n-US" sz="2400"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RestController</a:t>
            </a:r>
            <a:b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n-US" sz="2400"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RequestMapping</a:t>
            </a: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(value = "/</a:t>
            </a:r>
            <a:r>
              <a:rPr lang="en-US" sz="2400"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api</a:t>
            </a: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n-US" sz="2400"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productos</a:t>
            </a: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b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headers = "Accept=application/</a:t>
            </a:r>
            <a:r>
              <a:rPr lang="en-US" sz="2400"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vnd.miapi.</a:t>
            </a:r>
            <a:r>
              <a:rPr lang="en-US" sz="2400" spc="-1" dirty="0" err="1">
                <a:solidFill>
                  <a:schemeClr val="accent1">
                    <a:lumMod val="75000"/>
                  </a:schemeClr>
                </a:solidFill>
                <a:highlight>
                  <a:srgbClr val="00FF00"/>
                </a:highlight>
                <a:latin typeface="Noto Sans" panose="020B0502040504020204" pitchFamily="34" charset="0"/>
                <a:ea typeface="Noto Sans" panose="020B0502040504020204" pitchFamily="34" charset="0"/>
                <a:cs typeface="Noto Sans" panose="020B0502040504020204" pitchFamily="34" charset="0"/>
              </a:rPr>
              <a:t>v2</a:t>
            </a:r>
            <a:r>
              <a:rPr lang="en-US" sz="2400"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+json</a:t>
            </a: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b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public class </a:t>
            </a:r>
            <a:r>
              <a:rPr lang="en-US" sz="2400"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V1UsuarioController</a:t>
            </a:r>
            <a:r>
              <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 … }</a:t>
            </a:r>
          </a:p>
          <a:p>
            <a:pPr marL="0" marR="0" lvl="0" indent="0" algn="l" defTabSz="914400" rtl="0" eaLnBrk="1" fontAlgn="auto" latinLnBrk="0" hangingPunct="1">
              <a:lnSpc>
                <a:spcPct val="100000"/>
              </a:lnSpc>
              <a:spcBef>
                <a:spcPts val="0"/>
              </a:spcBef>
              <a:spcAft>
                <a:spcPts val="1414"/>
              </a:spcAft>
              <a:buClrTx/>
              <a:buSzTx/>
              <a:buFontTx/>
              <a:buNone/>
              <a:tabLst/>
              <a:defRPr/>
            </a:pPr>
            <a:r>
              <a:rPr kumimoji="0" lang="es-ES" sz="2800" b="0" i="0" u="none" strike="noStrike" kern="1200" cap="none" spc="-1" normalizeH="0" baseline="0" noProof="0" dirty="0">
                <a:ln>
                  <a:noFill/>
                </a:ln>
                <a:solidFill>
                  <a:prstClr val="black"/>
                </a:solidFill>
                <a:effectLst/>
                <a:uLnTx/>
                <a:uFillTx/>
                <a:latin typeface="Noto Sans" panose="020B0502040504020204" pitchFamily="34" charset="0"/>
                <a:ea typeface="Noto Sans" panose="020B0502040504020204" pitchFamily="34" charset="0"/>
                <a:cs typeface="Noto Sans" panose="020B0502040504020204" pitchFamily="34" charset="0"/>
              </a:rPr>
              <a:t>También se puede usar herencia para compartir la base de código entre clases.</a:t>
            </a:r>
            <a:endParaRPr lang="en-US" sz="2400"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68412304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ea typeface="DejaVu Sans"/>
              </a:rPr>
              <a:t>Servicios web – Utilidad y casos de uso</a:t>
            </a:r>
            <a:endParaRPr lang="es-ES" sz="4400" spc="-1" dirty="0">
              <a:latin typeface="Arial"/>
            </a:endParaRPr>
          </a:p>
        </p:txBody>
      </p:sp>
      <p:sp>
        <p:nvSpPr>
          <p:cNvPr id="2" name="CustomShape 3">
            <a:extLst>
              <a:ext uri="{FF2B5EF4-FFF2-40B4-BE49-F238E27FC236}">
                <a16:creationId xmlns:a16="http://schemas.microsoft.com/office/drawing/2014/main" id="{36320FFE-347D-8A7D-5D75-0A1A7A1A27FB}"/>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Los usos más habituales de los servicios web son:</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API para aplicaciones móviles. Las aplicaciones móviles consultan / almacenan en el servicio web los datos necesarios. </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API para aplicaciones web. Igual que las apps móviles, pero las aplicaciones basadas en </a:t>
            </a:r>
            <a:r>
              <a:rPr lang="es-ES" sz="2800" spc="-1" dirty="0" err="1">
                <a:latin typeface="Noto Sans" panose="020B0502040504020204" pitchFamily="34" charset="0"/>
                <a:ea typeface="Noto Sans" panose="020B0502040504020204" pitchFamily="34" charset="0"/>
                <a:cs typeface="Noto Sans" panose="020B0502040504020204" pitchFamily="34" charset="0"/>
              </a:rPr>
              <a:t>JS</a:t>
            </a:r>
            <a:r>
              <a:rPr lang="es-ES" sz="2800" spc="-1" dirty="0">
                <a:latin typeface="Noto Sans" panose="020B0502040504020204" pitchFamily="34" charset="0"/>
                <a:ea typeface="Noto Sans" panose="020B0502040504020204" pitchFamily="34" charset="0"/>
                <a:cs typeface="Noto Sans" panose="020B0502040504020204" pitchFamily="34" charset="0"/>
              </a:rPr>
              <a:t> o en </a:t>
            </a:r>
            <a:r>
              <a:rPr lang="es-ES" sz="2800" spc="-1" dirty="0" err="1">
                <a:latin typeface="Noto Sans" panose="020B0502040504020204" pitchFamily="34" charset="0"/>
                <a:ea typeface="Noto Sans" panose="020B0502040504020204" pitchFamily="34" charset="0"/>
                <a:cs typeface="Noto Sans" panose="020B0502040504020204" pitchFamily="34" charset="0"/>
              </a:rPr>
              <a:t>frameworks</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JS</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React</a:t>
            </a:r>
            <a:r>
              <a:rPr lang="es-ES" sz="2800" spc="-1" dirty="0">
                <a:latin typeface="Noto Sans" panose="020B0502040504020204" pitchFamily="34" charset="0"/>
                <a:ea typeface="Noto Sans" panose="020B0502040504020204" pitchFamily="34" charset="0"/>
                <a:cs typeface="Noto Sans" panose="020B0502040504020204" pitchFamily="34" charset="0"/>
              </a:rPr>
              <a:t>, Angular, </a:t>
            </a:r>
            <a:r>
              <a:rPr lang="es-ES" sz="2800" spc="-1" dirty="0" err="1">
                <a:latin typeface="Noto Sans" panose="020B0502040504020204" pitchFamily="34" charset="0"/>
                <a:ea typeface="Noto Sans" panose="020B0502040504020204" pitchFamily="34" charset="0"/>
                <a:cs typeface="Noto Sans" panose="020B0502040504020204" pitchFamily="34" charset="0"/>
              </a:rPr>
              <a:t>Vue</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Integración de sistemas. Para comunicar distintos sistemas entre sí. Por ejemplo, un CRM y un ERP. También integración con proveedores de servicios, como pasarelas de pagos.</a:t>
            </a:r>
          </a:p>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IoT</a:t>
            </a:r>
            <a:r>
              <a:rPr lang="es-ES" sz="2800" spc="-1" dirty="0">
                <a:latin typeface="Noto Sans" panose="020B0502040504020204" pitchFamily="34" charset="0"/>
                <a:ea typeface="Noto Sans" panose="020B0502040504020204" pitchFamily="34" charset="0"/>
                <a:cs typeface="Noto Sans" panose="020B0502040504020204" pitchFamily="34" charset="0"/>
              </a:rPr>
              <a:t>. Los dispositivos conectados, como los sensores, suelen entregar la información a alguna clase de servicio web.</a:t>
            </a:r>
          </a:p>
        </p:txBody>
      </p:sp>
    </p:spTree>
    <p:extLst>
      <p:ext uri="{BB962C8B-B14F-4D97-AF65-F5344CB8AC3E}">
        <p14:creationId xmlns:p14="http://schemas.microsoft.com/office/powerpoint/2010/main" val="380856964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ea typeface="DejaVu Sans"/>
              </a:rPr>
              <a:t>Servicios web – Tipos de servicios</a:t>
            </a:r>
            <a:endParaRPr lang="es-ES" sz="4400" spc="-1" dirty="0">
              <a:latin typeface="Arial"/>
            </a:endParaRPr>
          </a:p>
        </p:txBody>
      </p:sp>
      <p:sp>
        <p:nvSpPr>
          <p:cNvPr id="2" name="CustomShape 3">
            <a:extLst>
              <a:ext uri="{FF2B5EF4-FFF2-40B4-BE49-F238E27FC236}">
                <a16:creationId xmlns:a16="http://schemas.microsoft.com/office/drawing/2014/main" id="{36320FFE-347D-8A7D-5D75-0A1A7A1A27FB}"/>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REST</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Representational</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State</a:t>
            </a:r>
            <a:r>
              <a:rPr lang="es-ES" sz="2800" spc="-1" dirty="0">
                <a:latin typeface="Noto Sans" panose="020B0502040504020204" pitchFamily="34" charset="0"/>
                <a:ea typeface="Noto Sans" panose="020B0502040504020204" pitchFamily="34" charset="0"/>
                <a:cs typeface="Noto Sans" panose="020B0502040504020204" pitchFamily="34" charset="0"/>
              </a:rPr>
              <a:t> Transfer)</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Basado en principios de la arquitectura web.</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Usa HTTP/ HTTPS y formatos ligeros como JSON o XML.</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Más flexible y fácil de implementar que otros, como SOAP.</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SOAP (Simple </a:t>
            </a:r>
            <a:r>
              <a:rPr lang="es-ES" sz="2800" spc="-1" dirty="0" err="1">
                <a:latin typeface="Noto Sans" panose="020B0502040504020204" pitchFamily="34" charset="0"/>
                <a:ea typeface="Noto Sans" panose="020B0502040504020204" pitchFamily="34" charset="0"/>
                <a:cs typeface="Noto Sans" panose="020B0502040504020204" pitchFamily="34" charset="0"/>
              </a:rPr>
              <a:t>Object</a:t>
            </a:r>
            <a:r>
              <a:rPr lang="es-ES" sz="2800" spc="-1" dirty="0">
                <a:latin typeface="Noto Sans" panose="020B0502040504020204" pitchFamily="34" charset="0"/>
                <a:ea typeface="Noto Sans" panose="020B0502040504020204" pitchFamily="34" charset="0"/>
                <a:cs typeface="Noto Sans" panose="020B0502040504020204" pitchFamily="34" charset="0"/>
              </a:rPr>
              <a:t> Access </a:t>
            </a:r>
            <a:r>
              <a:rPr lang="es-ES" sz="2800" spc="-1" dirty="0" err="1">
                <a:latin typeface="Noto Sans" panose="020B0502040504020204" pitchFamily="34" charset="0"/>
                <a:ea typeface="Noto Sans" panose="020B0502040504020204" pitchFamily="34" charset="0"/>
                <a:cs typeface="Noto Sans" panose="020B0502040504020204" pitchFamily="34" charset="0"/>
              </a:rPr>
              <a:t>Protocol</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Basado en XML.</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Usa HTTP/HTTPS o </a:t>
            </a:r>
            <a:r>
              <a:rPr lang="es-ES" sz="2800" spc="-1" dirty="0" err="1">
                <a:latin typeface="Noto Sans" panose="020B0502040504020204" pitchFamily="34" charset="0"/>
                <a:ea typeface="Noto Sans" panose="020B0502040504020204" pitchFamily="34" charset="0"/>
                <a:cs typeface="Noto Sans" panose="020B0502040504020204" pitchFamily="34" charset="0"/>
              </a:rPr>
              <a:t>SMTP</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Más estricto en su estructura y seguridad.</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Muy común hace algún tiempo, va cediendo terreno frente a </a:t>
            </a:r>
            <a:r>
              <a:rPr lang="es-ES" sz="2800" spc="-1" dirty="0" err="1">
                <a:latin typeface="Noto Sans" panose="020B0502040504020204" pitchFamily="34" charset="0"/>
                <a:ea typeface="Noto Sans" panose="020B0502040504020204" pitchFamily="34" charset="0"/>
                <a:cs typeface="Noto Sans" panose="020B0502040504020204" pitchFamily="34" charset="0"/>
              </a:rPr>
              <a:t>REST</a:t>
            </a:r>
            <a:r>
              <a:rPr lang="es-ES" sz="2800" spc="-1" dirty="0">
                <a:latin typeface="Noto Sans" panose="020B0502040504020204" pitchFamily="34" charset="0"/>
                <a:ea typeface="Noto Sans" panose="020B0502040504020204" pitchFamily="34" charset="0"/>
                <a:cs typeface="Noto Sans" panose="020B0502040504020204" pitchFamily="34" charset="0"/>
              </a:rPr>
              <a:t>.</a:t>
            </a:r>
          </a:p>
        </p:txBody>
      </p:sp>
    </p:spTree>
    <p:extLst>
      <p:ext uri="{BB962C8B-B14F-4D97-AF65-F5344CB8AC3E}">
        <p14:creationId xmlns:p14="http://schemas.microsoft.com/office/powerpoint/2010/main" val="230049911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ea typeface="DejaVu Sans"/>
              </a:rPr>
              <a:t>Servicios web – Tipos de servicios</a:t>
            </a:r>
            <a:endParaRPr lang="es-ES" sz="4400" spc="-1" dirty="0">
              <a:latin typeface="Arial"/>
            </a:endParaRPr>
          </a:p>
        </p:txBody>
      </p:sp>
      <p:sp>
        <p:nvSpPr>
          <p:cNvPr id="2" name="CustomShape 3">
            <a:extLst>
              <a:ext uri="{FF2B5EF4-FFF2-40B4-BE49-F238E27FC236}">
                <a16:creationId xmlns:a16="http://schemas.microsoft.com/office/drawing/2014/main" id="{36320FFE-347D-8A7D-5D75-0A1A7A1A27FB}"/>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GraphQL</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Graph</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Query</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Language</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Desarrollado originalmente por Facebook.</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Permite más flexibilidad, consultando solo los datos necesarios.</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Más eficiente en el uso de ancho de banda.</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Útil en aplicaciones que requieren respuestas optimizadas y personalizadas, con muchas variaciones en su estructura.</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RPC (Remote </a:t>
            </a:r>
            <a:r>
              <a:rPr lang="es-ES" sz="2800" spc="-1" dirty="0" err="1">
                <a:latin typeface="Noto Sans" panose="020B0502040504020204" pitchFamily="34" charset="0"/>
                <a:ea typeface="Noto Sans" panose="020B0502040504020204" pitchFamily="34" charset="0"/>
                <a:cs typeface="Noto Sans" panose="020B0502040504020204" pitchFamily="34" charset="0"/>
              </a:rPr>
              <a:t>Procedure</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Call</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Permite llamar funciones remotas directamente.</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Puede usar JSON-RPC o XML-RPC.</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Usado en sistemas embebidos o comunicación entre microservicios.</a:t>
            </a:r>
          </a:p>
        </p:txBody>
      </p:sp>
    </p:spTree>
    <p:extLst>
      <p:ext uri="{BB962C8B-B14F-4D97-AF65-F5344CB8AC3E}">
        <p14:creationId xmlns:p14="http://schemas.microsoft.com/office/powerpoint/2010/main" val="139229115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79470-E2BA-DBCD-372C-A759C0DF31F7}"/>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88DBE7A2-34A3-AC10-B758-08D94376C25E}"/>
              </a:ext>
            </a:extLst>
          </p:cNvPr>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err="1">
                <a:solidFill>
                  <a:srgbClr val="333333"/>
                </a:solidFill>
                <a:latin typeface="Noto Sans"/>
                <a:ea typeface="DejaVu Sans"/>
              </a:rPr>
              <a:t>REST</a:t>
            </a:r>
            <a:r>
              <a:rPr lang="es-ES" sz="4400" b="1" spc="-1" dirty="0">
                <a:solidFill>
                  <a:srgbClr val="333333"/>
                </a:solidFill>
                <a:latin typeface="Noto Sans"/>
                <a:ea typeface="DejaVu Sans"/>
              </a:rPr>
              <a:t> API – ¿Qué es?</a:t>
            </a:r>
            <a:endParaRPr lang="es-ES" sz="4400" spc="-1" dirty="0">
              <a:latin typeface="Arial"/>
            </a:endParaRPr>
          </a:p>
        </p:txBody>
      </p:sp>
      <p:sp>
        <p:nvSpPr>
          <p:cNvPr id="2" name="CustomShape 3">
            <a:extLst>
              <a:ext uri="{FF2B5EF4-FFF2-40B4-BE49-F238E27FC236}">
                <a16:creationId xmlns:a16="http://schemas.microsoft.com/office/drawing/2014/main" id="{3403332D-F8B8-457D-2B31-E1E70C1F67B3}"/>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REST (</a:t>
            </a:r>
            <a:r>
              <a:rPr lang="es-ES" sz="2800" spc="-1" dirty="0" err="1">
                <a:latin typeface="Noto Sans" panose="020B0502040504020204" pitchFamily="34" charset="0"/>
                <a:ea typeface="Noto Sans" panose="020B0502040504020204" pitchFamily="34" charset="0"/>
                <a:cs typeface="Noto Sans" panose="020B0502040504020204" pitchFamily="34" charset="0"/>
              </a:rPr>
              <a:t>Representional</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State</a:t>
            </a:r>
            <a:r>
              <a:rPr lang="es-ES" sz="2800" spc="-1" dirty="0">
                <a:latin typeface="Noto Sans" panose="020B0502040504020204" pitchFamily="34" charset="0"/>
                <a:ea typeface="Noto Sans" panose="020B0502040504020204" pitchFamily="34" charset="0"/>
                <a:cs typeface="Noto Sans" panose="020B0502040504020204" pitchFamily="34" charset="0"/>
              </a:rPr>
              <a:t> Transfer) propone diseñar los servicios en función de recursos, y usando características estándares de HTTP. </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En un servicio REST:</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Cada recurso se representa con una URL única.</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Las operaciones sobre recursos utilizan métodos HTTP estándar.</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Ejemplos de peticiones REST de una API para gestión de usuarios:</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	GET /usuarios – Obtener todos los usuarios</a:t>
            </a:r>
            <a:br>
              <a:rPr lang="es-ES" sz="2800" spc="-1" dirty="0">
                <a:latin typeface="Noto Sans" panose="020B0502040504020204" pitchFamily="34" charset="0"/>
                <a:ea typeface="Noto Sans" panose="020B0502040504020204" pitchFamily="34" charset="0"/>
                <a:cs typeface="Noto Sans" panose="020B0502040504020204" pitchFamily="34" charset="0"/>
              </a:rPr>
            </a:br>
            <a:r>
              <a:rPr lang="es-ES" sz="2800" spc="-1" dirty="0">
                <a:latin typeface="Noto Sans" panose="020B0502040504020204" pitchFamily="34" charset="0"/>
                <a:ea typeface="Noto Sans" panose="020B0502040504020204" pitchFamily="34" charset="0"/>
                <a:cs typeface="Noto Sans" panose="020B0502040504020204" pitchFamily="34" charset="0"/>
              </a:rPr>
              <a:t>	GET /usuarios/{id} – Obtener un usuario por ID</a:t>
            </a:r>
            <a:br>
              <a:rPr lang="es-ES" sz="2800" spc="-1" dirty="0">
                <a:latin typeface="Noto Sans" panose="020B0502040504020204" pitchFamily="34" charset="0"/>
                <a:ea typeface="Noto Sans" panose="020B0502040504020204" pitchFamily="34" charset="0"/>
                <a:cs typeface="Noto Sans" panose="020B0502040504020204" pitchFamily="34" charset="0"/>
              </a:rPr>
            </a:br>
            <a:r>
              <a:rPr lang="es-ES" sz="2800" spc="-1" dirty="0">
                <a:latin typeface="Noto Sans" panose="020B0502040504020204" pitchFamily="34" charset="0"/>
                <a:ea typeface="Noto Sans" panose="020B0502040504020204" pitchFamily="34" charset="0"/>
                <a:cs typeface="Noto Sans" panose="020B0502040504020204" pitchFamily="34" charset="0"/>
              </a:rPr>
              <a:t>	POST /usuarios – Crear un nuevo usuario</a:t>
            </a:r>
            <a:br>
              <a:rPr lang="es-ES" sz="2800" spc="-1" dirty="0">
                <a:latin typeface="Noto Sans" panose="020B0502040504020204" pitchFamily="34" charset="0"/>
                <a:ea typeface="Noto Sans" panose="020B0502040504020204" pitchFamily="34" charset="0"/>
                <a:cs typeface="Noto Sans" panose="020B0502040504020204" pitchFamily="34" charset="0"/>
              </a:rPr>
            </a:br>
            <a:r>
              <a:rPr lang="es-ES" sz="2800" spc="-1" dirty="0">
                <a:latin typeface="Noto Sans" panose="020B0502040504020204" pitchFamily="34" charset="0"/>
                <a:ea typeface="Noto Sans" panose="020B0502040504020204" pitchFamily="34" charset="0"/>
                <a:cs typeface="Noto Sans" panose="020B0502040504020204" pitchFamily="34" charset="0"/>
              </a:rPr>
              <a:t>	PUT /usuarios/{id} – Actualizar un usuario existente</a:t>
            </a:r>
            <a:br>
              <a:rPr lang="es-ES" sz="2800" spc="-1" dirty="0">
                <a:latin typeface="Noto Sans" panose="020B0502040504020204" pitchFamily="34" charset="0"/>
                <a:ea typeface="Noto Sans" panose="020B0502040504020204" pitchFamily="34" charset="0"/>
                <a:cs typeface="Noto Sans" panose="020B0502040504020204" pitchFamily="34" charset="0"/>
              </a:rPr>
            </a:br>
            <a:r>
              <a:rPr lang="es-ES" sz="2800" spc="-1" dirty="0">
                <a:latin typeface="Noto Sans" panose="020B0502040504020204" pitchFamily="34" charset="0"/>
                <a:ea typeface="Noto Sans" panose="020B0502040504020204" pitchFamily="34" charset="0"/>
                <a:cs typeface="Noto Sans" panose="020B0502040504020204" pitchFamily="34" charset="0"/>
              </a:rPr>
              <a:t>	DELETE /usuarios/{id} – Eliminar un usuario</a:t>
            </a:r>
          </a:p>
        </p:txBody>
      </p:sp>
    </p:spTree>
    <p:extLst>
      <p:ext uri="{BB962C8B-B14F-4D97-AF65-F5344CB8AC3E}">
        <p14:creationId xmlns:p14="http://schemas.microsoft.com/office/powerpoint/2010/main" val="39772944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79470-E2BA-DBCD-372C-A759C0DF31F7}"/>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88DBE7A2-34A3-AC10-B758-08D94376C25E}"/>
              </a:ext>
            </a:extLst>
          </p:cNvPr>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err="1">
                <a:solidFill>
                  <a:srgbClr val="333333"/>
                </a:solidFill>
                <a:latin typeface="Noto Sans"/>
                <a:ea typeface="DejaVu Sans"/>
              </a:rPr>
              <a:t>REST</a:t>
            </a:r>
            <a:r>
              <a:rPr lang="es-ES" sz="4400" b="1" spc="-1" dirty="0">
                <a:solidFill>
                  <a:srgbClr val="333333"/>
                </a:solidFill>
                <a:latin typeface="Noto Sans"/>
                <a:ea typeface="DejaVu Sans"/>
              </a:rPr>
              <a:t> API – Principios fundamentales</a:t>
            </a:r>
            <a:endParaRPr lang="es-ES" sz="4400" spc="-1" dirty="0">
              <a:latin typeface="Arial"/>
            </a:endParaRPr>
          </a:p>
        </p:txBody>
      </p:sp>
      <p:sp>
        <p:nvSpPr>
          <p:cNvPr id="2" name="CustomShape 3">
            <a:extLst>
              <a:ext uri="{FF2B5EF4-FFF2-40B4-BE49-F238E27FC236}">
                <a16:creationId xmlns:a16="http://schemas.microsoft.com/office/drawing/2014/main" id="{3403332D-F8B8-457D-2B31-E1E70C1F67B3}"/>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Cliente/Servidor – Cliente: consume el servicio. Servidor: lo ofrece.</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Sin estado (</a:t>
            </a:r>
            <a:r>
              <a:rPr lang="es-ES" sz="2800" spc="-1" dirty="0" err="1">
                <a:latin typeface="Noto Sans" panose="020B0502040504020204" pitchFamily="34" charset="0"/>
                <a:ea typeface="Noto Sans" panose="020B0502040504020204" pitchFamily="34" charset="0"/>
                <a:cs typeface="Noto Sans" panose="020B0502040504020204" pitchFamily="34" charset="0"/>
              </a:rPr>
              <a:t>Stateless</a:t>
            </a:r>
            <a:r>
              <a:rPr lang="es-ES" sz="2800" spc="-1" dirty="0">
                <a:latin typeface="Noto Sans" panose="020B0502040504020204" pitchFamily="34" charset="0"/>
                <a:ea typeface="Noto Sans" panose="020B0502040504020204" pitchFamily="34" charset="0"/>
                <a:cs typeface="Noto Sans" panose="020B0502040504020204" pitchFamily="34" charset="0"/>
              </a:rPr>
              <a:t>) – Al estar basado en HTTP, que es un protocolo sin estado, un servicio REST también lo es. Si se desea mantener un estado hay que utilizar algún sistema de sesiones o similar</a:t>
            </a:r>
          </a:p>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Cacheable</a:t>
            </a:r>
            <a:r>
              <a:rPr lang="es-ES" sz="2800" spc="-1" dirty="0">
                <a:latin typeface="Noto Sans" panose="020B0502040504020204" pitchFamily="34" charset="0"/>
                <a:ea typeface="Noto Sans" panose="020B0502040504020204" pitchFamily="34" charset="0"/>
                <a:cs typeface="Noto Sans" panose="020B0502040504020204" pitchFamily="34" charset="0"/>
              </a:rPr>
              <a:t> – El servidor puede indicar indican si se pueden almacenar datos en caché para mejorar rendimiento. Con cabeceras en la respuesta HTTP, como “Cache-Control: </a:t>
            </a:r>
            <a:r>
              <a:rPr lang="es-ES" sz="2800" spc="-1" dirty="0" err="1">
                <a:latin typeface="Noto Sans" panose="020B0502040504020204" pitchFamily="34" charset="0"/>
                <a:ea typeface="Noto Sans" panose="020B0502040504020204" pitchFamily="34" charset="0"/>
                <a:cs typeface="Noto Sans" panose="020B0502040504020204" pitchFamily="34" charset="0"/>
              </a:rPr>
              <a:t>max-age</a:t>
            </a:r>
            <a:r>
              <a:rPr lang="es-ES" sz="2800" spc="-1" dirty="0">
                <a:latin typeface="Noto Sans" panose="020B0502040504020204" pitchFamily="34" charset="0"/>
                <a:ea typeface="Noto Sans" panose="020B0502040504020204" pitchFamily="34" charset="0"/>
                <a:cs typeface="Noto Sans" panose="020B0502040504020204" pitchFamily="34" charset="0"/>
              </a:rPr>
              <a:t>=3600, </a:t>
            </a:r>
            <a:r>
              <a:rPr lang="es-ES" sz="2800" spc="-1" dirty="0" err="1">
                <a:latin typeface="Noto Sans" panose="020B0502040504020204" pitchFamily="34" charset="0"/>
                <a:ea typeface="Noto Sans" panose="020B0502040504020204" pitchFamily="34" charset="0"/>
                <a:cs typeface="Noto Sans" panose="020B0502040504020204" pitchFamily="34" charset="0"/>
              </a:rPr>
              <a:t>public</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Interfaz uniforme – Todas las interacciones siguen reglas claras, usan métodos HTTP estándar y formatos de datos conocidos (JSON o XML).</a:t>
            </a:r>
          </a:p>
        </p:txBody>
      </p:sp>
    </p:spTree>
    <p:extLst>
      <p:ext uri="{BB962C8B-B14F-4D97-AF65-F5344CB8AC3E}">
        <p14:creationId xmlns:p14="http://schemas.microsoft.com/office/powerpoint/2010/main" val="231051845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79470-E2BA-DBCD-372C-A759C0DF31F7}"/>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88DBE7A2-34A3-AC10-B758-08D94376C25E}"/>
              </a:ext>
            </a:extLst>
          </p:cNvPr>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err="1">
                <a:solidFill>
                  <a:srgbClr val="333333"/>
                </a:solidFill>
                <a:latin typeface="Noto Sans"/>
                <a:ea typeface="DejaVu Sans"/>
              </a:rPr>
              <a:t>REST</a:t>
            </a:r>
            <a:r>
              <a:rPr lang="es-ES" sz="4400" b="1" spc="-1" dirty="0">
                <a:solidFill>
                  <a:srgbClr val="333333"/>
                </a:solidFill>
                <a:latin typeface="Noto Sans"/>
                <a:ea typeface="DejaVu Sans"/>
              </a:rPr>
              <a:t> API vs </a:t>
            </a:r>
            <a:r>
              <a:rPr lang="es-ES" sz="4400" b="1" spc="-1" dirty="0" err="1">
                <a:solidFill>
                  <a:srgbClr val="333333"/>
                </a:solidFill>
                <a:latin typeface="Noto Sans"/>
                <a:ea typeface="DejaVu Sans"/>
              </a:rPr>
              <a:t>RESTful</a:t>
            </a:r>
            <a:r>
              <a:rPr lang="es-ES" sz="4400" b="1" spc="-1" dirty="0">
                <a:solidFill>
                  <a:srgbClr val="333333"/>
                </a:solidFill>
                <a:latin typeface="Noto Sans"/>
                <a:ea typeface="DejaVu Sans"/>
              </a:rPr>
              <a:t> API</a:t>
            </a:r>
            <a:endParaRPr lang="es-ES" sz="4400" spc="-1" dirty="0">
              <a:latin typeface="Arial"/>
            </a:endParaRPr>
          </a:p>
        </p:txBody>
      </p:sp>
      <p:sp>
        <p:nvSpPr>
          <p:cNvPr id="2" name="CustomShape 3">
            <a:extLst>
              <a:ext uri="{FF2B5EF4-FFF2-40B4-BE49-F238E27FC236}">
                <a16:creationId xmlns:a16="http://schemas.microsoft.com/office/drawing/2014/main" id="{3403332D-F8B8-457D-2B31-E1E70C1F67B3}"/>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Una API REST no es exactamente igual que una API </a:t>
            </a:r>
            <a:r>
              <a:rPr lang="es-ES" sz="2800" spc="-1" dirty="0" err="1">
                <a:latin typeface="Noto Sans" panose="020B0502040504020204" pitchFamily="34" charset="0"/>
                <a:ea typeface="Noto Sans" panose="020B0502040504020204" pitchFamily="34" charset="0"/>
                <a:cs typeface="Noto Sans" panose="020B0502040504020204" pitchFamily="34" charset="0"/>
              </a:rPr>
              <a:t>RESTful</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Una API </a:t>
            </a:r>
            <a:r>
              <a:rPr lang="es-ES" sz="2800" spc="-1" dirty="0" err="1">
                <a:latin typeface="Noto Sans" panose="020B0502040504020204" pitchFamily="34" charset="0"/>
                <a:ea typeface="Noto Sans" panose="020B0502040504020204" pitchFamily="34" charset="0"/>
                <a:cs typeface="Noto Sans" panose="020B0502040504020204" pitchFamily="34" charset="0"/>
              </a:rPr>
              <a:t>RESTful</a:t>
            </a:r>
            <a:r>
              <a:rPr lang="es-ES" sz="2800" spc="-1" dirty="0">
                <a:latin typeface="Noto Sans" panose="020B0502040504020204" pitchFamily="34" charset="0"/>
                <a:ea typeface="Noto Sans" panose="020B0502040504020204" pitchFamily="34" charset="0"/>
                <a:cs typeface="Noto Sans" panose="020B0502040504020204" pitchFamily="34" charset="0"/>
              </a:rPr>
              <a:t> sigue estrictamente los principios REST:</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Uso de URI para para identificar los recursos.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Uso de los métodos HTTP adecuados en cada caso.</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Concibe el cacheo como parte inherente a la API.</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Son más estables y predecibles: no se “salen” de los estándares.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Evitan integrar otros mecanismos como RPC.</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Siempre sin estado. </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Las API REST pueden salirse un poco de estos principios.</a:t>
            </a:r>
          </a:p>
        </p:txBody>
      </p:sp>
    </p:spTree>
    <p:extLst>
      <p:ext uri="{BB962C8B-B14F-4D97-AF65-F5344CB8AC3E}">
        <p14:creationId xmlns:p14="http://schemas.microsoft.com/office/powerpoint/2010/main" val="343100985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79470-E2BA-DBCD-372C-A759C0DF31F7}"/>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88DBE7A2-34A3-AC10-B758-08D94376C25E}"/>
              </a:ext>
            </a:extLst>
          </p:cNvPr>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err="1">
                <a:solidFill>
                  <a:srgbClr val="333333"/>
                </a:solidFill>
                <a:latin typeface="Noto Sans"/>
                <a:ea typeface="DejaVu Sans"/>
              </a:rPr>
              <a:t>REST</a:t>
            </a:r>
            <a:r>
              <a:rPr lang="es-ES" sz="4400" b="1" spc="-1" dirty="0">
                <a:solidFill>
                  <a:srgbClr val="333333"/>
                </a:solidFill>
                <a:latin typeface="Noto Sans"/>
                <a:ea typeface="DejaVu Sans"/>
              </a:rPr>
              <a:t> API – Métodos HTTP</a:t>
            </a:r>
            <a:endParaRPr lang="es-ES" sz="4400" spc="-1" dirty="0">
              <a:latin typeface="Arial"/>
            </a:endParaRPr>
          </a:p>
        </p:txBody>
      </p:sp>
      <p:sp>
        <p:nvSpPr>
          <p:cNvPr id="2" name="CustomShape 3">
            <a:extLst>
              <a:ext uri="{FF2B5EF4-FFF2-40B4-BE49-F238E27FC236}">
                <a16:creationId xmlns:a16="http://schemas.microsoft.com/office/drawing/2014/main" id="{3403332D-F8B8-457D-2B31-E1E70C1F67B3}"/>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En REST, los recursos se manejan con un método HTTP específico para cada tipo de operación:</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GET 		Obtener un recurso o lista de recursos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POST		Crear un nuevo recurso</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PUT		Actualizar completamente un recurso existente</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PATCH		Modificar parcialmente un recurso</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DELETE		Eliminar un recurso</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No sería correcto borrar un recurso con un método POST, o pedir un listado de elementos con un PUT.</a:t>
            </a:r>
          </a:p>
        </p:txBody>
      </p:sp>
    </p:spTree>
    <p:extLst>
      <p:ext uri="{BB962C8B-B14F-4D97-AF65-F5344CB8AC3E}">
        <p14:creationId xmlns:p14="http://schemas.microsoft.com/office/powerpoint/2010/main" val="28706563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15027</TotalTime>
  <Words>2507</Words>
  <Application>Microsoft Office PowerPoint</Application>
  <PresentationFormat>Personalizado</PresentationFormat>
  <Paragraphs>260</Paragraphs>
  <Slides>24</Slides>
  <Notes>24</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24</vt:i4>
      </vt:variant>
    </vt:vector>
  </HeadingPairs>
  <TitlesOfParts>
    <vt:vector size="32" baseType="lpstr">
      <vt:lpstr>Arial</vt:lpstr>
      <vt:lpstr>Calibri</vt:lpstr>
      <vt:lpstr>Calibri Light</vt:lpstr>
      <vt:lpstr>Noto Sans</vt:lpstr>
      <vt:lpstr>Symbol</vt:lpstr>
      <vt:lpstr>Times New Roman</vt:lpstr>
      <vt:lpstr>Wingdings</vt:lpstr>
      <vt:lpstr>Office Theme</vt:lpstr>
      <vt:lpstr>Desarrollo de API Servicios web – Tipos de servicios web – REST y RESTful Métodos HTTP – Códigos de respuesta – JSON – Convenciones  Versionado – REST API en Spring Boot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Impress</dc:title>
  <dc:subject/>
  <dc:creator>Familia López Lamela</dc:creator>
  <dc:description/>
  <cp:lastModifiedBy>José Luis</cp:lastModifiedBy>
  <cp:revision>117</cp:revision>
  <dcterms:created xsi:type="dcterms:W3CDTF">2020-03-19T01:13:35Z</dcterms:created>
  <dcterms:modified xsi:type="dcterms:W3CDTF">2025-02-12T00:24:52Z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20</vt:i4>
  </property>
  <property fmtid="{D5CDD505-2E9C-101B-9397-08002B2CF9AE}" pid="3" name="PresentationFormat">
    <vt:lpwstr>Personalizado</vt:lpwstr>
  </property>
  <property fmtid="{D5CDD505-2E9C-101B-9397-08002B2CF9AE}" pid="4" name="Slides">
    <vt:i4>20</vt:i4>
  </property>
</Properties>
</file>