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2" r:id="rId16"/>
    <p:sldId id="293" r:id="rId17"/>
    <p:sldId id="294" r:id="rId18"/>
    <p:sldId id="295" r:id="rId19"/>
    <p:sldId id="296" r:id="rId20"/>
    <p:sldId id="297" r:id="rId21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4" d="100"/>
          <a:sy n="54" d="100"/>
        </p:scale>
        <p:origin x="10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80C8-F7E9-5FBE-7773-2461C6AE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649BC74A-F5E4-BA02-B6FB-A68EBEE4817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611F483-44C0-9FB9-7CC7-AB31EB2B1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FF31D0B-FE3E-D85C-437B-559F5EA1B97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47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950F-1F02-4282-AB75-45D8C3CC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4830058E-A05D-FD3C-00E9-6DA542499C8C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8DBCD81-6D09-D972-6530-C06B505F7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3E223C45-6320-3952-DE6A-E21D6D3D14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737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061C-FB80-3C1A-13D0-16FF099A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42DB9650-9413-A545-89DE-D82D970DF88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0AC225F-D5BA-32B5-72D1-A5F02E401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7C9C01E-115C-02BB-0966-4F350826DE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65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2B11-1D8C-2084-186A-725AF6F7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8BE0840C-80FF-2480-FFC4-C3B2A7CD9542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D4D6DFE-9B36-EFDB-4C13-99082D1C9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CDC83482-09F1-3622-7ECE-EEA23DAD49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43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EEF3F-D248-B475-4B30-5E6A5352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FE7ECF0-D5BC-B66E-2175-D23CDA584A6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D66BB0A-B8E4-4A04-234E-D4F92889D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40112CA-C245-8325-729F-F3F64A6B1F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11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C57EF-AD10-5D79-FD7A-A19CD078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DA8BA061-7248-9192-C666-04CE11C8F457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8AE2F9C5-D513-CA07-FA40-99AD4D266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8C08244-5DF5-48CD-B040-F52FE15F69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805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2B11-1D8C-2084-186A-725AF6F7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8BE0840C-80FF-2480-FFC4-C3B2A7CD9542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D4D6DFE-9B36-EFDB-4C13-99082D1C9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CDC83482-09F1-3622-7ECE-EEA23DAD49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025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34B4-3E4C-F46B-5B87-2CCEEA3E4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8A7A094B-E256-8BE0-59A5-E1CB2833F61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AEE43DF-D1E0-95C6-4D0D-158CED9C4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1AC5FC7B-AD01-BD55-2B92-A9C6E5A1F7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207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FB251-E752-A871-AED1-4898CDA6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5359941-BFDA-F73B-DC8D-4734280B7D38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2411428-3683-525A-80DE-68BD4F7F4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B337398A-DCB7-F559-C89C-2ECE95AB1C6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73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7BF5-C687-11FB-1439-61167ED4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71494045-DE3C-424C-B206-CAD865D5B7E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83EA4AE-F5BF-EFB0-CD81-1F95ED5E3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D56E808D-61E3-FF26-1BD8-E171469BB1E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37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57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136F-4C64-DDCF-060A-84B01779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C7BD658E-175B-DF58-4924-8C273A0C7EE9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57BBC88D-9E40-30E8-2E95-18A1C9F7D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15AD259-7C2F-F23D-9F37-5F8A5603B2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72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31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7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F24-E1A3-2788-A5CC-9B24E0E8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3DB9BF8-BF8F-ED0B-414F-53FD29498C6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BF5E833-AA4E-B7BB-DDE8-1B70016FD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400BDDD-980D-A08E-48BE-272B83936CC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79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F24-E1A3-2788-A5CC-9B24E0E8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3DB9BF8-BF8F-ED0B-414F-53FD29498C6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BF5E833-AA4E-B7BB-DDE8-1B70016FD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400BDDD-980D-A08E-48BE-272B83936CC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70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F24-E1A3-2788-A5CC-9B24E0E8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3DB9BF8-BF8F-ED0B-414F-53FD29498C6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BF5E833-AA4E-B7BB-DDE8-1B70016FD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400BDDD-980D-A08E-48BE-272B83936CC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04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F24-E1A3-2788-A5CC-9B24E0E8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3DB9BF8-BF8F-ED0B-414F-53FD29498C64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BF5E833-AA4E-B7BB-DDE8-1B70016FD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400BDDD-980D-A08E-48BE-272B83936CC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78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1AE8-F47F-CE7F-87E1-E22727CE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9359221-219D-8D22-F5B9-A3017A0200B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30AD1C2-D953-00D1-3C14-30F3584B3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E7E799C-4E04-EF0B-ED9A-EBACB2251BD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de API</a:t>
            </a:r>
            <a:br>
              <a:rPr sz="4000" dirty="0"/>
            </a:b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Spring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Boot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REST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API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ResponseEntity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Co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ntrol de errores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A28E7F4-008A-5BB3-616D-007944F44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0" b="44082"/>
          <a:stretch/>
        </p:blipFill>
        <p:spPr bwMode="auto">
          <a:xfrm>
            <a:off x="0" y="1903444"/>
            <a:ext cx="13439520" cy="24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C39F-A745-20F2-E07D-C08C2E59C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30887E4-1D9A-5A31-2F2A-84CBFD6E501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Control de errores – Recomendaciones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02AC2CD-7A30-8F2E-B26E-3BB24FAA437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la hora de desarrollar una API REST con arquitectura n-capas, hay que intentar cumplir, entre otras, un par de "directrices":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Centralizar la lógica de negocio en la capa de servicios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consecuencia de lo anterior, intentar mantener los controladores lo más "ligeros" posibles, evitando en antipatrón "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fat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controller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trasladar todo el negocio a los servicios, los errores se producirán fundamentalmente en ellos, porque son la parte de la aplicación que acumula más código.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concreto, si un proceso debe cumplir precondiciones, habrá que lanzar errores adecuados desde la capa de servicios, y conseguir que se devuelvan los códigos adecuados.</a:t>
            </a:r>
          </a:p>
        </p:txBody>
      </p:sp>
    </p:spTree>
    <p:extLst>
      <p:ext uri="{BB962C8B-B14F-4D97-AF65-F5344CB8AC3E}">
        <p14:creationId xmlns:p14="http://schemas.microsoft.com/office/powerpoint/2010/main" val="3940966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C723-3993-4B8E-A88F-A0E4ACD8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C6DB1E1-FAC3-93C3-00A8-3C2F94C34F88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Control de errores – Recomendaciones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844E64-1BB3-F991-E1B0-CEE168F2927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programa una API REST con Spring se recomienda seguir cierto patrón para el lanzamiento de los errores personalizados: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Lanzar las excepciones adecuadas desde el servicio. Si no se cumple la precondición, lanzar la excepción asociada al error. </a:t>
            </a:r>
            <a:b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es necesario, crear excepciones para los errores que no se pueden asociar a una excepción concreta que ya exista en la API de Java o en Spring.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 una clase para gestionar las excepciones. Se debe anotar con @RestControllerAdvice, y tendrá métodos para gestionar cada tipo de excepción. Los métodos se deben anotar con @ExceptionHandler.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endParaRPr lang="es-ES" sz="2800" spc="-1" dirty="0">
              <a:solidFill>
                <a:prstClr val="black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79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A821-E7C7-EB79-D0DA-2325C07C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43C9786-B216-8E6D-95AD-BF1D9B3C8ED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ABCF2490-0AD6-DEEB-8F65-DD9EC21FE229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Supongamos que en un servicio para la gestión de tareas tenemos: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Controlador "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TaskAssignmentController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tiene un método para completar una asignación de tarea, que recibe en @PathVariable. Para hacerlo, usa el servicio “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TaskAssignmentService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Servicio “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TaskAssignmentService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con un método para completar la asignación de tarea, que recibe en parámetro. El método comprueba: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 existe asignación con el id indicado. Si no, lanzará una excepción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EntityNotFoundException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el mensaje adecuado.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 la asignación no se ha completado previamente. Si ya está completada, se lanzará una excepción personalizada,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TaskAssignmentAlreadyCompletedException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101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E312-154A-B83D-AF25-9A483654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A28A10D-FD10-4788-6E4A-0D25992BD91F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B4F6598-24FA-3375-2E0D-99B4CEB58779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API REST debe lanzar los errores adecuados. Se ha decidido que: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no se encuentra la asignación de tarea, lanzará un 404 con mensaje “No existe la asignación de tarea con id &lt;id de la asignación&gt;”.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la tarea ya está completada, lanzará un 409 (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Conflict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con el mensaje “La asignación de tarea &lt;id de asignación&gt; ya se había completado”.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defecto, si el servicio lanza excepciones, el código devuelto es el 500. No hay asociación previa entre excepciones y códigos de error HTTP.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punto hay dos opciones: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Control “estándar”, con try/catch, para devolver códigos HTTP.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@RestControllerAdvice y @ExceptionHandler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lang="es-ES" sz="2800" spc="-1" dirty="0">
              <a:solidFill>
                <a:prstClr val="black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2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48EBF-2B2B-FFDC-626D-5126E77B4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DB2556D6-1EC9-13D0-7314-AE36ACFD7D50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Control “estándar”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381B32D-D235-2808-15FB-434745FD8214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método de controlador podría quedar así:</a:t>
            </a:r>
          </a:p>
          <a:p>
            <a:pPr>
              <a:spcAft>
                <a:spcPts val="1414"/>
              </a:spcAft>
              <a:defRPr/>
            </a:pP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@PutMapping("/complete/{id}")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completeTaskAssignment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(@PathVariable(“id")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Integer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id)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try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taskAssignmentService.CompleteTaskAssignment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(id);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ResponseEntity.ok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("Tarea completada");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 catch 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EntityNotFoundException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e)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HttpStatus.NOT_FOUND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.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String.format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("No existe la asignación de tarea con id %d", id));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 catch 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TaskAssignmentAlreadyCompletedException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e)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HttpStatus.BAD_REQUEST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.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String.format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("La tarea con id %d ya ha sido completada", id));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 ser una solución terrible, puede aligerarse MUCHO el controlador.</a:t>
            </a:r>
          </a:p>
        </p:txBody>
      </p:sp>
    </p:spTree>
    <p:extLst>
      <p:ext uri="{BB962C8B-B14F-4D97-AF65-F5344CB8AC3E}">
        <p14:creationId xmlns:p14="http://schemas.microsoft.com/office/powerpoint/2010/main" val="420317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72AF-BD0E-A40C-5593-7739BD4A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EB9F364E-CDBD-6939-45BC-39AC4E1F8341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@RestControllerAdvice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6834FCC-2AC9-561C-FF0A-BBC998830D7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Basta con crear una clase para la gestión de errores, y anotarla con @RestControllerAdvice. Esta clase tendrá un método para gestionar cada tipo de excepción. En nuestro caso una para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EntityNotFoundException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 otro para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TaskAssignmentAlreadyCompletedException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  <a:defRPr/>
            </a:pP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@RestControllerAdvice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GlobalExceptionHandler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pPr>
              <a:spcAft>
                <a:spcPts val="1414"/>
              </a:spcAft>
              <a:defRPr/>
            </a:pP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@ExceptionHandler(EntityNotFoundException.class)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handleEntityNotFound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EntityNotFoundException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ex)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HttpStatus.NOT_FOUND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ex.getMessage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());  }</a:t>
            </a:r>
          </a:p>
          <a:p>
            <a:pPr>
              <a:spcAft>
                <a:spcPts val="1414"/>
              </a:spcAft>
              <a:defRPr/>
            </a:pP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@ExceptionHandler(TaskAssignmentAlreadyCompletedException.class) 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    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        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handleTaskAlreadyCompleted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TaskAssignmentAlreadyCompletedException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ex) {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HttpStatus.NOT_FOUND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2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ex.getMessage</a:t>
            </a: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());  }</a:t>
            </a:r>
            <a:b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2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s-ES" sz="2800" spc="-1" dirty="0">
              <a:solidFill>
                <a:prstClr val="black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62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E312-154A-B83D-AF25-9A483654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A28A10D-FD10-4788-6E4A-0D25992BD91F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@RestControllerAdvice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B4F6598-24FA-3375-2E0D-99B4CEB58779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esta forma el controlador quedaría: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@PutMapping("/complete/{id}")</a:t>
            </a:r>
            <a:b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completeTaskAssignment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(@PathVariable(“id") 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Integer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taskAssignmentService.CompleteTaskAssignment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(id);</a:t>
            </a:r>
            <a:b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2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ResponseEntity.ok</a:t>
            </a: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("Tarea completada");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Bastante más simple que la versión anterior. Ventajas de este enfoque: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Centraliza y facilita la gestión de las excepciones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Mantiene los controladores ligeros, y mejora la mantenibilidad.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Separa la lógica de negocio del control de errores</a:t>
            </a:r>
          </a:p>
        </p:txBody>
      </p:sp>
    </p:spTree>
    <p:extLst>
      <p:ext uri="{BB962C8B-B14F-4D97-AF65-F5344CB8AC3E}">
        <p14:creationId xmlns:p14="http://schemas.microsoft.com/office/powerpoint/2010/main" val="2319641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AC75-70A1-A14B-91B9-7E773ABA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B8592478-BCA0-EA92-0D25-BB6A1F339441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@RestControllerAdvice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7B0A1211-C0B5-1CE5-3C5E-77E20A8BFA0A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defecto,  @RestControllerAdvice aplica a todos los controladores (anotados con @RestController) de la aplicación.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no se quiere hacer global, sino que se quiere hacer con ciertos tipos, hay varias opciones para restringir el ámbito: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Indicar el paquete al que se quiere aplicar.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Indicar los controladores específicos a los que se quiere aplicar, utilizando la clase de los controladores.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Indicar las anotaciones a las que se quiere aplicar. Se aplicará a todos los controladores que tengan esas anotaciones.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lang="es-ES" sz="2800" spc="-1" dirty="0">
              <a:solidFill>
                <a:prstClr val="black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35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B68A-4310-D1F9-7999-A5EBECA65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DE7DD0DD-BB4E-D5E0-8259-C4BD0889D52E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@RestControllerAdvice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8F576FA-9819-8367-B592-F55C6ABA3EB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Restricción por paquete: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@RestControllerAdvice(basePackages = "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com.shop.products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")</a:t>
            </a:r>
            <a:b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ProductExceptionHandler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Restricción por clases específicas: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@RestControllerAdvice(assignableTypes = </a:t>
            </a:r>
            <a:b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			{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ProductController.class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OrderController.class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})</a:t>
            </a:r>
            <a:b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ProductExceptionHandler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Restricción por anotaciones específicas: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@RestControllerAdvice(annotations = {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RestApi.class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})</a:t>
            </a:r>
            <a:b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ProductExceptionHandler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1" u="none" strike="noStrike" kern="1200" cap="none" spc="-1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lang="es-ES" sz="2400" i="1" spc="-1" dirty="0">
              <a:solidFill>
                <a:schemeClr val="accent5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6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D4339-B0C9-93A0-CDD3-F97B2465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0B405E37-7725-A4EC-3F15-F1C5F59DA2A5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Errores – Ejemplo – @RestControllerAdvice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118187B5-0035-8DFD-56A5-4094F1C4E0B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caso de anotaciones específicas, puede que haya que crear una anotación. Ejemplo de anotación: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@Target(ElementType.TYPE)</a:t>
            </a:r>
            <a:b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@Retention(RetentionPolicy.RUNTIME)</a:t>
            </a:r>
            <a:b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@RestController</a:t>
            </a:r>
            <a:b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@interface </a:t>
            </a:r>
            <a:r>
              <a:rPr lang="es-ES" sz="2400" i="1" spc="-1" dirty="0" err="1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RestApi</a:t>
            </a:r>
            <a:r>
              <a:rPr lang="es-ES" sz="2400" i="1" spc="-1" dirty="0">
                <a:solidFill>
                  <a:schemeClr val="accent5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anotación "incluye" @RestController, por lo que el controlador quedaría así: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@RestApi</a:t>
            </a:r>
            <a:b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WhateverController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1" u="none" strike="noStrike" kern="1200" cap="none" spc="-1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lang="es-ES" sz="2400" i="1" spc="-1" dirty="0">
              <a:solidFill>
                <a:schemeClr val="accent5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79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Códigos de respuesta en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REST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API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desarrolla una API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 deben intentar seguir una serie de convenciones, relacionadas con la URL, con los métodos HTTP, con los códigos de error que se devuelven, etc., que ya se han mencionado.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lo que respecta a la respuesta al cliente, hay que usar siempre códigos para informar del resultado de la petición: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Códigos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2xx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peticiones que se ha resuelto con éxito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Códigos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4xx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peticiones que no se realizan por error del cliente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Códigos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5xx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peticiones que no se realizan por error en servidor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¿Cómo especificar estos códigos de la forma más simple posible, sin "engordar" el controlador con código de verificación o validación?</a:t>
            </a:r>
          </a:p>
        </p:txBody>
      </p:sp>
    </p:spTree>
    <p:extLst>
      <p:ext uri="{BB962C8B-B14F-4D97-AF65-F5344CB8AC3E}">
        <p14:creationId xmlns:p14="http://schemas.microsoft.com/office/powerpoint/2010/main" val="1137910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7335-939A-9711-42D3-A63E34FA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86AC326-27F9-906F-9F69-4EEC2F630A7F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@RestControllerAdvice vs @ControllerAdvice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AC74575-248D-DFD5-73A2-4456041799D1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@RestController es igual que @Controller, y añade @ResponseBody.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 mismo modo, @RestControllerAdvice es igual que @ControllerAdvice, y también añade @ResponseBody, lo que por defecto hace que lo que devuelven sus métodos se devuelva en formato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esta tabla se puede ver a qué elementos aplica cada anotación: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51E154F-C563-8E00-E74A-8362B5E59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96963"/>
              </p:ext>
            </p:extLst>
          </p:nvPr>
        </p:nvGraphicFramePr>
        <p:xfrm>
          <a:off x="441788" y="4271523"/>
          <a:ext cx="12483104" cy="225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6212">
                  <a:extLst>
                    <a:ext uri="{9D8B030D-6E8A-4147-A177-3AD203B41FA5}">
                      <a16:colId xmlns:a16="http://schemas.microsoft.com/office/drawing/2014/main" val="2782703335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3115862836"/>
                    </a:ext>
                  </a:extLst>
                </a:gridCol>
                <a:gridCol w="3514165">
                  <a:extLst>
                    <a:ext uri="{9D8B030D-6E8A-4147-A177-3AD203B41FA5}">
                      <a16:colId xmlns:a16="http://schemas.microsoft.com/office/drawing/2014/main" val="2699560559"/>
                    </a:ext>
                  </a:extLst>
                </a:gridCol>
                <a:gridCol w="3529880">
                  <a:extLst>
                    <a:ext uri="{9D8B030D-6E8A-4147-A177-3AD203B41FA5}">
                      <a16:colId xmlns:a16="http://schemas.microsoft.com/office/drawing/2014/main" val="3369585322"/>
                    </a:ext>
                  </a:extLst>
                </a:gridCol>
              </a:tblGrid>
              <a:tr h="751198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Controlador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@ControllerAdvice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@RestControllerAdvice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Formato de respuesta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33534"/>
                  </a:ext>
                </a:extLst>
              </a:tr>
              <a:tr h="751198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 Aplica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HTML / 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354"/>
                  </a:ext>
                </a:extLst>
              </a:tr>
              <a:tr h="751198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@RestController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21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Códigos de respuesta en 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REST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API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Spring se dispone de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permite personalizar la respuesta HTTP en los controladores de una API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Definir el cuerpo de la respuesta, los datos que se devuelven al cliente.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Especificar el código de estado HTTP de la respuesta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200 OK, 201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404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Found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Agregar cabeceras HTTP personalizadas.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Dispone de métodos para realizar fácilmente la devolución de códigos.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650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usar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hay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Hacer que los métodos del controlador devuelvan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&lt;T&gt;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 es el tipo de datos que se quiere devolver. Por ejemplo: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&lt;Persona&gt; para devolver una persona.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&lt;Persona&gt;&gt; para una lista de personas.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para devolver una cadena de texto.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alguna de los métodos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"envolver" los datos devueltos.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método más flexible para devolver datos es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(…).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(…)	</a:t>
            </a:r>
          </a:p>
        </p:txBody>
      </p:sp>
    </p:spTree>
    <p:extLst>
      <p:ext uri="{BB962C8B-B14F-4D97-AF65-F5344CB8AC3E}">
        <p14:creationId xmlns:p14="http://schemas.microsoft.com/office/powerpoint/2010/main" val="2553053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5F98-4E40-335D-8409-04AE391D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0DC8E96-031D-FAFA-F904-A28D96B5E48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6A335D1-2F74-20AB-2E99-CC7F7957EEA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su uso más "simple" se utiliza el método "status", que recibe un número entero, el código de respuesta HTTP, y se encadena con el método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que establece el cuerpo de la respuesta: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(200).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("Esto es el cuerpo");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recomienda usar el enumerado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no escribir los números directamente, y hacer el código más legible. 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("Esto es el cuerpo");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quiere devolver una respuesta sin cuerpo se puede llamar al método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en lugar de llamar 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()":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HttpStatus.NOT_FOUND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  <a:r>
              <a:rPr kumimoji="0" lang="es-E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</a:t>
            </a:r>
            <a:r>
              <a:rPr lang="es-ES" sz="2400" i="1" spc="-1" dirty="0">
                <a:solidFill>
                  <a:srgbClr val="4472C4">
                    <a:lumMod val="75000"/>
                  </a:srgb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</a:t>
            </a:r>
            <a:r>
              <a:rPr kumimoji="0" lang="es-E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19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5F98-4E40-335D-8409-04AE391D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0DC8E96-031D-FAFA-F904-A28D96B5E48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BodyBuilder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6A335D1-2F74-20AB-2E99-CC7F7957EEA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método estático status() devuelve un objeto del tipo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BodyBuilder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Este objeto se puede usar para construir y personalizar la respuesta. 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BodyBuilder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StringBuilder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sigue el patrón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en el que cada método devuelve el mismo objeto, y esto permite encadenar llamadas a métodos para construir la salida. Ejemplo: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return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ResponseEntity.status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HttpStatus.OK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Custom-Header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"Valor de cabecera") // Cabecera personalizada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header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("Cache-Control", "no-store") // Evita el almacenamiento en caché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contentType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MediaType.APPLICATION_JSON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// Define tipo de contenido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.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(producto); // Establece el cuerpo de la respuesta.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otros métodos de utilidad, "atajos" que permiten realizar operaciones habituales sin encadenar llamadas al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builder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20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5F98-4E40-335D-8409-04AE391D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0DC8E96-031D-FAFA-F904-A28D96B5E48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BodyBuilder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6A335D1-2F74-20AB-2E99-CC7F7957EEA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métodos de utilidad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BodyBuilder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0E41ED2-3406-D6A5-AB01-77B155353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37198"/>
              </p:ext>
            </p:extLst>
          </p:nvPr>
        </p:nvGraphicFramePr>
        <p:xfrm>
          <a:off x="441788" y="2266941"/>
          <a:ext cx="124831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7208">
                  <a:extLst>
                    <a:ext uri="{9D8B030D-6E8A-4147-A177-3AD203B41FA5}">
                      <a16:colId xmlns:a16="http://schemas.microsoft.com/office/drawing/2014/main" val="3826940463"/>
                    </a:ext>
                  </a:extLst>
                </a:gridCol>
                <a:gridCol w="7195892">
                  <a:extLst>
                    <a:ext uri="{9D8B030D-6E8A-4147-A177-3AD203B41FA5}">
                      <a16:colId xmlns:a16="http://schemas.microsoft.com/office/drawing/2014/main" val="3562263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7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(T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Establece el cuerpo de la respuesta con el tipo T. Un mensaje, un objeto, una colección,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6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header(String name, String... values)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Agrega una o más cabeceras a la respuesta.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headers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HttpHeaders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headers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Agrega una o más cabeceras a la respuesta.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7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contentLength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long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contentLength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Especifica longitud del contenido. Útil en archivos.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contentType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MediaType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contentType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Define el tipo de contenido en la respuesta.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application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/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json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text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/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plain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image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/png,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cacheControl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CacheControl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cControl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Configura políticas de caché. no-cache",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5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location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(URI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location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Agrega un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header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"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Location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" para redirecciones.</a:t>
                      </a:r>
                    </a:p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 puede usar con "201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Created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" para indicar dónde se creó el recurso.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675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5F98-4E40-335D-8409-04AE391D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0DC8E96-031D-FAFA-F904-A28D96B5E48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Atajos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6A335D1-2F74-20AB-2E99-CC7F7957EEA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ResponseEntity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métodos de utilidad, "atajos" que permiten realizar operaciones habituales de forma más simple.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C7E893-2D50-D20E-2FAB-87496277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7149"/>
              </p:ext>
            </p:extLst>
          </p:nvPr>
        </p:nvGraphicFramePr>
        <p:xfrm>
          <a:off x="441788" y="3274646"/>
          <a:ext cx="124831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6277">
                  <a:extLst>
                    <a:ext uri="{9D8B030D-6E8A-4147-A177-3AD203B41FA5}">
                      <a16:colId xmlns:a16="http://schemas.microsoft.com/office/drawing/2014/main" val="3826940463"/>
                    </a:ext>
                  </a:extLst>
                </a:gridCol>
                <a:gridCol w="8576823">
                  <a:extLst>
                    <a:ext uri="{9D8B030D-6E8A-4147-A177-3AD203B41FA5}">
                      <a16:colId xmlns:a16="http://schemas.microsoft.com/office/drawing/2014/main" val="3562263125"/>
                    </a:ext>
                  </a:extLst>
                </a:gridCol>
              </a:tblGrid>
              <a:tr h="218171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Método atajo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Equivale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70175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ok(T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HttpStatus.OK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).body(body)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66877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HttpStatus.OK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build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1855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created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(URI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location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HttpStatus.CREATED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).header("Location", location).build()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78976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badRequest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HttpStatus.BAD_REQUEST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).build()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7974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badRequest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().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(T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HttpStatus.BAD_REQUEST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).body(body)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3202"/>
                  </a:ext>
                </a:extLst>
              </a:tr>
              <a:tr h="218171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notFound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HttpStatus.NOT_FOUND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).build()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51810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notFound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().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(T </a:t>
                      </a:r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body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HttpStatus.NOT_FOUND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).body(body)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4070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noContent</a:t>
                      </a:r>
                      <a:r>
                        <a:rPr lang="es-E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status(</a:t>
                      </a:r>
                      <a:r>
                        <a:rPr lang="en-US" sz="22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HttpStatus.NO_CONTENT</a:t>
                      </a:r>
                      <a:r>
                        <a:rPr lang="en-US" sz="22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).build()</a:t>
                      </a:r>
                      <a:endParaRPr lang="es-ES" sz="22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7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04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386C-E047-DAF9-31B0-D3F2BC693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B0E5EB5B-713E-ADB6-8C26-2D75FCACBD3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ResponseEntity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Atajos "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" y "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ofNullable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"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FF3A0B6-4F62-A4A9-1AF6-AB877D933E3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dos atajos, "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y "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ofNullable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pueden ser especialmente útiles para evitar comprobación de nulos o de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Optional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&lt;T&gt; vacíos: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Optional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&lt;T&gt;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devolver opcionales sin verificar manualmente si existen.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Equivale a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body.isPresent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 ? ok(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body.get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()) 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notFound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().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Devuelve "200 OK" si el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Optional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valor, si no, "404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Found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ofNullable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(T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	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devolver objetos sin verificar manualmente si son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Equivale a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!=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? ok(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notFound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().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build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Devuelve "200 OK" si el objeto no es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si lo es, "404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Found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  <a:endParaRPr kumimoji="0" lang="es-E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1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15746</TotalTime>
  <Words>2344</Words>
  <Application>Microsoft Office PowerPoint</Application>
  <PresentationFormat>Personalizado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Desarrollo de API Spring Boot REST API – ResponseEntity – Control de errores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119</cp:revision>
  <dcterms:created xsi:type="dcterms:W3CDTF">2020-03-19T01:13:35Z</dcterms:created>
  <dcterms:modified xsi:type="dcterms:W3CDTF">2025-02-12T17:01:31Z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