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78" r:id="rId3"/>
    <p:sldId id="279" r:id="rId4"/>
    <p:sldId id="280" r:id="rId5"/>
    <p:sldId id="281" r:id="rId6"/>
    <p:sldId id="282" r:id="rId7"/>
    <p:sldId id="283" r:id="rId8"/>
    <p:sldId id="284" r:id="rId9"/>
  </p:sldIdLst>
  <p:sldSz cx="13439775" cy="7559675"/>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74" autoAdjust="0"/>
  </p:normalViewPr>
  <p:slideViewPr>
    <p:cSldViewPr snapToGrid="0">
      <p:cViewPr varScale="1">
        <p:scale>
          <a:sx n="52" d="100"/>
          <a:sy n="52" d="100"/>
        </p:scale>
        <p:origin x="120" y="1110"/>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85" name="PlaceHolder 4"/>
          <p:cNvSpPr>
            <a:spLocks noGrp="1"/>
          </p:cNvSpPr>
          <p:nvPr>
            <p:ph type="dt" idx="7"/>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43B74DF7-E64D-441E-A1FE-BA58F3FBE691}"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sldNum" idx="10"/>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19A00BB6-1805-4BF7-9182-F420BAAB72B9}" type="slidenum">
              <a:rPr lang="es-ES" sz="1400" b="0" strike="noStrike" spc="-1">
                <a:latin typeface="Noto Sans"/>
                <a:ea typeface="DejaVu Sans"/>
              </a:rPr>
              <a:t>1</a:t>
            </a:fld>
            <a:endParaRPr lang="en-US" sz="1400" b="0" strike="noStrike" spc="-1">
              <a:latin typeface="Times New Roman"/>
            </a:endParaRPr>
          </a:p>
        </p:txBody>
      </p:sp>
      <p:sp>
        <p:nvSpPr>
          <p:cNvPr id="135" name="PlaceHolder 2"/>
          <p:cNvSpPr>
            <a:spLocks noGrp="1" noRot="1" noChangeAspect="1"/>
          </p:cNvSpPr>
          <p:nvPr>
            <p:ph type="sldImg"/>
          </p:nvPr>
        </p:nvSpPr>
        <p:spPr>
          <a:xfrm>
            <a:off x="215900" y="812800"/>
            <a:ext cx="7126288" cy="4008438"/>
          </a:xfrm>
          <a:prstGeom prst="rect">
            <a:avLst/>
          </a:prstGeom>
          <a:ln w="0">
            <a:noFill/>
          </a:ln>
        </p:spPr>
      </p:sp>
      <p:sp>
        <p:nvSpPr>
          <p:cNvPr id="136"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2</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32165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3</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430312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F9EB6-AB09-1BAC-F78B-86CB5763B950}"/>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6E77EBE1-E30B-F685-0F17-E2F7AF19E927}"/>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4</a:t>
            </a:fld>
            <a:endParaRPr lang="es-ES" sz="1400" b="0" strike="noStrike" spc="-1">
              <a:latin typeface="Arial"/>
            </a:endParaRPr>
          </a:p>
        </p:txBody>
      </p:sp>
      <p:sp>
        <p:nvSpPr>
          <p:cNvPr id="155" name="PlaceHolder 2">
            <a:extLst>
              <a:ext uri="{FF2B5EF4-FFF2-40B4-BE49-F238E27FC236}">
                <a16:creationId xmlns:a16="http://schemas.microsoft.com/office/drawing/2014/main" id="{6765624F-5919-265E-21CF-0B8189075855}"/>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12CA41CD-69A4-4293-1F12-7FE529891E45}"/>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616083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F9EB6-AB09-1BAC-F78B-86CB5763B950}"/>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6E77EBE1-E30B-F685-0F17-E2F7AF19E927}"/>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5</a:t>
            </a:fld>
            <a:endParaRPr lang="es-ES" sz="1400" b="0" strike="noStrike" spc="-1">
              <a:latin typeface="Arial"/>
            </a:endParaRPr>
          </a:p>
        </p:txBody>
      </p:sp>
      <p:sp>
        <p:nvSpPr>
          <p:cNvPr id="155" name="PlaceHolder 2">
            <a:extLst>
              <a:ext uri="{FF2B5EF4-FFF2-40B4-BE49-F238E27FC236}">
                <a16:creationId xmlns:a16="http://schemas.microsoft.com/office/drawing/2014/main" id="{6765624F-5919-265E-21CF-0B8189075855}"/>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12CA41CD-69A4-4293-1F12-7FE529891E45}"/>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263294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F9EB6-AB09-1BAC-F78B-86CB5763B950}"/>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6E77EBE1-E30B-F685-0F17-E2F7AF19E927}"/>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6</a:t>
            </a:fld>
            <a:endParaRPr lang="es-ES" sz="1400" b="0" strike="noStrike" spc="-1">
              <a:latin typeface="Arial"/>
            </a:endParaRPr>
          </a:p>
        </p:txBody>
      </p:sp>
      <p:sp>
        <p:nvSpPr>
          <p:cNvPr id="155" name="PlaceHolder 2">
            <a:extLst>
              <a:ext uri="{FF2B5EF4-FFF2-40B4-BE49-F238E27FC236}">
                <a16:creationId xmlns:a16="http://schemas.microsoft.com/office/drawing/2014/main" id="{6765624F-5919-265E-21CF-0B8189075855}"/>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12CA41CD-69A4-4293-1F12-7FE529891E45}"/>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767157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0BDA6-D3ED-6253-046D-4A2A0B1908DE}"/>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E963D359-78A0-E4CF-542D-AD84169B46B9}"/>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7</a:t>
            </a:fld>
            <a:endParaRPr lang="es-ES" sz="1400" b="0" strike="noStrike" spc="-1">
              <a:latin typeface="Arial"/>
            </a:endParaRPr>
          </a:p>
        </p:txBody>
      </p:sp>
      <p:sp>
        <p:nvSpPr>
          <p:cNvPr id="155" name="PlaceHolder 2">
            <a:extLst>
              <a:ext uri="{FF2B5EF4-FFF2-40B4-BE49-F238E27FC236}">
                <a16:creationId xmlns:a16="http://schemas.microsoft.com/office/drawing/2014/main" id="{06B62192-531D-BC82-05CF-A242444FE43C}"/>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79727D8B-5B93-0E1A-0317-2E4942FE8D79}"/>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dirty="0">
              <a:latin typeface="Arial"/>
            </a:endParaRPr>
          </a:p>
        </p:txBody>
      </p:sp>
    </p:spTree>
    <p:extLst>
      <p:ext uri="{BB962C8B-B14F-4D97-AF65-F5344CB8AC3E}">
        <p14:creationId xmlns:p14="http://schemas.microsoft.com/office/powerpoint/2010/main" val="392726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0BDA6-D3ED-6253-046D-4A2A0B1908DE}"/>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E963D359-78A0-E4CF-542D-AD84169B46B9}"/>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8</a:t>
            </a:fld>
            <a:endParaRPr lang="es-ES" sz="1400" b="0" strike="noStrike" spc="-1">
              <a:latin typeface="Arial"/>
            </a:endParaRPr>
          </a:p>
        </p:txBody>
      </p:sp>
      <p:sp>
        <p:nvSpPr>
          <p:cNvPr id="155" name="PlaceHolder 2">
            <a:extLst>
              <a:ext uri="{FF2B5EF4-FFF2-40B4-BE49-F238E27FC236}">
                <a16:creationId xmlns:a16="http://schemas.microsoft.com/office/drawing/2014/main" id="{06B62192-531D-BC82-05CF-A242444FE43C}"/>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79727D8B-5B93-0E1A-0317-2E4942FE8D79}"/>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dirty="0">
              <a:latin typeface="Arial"/>
            </a:endParaRPr>
          </a:p>
        </p:txBody>
      </p:sp>
    </p:spTree>
    <p:extLst>
      <p:ext uri="{BB962C8B-B14F-4D97-AF65-F5344CB8AC3E}">
        <p14:creationId xmlns:p14="http://schemas.microsoft.com/office/powerpoint/2010/main" val="3033098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923D68B-C461-4EE1-8C5D-AB34F58ECF00}"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7" name="PlaceHolder 2"/>
          <p:cNvSpPr>
            <a:spLocks noGrp="1"/>
          </p:cNvSpPr>
          <p:nvPr>
            <p:ph/>
          </p:nvPr>
        </p:nvSpPr>
        <p:spPr>
          <a:xfrm>
            <a:off x="671760" y="176868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8" name="PlaceHolder 3"/>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2961E18-1B86-4FB6-BBD9-E4DB195240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0"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1"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2"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3" name="PlaceHolder 5"/>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A37C5AF-A56B-4CA1-BE73-1CC78485A780}"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5" name="PlaceHolder 2"/>
          <p:cNvSpPr>
            <a:spLocks noGrp="1"/>
          </p:cNvSpPr>
          <p:nvPr>
            <p:ph/>
          </p:nvPr>
        </p:nvSpPr>
        <p:spPr>
          <a:xfrm>
            <a:off x="6717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6" name="PlaceHolder 3"/>
          <p:cNvSpPr>
            <a:spLocks noGrp="1"/>
          </p:cNvSpPr>
          <p:nvPr>
            <p:ph/>
          </p:nvPr>
        </p:nvSpPr>
        <p:spPr>
          <a:xfrm>
            <a:off x="47613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7" name="PlaceHolder 4"/>
          <p:cNvSpPr>
            <a:spLocks noGrp="1"/>
          </p:cNvSpPr>
          <p:nvPr>
            <p:ph/>
          </p:nvPr>
        </p:nvSpPr>
        <p:spPr>
          <a:xfrm>
            <a:off x="88509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8" name="PlaceHolder 5"/>
          <p:cNvSpPr>
            <a:spLocks noGrp="1"/>
          </p:cNvSpPr>
          <p:nvPr>
            <p:ph/>
          </p:nvPr>
        </p:nvSpPr>
        <p:spPr>
          <a:xfrm>
            <a:off x="6717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9" name="PlaceHolder 6"/>
          <p:cNvSpPr>
            <a:spLocks noGrp="1"/>
          </p:cNvSpPr>
          <p:nvPr>
            <p:ph/>
          </p:nvPr>
        </p:nvSpPr>
        <p:spPr>
          <a:xfrm>
            <a:off x="47613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0" name="PlaceHolder 7"/>
          <p:cNvSpPr>
            <a:spLocks noGrp="1"/>
          </p:cNvSpPr>
          <p:nvPr>
            <p:ph/>
          </p:nvPr>
        </p:nvSpPr>
        <p:spPr>
          <a:xfrm>
            <a:off x="88509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4CDFD80-CE5C-4B30-A729-384972449E51}"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 name="PlaceHolder 2"/>
          <p:cNvSpPr>
            <a:spLocks noGrp="1"/>
          </p:cNvSpPr>
          <p:nvPr>
            <p:ph type="subTitle"/>
          </p:nvPr>
        </p:nvSpPr>
        <p:spPr>
          <a:xfrm>
            <a:off x="671760" y="1768680"/>
            <a:ext cx="12095280" cy="4384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A109C478-0B8B-45E8-B175-09C8697BE956}" type="slidenum">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8" name="PlaceHolder 2"/>
          <p:cNvSpPr>
            <a:spLocks noGrp="1"/>
          </p:cNvSpPr>
          <p:nvPr>
            <p:ph/>
          </p:nvPr>
        </p:nvSpPr>
        <p:spPr>
          <a:xfrm>
            <a:off x="671760" y="1768680"/>
            <a:ext cx="1209528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DC72B47-5A18-401F-8D32-F2872BF71F14}"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0"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1"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1B0F795-E28B-4BFF-9D03-5408933356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D939157-F857-450B-85C1-E460D19459E5}"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71760" y="301320"/>
            <a:ext cx="12095280" cy="58503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AB5F6E8B-A8AA-4A80-80A5-C80800AA03C8}"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5"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6"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7"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CBCE0D1-A4E8-4278-9D76-6A9C6C655B8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9"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0"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1" name="PlaceHolder 4"/>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8819497-6725-4572-9810-53A0AC3C6E45}"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3"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4"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5" name="PlaceHolder 4"/>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ECEE967-FC56-423E-B4E2-C0F9A06BC5A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idx="1"/>
          </p:nvPr>
        </p:nvSpPr>
        <p:spPr>
          <a:xfrm>
            <a:off x="924120" y="7006680"/>
            <a:ext cx="3023640" cy="40212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6" name="PlaceHolder 2"/>
          <p:cNvSpPr>
            <a:spLocks noGrp="1"/>
          </p:cNvSpPr>
          <p:nvPr>
            <p:ph type="ftr" idx="2"/>
          </p:nvPr>
        </p:nvSpPr>
        <p:spPr>
          <a:xfrm>
            <a:off x="4451760" y="7006680"/>
            <a:ext cx="4535640" cy="40212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 name="PlaceHolder 3"/>
          <p:cNvSpPr>
            <a:spLocks noGrp="1"/>
          </p:cNvSpPr>
          <p:nvPr>
            <p:ph type="sldNum" idx="3"/>
          </p:nvPr>
        </p:nvSpPr>
        <p:spPr>
          <a:xfrm>
            <a:off x="9491760" y="7006680"/>
            <a:ext cx="3023640" cy="402120"/>
          </a:xfrm>
          <a:prstGeom prst="rect">
            <a:avLst/>
          </a:prstGeom>
          <a:noFill/>
          <a:ln w="0">
            <a:noFill/>
          </a:ln>
        </p:spPr>
        <p:txBody>
          <a:bodyPr anchor="ctr">
            <a:noAutofit/>
          </a:bodyPr>
          <a:lstStyle>
            <a:lvl1pPr algn="r">
              <a:lnSpc>
                <a:spcPct val="100000"/>
              </a:lnSpc>
              <a:buNone/>
              <a:defRPr lang="es-ES" sz="1320" b="0" strike="noStrike" spc="-1">
                <a:solidFill>
                  <a:srgbClr val="8B8B8B"/>
                </a:solidFill>
                <a:latin typeface="Calibri"/>
              </a:defRPr>
            </a:lvl1pPr>
          </a:lstStyle>
          <a:p>
            <a:pPr algn="r">
              <a:lnSpc>
                <a:spcPct val="100000"/>
              </a:lnSpc>
              <a:buNone/>
            </a:pPr>
            <a:fld id="{4E10367A-9B2A-4DDD-9B19-EFBFFBF775FC}" type="slidenum">
              <a:rPr lang="es-ES" sz="1320" b="0" strike="noStrike" spc="-1">
                <a:solidFill>
                  <a:srgbClr val="8B8B8B"/>
                </a:solidFill>
                <a:latin typeface="Calibri"/>
              </a:rPr>
              <a:t>‹Nº›</a:t>
            </a:fld>
            <a:r>
              <a:rPr lang="es-ES" sz="1320" b="0" strike="noStrike" spc="-1">
                <a:solidFill>
                  <a:srgbClr val="8B8B8B"/>
                </a:solidFill>
                <a:latin typeface="Calibri"/>
              </a:rPr>
              <a:t> /</a:t>
            </a:r>
            <a:endParaRPr lang="en-US" sz="1320" b="0" strike="noStrike" spc="-1">
              <a:latin typeface="Times New Roman"/>
            </a:endParaRPr>
          </a:p>
        </p:txBody>
      </p:sp>
      <p:sp>
        <p:nvSpPr>
          <p:cNvPr id="3" name="PlaceHolder 4"/>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671760" y="1768680"/>
            <a:ext cx="12095280" cy="43840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308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s-ES" sz="221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s-ES" sz="1979"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s-ES" sz="1979"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915120" y="4730040"/>
            <a:ext cx="11609280" cy="1660320"/>
          </a:xfrm>
          <a:prstGeom prst="rect">
            <a:avLst/>
          </a:prstGeom>
          <a:noFill/>
          <a:ln w="0">
            <a:noFill/>
          </a:ln>
        </p:spPr>
        <p:txBody>
          <a:bodyPr anchor="ctr">
            <a:noAutofit/>
          </a:bodyPr>
          <a:lstStyle/>
          <a:p>
            <a:pPr>
              <a:lnSpc>
                <a:spcPct val="90000"/>
              </a:lnSpc>
              <a:buNone/>
            </a:pPr>
            <a:r>
              <a:rPr lang="es-ES" sz="4000" b="0" strike="noStrike" spc="-1" dirty="0">
                <a:solidFill>
                  <a:srgbClr val="000000"/>
                </a:solidFill>
                <a:latin typeface="Noto Sans"/>
                <a:ea typeface="Noto Sans"/>
              </a:rPr>
              <a:t>Desarrollo de API</a:t>
            </a:r>
            <a:br>
              <a:rPr sz="4000" dirty="0"/>
            </a:br>
            <a:r>
              <a:rPr lang="es-ES" sz="2800" b="0" strike="noStrike" spc="-1" dirty="0" err="1">
                <a:solidFill>
                  <a:srgbClr val="000000"/>
                </a:solidFill>
                <a:latin typeface="Noto Sans"/>
                <a:ea typeface="Noto Sans"/>
              </a:rPr>
              <a:t>Problem</a:t>
            </a:r>
            <a:r>
              <a:rPr lang="es-ES" sz="2800" b="0" strike="noStrike" spc="-1" dirty="0">
                <a:solidFill>
                  <a:srgbClr val="000000"/>
                </a:solidFill>
                <a:latin typeface="Noto Sans"/>
                <a:ea typeface="Noto Sans"/>
              </a:rPr>
              <a:t> </a:t>
            </a:r>
            <a:r>
              <a:rPr lang="es-ES" sz="2800" b="0" strike="noStrike" spc="-1" dirty="0" err="1">
                <a:solidFill>
                  <a:srgbClr val="000000"/>
                </a:solidFill>
                <a:latin typeface="Noto Sans"/>
                <a:ea typeface="Noto Sans"/>
              </a:rPr>
              <a:t>details</a:t>
            </a:r>
            <a:r>
              <a:rPr lang="es-ES" sz="2800" b="0" strike="noStrike" spc="-1" dirty="0">
                <a:solidFill>
                  <a:srgbClr val="000000"/>
                </a:solidFill>
                <a:latin typeface="Noto Sans"/>
                <a:ea typeface="Noto Sans"/>
              </a:rPr>
              <a:t> </a:t>
            </a:r>
            <a:r>
              <a:rPr lang="es-ES" sz="2800" b="0" strike="noStrike" spc="-1" dirty="0" err="1">
                <a:solidFill>
                  <a:srgbClr val="000000"/>
                </a:solidFill>
                <a:latin typeface="Noto Sans"/>
                <a:ea typeface="Noto Sans"/>
              </a:rPr>
              <a:t>for</a:t>
            </a:r>
            <a:r>
              <a:rPr lang="es-ES" sz="2800" b="0" strike="noStrike" spc="-1" dirty="0">
                <a:solidFill>
                  <a:srgbClr val="000000"/>
                </a:solidFill>
                <a:latin typeface="Noto Sans"/>
                <a:ea typeface="Noto Sans"/>
              </a:rPr>
              <a:t> HTTP API – RFC 7807 y RFC 9457</a:t>
            </a:r>
            <a:endParaRPr lang="es-ES" sz="2800" b="0" strike="noStrike" spc="-1" dirty="0">
              <a:solidFill>
                <a:srgbClr val="000000"/>
              </a:solidFill>
              <a:latin typeface="Calibri"/>
            </a:endParaRPr>
          </a:p>
        </p:txBody>
      </p:sp>
      <p:sp>
        <p:nvSpPr>
          <p:cNvPr id="89" name="PlaceHolder 2"/>
          <p:cNvSpPr>
            <a:spLocks noGrp="1"/>
          </p:cNvSpPr>
          <p:nvPr>
            <p:ph type="subTitle"/>
          </p:nvPr>
        </p:nvSpPr>
        <p:spPr>
          <a:xfrm>
            <a:off x="0" y="411120"/>
            <a:ext cx="13439520" cy="982080"/>
          </a:xfrm>
          <a:prstGeom prst="rect">
            <a:avLst/>
          </a:prstGeom>
          <a:noFill/>
          <a:ln w="0">
            <a:noFill/>
          </a:ln>
        </p:spPr>
        <p:txBody>
          <a:bodyPr anchor="ctr">
            <a:noAutofit/>
          </a:bodyPr>
          <a:lstStyle/>
          <a:p>
            <a:pPr algn="ctr">
              <a:lnSpc>
                <a:spcPct val="90000"/>
              </a:lnSpc>
              <a:spcBef>
                <a:spcPts val="1103"/>
              </a:spcBef>
              <a:buNone/>
              <a:tabLst>
                <a:tab pos="0" algn="l"/>
              </a:tabLst>
            </a:pPr>
            <a:r>
              <a:rPr lang="es-ES" sz="4400" b="1" strike="noStrike" spc="-1" dirty="0">
                <a:solidFill>
                  <a:srgbClr val="000000"/>
                </a:solidFill>
                <a:latin typeface="Noto Sans"/>
                <a:ea typeface="Noto Sans"/>
              </a:rPr>
              <a:t>Desarrollo web </a:t>
            </a:r>
            <a:br>
              <a:rPr lang="es-ES" sz="4400" b="1" strike="noStrike" spc="-1" dirty="0">
                <a:solidFill>
                  <a:srgbClr val="000000"/>
                </a:solidFill>
                <a:latin typeface="Noto Sans"/>
                <a:ea typeface="Noto Sans"/>
              </a:rPr>
            </a:br>
            <a:r>
              <a:rPr lang="es-ES" sz="4400" b="1" strike="noStrike" spc="-1" dirty="0">
                <a:solidFill>
                  <a:srgbClr val="000000"/>
                </a:solidFill>
                <a:latin typeface="Noto Sans"/>
                <a:ea typeface="Noto Sans"/>
              </a:rPr>
              <a:t>en entorno servidor</a:t>
            </a:r>
            <a:endParaRPr lang="en-US" sz="4400" b="0" strike="noStrike" spc="-1" dirty="0">
              <a:latin typeface="Arial"/>
            </a:endParaRPr>
          </a:p>
        </p:txBody>
      </p:sp>
      <p:sp>
        <p:nvSpPr>
          <p:cNvPr id="90" name="CuadroTexto 3"/>
          <p:cNvSpPr/>
          <p:nvPr/>
        </p:nvSpPr>
        <p:spPr>
          <a:xfrm>
            <a:off x="2404440" y="6267960"/>
            <a:ext cx="8567640" cy="982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buNone/>
            </a:pPr>
            <a:r>
              <a:rPr lang="es-ES" sz="2000" b="0" strike="noStrike" spc="-1">
                <a:solidFill>
                  <a:srgbClr val="000000"/>
                </a:solidFill>
                <a:latin typeface="Calibri Light"/>
                <a:ea typeface="DejaVu Sans"/>
              </a:rPr>
              <a:t>IES Clara del Rey – Madrid</a:t>
            </a:r>
            <a:endParaRPr lang="en-US" sz="2000" b="0" strike="noStrike" spc="-1">
              <a:latin typeface="Arial"/>
            </a:endParaRPr>
          </a:p>
        </p:txBody>
      </p:sp>
      <p:pic>
        <p:nvPicPr>
          <p:cNvPr id="2" name="Picture 2">
            <a:extLst>
              <a:ext uri="{FF2B5EF4-FFF2-40B4-BE49-F238E27FC236}">
                <a16:creationId xmlns:a16="http://schemas.microsoft.com/office/drawing/2014/main" id="{3A28E7F4-008A-5BB3-616D-007944F448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370" b="44082"/>
          <a:stretch/>
        </p:blipFill>
        <p:spPr bwMode="auto">
          <a:xfrm>
            <a:off x="0" y="1903444"/>
            <a:ext cx="13439520" cy="24819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rPr>
              <a:t>Información sobre errores en API HTTP</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 una API, sobre todo si ofrece servicios a otros sistemas o aplicaciones, el manejo y la información sobre los errores producidos es clave.</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Sin un formato estandarizado, cada API puede responder con estructuras diferentes, dificultando su consumo a los distintos clientes</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Los códigos HTTP ayudan, pero no siempre explican la causa exacta del error, se limitan a dar una información general.</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Actualmente se utiliza un estándar denominado "</a:t>
            </a:r>
            <a:r>
              <a:rPr lang="es-ES" sz="2800" spc="-1" dirty="0" err="1">
                <a:latin typeface="Noto Sans" panose="020B0502040504020204" pitchFamily="34" charset="0"/>
                <a:ea typeface="Noto Sans" panose="020B0502040504020204" pitchFamily="34" charset="0"/>
                <a:cs typeface="Noto Sans" panose="020B0502040504020204" pitchFamily="34" charset="0"/>
              </a:rPr>
              <a:t>Problem</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details</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for</a:t>
            </a:r>
            <a:r>
              <a:rPr lang="es-ES" sz="2800" spc="-1" dirty="0">
                <a:latin typeface="Noto Sans" panose="020B0502040504020204" pitchFamily="34" charset="0"/>
                <a:ea typeface="Noto Sans" panose="020B0502040504020204" pitchFamily="34" charset="0"/>
                <a:cs typeface="Noto Sans" panose="020B0502040504020204" pitchFamily="34" charset="0"/>
              </a:rPr>
              <a:t> HTTP API", definido en la RFC 9457, que es una mejora de la RFC 7808.</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Devolver los errores en este formato facilita su procesamiento en cliente, la integración en sistemas de log, su análisis automatizado, etc.</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13791011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rPr>
              <a:t>RFC 9457 y RFC 7807</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Definen un formato estándar para devolver información sobre errores en una API HTTP. </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Utilizan un esquema basado en JSON o XML con detalles estructurados, con una forma específica. </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La RFC 9457 es una actualización (julio de 2023) de la RFC 7807. </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Todavía es  habitual encontrar artículos que se refieren a la 7807 sin tener en cuenta su actualización.</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RFC 9457 mantiene la base de la 7807, pero introduce algunas mejoras.</a:t>
            </a:r>
          </a:p>
        </p:txBody>
      </p:sp>
    </p:spTree>
    <p:extLst>
      <p:ext uri="{BB962C8B-B14F-4D97-AF65-F5344CB8AC3E}">
        <p14:creationId xmlns:p14="http://schemas.microsoft.com/office/powerpoint/2010/main" val="91406509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C3D3F-8A8B-F285-96DD-F2B4D5EB7148}"/>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4DAA8CF1-A6AB-CCE2-7469-368F22AA41CB}"/>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rPr>
              <a:t>Estructura de un mensaje de error</a:t>
            </a:r>
            <a:endParaRPr lang="es-ES" sz="4400" spc="-1" dirty="0">
              <a:latin typeface="Arial"/>
            </a:endParaRPr>
          </a:p>
        </p:txBody>
      </p:sp>
      <p:sp>
        <p:nvSpPr>
          <p:cNvPr id="2" name="CustomShape 3">
            <a:extLst>
              <a:ext uri="{FF2B5EF4-FFF2-40B4-BE49-F238E27FC236}">
                <a16:creationId xmlns:a16="http://schemas.microsoft.com/office/drawing/2014/main" id="{5A8D44C4-A3D3-BEFE-05ED-B31BAB556FF9}"/>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Tienen cinco campos principales, que permiten que el error pueda ser interpretado tanto por un humano como por un sistema automatizado. </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Obligatorios:</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title</a:t>
            </a:r>
            <a:r>
              <a:rPr lang="es-ES" sz="2800" spc="-1" dirty="0">
                <a:latin typeface="Noto Sans" panose="020B0502040504020204" pitchFamily="34" charset="0"/>
                <a:ea typeface="Noto Sans" panose="020B0502040504020204" pitchFamily="34" charset="0"/>
                <a:cs typeface="Noto Sans" panose="020B0502040504020204" pitchFamily="34" charset="0"/>
              </a:rPr>
              <a:t>: breve descripción del problema en texto plano.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status: </a:t>
            </a:r>
            <a:r>
              <a:rPr lang="es-ES" sz="2800" spc="-1" dirty="0" err="1">
                <a:latin typeface="Noto Sans" panose="020B0502040504020204" pitchFamily="34" charset="0"/>
                <a:ea typeface="Noto Sans" panose="020B0502040504020204" pitchFamily="34" charset="0"/>
                <a:cs typeface="Noto Sans" panose="020B0502040504020204" pitchFamily="34" charset="0"/>
              </a:rPr>
              <a:t>bódigo</a:t>
            </a:r>
            <a:r>
              <a:rPr lang="es-ES" sz="2800" spc="-1" dirty="0">
                <a:latin typeface="Noto Sans" panose="020B0502040504020204" pitchFamily="34" charset="0"/>
                <a:ea typeface="Noto Sans" panose="020B0502040504020204" pitchFamily="34" charset="0"/>
                <a:cs typeface="Noto Sans" panose="020B0502040504020204" pitchFamily="34" charset="0"/>
              </a:rPr>
              <a:t> HTTP correspondiente al error.</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Opcionales:</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type</a:t>
            </a:r>
            <a:r>
              <a:rPr lang="es-ES" sz="2800" spc="-1" dirty="0">
                <a:latin typeface="Noto Sans" panose="020B0502040504020204" pitchFamily="34" charset="0"/>
                <a:ea typeface="Noto Sans" panose="020B0502040504020204" pitchFamily="34" charset="0"/>
                <a:cs typeface="Noto Sans" panose="020B0502040504020204" pitchFamily="34" charset="0"/>
              </a:rPr>
              <a:t>: identificador del tipo de error. Cada tipo de error tiene un id único. Puede ser (se recomienda) URL, que NO tiene por que existir.</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detail</a:t>
            </a:r>
            <a:r>
              <a:rPr lang="es-ES" sz="2800" spc="-1" dirty="0">
                <a:latin typeface="Noto Sans" panose="020B0502040504020204" pitchFamily="34" charset="0"/>
                <a:ea typeface="Noto Sans" panose="020B0502040504020204" pitchFamily="34" charset="0"/>
                <a:cs typeface="Noto Sans" panose="020B0502040504020204" pitchFamily="34" charset="0"/>
              </a:rPr>
              <a:t>: explicación detallada del problema en la solicitud.</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instance</a:t>
            </a:r>
            <a:r>
              <a:rPr lang="es-ES" sz="2800" spc="-1" dirty="0">
                <a:latin typeface="Noto Sans" panose="020B0502040504020204" pitchFamily="34" charset="0"/>
                <a:ea typeface="Noto Sans" panose="020B0502040504020204" pitchFamily="34" charset="0"/>
                <a:cs typeface="Noto Sans" panose="020B0502040504020204" pitchFamily="34" charset="0"/>
              </a:rPr>
              <a:t>: Identificador de la solicitud que falló, suele ser la URL.</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9158690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C3D3F-8A8B-F285-96DD-F2B4D5EB7148}"/>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4DAA8CF1-A6AB-CCE2-7469-368F22AA41CB}"/>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rPr>
              <a:t>Ejemplos</a:t>
            </a:r>
            <a:endParaRPr lang="es-ES" sz="4400" spc="-1" dirty="0">
              <a:latin typeface="Arial"/>
            </a:endParaRPr>
          </a:p>
        </p:txBody>
      </p:sp>
      <p:sp>
        <p:nvSpPr>
          <p:cNvPr id="2" name="CustomShape 3">
            <a:extLst>
              <a:ext uri="{FF2B5EF4-FFF2-40B4-BE49-F238E27FC236}">
                <a16:creationId xmlns:a16="http://schemas.microsoft.com/office/drawing/2014/main" id="{5A8D44C4-A3D3-BEFE-05ED-B31BAB556FF9}"/>
              </a:ext>
            </a:extLst>
          </p:cNvPr>
          <p:cNvSpPr/>
          <p:nvPr/>
        </p:nvSpPr>
        <p:spPr>
          <a:xfrm>
            <a:off x="441788" y="1581420"/>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Ejemplo: problema "saldo insuficiente" al intentar retirar dinero. </a:t>
            </a:r>
            <a:br>
              <a:rPr lang="es-ES" sz="2800" spc="-1" dirty="0">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type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"https://</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example.com</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probs</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out-of-credit</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title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"Saldo insuficiente",</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"status": 403,</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detail</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"Tu saldo es 30, pero necesitas 50.",</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instance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"/cuenta/12345/retirar/50"</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800" spc="-1" dirty="0">
                <a:latin typeface="Noto Sans" panose="020B0502040504020204" pitchFamily="34" charset="0"/>
                <a:ea typeface="Noto Sans" panose="020B0502040504020204" pitchFamily="34" charset="0"/>
                <a:cs typeface="Noto Sans" panose="020B0502040504020204" pitchFamily="34" charset="0"/>
              </a:rPr>
              <a:t>Sería válido también con menos campos:</a:t>
            </a:r>
            <a:br>
              <a:rPr lang="es-ES" sz="2800" spc="-1" dirty="0">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title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"Saldo insuficiente",</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"status": 403,</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detail</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"Tu saldo es 30, pero necesitas 50.", </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instance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"/cuenta/12345/retirar/50" </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p>
        </p:txBody>
      </p:sp>
    </p:spTree>
    <p:extLst>
      <p:ext uri="{BB962C8B-B14F-4D97-AF65-F5344CB8AC3E}">
        <p14:creationId xmlns:p14="http://schemas.microsoft.com/office/powerpoint/2010/main" val="397458093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C3D3F-8A8B-F285-96DD-F2B4D5EB7148}"/>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4DAA8CF1-A6AB-CCE2-7469-368F22AA41CB}"/>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rPr>
              <a:t>Ampliando los detalles del error</a:t>
            </a:r>
            <a:endParaRPr lang="es-ES" sz="4400" spc="-1" dirty="0">
              <a:latin typeface="Arial"/>
            </a:endParaRPr>
          </a:p>
        </p:txBody>
      </p:sp>
      <p:sp>
        <p:nvSpPr>
          <p:cNvPr id="2" name="CustomShape 3">
            <a:extLst>
              <a:ext uri="{FF2B5EF4-FFF2-40B4-BE49-F238E27FC236}">
                <a16:creationId xmlns:a16="http://schemas.microsoft.com/office/drawing/2014/main" id="{5A8D44C4-A3D3-BEFE-05ED-B31BAB556FF9}"/>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La RFC no impone restricciones sobre campos adicionales, siempre que se mantenga la estructura básica. Estos campos pueden proporcionar información extra que sea útil para el consumidor de la API, pero no deben interferir con los campos estándar. Ejemplo ampliado:</a:t>
            </a:r>
          </a:p>
          <a:p>
            <a:pPr>
              <a:spcAft>
                <a:spcPts val="1414"/>
              </a:spcAft>
            </a:pP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type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"https://</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example.com</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probs</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out-of-credit</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title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"Saldo insuficiente",</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"status": 403, </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detail</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"Tu saldo es 30, pero necesitas 50.",</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instance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"/cuenta/12345/retirar/50",</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suggestion</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"Por favor recarga tu saldo para continuar.",</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errorCode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INSUFFICIENT_FUNDS</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retryAfter</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2025-02-17T12:00:00Z</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12733130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33DA-7FEC-6B0D-1620-2D13547A0717}"/>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BD8CBA4F-0C4A-2083-8AA8-CA265AF1C043}"/>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err="1">
                <a:solidFill>
                  <a:srgbClr val="333333"/>
                </a:solidFill>
                <a:latin typeface="Noto Sans"/>
              </a:rPr>
              <a:t>Problem</a:t>
            </a:r>
            <a:r>
              <a:rPr lang="es-ES" sz="4400" b="1" spc="-1" dirty="0">
                <a:solidFill>
                  <a:srgbClr val="333333"/>
                </a:solidFill>
                <a:latin typeface="Noto Sans"/>
              </a:rPr>
              <a:t> </a:t>
            </a:r>
            <a:r>
              <a:rPr lang="es-ES" sz="4400" b="1" spc="-1" dirty="0" err="1">
                <a:solidFill>
                  <a:srgbClr val="333333"/>
                </a:solidFill>
                <a:latin typeface="Noto Sans"/>
              </a:rPr>
              <a:t>details</a:t>
            </a:r>
            <a:r>
              <a:rPr lang="es-ES" sz="4400" b="1" spc="-1" dirty="0">
                <a:solidFill>
                  <a:srgbClr val="333333"/>
                </a:solidFill>
                <a:latin typeface="Noto Sans"/>
              </a:rPr>
              <a:t> en Spring </a:t>
            </a:r>
            <a:r>
              <a:rPr lang="es-ES" sz="4400" b="1" spc="-1" dirty="0" err="1">
                <a:solidFill>
                  <a:srgbClr val="333333"/>
                </a:solidFill>
                <a:latin typeface="Noto Sans"/>
              </a:rPr>
              <a:t>Boot</a:t>
            </a:r>
            <a:endParaRPr lang="es-ES" sz="4400" spc="-1" dirty="0">
              <a:latin typeface="Arial"/>
            </a:endParaRPr>
          </a:p>
        </p:txBody>
      </p:sp>
      <p:sp>
        <p:nvSpPr>
          <p:cNvPr id="2" name="CustomShape 3">
            <a:extLst>
              <a:ext uri="{FF2B5EF4-FFF2-40B4-BE49-F238E27FC236}">
                <a16:creationId xmlns:a16="http://schemas.microsoft.com/office/drawing/2014/main" id="{E2F4B43F-C6D3-D166-5BB9-5D2BE15C3193}"/>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Spring tiene una clase "</a:t>
            </a:r>
            <a:r>
              <a:rPr lang="es-ES" sz="2800" spc="-1" dirty="0" err="1">
                <a:latin typeface="Noto Sans" panose="020B0502040504020204" pitchFamily="34" charset="0"/>
                <a:ea typeface="Noto Sans" panose="020B0502040504020204" pitchFamily="34" charset="0"/>
                <a:cs typeface="Noto Sans" panose="020B0502040504020204" pitchFamily="34" charset="0"/>
              </a:rPr>
              <a:t>ProblemDetail</a:t>
            </a:r>
            <a:r>
              <a:rPr lang="es-ES" sz="2800" spc="-1" dirty="0">
                <a:latin typeface="Noto Sans" panose="020B0502040504020204" pitchFamily="34" charset="0"/>
                <a:ea typeface="Noto Sans" panose="020B0502040504020204" pitchFamily="34" charset="0"/>
                <a:cs typeface="Noto Sans" panose="020B0502040504020204" pitchFamily="34" charset="0"/>
              </a:rPr>
              <a:t>" diseñada específicamente para devolver este tipo de información cuando una llamada a un método de controlador falla.</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Tiene los atributos necesarios para cumplir la especificación.</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Lo habitual es utilizarla en métodos anotados con @</a:t>
            </a:r>
            <a:r>
              <a:rPr lang="es-ES" sz="2800" spc="-1" dirty="0" err="1">
                <a:latin typeface="Noto Sans" panose="020B0502040504020204" pitchFamily="34" charset="0"/>
                <a:ea typeface="Noto Sans" panose="020B0502040504020204" pitchFamily="34" charset="0"/>
                <a:cs typeface="Noto Sans" panose="020B0502040504020204" pitchFamily="34" charset="0"/>
              </a:rPr>
              <a:t>ExceptionHandler</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a:spcAft>
                <a:spcPts val="1414"/>
              </a:spcAft>
            </a:pP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ExceptionHandler</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CustomNotFoundException.class</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public</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ResponseEntity</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&lt;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ProblemDetail</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&gt;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handleException</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CustomNotFoundException</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ex) {</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ProblemDetail</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problem</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ProblemDetail.forStatus</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HttpStatus.NOT_FOUND</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problem.setTitle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ex.getMessage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problem.setDetail</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ex.getDetails</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 Específico de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CustomNotFoundException</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return</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ResponseEntity.status</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HttpStatus.NOT_FOUND</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body</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problem</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5676688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33DA-7FEC-6B0D-1620-2D13547A0717}"/>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BD8CBA4F-0C4A-2083-8AA8-CA265AF1C043}"/>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rPr>
              <a:t>Ampliando </a:t>
            </a:r>
            <a:r>
              <a:rPr lang="es-ES" sz="4400" b="1" spc="-1" dirty="0" err="1">
                <a:solidFill>
                  <a:srgbClr val="333333"/>
                </a:solidFill>
                <a:latin typeface="Noto Sans"/>
              </a:rPr>
              <a:t>ProblemDetail</a:t>
            </a:r>
            <a:r>
              <a:rPr lang="es-ES" sz="4400" b="1" spc="-1" dirty="0">
                <a:solidFill>
                  <a:srgbClr val="333333"/>
                </a:solidFill>
                <a:latin typeface="Noto Sans"/>
              </a:rPr>
              <a:t> en Spring </a:t>
            </a:r>
            <a:r>
              <a:rPr lang="es-ES" sz="4400" b="1" spc="-1" dirty="0" err="1">
                <a:solidFill>
                  <a:srgbClr val="333333"/>
                </a:solidFill>
                <a:latin typeface="Noto Sans"/>
              </a:rPr>
              <a:t>Boot</a:t>
            </a:r>
            <a:endParaRPr lang="es-ES" sz="4400" spc="-1" dirty="0">
              <a:latin typeface="Arial"/>
            </a:endParaRPr>
          </a:p>
        </p:txBody>
      </p:sp>
      <p:sp>
        <p:nvSpPr>
          <p:cNvPr id="2" name="CustomShape 3">
            <a:extLst>
              <a:ext uri="{FF2B5EF4-FFF2-40B4-BE49-F238E27FC236}">
                <a16:creationId xmlns:a16="http://schemas.microsoft.com/office/drawing/2014/main" id="{E2F4B43F-C6D3-D166-5BB9-5D2BE15C3193}"/>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Para añadir información adicional a una respuesta de errores, se puede usar el método "set":</a:t>
            </a:r>
          </a:p>
          <a:p>
            <a:pPr>
              <a:spcAft>
                <a:spcPts val="1414"/>
              </a:spcAft>
            </a:pP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 Propiedades estándares:</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ProblemDetail</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problem</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ProblemDetail.forStatus</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HttpStatus.CONFLICT</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problem.setTitle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("Error de saldo");</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problem.setDetail</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("No tienes suficiente saldo");	</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problem.setType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URI.create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("https://</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example.com</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probs</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out-of-credit</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p>
          <a:p>
            <a:pPr>
              <a:spcAft>
                <a:spcPts val="1414"/>
              </a:spcAft>
            </a:pP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 Propiedades adicionales</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problem.set</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errorCode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INSUFFICIENT_FUNDS</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 Campo código interno de error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problem.set</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suggestion</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"Recarga tu saldo para continuar.");</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problem.set</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retryAfter</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2025-02-17T12:00:00Z</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 Indicar un tiempo para 											reintentar la operación</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return</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ResponseEntity.status</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HttpStatus.CONFLICT</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body</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problem</a:t>
            </a:r>
            <a:r>
              <a:rPr lang="es-ES" sz="2400" i="1" spc="-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5300288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15839</TotalTime>
  <Words>952</Words>
  <Application>Microsoft Office PowerPoint</Application>
  <PresentationFormat>Personalizado</PresentationFormat>
  <Paragraphs>47</Paragraphs>
  <Slides>8</Slides>
  <Notes>8</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8</vt:i4>
      </vt:variant>
    </vt:vector>
  </HeadingPairs>
  <TitlesOfParts>
    <vt:vector size="16" baseType="lpstr">
      <vt:lpstr>Arial</vt:lpstr>
      <vt:lpstr>Calibri</vt:lpstr>
      <vt:lpstr>Calibri Light</vt:lpstr>
      <vt:lpstr>Noto Sans</vt:lpstr>
      <vt:lpstr>Symbol</vt:lpstr>
      <vt:lpstr>Times New Roman</vt:lpstr>
      <vt:lpstr>Wingdings</vt:lpstr>
      <vt:lpstr>Office Theme</vt:lpstr>
      <vt:lpstr>Desarrollo de API Problem details for HTTP API – RFC 7807 y RFC 9457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dc:title>
  <dc:subject/>
  <dc:creator>Familia López Lamela</dc:creator>
  <dc:description/>
  <cp:lastModifiedBy>José Luis</cp:lastModifiedBy>
  <cp:revision>121</cp:revision>
  <dcterms:created xsi:type="dcterms:W3CDTF">2020-03-19T01:13:35Z</dcterms:created>
  <dcterms:modified xsi:type="dcterms:W3CDTF">2025-02-17T13:16:40Z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20</vt:i4>
  </property>
  <property fmtid="{D5CDD505-2E9C-101B-9397-08002B2CF9AE}" pid="3" name="PresentationFormat">
    <vt:lpwstr>Personalizado</vt:lpwstr>
  </property>
  <property fmtid="{D5CDD505-2E9C-101B-9397-08002B2CF9AE}" pid="4" name="Slides">
    <vt:i4>20</vt:i4>
  </property>
</Properties>
</file>