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256" r:id="rId3"/>
    <p:sldId id="260" r:id="rId4"/>
    <p:sldId id="261" r:id="rId5"/>
    <p:sldId id="262" r:id="rId6"/>
    <p:sldId id="263" r:id="rId7"/>
    <p:sldId id="264" r:id="rId8"/>
    <p:sldId id="266" r:id="rId9"/>
    <p:sldId id="267" r:id="rId10"/>
    <p:sldId id="268" r:id="rId11"/>
    <p:sldId id="269" r:id="rId12"/>
    <p:sldId id="270" r:id="rId13"/>
    <p:sldId id="271" r:id="rId14"/>
    <p:sldId id="272" r:id="rId15"/>
    <p:sldId id="265"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91" r:id="rId32"/>
    <p:sldId id="288" r:id="rId33"/>
    <p:sldId id="290" r:id="rId34"/>
    <p:sldId id="292" r:id="rId35"/>
    <p:sldId id="293" r:id="rId36"/>
    <p:sldId id="294" r:id="rId37"/>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74" autoAdjust="0"/>
  </p:normalViewPr>
  <p:slideViewPr>
    <p:cSldViewPr snapToGrid="0">
      <p:cViewPr varScale="1">
        <p:scale>
          <a:sx n="52" d="100"/>
          <a:sy n="52" d="100"/>
        </p:scale>
        <p:origin x="102" y="540"/>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10</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997601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11</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505158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12</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821203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13</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97936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14</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739351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15</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1674718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16</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1445121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17</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1416107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18</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4288474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19</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409180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516490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20</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2784027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21</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2586289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22</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2547962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23</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1463350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24</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1042557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25</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2756358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26</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928988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27</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4142831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28</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2125584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29</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380787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850038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30</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1341202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31</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42409991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32</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2884151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33</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719819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34</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5203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35</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66743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4</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45333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5</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40998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6</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87843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7</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798745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8</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055015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C0F55-08C3-E9DA-B31E-08614EAEE2D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5F32CCD6-D0C9-A506-A949-574CB19278F3}"/>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9</a:t>
            </a:fld>
            <a:endParaRPr lang="en-US" sz="1400" b="0" strike="noStrike" spc="-1">
              <a:latin typeface="Times New Roman"/>
            </a:endParaRPr>
          </a:p>
        </p:txBody>
      </p:sp>
      <p:sp>
        <p:nvSpPr>
          <p:cNvPr id="138" name="PlaceHolder 2">
            <a:extLst>
              <a:ext uri="{FF2B5EF4-FFF2-40B4-BE49-F238E27FC236}">
                <a16:creationId xmlns:a16="http://schemas.microsoft.com/office/drawing/2014/main" id="{AE4080AE-D089-048A-FE17-AC30324B2B3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4A47CBA-05FC-7B15-456B-A86C083B559E}"/>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49306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D4D71C3-14E4-4461-ABA8-CDF7179DDF40}"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7"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B8DAB65-D23C-46CF-A632-5EEE93285E48}"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9"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87D187F-163D-4EEB-9F56-3DC073979ABC}"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1"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2"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D5C489D-A684-4800-B154-E17FB0583E88}"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59D094D-52F4-402E-8F89-6A5AA321B056}"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2F52D02-EF3B-4FE7-A043-285D3A3ECF4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6"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7"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8"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AB8007-AD3F-40A2-B9F6-39FFC6A8F08A}"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2"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77E7885-008B-459D-AF04-C4C29ECA5DC0}"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4"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5"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6"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882B94-CB2D-414D-B337-A23B7EC8676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8"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9"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FC52EDB-7319-4C2C-BC33-C4D230C4AACC}"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1"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2"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3"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4"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86DA7F2-DA03-4C16-96F4-F659B99501C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6"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7"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8"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9"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0"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1"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56C57C64-5BAB-48BF-BFF9-82D4FF205315}"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2" name="PlaceHolder 2"/>
          <p:cNvSpPr>
            <a:spLocks noGrp="1"/>
          </p:cNvSpPr>
          <p:nvPr>
            <p:ph type="ftr" idx="5"/>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3" name="PlaceHolder 3"/>
          <p:cNvSpPr>
            <a:spLocks noGrp="1"/>
          </p:cNvSpPr>
          <p:nvPr>
            <p:ph type="sldNum" idx="6"/>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FAB5BBE-97FF-4F0B-BB66-A1B521C3A143}"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44"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a:solidFill>
                  <a:srgbClr val="000000"/>
                </a:solidFill>
                <a:latin typeface="Noto Sans"/>
                <a:ea typeface="Noto Sans"/>
              </a:rPr>
              <a:t>UT 1.1 – Arquitectura y herramientas web</a:t>
            </a:r>
            <a:br>
              <a:rPr lang="es-ES" sz="4000" dirty="0"/>
            </a:br>
            <a:r>
              <a:rPr lang="es-ES" sz="2800" spc="-1" dirty="0">
                <a:solidFill>
                  <a:srgbClr val="000000"/>
                </a:solidFill>
                <a:latin typeface="Noto Sans"/>
                <a:ea typeface="Noto Sans"/>
              </a:rPr>
              <a:t>5</a:t>
            </a:r>
            <a:r>
              <a:rPr lang="es-ES" sz="2800" b="0" strike="noStrike" spc="-1" dirty="0">
                <a:solidFill>
                  <a:srgbClr val="000000"/>
                </a:solidFill>
                <a:latin typeface="Noto Sans"/>
                <a:ea typeface="Noto Sans"/>
              </a:rPr>
              <a:t> – </a:t>
            </a:r>
            <a:r>
              <a:rPr lang="es-ES" sz="2800" spc="-1" dirty="0">
                <a:solidFill>
                  <a:srgbClr val="000000"/>
                </a:solidFill>
                <a:latin typeface="Noto Sans"/>
                <a:ea typeface="Noto Sans"/>
              </a:rPr>
              <a:t>La web y sus componentes – </a:t>
            </a:r>
            <a:r>
              <a:rPr lang="es-ES" sz="2800" b="0" strike="noStrike" spc="-1" dirty="0">
                <a:solidFill>
                  <a:srgbClr val="000000"/>
                </a:solidFill>
                <a:latin typeface="Noto Sans"/>
                <a:ea typeface="Noto Sans"/>
              </a:rPr>
              <a:t>El protocolo HTTP</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dirty="0">
                <a:solidFill>
                  <a:srgbClr val="000000"/>
                </a:solidFill>
                <a:latin typeface="Noto Sans"/>
                <a:ea typeface="Noto Sans"/>
              </a:rPr>
              <a:t>Desarrollo web en entorno servidor</a:t>
            </a:r>
            <a:endParaRPr lang="en-US" sz="4400" b="0" strike="noStrike" spc="-1" dirty="0">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1026" name="Picture 2">
            <a:extLst>
              <a:ext uri="{FF2B5EF4-FFF2-40B4-BE49-F238E27FC236}">
                <a16:creationId xmlns:a16="http://schemas.microsoft.com/office/drawing/2014/main" id="{771CE6E7-FE74-D17B-BD8A-6AA0F596F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703" b="35071"/>
          <a:stretch/>
        </p:blipFill>
        <p:spPr bwMode="auto">
          <a:xfrm>
            <a:off x="1004888" y="1615440"/>
            <a:ext cx="11430000" cy="3230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Estructura básica de una URL</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65650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1" spc="-1" dirty="0" err="1">
                <a:solidFill>
                  <a:srgbClr val="333333"/>
                </a:solidFill>
                <a:latin typeface="Noto Sans"/>
                <a:ea typeface="DejaVu Sans"/>
              </a:rPr>
              <a:t>schema</a:t>
            </a:r>
            <a:r>
              <a:rPr lang="es-ES" sz="2800" b="1" spc="-1" dirty="0">
                <a:solidFill>
                  <a:srgbClr val="333333"/>
                </a:solidFill>
                <a:latin typeface="Noto Sans"/>
                <a:ea typeface="DejaVu Sans"/>
              </a:rPr>
              <a:t>://[</a:t>
            </a:r>
            <a:r>
              <a:rPr lang="es-ES" sz="2800" b="1" spc="-1" dirty="0" err="1">
                <a:solidFill>
                  <a:srgbClr val="333333"/>
                </a:solidFill>
                <a:latin typeface="Noto Sans"/>
                <a:ea typeface="DejaVu Sans"/>
              </a:rPr>
              <a:t>user</a:t>
            </a:r>
            <a:r>
              <a:rPr lang="es-ES" sz="2800" b="1" spc="-1" dirty="0">
                <a:solidFill>
                  <a:srgbClr val="333333"/>
                </a:solidFill>
                <a:latin typeface="Noto Sans"/>
                <a:ea typeface="DejaVu Sans"/>
              </a:rPr>
              <a:t>[:</a:t>
            </a:r>
            <a:r>
              <a:rPr lang="es-ES" sz="2800" b="1" spc="-1" dirty="0" err="1">
                <a:solidFill>
                  <a:srgbClr val="333333"/>
                </a:solidFill>
                <a:latin typeface="Noto Sans"/>
                <a:ea typeface="DejaVu Sans"/>
              </a:rPr>
              <a:t>password</a:t>
            </a:r>
            <a:r>
              <a:rPr lang="es-ES" sz="2800" b="1" spc="-1" dirty="0">
                <a:solidFill>
                  <a:srgbClr val="333333"/>
                </a:solidFill>
                <a:latin typeface="Noto Sans"/>
                <a:ea typeface="DejaVu Sans"/>
              </a:rPr>
              <a:t>]@]host[:</a:t>
            </a:r>
            <a:r>
              <a:rPr lang="es-ES" sz="2800" b="1" spc="-1" dirty="0" err="1">
                <a:solidFill>
                  <a:srgbClr val="333333"/>
                </a:solidFill>
                <a:latin typeface="Noto Sans"/>
                <a:ea typeface="DejaVu Sans"/>
              </a:rPr>
              <a:t>port</a:t>
            </a:r>
            <a:r>
              <a:rPr lang="es-ES" sz="2800" b="1" spc="-1" dirty="0">
                <a:solidFill>
                  <a:srgbClr val="333333"/>
                </a:solidFill>
                <a:latin typeface="Noto Sans"/>
                <a:ea typeface="DejaVu Sans"/>
              </a:rPr>
              <a:t>][/</a:t>
            </a:r>
            <a:r>
              <a:rPr lang="es-ES" sz="2800" b="1" spc="-1" dirty="0" err="1">
                <a:solidFill>
                  <a:srgbClr val="333333"/>
                </a:solidFill>
                <a:latin typeface="Noto Sans"/>
                <a:ea typeface="DejaVu Sans"/>
              </a:rPr>
              <a:t>path</a:t>
            </a:r>
            <a:r>
              <a:rPr lang="es-ES" sz="2800" b="1" spc="-1" dirty="0">
                <a:solidFill>
                  <a:srgbClr val="333333"/>
                </a:solidFill>
                <a:latin typeface="Noto Sans"/>
                <a:ea typeface="DejaVu Sans"/>
              </a:rPr>
              <a:t>][?</a:t>
            </a:r>
            <a:r>
              <a:rPr lang="es-ES" sz="2800" b="1" spc="-1" dirty="0" err="1">
                <a:solidFill>
                  <a:srgbClr val="333333"/>
                </a:solidFill>
                <a:latin typeface="Noto Sans"/>
                <a:ea typeface="DejaVu Sans"/>
              </a:rPr>
              <a:t>query</a:t>
            </a:r>
            <a:r>
              <a:rPr lang="es-ES" sz="2800" b="1" spc="-1" dirty="0">
                <a:solidFill>
                  <a:srgbClr val="333333"/>
                </a:solidFill>
                <a:latin typeface="Noto Sans"/>
                <a:ea typeface="DejaVu Sans"/>
              </a:rPr>
              <a:t>][#</a:t>
            </a:r>
            <a:r>
              <a:rPr lang="es-ES" sz="2800" b="1" spc="-1" dirty="0" err="1">
                <a:solidFill>
                  <a:srgbClr val="333333"/>
                </a:solidFill>
                <a:latin typeface="Noto Sans"/>
                <a:ea typeface="DejaVu Sans"/>
              </a:rPr>
              <a:t>fragment</a:t>
            </a:r>
            <a:r>
              <a:rPr lang="es-ES" sz="2800" b="1"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Schema</a:t>
            </a:r>
            <a:r>
              <a:rPr lang="es-ES" sz="2800" spc="-1" dirty="0">
                <a:solidFill>
                  <a:srgbClr val="333333"/>
                </a:solidFill>
                <a:latin typeface="Noto Sans"/>
                <a:ea typeface="DejaVu Sans"/>
              </a:rPr>
              <a:t>: protocolo / forma de acceso al recurso.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User y </a:t>
            </a:r>
            <a:r>
              <a:rPr lang="es-ES" sz="2800" spc="-1" dirty="0" err="1">
                <a:solidFill>
                  <a:srgbClr val="333333"/>
                </a:solidFill>
                <a:latin typeface="Noto Sans"/>
                <a:ea typeface="DejaVu Sans"/>
              </a:rPr>
              <a:t>password</a:t>
            </a:r>
            <a:r>
              <a:rPr lang="es-ES" sz="2800" spc="-1" dirty="0">
                <a:solidFill>
                  <a:srgbClr val="333333"/>
                </a:solidFill>
                <a:latin typeface="Noto Sans"/>
                <a:ea typeface="DejaVu Sans"/>
              </a:rPr>
              <a:t>: Credenciales para acceder al recurso. Opcional.</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Host: servidor en el que se ubica el recurso. Nombre DNS o IP.</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Port: puerto TCP del servidor que admite conexiones. Sólo si el puerto no es el estándar del protocolo utilizado.</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Path</a:t>
            </a:r>
            <a:r>
              <a:rPr lang="es-ES" sz="2800" spc="-1" dirty="0">
                <a:solidFill>
                  <a:srgbClr val="333333"/>
                </a:solidFill>
                <a:latin typeface="Noto Sans"/>
                <a:ea typeface="DejaVu Sans"/>
              </a:rPr>
              <a:t>: ubicación del recurso dentro del servidor</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Query</a:t>
            </a:r>
            <a:r>
              <a:rPr lang="es-ES" sz="2800" spc="-1" dirty="0">
                <a:solidFill>
                  <a:srgbClr val="333333"/>
                </a:solidFill>
                <a:latin typeface="Noto Sans"/>
                <a:ea typeface="DejaVu Sans"/>
              </a:rPr>
              <a:t>: para recursos dinámicos (ejecutables). Parámetros necesarios para su ejecución. Habitual en aplicaciones web.</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Fragment</a:t>
            </a:r>
            <a:r>
              <a:rPr lang="es-ES" sz="2800" spc="-1" dirty="0">
                <a:solidFill>
                  <a:srgbClr val="333333"/>
                </a:solidFill>
                <a:latin typeface="Noto Sans"/>
                <a:ea typeface="DejaVu Sans"/>
              </a:rPr>
              <a:t>: referencia interna dentro del recurso solicitado.</a:t>
            </a:r>
          </a:p>
        </p:txBody>
      </p:sp>
    </p:spTree>
    <p:extLst>
      <p:ext uri="{BB962C8B-B14F-4D97-AF65-F5344CB8AC3E}">
        <p14:creationId xmlns:p14="http://schemas.microsoft.com/office/powerpoint/2010/main" val="210090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Ejemplos de URL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86168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https://</a:t>
            </a:r>
            <a:r>
              <a:rPr lang="es-ES" sz="2800" spc="-1" dirty="0" err="1">
                <a:solidFill>
                  <a:srgbClr val="333333"/>
                </a:solidFill>
                <a:latin typeface="Noto Sans"/>
                <a:ea typeface="DejaVu Sans"/>
              </a:rPr>
              <a:t>www.portalento.es</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AreaPrivada</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Login.aspx</a:t>
            </a:r>
            <a:endParaRPr lang="es-ES" sz="2800" spc="-1" dirty="0">
              <a:solidFill>
                <a:srgbClr val="333333"/>
              </a:solidFill>
              <a:latin typeface="Noto Sans"/>
              <a:ea typeface="DejaVu Sans"/>
            </a:endParaRPr>
          </a:p>
          <a:p>
            <a:pPr marL="457200" indent="-457200">
              <a:lnSpc>
                <a:spcPct val="100000"/>
              </a:lnSpc>
              <a:spcAft>
                <a:spcPts val="600"/>
              </a:spcAft>
              <a:buFont typeface="Arial" panose="020B0604020202020204" pitchFamily="34" charset="0"/>
              <a:buChar char="•"/>
            </a:pPr>
            <a:r>
              <a:rPr lang="es-ES" sz="2400" spc="-1" dirty="0" err="1">
                <a:solidFill>
                  <a:srgbClr val="333333"/>
                </a:solidFill>
                <a:latin typeface="Noto Sans"/>
                <a:ea typeface="DejaVu Sans"/>
              </a:rPr>
              <a:t>Schema</a:t>
            </a:r>
            <a:r>
              <a:rPr lang="es-ES" sz="2400" spc="-1" dirty="0">
                <a:solidFill>
                  <a:srgbClr val="333333"/>
                </a:solidFill>
                <a:latin typeface="Noto Sans"/>
                <a:ea typeface="DejaVu Sans"/>
              </a:rPr>
              <a:t> / protocolo: HTTPS. </a:t>
            </a:r>
          </a:p>
          <a:p>
            <a:pPr marL="457200" indent="-457200">
              <a:lnSpc>
                <a:spcPct val="100000"/>
              </a:lnSpc>
              <a:spcAft>
                <a:spcPts val="600"/>
              </a:spcAft>
              <a:buFont typeface="Arial" panose="020B0604020202020204" pitchFamily="34" charset="0"/>
              <a:buChar char="•"/>
            </a:pPr>
            <a:r>
              <a:rPr lang="es-ES" sz="2400" spc="-1" dirty="0">
                <a:solidFill>
                  <a:srgbClr val="333333"/>
                </a:solidFill>
                <a:latin typeface="Noto Sans"/>
                <a:ea typeface="DejaVu Sans"/>
              </a:rPr>
              <a:t>Host: </a:t>
            </a:r>
            <a:r>
              <a:rPr lang="es-ES" sz="2400" spc="-1" dirty="0" err="1">
                <a:solidFill>
                  <a:srgbClr val="333333"/>
                </a:solidFill>
                <a:latin typeface="Noto Sans"/>
                <a:ea typeface="DejaVu Sans"/>
              </a:rPr>
              <a:t>www.portalento.es</a:t>
            </a:r>
            <a:endParaRPr lang="es-ES" sz="2400" spc="-1" dirty="0">
              <a:solidFill>
                <a:srgbClr val="333333"/>
              </a:solidFill>
              <a:latin typeface="Noto Sans"/>
              <a:ea typeface="DejaVu Sans"/>
            </a:endParaRPr>
          </a:p>
          <a:p>
            <a:pPr marL="457200" indent="-457200">
              <a:lnSpc>
                <a:spcPct val="100000"/>
              </a:lnSpc>
              <a:spcAft>
                <a:spcPts val="600"/>
              </a:spcAft>
              <a:buFont typeface="Arial" panose="020B0604020202020204" pitchFamily="34" charset="0"/>
              <a:buChar char="•"/>
            </a:pPr>
            <a:r>
              <a:rPr lang="es-ES" sz="2400" spc="-1" dirty="0" err="1">
                <a:solidFill>
                  <a:srgbClr val="333333"/>
                </a:solidFill>
                <a:latin typeface="Noto Sans"/>
                <a:ea typeface="DejaVu Sans"/>
              </a:rPr>
              <a:t>Path</a:t>
            </a:r>
            <a:r>
              <a:rPr lang="es-ES" sz="2400" spc="-1" dirty="0">
                <a:solidFill>
                  <a:srgbClr val="333333"/>
                </a:solidFill>
                <a:latin typeface="Noto Sans"/>
                <a:ea typeface="DejaVu Sans"/>
              </a:rPr>
              <a:t>: /</a:t>
            </a:r>
            <a:r>
              <a:rPr lang="es-ES" sz="2400" spc="-1" dirty="0" err="1">
                <a:solidFill>
                  <a:srgbClr val="333333"/>
                </a:solidFill>
                <a:latin typeface="Noto Sans"/>
                <a:ea typeface="DejaVu Sans"/>
              </a:rPr>
              <a:t>AreaPrivada</a:t>
            </a:r>
            <a:r>
              <a:rPr lang="es-ES" sz="2400" spc="-1" dirty="0">
                <a:solidFill>
                  <a:srgbClr val="333333"/>
                </a:solidFill>
                <a:latin typeface="Noto Sans"/>
                <a:ea typeface="DejaVu Sans"/>
              </a:rPr>
              <a:t>/</a:t>
            </a:r>
            <a:r>
              <a:rPr lang="es-ES" sz="2400" spc="-1" dirty="0" err="1">
                <a:solidFill>
                  <a:srgbClr val="333333"/>
                </a:solidFill>
                <a:latin typeface="Noto Sans"/>
                <a:ea typeface="DejaVu Sans"/>
              </a:rPr>
              <a:t>Login.aspx</a:t>
            </a:r>
            <a:endParaRPr lang="es-ES" sz="2400" spc="-1" dirty="0">
              <a:solidFill>
                <a:srgbClr val="333333"/>
              </a:solidFill>
              <a:latin typeface="Noto Sans"/>
              <a:ea typeface="DejaVu Sans"/>
            </a:endParaRPr>
          </a:p>
          <a:p>
            <a:pPr>
              <a:lnSpc>
                <a:spcPct val="100000"/>
              </a:lnSpc>
              <a:spcAft>
                <a:spcPts val="1414"/>
              </a:spcAft>
            </a:pPr>
            <a:r>
              <a:rPr lang="es-ES" sz="2800" spc="-1" dirty="0">
                <a:solidFill>
                  <a:srgbClr val="333333"/>
                </a:solidFill>
                <a:latin typeface="Noto Sans"/>
                <a:ea typeface="DejaVu Sans"/>
              </a:rPr>
              <a:t>https://</a:t>
            </a:r>
            <a:r>
              <a:rPr lang="es-ES" sz="2800" spc="-1" dirty="0" err="1">
                <a:solidFill>
                  <a:srgbClr val="333333"/>
                </a:solidFill>
                <a:latin typeface="Noto Sans"/>
                <a:ea typeface="DejaVu Sans"/>
              </a:rPr>
              <a:t>www.portalento.es:443</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AreaPrivada</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Login.aspx</a:t>
            </a:r>
            <a:endParaRPr lang="es-ES" sz="2800" spc="-1" dirty="0">
              <a:solidFill>
                <a:srgbClr val="333333"/>
              </a:solidFill>
              <a:latin typeface="Noto Sans"/>
              <a:ea typeface="DejaVu Sans"/>
            </a:endParaRPr>
          </a:p>
          <a:p>
            <a:pPr marL="457200" indent="-457200">
              <a:lnSpc>
                <a:spcPct val="100000"/>
              </a:lnSpc>
              <a:spcAft>
                <a:spcPts val="600"/>
              </a:spcAft>
              <a:buFont typeface="Arial" panose="020B0604020202020204" pitchFamily="34" charset="0"/>
              <a:buChar char="•"/>
            </a:pPr>
            <a:r>
              <a:rPr lang="es-ES" sz="2400" spc="-1" dirty="0">
                <a:solidFill>
                  <a:srgbClr val="333333"/>
                </a:solidFill>
                <a:latin typeface="Noto Sans"/>
                <a:ea typeface="DejaVu Sans"/>
              </a:rPr>
              <a:t>Equivalente a la anterior. 443 es el puerto de HTTPS.</a:t>
            </a:r>
          </a:p>
          <a:p>
            <a:pPr>
              <a:lnSpc>
                <a:spcPct val="100000"/>
              </a:lnSpc>
              <a:spcAft>
                <a:spcPts val="1414"/>
              </a:spcAft>
            </a:pPr>
            <a:r>
              <a:rPr lang="es-ES" sz="2800" spc="-1" dirty="0">
                <a:solidFill>
                  <a:srgbClr val="333333"/>
                </a:solidFill>
                <a:latin typeface="Noto Sans"/>
                <a:ea typeface="DejaVu Sans"/>
              </a:rPr>
              <a:t>https://</a:t>
            </a:r>
            <a:r>
              <a:rPr lang="es-ES" sz="2800" spc="-1" dirty="0" err="1">
                <a:solidFill>
                  <a:srgbClr val="333333"/>
                </a:solidFill>
                <a:latin typeface="Noto Sans"/>
                <a:ea typeface="DejaVu Sans"/>
              </a:rPr>
              <a:t>juan:erS3@www.contoso.com</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productos?s</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portatil&amp;o</a:t>
            </a:r>
            <a:r>
              <a:rPr lang="es-ES" sz="2800" spc="-1" dirty="0">
                <a:solidFill>
                  <a:srgbClr val="333333"/>
                </a:solidFill>
                <a:latin typeface="Noto Sans"/>
                <a:ea typeface="DejaVu Sans"/>
              </a:rPr>
              <a:t>=1</a:t>
            </a:r>
          </a:p>
          <a:p>
            <a:pPr marL="457200" indent="-457200">
              <a:lnSpc>
                <a:spcPct val="100000"/>
              </a:lnSpc>
              <a:spcAft>
                <a:spcPts val="600"/>
              </a:spcAft>
              <a:buFont typeface="Arial" panose="020B0604020202020204" pitchFamily="34" charset="0"/>
              <a:buChar char="•"/>
            </a:pPr>
            <a:r>
              <a:rPr lang="es-ES" sz="2400" spc="-1" dirty="0" err="1">
                <a:solidFill>
                  <a:srgbClr val="333333"/>
                </a:solidFill>
                <a:latin typeface="Noto Sans"/>
                <a:ea typeface="DejaVu Sans"/>
              </a:rPr>
              <a:t>Schema</a:t>
            </a:r>
            <a:r>
              <a:rPr lang="es-ES" sz="2400" spc="-1" dirty="0">
                <a:solidFill>
                  <a:srgbClr val="333333"/>
                </a:solidFill>
                <a:latin typeface="Noto Sans"/>
                <a:ea typeface="DejaVu Sans"/>
              </a:rPr>
              <a:t>: https</a:t>
            </a:r>
          </a:p>
          <a:p>
            <a:pPr marL="457200" indent="-457200">
              <a:lnSpc>
                <a:spcPct val="100000"/>
              </a:lnSpc>
              <a:spcAft>
                <a:spcPts val="600"/>
              </a:spcAft>
              <a:buFont typeface="Arial" panose="020B0604020202020204" pitchFamily="34" charset="0"/>
              <a:buChar char="•"/>
            </a:pPr>
            <a:r>
              <a:rPr lang="es-ES" sz="2400" spc="-1" dirty="0">
                <a:solidFill>
                  <a:srgbClr val="333333"/>
                </a:solidFill>
                <a:latin typeface="Noto Sans"/>
                <a:ea typeface="DejaVu Sans"/>
              </a:rPr>
              <a:t>Usuario y contraseña: juan / </a:t>
            </a:r>
            <a:r>
              <a:rPr lang="es-ES" sz="2400" spc="-1" dirty="0" err="1">
                <a:solidFill>
                  <a:srgbClr val="333333"/>
                </a:solidFill>
                <a:latin typeface="Noto Sans"/>
                <a:ea typeface="DejaVu Sans"/>
              </a:rPr>
              <a:t>erS3423</a:t>
            </a:r>
            <a:endParaRPr lang="es-ES" sz="2400" spc="-1" dirty="0">
              <a:solidFill>
                <a:srgbClr val="333333"/>
              </a:solidFill>
              <a:latin typeface="Noto Sans"/>
              <a:ea typeface="DejaVu Sans"/>
            </a:endParaRPr>
          </a:p>
          <a:p>
            <a:pPr marL="457200" indent="-457200">
              <a:lnSpc>
                <a:spcPct val="100000"/>
              </a:lnSpc>
              <a:spcAft>
                <a:spcPts val="600"/>
              </a:spcAft>
              <a:buFont typeface="Arial" panose="020B0604020202020204" pitchFamily="34" charset="0"/>
              <a:buChar char="•"/>
            </a:pPr>
            <a:r>
              <a:rPr lang="es-ES" sz="2400" spc="-1" dirty="0">
                <a:solidFill>
                  <a:srgbClr val="333333"/>
                </a:solidFill>
                <a:latin typeface="Noto Sans"/>
                <a:ea typeface="DejaVu Sans"/>
              </a:rPr>
              <a:t>Host: </a:t>
            </a:r>
            <a:r>
              <a:rPr lang="es-ES" sz="2400" spc="-1" dirty="0" err="1">
                <a:solidFill>
                  <a:srgbClr val="333333"/>
                </a:solidFill>
                <a:latin typeface="Noto Sans"/>
                <a:ea typeface="DejaVu Sans"/>
              </a:rPr>
              <a:t>www.contoso.com</a:t>
            </a:r>
            <a:endParaRPr lang="es-ES" sz="2400" spc="-1" dirty="0">
              <a:solidFill>
                <a:srgbClr val="333333"/>
              </a:solidFill>
              <a:latin typeface="Noto Sans"/>
              <a:ea typeface="DejaVu Sans"/>
            </a:endParaRPr>
          </a:p>
          <a:p>
            <a:pPr marL="457200" indent="-457200">
              <a:lnSpc>
                <a:spcPct val="100000"/>
              </a:lnSpc>
              <a:spcAft>
                <a:spcPts val="600"/>
              </a:spcAft>
              <a:buFont typeface="Arial" panose="020B0604020202020204" pitchFamily="34" charset="0"/>
              <a:buChar char="•"/>
            </a:pPr>
            <a:r>
              <a:rPr lang="es-ES" sz="2400" spc="-1" dirty="0" err="1">
                <a:solidFill>
                  <a:srgbClr val="333333"/>
                </a:solidFill>
                <a:latin typeface="Noto Sans"/>
                <a:ea typeface="DejaVu Sans"/>
              </a:rPr>
              <a:t>Path</a:t>
            </a:r>
            <a:r>
              <a:rPr lang="es-ES" sz="2400" spc="-1" dirty="0">
                <a:solidFill>
                  <a:srgbClr val="333333"/>
                </a:solidFill>
                <a:latin typeface="Noto Sans"/>
                <a:ea typeface="DejaVu Sans"/>
              </a:rPr>
              <a:t>: productos</a:t>
            </a:r>
          </a:p>
          <a:p>
            <a:pPr marL="457200" indent="-457200">
              <a:lnSpc>
                <a:spcPct val="100000"/>
              </a:lnSpc>
              <a:spcAft>
                <a:spcPts val="600"/>
              </a:spcAft>
              <a:buFont typeface="Arial" panose="020B0604020202020204" pitchFamily="34" charset="0"/>
              <a:buChar char="•"/>
            </a:pPr>
            <a:r>
              <a:rPr lang="es-ES" sz="2400" spc="-1" dirty="0" err="1">
                <a:solidFill>
                  <a:srgbClr val="333333"/>
                </a:solidFill>
                <a:latin typeface="Noto Sans"/>
                <a:ea typeface="DejaVu Sans"/>
              </a:rPr>
              <a:t>Query</a:t>
            </a:r>
            <a:r>
              <a:rPr lang="es-ES" sz="2400" spc="-1" dirty="0">
                <a:solidFill>
                  <a:srgbClr val="333333"/>
                </a:solidFill>
                <a:latin typeface="Noto Sans"/>
                <a:ea typeface="DejaVu Sans"/>
              </a:rPr>
              <a:t>: ?s=</a:t>
            </a:r>
            <a:r>
              <a:rPr lang="es-ES" sz="2400" spc="-1" dirty="0" err="1">
                <a:solidFill>
                  <a:srgbClr val="333333"/>
                </a:solidFill>
                <a:latin typeface="Noto Sans"/>
                <a:ea typeface="DejaVu Sans"/>
              </a:rPr>
              <a:t>portatil&amp;o</a:t>
            </a:r>
            <a:r>
              <a:rPr lang="es-ES" sz="2400" spc="-1" dirty="0">
                <a:solidFill>
                  <a:srgbClr val="333333"/>
                </a:solidFill>
                <a:latin typeface="Noto Sans"/>
                <a:ea typeface="DejaVu Sans"/>
              </a:rPr>
              <a:t>=1</a:t>
            </a:r>
          </a:p>
        </p:txBody>
      </p:sp>
    </p:spTree>
    <p:extLst>
      <p:ext uri="{BB962C8B-B14F-4D97-AF65-F5344CB8AC3E}">
        <p14:creationId xmlns:p14="http://schemas.microsoft.com/office/powerpoint/2010/main" val="287785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HTTP y HTTPS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04608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HTTP: </a:t>
            </a:r>
            <a:r>
              <a:rPr lang="es-ES" sz="2800" spc="-1" dirty="0" err="1">
                <a:solidFill>
                  <a:srgbClr val="333333"/>
                </a:solidFill>
                <a:latin typeface="Noto Sans"/>
                <a:ea typeface="DejaVu Sans"/>
              </a:rPr>
              <a:t>HyperText</a:t>
            </a:r>
            <a:r>
              <a:rPr lang="es-ES" sz="2800" spc="-1" dirty="0">
                <a:solidFill>
                  <a:srgbClr val="333333"/>
                </a:solidFill>
                <a:latin typeface="Noto Sans"/>
                <a:ea typeface="DejaVu Sans"/>
              </a:rPr>
              <a:t> Transfer </a:t>
            </a:r>
            <a:r>
              <a:rPr lang="es-ES" sz="2800" spc="-1" dirty="0" err="1">
                <a:solidFill>
                  <a:srgbClr val="333333"/>
                </a:solidFill>
                <a:latin typeface="Noto Sans"/>
                <a:ea typeface="DejaVu Sans"/>
              </a:rPr>
              <a:t>Protocol</a:t>
            </a:r>
            <a:endParaRPr lang="es-ES" sz="2800" spc="-1" dirty="0">
              <a:solidFill>
                <a:srgbClr val="333333"/>
              </a:solidFill>
              <a:latin typeface="Noto Sans"/>
              <a:ea typeface="DejaVu Sans"/>
            </a:endParaRPr>
          </a:p>
          <a:p>
            <a:pPr>
              <a:lnSpc>
                <a:spcPct val="100000"/>
              </a:lnSpc>
              <a:spcAft>
                <a:spcPts val="1414"/>
              </a:spcAft>
            </a:pPr>
            <a:r>
              <a:rPr lang="es-ES" sz="2800" spc="-1" dirty="0">
                <a:solidFill>
                  <a:srgbClr val="333333"/>
                </a:solidFill>
                <a:latin typeface="Noto Sans"/>
                <a:ea typeface="DejaVu Sans"/>
              </a:rPr>
              <a:t>HTTPS: </a:t>
            </a:r>
            <a:r>
              <a:rPr lang="es-ES" sz="2800" spc="-1" dirty="0" err="1">
                <a:solidFill>
                  <a:srgbClr val="333333"/>
                </a:solidFill>
                <a:latin typeface="Noto Sans"/>
                <a:ea typeface="DejaVu Sans"/>
              </a:rPr>
              <a:t>HyperText</a:t>
            </a:r>
            <a:r>
              <a:rPr lang="es-ES" sz="2800" spc="-1" dirty="0">
                <a:solidFill>
                  <a:srgbClr val="333333"/>
                </a:solidFill>
                <a:latin typeface="Noto Sans"/>
                <a:ea typeface="DejaVu Sans"/>
              </a:rPr>
              <a:t> Transfer </a:t>
            </a:r>
            <a:r>
              <a:rPr lang="es-ES" sz="2800" spc="-1" dirty="0" err="1">
                <a:solidFill>
                  <a:srgbClr val="333333"/>
                </a:solidFill>
                <a:latin typeface="Noto Sans"/>
                <a:ea typeface="DejaVu Sans"/>
              </a:rPr>
              <a:t>Protocol</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Secure</a:t>
            </a:r>
            <a:endParaRPr lang="es-ES" sz="2800" spc="-1" dirty="0">
              <a:solidFill>
                <a:srgbClr val="333333"/>
              </a:solidFill>
              <a:latin typeface="Noto Sans"/>
              <a:ea typeface="DejaVu Sans"/>
            </a:endParaRPr>
          </a:p>
          <a:p>
            <a:pPr>
              <a:lnSpc>
                <a:spcPct val="100000"/>
              </a:lnSpc>
              <a:spcAft>
                <a:spcPts val="1414"/>
              </a:spcAft>
            </a:pPr>
            <a:r>
              <a:rPr lang="es-ES" sz="2800" spc="-1" dirty="0">
                <a:solidFill>
                  <a:srgbClr val="333333"/>
                </a:solidFill>
                <a:latin typeface="Noto Sans"/>
                <a:ea typeface="DejaVu Sans"/>
              </a:rPr>
              <a:t>Puertos estándares: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80/TCP para HTTP</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443/TCP para HTTPS</a:t>
            </a:r>
          </a:p>
          <a:p>
            <a:pPr>
              <a:lnSpc>
                <a:spcPct val="100000"/>
              </a:lnSpc>
              <a:spcAft>
                <a:spcPts val="1414"/>
              </a:spcAft>
            </a:pPr>
            <a:r>
              <a:rPr lang="es-ES" sz="2800" spc="-1" dirty="0">
                <a:solidFill>
                  <a:srgbClr val="333333"/>
                </a:solidFill>
                <a:latin typeface="Noto Sans"/>
                <a:ea typeface="DejaVu Sans"/>
              </a:rPr>
              <a:t>Es un protocolo sin estado. Esto quiere decir que el servidor no guarda, entre una petición y otra, estado del cliente. </a:t>
            </a:r>
          </a:p>
          <a:p>
            <a:pPr>
              <a:lnSpc>
                <a:spcPct val="100000"/>
              </a:lnSpc>
              <a:spcAft>
                <a:spcPts val="1414"/>
              </a:spcAft>
            </a:pPr>
            <a:r>
              <a:rPr lang="es-ES" sz="2800" spc="-1" dirty="0">
                <a:solidFill>
                  <a:srgbClr val="333333"/>
                </a:solidFill>
                <a:latin typeface="Noto Sans"/>
                <a:ea typeface="DejaVu Sans"/>
              </a:rPr>
              <a:t>El estado se suele implementar con mecanismos que están por encima de HTTP en la pila de protocolos. Por ejemplo, cookies y sesiones.</a:t>
            </a:r>
          </a:p>
        </p:txBody>
      </p:sp>
    </p:spTree>
    <p:extLst>
      <p:ext uri="{BB962C8B-B14F-4D97-AF65-F5344CB8AC3E}">
        <p14:creationId xmlns:p14="http://schemas.microsoft.com/office/powerpoint/2010/main" val="90740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Funcionamiento básico</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1.- El usuario introduce una URL en el navegador, o navega a una página usando un enlace de otra página, de un email, un </a:t>
            </a:r>
            <a:r>
              <a:rPr lang="es-ES" sz="2800" spc="-1" dirty="0" err="1">
                <a:solidFill>
                  <a:srgbClr val="333333"/>
                </a:solidFill>
                <a:latin typeface="Noto Sans"/>
                <a:ea typeface="DejaVu Sans"/>
              </a:rPr>
              <a:t>pdf</a:t>
            </a:r>
            <a:r>
              <a:rPr lang="es-ES" sz="2800" spc="-1" dirty="0">
                <a:solidFill>
                  <a:srgbClr val="333333"/>
                </a:solidFill>
                <a:latin typeface="Noto Sans"/>
                <a:ea typeface="DejaVu Sans"/>
              </a:rPr>
              <a:t>, etc.</a:t>
            </a:r>
          </a:p>
          <a:p>
            <a:pPr>
              <a:lnSpc>
                <a:spcPct val="100000"/>
              </a:lnSpc>
              <a:spcAft>
                <a:spcPts val="1414"/>
              </a:spcAft>
            </a:pPr>
            <a:r>
              <a:rPr lang="es-ES" sz="2800" spc="-1" dirty="0">
                <a:solidFill>
                  <a:srgbClr val="333333"/>
                </a:solidFill>
                <a:latin typeface="Noto Sans"/>
                <a:ea typeface="DejaVu Sans"/>
              </a:rPr>
              <a:t>2.- El navegador analiza la URL y establece una conexión TCP con el servidor, para lo que: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Si es necesario, usa el servicio DNS para resolver (traducir) el nombre del servidor a una dirección IP.</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Establece una conexión TCP con el servidor en el puerto indicado en la URL. Si no se indica puerto, se usa el puerto por defecto del protocolo.</a:t>
            </a:r>
          </a:p>
          <a:p>
            <a:pPr>
              <a:lnSpc>
                <a:spcPct val="100000"/>
              </a:lnSpc>
              <a:spcAft>
                <a:spcPts val="1414"/>
              </a:spcAft>
            </a:pPr>
            <a:r>
              <a:rPr lang="es-ES" sz="2800" spc="-1" dirty="0">
                <a:solidFill>
                  <a:srgbClr val="333333"/>
                </a:solidFill>
                <a:latin typeface="Noto Sans"/>
                <a:ea typeface="DejaVu Sans"/>
              </a:rPr>
              <a:t>3.- El cliente envía un mensaje de petición HTTP. </a:t>
            </a:r>
          </a:p>
          <a:p>
            <a:pPr>
              <a:lnSpc>
                <a:spcPct val="100000"/>
              </a:lnSpc>
              <a:spcAft>
                <a:spcPts val="1414"/>
              </a:spcAft>
            </a:pPr>
            <a:r>
              <a:rPr lang="es-ES" sz="2800" spc="-1" dirty="0">
                <a:solidFill>
                  <a:srgbClr val="333333"/>
                </a:solidFill>
                <a:latin typeface="Noto Sans"/>
                <a:ea typeface="DejaVu Sans"/>
              </a:rPr>
              <a:t>4.- El servidor envía un mensaje de respuesta al mensaje del cliente.</a:t>
            </a:r>
          </a:p>
          <a:p>
            <a:pPr>
              <a:lnSpc>
                <a:spcPct val="100000"/>
              </a:lnSpc>
              <a:spcAft>
                <a:spcPts val="1414"/>
              </a:spcAft>
            </a:pPr>
            <a:r>
              <a:rPr lang="es-ES" sz="2800" spc="-1" dirty="0">
                <a:solidFill>
                  <a:srgbClr val="333333"/>
                </a:solidFill>
                <a:latin typeface="Noto Sans"/>
                <a:ea typeface="DejaVu Sans"/>
              </a:rPr>
              <a:t>5.- Se cierra la conexión. </a:t>
            </a:r>
          </a:p>
        </p:txBody>
      </p:sp>
    </p:spTree>
    <p:extLst>
      <p:ext uri="{BB962C8B-B14F-4D97-AF65-F5344CB8AC3E}">
        <p14:creationId xmlns:p14="http://schemas.microsoft.com/office/powerpoint/2010/main" val="361857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Esquema de funcionamiento</a:t>
            </a:r>
            <a:endParaRPr lang="es-ES" sz="4400" b="0" strike="noStrike" spc="-1" dirty="0">
              <a:solidFill>
                <a:srgbClr val="000000"/>
              </a:solidFill>
              <a:latin typeface="Calibri"/>
            </a:endParaRPr>
          </a:p>
        </p:txBody>
      </p:sp>
      <p:pic>
        <p:nvPicPr>
          <p:cNvPr id="2" name="Imagen7">
            <a:extLst>
              <a:ext uri="{FF2B5EF4-FFF2-40B4-BE49-F238E27FC236}">
                <a16:creationId xmlns:a16="http://schemas.microsoft.com/office/drawing/2014/main" id="{AF909C86-F139-4F2C-4C68-9B39B512EDFE}"/>
              </a:ext>
            </a:extLst>
          </p:cNvPr>
          <p:cNvPicPr/>
          <p:nvPr/>
        </p:nvPicPr>
        <p:blipFill>
          <a:blip r:embed="rId3">
            <a:lum/>
            <a:alphaModFix/>
          </a:blip>
          <a:srcRect t="1509"/>
          <a:stretch/>
        </p:blipFill>
        <p:spPr>
          <a:xfrm>
            <a:off x="2288900" y="1247125"/>
            <a:ext cx="8921840" cy="6057670"/>
          </a:xfrm>
          <a:prstGeom prst="rect">
            <a:avLst/>
          </a:prstGeom>
        </p:spPr>
      </p:pic>
    </p:spTree>
    <p:extLst>
      <p:ext uri="{BB962C8B-B14F-4D97-AF65-F5344CB8AC3E}">
        <p14:creationId xmlns:p14="http://schemas.microsoft.com/office/powerpoint/2010/main" val="234245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Mensajes HTTP – Estructura</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22561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Peticiones y respuestas tienen una estructura similar, compuesta de: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Una línea de inicio o inicial. Su contenido puede ser:</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Peticiones: solicitud que se realiza al servidor</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Respuesta: estado de éxito o fracaso de la petición respondida.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Una segunda línea o grupo de líneas, con cabeceras HTTP.</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Una línea vacía que separa las cabeceras del cuerpo del mensaje.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Un campo de cuerpo del mensaje.</a:t>
            </a:r>
          </a:p>
          <a:p>
            <a:pPr>
              <a:lnSpc>
                <a:spcPct val="100000"/>
              </a:lnSpc>
              <a:spcAft>
                <a:spcPts val="1414"/>
              </a:spcAft>
            </a:pPr>
            <a:r>
              <a:rPr lang="es-ES" sz="2800" spc="-1" dirty="0">
                <a:solidFill>
                  <a:srgbClr val="333333"/>
                </a:solidFill>
                <a:latin typeface="Noto Sans"/>
                <a:ea typeface="DejaVu Sans"/>
              </a:rPr>
              <a:t>No todas las líneas tienen por qué tener cuerpo del mensaje. Depende del tipo de petición y del contenido (cuerpo) que transporte</a:t>
            </a:r>
          </a:p>
        </p:txBody>
      </p:sp>
    </p:spTree>
    <p:extLst>
      <p:ext uri="{BB962C8B-B14F-4D97-AF65-F5344CB8AC3E}">
        <p14:creationId xmlns:p14="http://schemas.microsoft.com/office/powerpoint/2010/main" val="2490004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Mensajes HTTP – Ejemplos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Petición HTTP:</a:t>
            </a:r>
          </a:p>
        </p:txBody>
      </p:sp>
      <p:pic>
        <p:nvPicPr>
          <p:cNvPr id="2" name="Imagen 1">
            <a:extLst>
              <a:ext uri="{FF2B5EF4-FFF2-40B4-BE49-F238E27FC236}">
                <a16:creationId xmlns:a16="http://schemas.microsoft.com/office/drawing/2014/main" id="{7CDD3581-B0C9-9E78-3EB3-B0225FAC6328}"/>
              </a:ext>
            </a:extLst>
          </p:cNvPr>
          <p:cNvPicPr>
            <a:picLocks noChangeAspect="1"/>
          </p:cNvPicPr>
          <p:nvPr/>
        </p:nvPicPr>
        <p:blipFill>
          <a:blip r:embed="rId3"/>
          <a:stretch>
            <a:fillRect/>
          </a:stretch>
        </p:blipFill>
        <p:spPr>
          <a:xfrm>
            <a:off x="1042596" y="1804446"/>
            <a:ext cx="8499085" cy="4647161"/>
          </a:xfrm>
          <a:prstGeom prst="rect">
            <a:avLst/>
          </a:prstGeom>
        </p:spPr>
      </p:pic>
    </p:spTree>
    <p:extLst>
      <p:ext uri="{BB962C8B-B14F-4D97-AF65-F5344CB8AC3E}">
        <p14:creationId xmlns:p14="http://schemas.microsoft.com/office/powerpoint/2010/main" val="208193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Mensajes HTTP – Ejemplos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Respuesta HTTP – Línea inicial y cabeceras:</a:t>
            </a:r>
          </a:p>
        </p:txBody>
      </p:sp>
      <p:pic>
        <p:nvPicPr>
          <p:cNvPr id="2" name="Imagen 1">
            <a:extLst>
              <a:ext uri="{FF2B5EF4-FFF2-40B4-BE49-F238E27FC236}">
                <a16:creationId xmlns:a16="http://schemas.microsoft.com/office/drawing/2014/main" id="{5BF28EC3-5BB1-6CFC-52F2-D4BEB18D9D0A}"/>
              </a:ext>
            </a:extLst>
          </p:cNvPr>
          <p:cNvPicPr>
            <a:picLocks noChangeAspect="1"/>
          </p:cNvPicPr>
          <p:nvPr/>
        </p:nvPicPr>
        <p:blipFill>
          <a:blip r:embed="rId3"/>
          <a:stretch>
            <a:fillRect/>
          </a:stretch>
        </p:blipFill>
        <p:spPr>
          <a:xfrm>
            <a:off x="1011429" y="1767026"/>
            <a:ext cx="8988914" cy="5529153"/>
          </a:xfrm>
          <a:prstGeom prst="rect">
            <a:avLst/>
          </a:prstGeom>
        </p:spPr>
      </p:pic>
    </p:spTree>
    <p:extLst>
      <p:ext uri="{BB962C8B-B14F-4D97-AF65-F5344CB8AC3E}">
        <p14:creationId xmlns:p14="http://schemas.microsoft.com/office/powerpoint/2010/main" val="2503438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Mensajes HTTP – Ejemplos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Respuesta HTTP – Cuerpo de la respuesta:</a:t>
            </a:r>
          </a:p>
        </p:txBody>
      </p:sp>
      <p:pic>
        <p:nvPicPr>
          <p:cNvPr id="2" name="Imagen 1">
            <a:extLst>
              <a:ext uri="{FF2B5EF4-FFF2-40B4-BE49-F238E27FC236}">
                <a16:creationId xmlns:a16="http://schemas.microsoft.com/office/drawing/2014/main" id="{347858CF-918B-6A81-359A-B3F884BA3F86}"/>
              </a:ext>
            </a:extLst>
          </p:cNvPr>
          <p:cNvPicPr>
            <a:picLocks noChangeAspect="1"/>
          </p:cNvPicPr>
          <p:nvPr/>
        </p:nvPicPr>
        <p:blipFill>
          <a:blip r:embed="rId3"/>
          <a:srcRect t="9322"/>
          <a:stretch/>
        </p:blipFill>
        <p:spPr>
          <a:xfrm>
            <a:off x="938857" y="1804446"/>
            <a:ext cx="9206629" cy="4879215"/>
          </a:xfrm>
          <a:prstGeom prst="rect">
            <a:avLst/>
          </a:prstGeom>
        </p:spPr>
      </p:pic>
      <p:sp>
        <p:nvSpPr>
          <p:cNvPr id="3" name="Rectángulo 2">
            <a:extLst>
              <a:ext uri="{FF2B5EF4-FFF2-40B4-BE49-F238E27FC236}">
                <a16:creationId xmlns:a16="http://schemas.microsoft.com/office/drawing/2014/main" id="{B9C84274-2D46-25D9-9CD5-B3E14EA13F2E}"/>
              </a:ext>
            </a:extLst>
          </p:cNvPr>
          <p:cNvSpPr/>
          <p:nvPr/>
        </p:nvSpPr>
        <p:spPr>
          <a:xfrm>
            <a:off x="856343" y="2002971"/>
            <a:ext cx="6255657" cy="2061029"/>
          </a:xfrm>
          <a:prstGeom prst="rect">
            <a:avLst/>
          </a:prstGeom>
          <a:solidFill>
            <a:schemeClr val="accent6">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s-ES" sz="1400" dirty="0">
                <a:solidFill>
                  <a:schemeClr val="accent6">
                    <a:lumMod val="75000"/>
                  </a:schemeClr>
                </a:solidFill>
                <a:latin typeface="Arial Narrow" panose="020B0606020202030204" pitchFamily="34" charset="0"/>
              </a:rPr>
              <a:t>Generado por </a:t>
            </a:r>
            <a:br>
              <a:rPr lang="es-ES" sz="1400" dirty="0">
                <a:solidFill>
                  <a:schemeClr val="accent6">
                    <a:lumMod val="75000"/>
                  </a:schemeClr>
                </a:solidFill>
                <a:latin typeface="Arial Narrow" panose="020B0606020202030204" pitchFamily="34" charset="0"/>
              </a:rPr>
            </a:br>
            <a:r>
              <a:rPr lang="es-ES" sz="1400" dirty="0">
                <a:solidFill>
                  <a:schemeClr val="accent6">
                    <a:lumMod val="75000"/>
                  </a:schemeClr>
                </a:solidFill>
                <a:latin typeface="Arial Narrow" panose="020B0606020202030204" pitchFamily="34" charset="0"/>
              </a:rPr>
              <a:t>herramienta </a:t>
            </a:r>
            <a:br>
              <a:rPr lang="es-ES" sz="1400" dirty="0">
                <a:solidFill>
                  <a:schemeClr val="accent6">
                    <a:lumMod val="75000"/>
                  </a:schemeClr>
                </a:solidFill>
                <a:latin typeface="Arial Narrow" panose="020B0606020202030204" pitchFamily="34" charset="0"/>
              </a:rPr>
            </a:br>
            <a:r>
              <a:rPr lang="es-ES" sz="1400" dirty="0">
                <a:solidFill>
                  <a:schemeClr val="accent6">
                    <a:lumMod val="75000"/>
                  </a:schemeClr>
                </a:solidFill>
                <a:latin typeface="Arial Narrow" panose="020B0606020202030204" pitchFamily="34" charset="0"/>
              </a:rPr>
              <a:t>de diagnóstico.</a:t>
            </a:r>
            <a:br>
              <a:rPr lang="es-ES" sz="1400" dirty="0">
                <a:solidFill>
                  <a:schemeClr val="accent6">
                    <a:lumMod val="75000"/>
                  </a:schemeClr>
                </a:solidFill>
                <a:latin typeface="Arial Narrow" panose="020B0606020202030204" pitchFamily="34" charset="0"/>
              </a:rPr>
            </a:br>
            <a:r>
              <a:rPr lang="es-ES" sz="1400" dirty="0">
                <a:solidFill>
                  <a:schemeClr val="accent6">
                    <a:lumMod val="75000"/>
                  </a:schemeClr>
                </a:solidFill>
                <a:latin typeface="Arial Narrow" panose="020B0606020202030204" pitchFamily="34" charset="0"/>
              </a:rPr>
              <a:t>No es parte </a:t>
            </a:r>
            <a:br>
              <a:rPr lang="es-ES" sz="1400" dirty="0">
                <a:solidFill>
                  <a:schemeClr val="accent6">
                    <a:lumMod val="75000"/>
                  </a:schemeClr>
                </a:solidFill>
                <a:latin typeface="Arial Narrow" panose="020B0606020202030204" pitchFamily="34" charset="0"/>
              </a:rPr>
            </a:br>
            <a:r>
              <a:rPr lang="es-ES" sz="1400" dirty="0">
                <a:solidFill>
                  <a:schemeClr val="accent6">
                    <a:lumMod val="75000"/>
                  </a:schemeClr>
                </a:solidFill>
                <a:latin typeface="Arial Narrow" panose="020B0606020202030204" pitchFamily="34" charset="0"/>
              </a:rPr>
              <a:t>de la respuesta.</a:t>
            </a:r>
          </a:p>
        </p:txBody>
      </p:sp>
    </p:spTree>
    <p:extLst>
      <p:ext uri="{BB962C8B-B14F-4D97-AF65-F5344CB8AC3E}">
        <p14:creationId xmlns:p14="http://schemas.microsoft.com/office/powerpoint/2010/main" val="425453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Peticiones HTTP – Línea inicial</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68215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Tres elementos separados por espacios. Termina con </a:t>
            </a:r>
            <a:r>
              <a:rPr lang="es-ES" sz="2800" spc="-1" dirty="0" err="1">
                <a:solidFill>
                  <a:srgbClr val="333333"/>
                </a:solidFill>
                <a:latin typeface="Noto Sans"/>
                <a:ea typeface="DejaVu Sans"/>
              </a:rPr>
              <a:t>CRLF</a:t>
            </a:r>
            <a:r>
              <a:rPr lang="es-ES" sz="2800" spc="-1" dirty="0">
                <a:solidFill>
                  <a:srgbClr val="333333"/>
                </a:solidFill>
                <a:latin typeface="Noto Sans"/>
                <a:ea typeface="DejaVu Sans"/>
              </a:rPr>
              <a:t>.</a:t>
            </a:r>
          </a:p>
          <a:p>
            <a:pPr marL="457200" indent="-457200">
              <a:lnSpc>
                <a:spcPct val="100000"/>
              </a:lnSpc>
              <a:spcAft>
                <a:spcPts val="1200"/>
              </a:spcAft>
              <a:buFont typeface="Arial" panose="020B0604020202020204" pitchFamily="34" charset="0"/>
              <a:buChar char="•"/>
            </a:pPr>
            <a:r>
              <a:rPr lang="es-ES" sz="2800" spc="-1" dirty="0">
                <a:solidFill>
                  <a:srgbClr val="333333"/>
                </a:solidFill>
                <a:latin typeface="Noto Sans"/>
                <a:ea typeface="DejaVu Sans"/>
              </a:rPr>
              <a:t>Método utilizado (</a:t>
            </a:r>
            <a:r>
              <a:rPr lang="es-ES" sz="2800" spc="-1" dirty="0" err="1">
                <a:solidFill>
                  <a:srgbClr val="333333"/>
                </a:solidFill>
                <a:latin typeface="Noto Sans"/>
                <a:ea typeface="DejaVu Sans"/>
              </a:rPr>
              <a:t>GET</a:t>
            </a:r>
            <a:r>
              <a:rPr lang="es-ES" sz="2800" spc="-1" dirty="0">
                <a:solidFill>
                  <a:srgbClr val="333333"/>
                </a:solidFill>
                <a:latin typeface="Noto Sans"/>
                <a:ea typeface="DejaVu Sans"/>
              </a:rPr>
              <a:t>, POST, </a:t>
            </a:r>
            <a:r>
              <a:rPr lang="es-ES" sz="2800" spc="-1" dirty="0" err="1">
                <a:solidFill>
                  <a:srgbClr val="333333"/>
                </a:solidFill>
                <a:latin typeface="Noto Sans"/>
                <a:ea typeface="DejaVu Sans"/>
              </a:rPr>
              <a:t>PUT</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DELETE</a:t>
            </a:r>
            <a:r>
              <a:rPr lang="es-ES" sz="2800" spc="-1" dirty="0">
                <a:solidFill>
                  <a:srgbClr val="333333"/>
                </a:solidFill>
                <a:latin typeface="Noto Sans"/>
                <a:ea typeface="DejaVu Sans"/>
              </a:rPr>
              <a:t>, etc.). </a:t>
            </a:r>
            <a:br>
              <a:rPr lang="es-ES" sz="2800" spc="-1" dirty="0">
                <a:solidFill>
                  <a:srgbClr val="333333"/>
                </a:solidFill>
                <a:latin typeface="Noto Sans"/>
                <a:ea typeface="DejaVu Sans"/>
              </a:rPr>
            </a:br>
            <a:r>
              <a:rPr lang="es-ES" sz="2800" spc="-1" dirty="0">
                <a:solidFill>
                  <a:srgbClr val="333333"/>
                </a:solidFill>
                <a:latin typeface="Noto Sans"/>
                <a:ea typeface="DejaVu Sans"/>
              </a:rPr>
              <a:t>Indica al servidor tipo de operación que deseamos realizar.</a:t>
            </a:r>
          </a:p>
          <a:p>
            <a:pPr marL="457200" indent="-457200">
              <a:lnSpc>
                <a:spcPct val="100000"/>
              </a:lnSpc>
              <a:spcAft>
                <a:spcPts val="1200"/>
              </a:spcAft>
              <a:buFont typeface="Arial" panose="020B0604020202020204" pitchFamily="34" charset="0"/>
              <a:buChar char="•"/>
            </a:pPr>
            <a:r>
              <a:rPr lang="es-ES" sz="2800" spc="-1" dirty="0" err="1">
                <a:solidFill>
                  <a:srgbClr val="333333"/>
                </a:solidFill>
                <a:latin typeface="Noto Sans"/>
                <a:ea typeface="DejaVu Sans"/>
              </a:rPr>
              <a:t>Path</a:t>
            </a:r>
            <a:r>
              <a:rPr lang="es-ES" sz="2800" spc="-1" dirty="0">
                <a:solidFill>
                  <a:srgbClr val="333333"/>
                </a:solidFill>
                <a:latin typeface="Noto Sans"/>
                <a:ea typeface="DejaVu Sans"/>
              </a:rPr>
              <a:t> (ubicación) dentro del servidor del recurso que se solicita.</a:t>
            </a:r>
          </a:p>
          <a:p>
            <a:pPr marL="457200" indent="-457200">
              <a:lnSpc>
                <a:spcPct val="100000"/>
              </a:lnSpc>
              <a:spcAft>
                <a:spcPts val="1200"/>
              </a:spcAft>
              <a:buFont typeface="Arial" panose="020B0604020202020204" pitchFamily="34" charset="0"/>
              <a:buChar char="•"/>
            </a:pPr>
            <a:r>
              <a:rPr lang="es-ES" sz="2800" spc="-1" dirty="0">
                <a:solidFill>
                  <a:srgbClr val="333333"/>
                </a:solidFill>
                <a:latin typeface="Noto Sans"/>
                <a:ea typeface="DejaVu Sans"/>
              </a:rPr>
              <a:t>Versión del protocolo HTTP utilizado. Opcional.</a:t>
            </a:r>
          </a:p>
          <a:p>
            <a:pPr>
              <a:lnSpc>
                <a:spcPct val="100000"/>
              </a:lnSpc>
              <a:spcAft>
                <a:spcPts val="1414"/>
              </a:spcAft>
            </a:pPr>
            <a:r>
              <a:rPr lang="es-ES" sz="2800" spc="-1" dirty="0">
                <a:solidFill>
                  <a:srgbClr val="333333"/>
                </a:solidFill>
                <a:latin typeface="Noto Sans"/>
                <a:ea typeface="DejaVu Sans"/>
              </a:rPr>
              <a:t>Ejemplo: </a:t>
            </a:r>
            <a:r>
              <a:rPr lang="es-ES" sz="2800" spc="-1" dirty="0" err="1">
                <a:solidFill>
                  <a:srgbClr val="333333"/>
                </a:solidFill>
                <a:latin typeface="Noto Sans"/>
                <a:ea typeface="DejaVu Sans"/>
              </a:rPr>
              <a:t>GET</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foundation</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how-it-works.html</a:t>
            </a:r>
            <a:r>
              <a:rPr lang="es-ES" sz="2800" spc="-1" dirty="0">
                <a:solidFill>
                  <a:srgbClr val="333333"/>
                </a:solidFill>
                <a:latin typeface="Noto Sans"/>
                <a:ea typeface="DejaVu Sans"/>
              </a:rPr>
              <a:t> HTTP/1.1</a:t>
            </a:r>
          </a:p>
          <a:p>
            <a:pPr marL="457200" indent="-457200">
              <a:lnSpc>
                <a:spcPct val="100000"/>
              </a:lnSpc>
              <a:spcAft>
                <a:spcPts val="1200"/>
              </a:spcAft>
              <a:buFont typeface="Arial" panose="020B0604020202020204" pitchFamily="34" charset="0"/>
              <a:buChar char="•"/>
            </a:pPr>
            <a:r>
              <a:rPr lang="es-ES" sz="2800" spc="-1" dirty="0">
                <a:solidFill>
                  <a:srgbClr val="333333"/>
                </a:solidFill>
                <a:latin typeface="Noto Sans"/>
                <a:ea typeface="DejaVu Sans"/>
              </a:rPr>
              <a:t>Método utilizado: </a:t>
            </a:r>
            <a:r>
              <a:rPr lang="es-ES" sz="2800" spc="-1" dirty="0" err="1">
                <a:solidFill>
                  <a:srgbClr val="333333"/>
                </a:solidFill>
                <a:latin typeface="Noto Sans"/>
                <a:ea typeface="DejaVu Sans"/>
              </a:rPr>
              <a:t>GET</a:t>
            </a:r>
            <a:endParaRPr lang="es-ES" sz="2800" spc="-1" dirty="0">
              <a:solidFill>
                <a:srgbClr val="333333"/>
              </a:solidFill>
              <a:latin typeface="Noto Sans"/>
              <a:ea typeface="DejaVu Sans"/>
            </a:endParaRPr>
          </a:p>
          <a:p>
            <a:pPr marL="457200" indent="-457200">
              <a:lnSpc>
                <a:spcPct val="100000"/>
              </a:lnSpc>
              <a:spcAft>
                <a:spcPts val="1200"/>
              </a:spcAft>
              <a:buFont typeface="Arial" panose="020B0604020202020204" pitchFamily="34" charset="0"/>
              <a:buChar char="•"/>
            </a:pPr>
            <a:r>
              <a:rPr lang="es-ES" sz="2800" spc="-1" dirty="0" err="1">
                <a:solidFill>
                  <a:srgbClr val="333333"/>
                </a:solidFill>
                <a:latin typeface="Noto Sans"/>
                <a:ea typeface="DejaVu Sans"/>
              </a:rPr>
              <a:t>Path</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foundation</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how-it-works.html</a:t>
            </a:r>
            <a:endParaRPr lang="es-ES" sz="2800" spc="-1" dirty="0">
              <a:solidFill>
                <a:srgbClr val="333333"/>
              </a:solidFill>
              <a:latin typeface="Noto Sans"/>
              <a:ea typeface="DejaVu Sans"/>
            </a:endParaRPr>
          </a:p>
          <a:p>
            <a:pPr marL="457200" indent="-457200">
              <a:lnSpc>
                <a:spcPct val="100000"/>
              </a:lnSpc>
              <a:spcAft>
                <a:spcPts val="1200"/>
              </a:spcAft>
              <a:buFont typeface="Arial" panose="020B0604020202020204" pitchFamily="34" charset="0"/>
              <a:buChar char="•"/>
            </a:pPr>
            <a:r>
              <a:rPr lang="es-ES" sz="2800" spc="-1" dirty="0">
                <a:solidFill>
                  <a:srgbClr val="333333"/>
                </a:solidFill>
                <a:latin typeface="Noto Sans"/>
                <a:ea typeface="DejaVu Sans"/>
              </a:rPr>
              <a:t>Versión del protocolo: HTTP/1.1</a:t>
            </a:r>
          </a:p>
          <a:p>
            <a:pPr>
              <a:lnSpc>
                <a:spcPct val="100000"/>
              </a:lnSpc>
              <a:spcAft>
                <a:spcPts val="1414"/>
              </a:spcAft>
            </a:pPr>
            <a:r>
              <a:rPr lang="es-ES" sz="2800" spc="-1" dirty="0">
                <a:solidFill>
                  <a:srgbClr val="333333"/>
                </a:solidFill>
                <a:latin typeface="Noto Sans"/>
                <a:ea typeface="DejaVu Sans"/>
              </a:rPr>
              <a:t>En esta línea inicial no figura el servidor. Se usa una cabecera.</a:t>
            </a:r>
          </a:p>
        </p:txBody>
      </p:sp>
    </p:spTree>
    <p:extLst>
      <p:ext uri="{BB962C8B-B14F-4D97-AF65-F5344CB8AC3E}">
        <p14:creationId xmlns:p14="http://schemas.microsoft.com/office/powerpoint/2010/main" val="331403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World</a:t>
            </a:r>
            <a:r>
              <a:rPr lang="es-ES" sz="4400" b="1" strike="noStrike" spc="-1" dirty="0">
                <a:solidFill>
                  <a:srgbClr val="000000"/>
                </a:solidFill>
                <a:latin typeface="Noto Sans"/>
                <a:ea typeface="Noto Sans"/>
              </a:rPr>
              <a:t> Wide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22561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Servicio diseñado inicialmente para distribución de información.</a:t>
            </a:r>
          </a:p>
          <a:p>
            <a:pPr>
              <a:lnSpc>
                <a:spcPct val="100000"/>
              </a:lnSpc>
              <a:spcAft>
                <a:spcPts val="1414"/>
              </a:spcAft>
            </a:pPr>
            <a:r>
              <a:rPr lang="es-ES" sz="2800" strike="noStrike" spc="-1" dirty="0">
                <a:solidFill>
                  <a:srgbClr val="333333"/>
                </a:solidFill>
                <a:latin typeface="Noto Sans"/>
                <a:ea typeface="DejaVu Sans"/>
              </a:rPr>
              <a:t>Permite la distribución de </a:t>
            </a:r>
            <a:r>
              <a:rPr lang="es-ES" sz="2800" spc="-1" dirty="0">
                <a:solidFill>
                  <a:srgbClr val="333333"/>
                </a:solidFill>
                <a:latin typeface="Noto Sans"/>
                <a:ea typeface="DejaVu Sans"/>
              </a:rPr>
              <a:t>múltiples tipos de información</a:t>
            </a:r>
          </a:p>
          <a:p>
            <a:pPr marL="914400" lvl="1" indent="-457200">
              <a:spcAft>
                <a:spcPts val="1414"/>
              </a:spcAft>
              <a:buFont typeface="Arial" panose="020B0604020202020204" pitchFamily="34" charset="0"/>
              <a:buChar char="•"/>
            </a:pPr>
            <a:r>
              <a:rPr lang="es-ES" sz="2800" b="0" strike="noStrike" spc="-1" dirty="0">
                <a:solidFill>
                  <a:srgbClr val="333333"/>
                </a:solidFill>
                <a:latin typeface="Noto Sans"/>
                <a:ea typeface="DejaVu Sans"/>
              </a:rPr>
              <a:t>Texto</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Imágenes</a:t>
            </a:r>
          </a:p>
          <a:p>
            <a:pPr marL="914400" lvl="1" indent="-457200">
              <a:spcAft>
                <a:spcPts val="1414"/>
              </a:spcAft>
              <a:buFont typeface="Arial" panose="020B0604020202020204" pitchFamily="34" charset="0"/>
              <a:buChar char="•"/>
            </a:pPr>
            <a:r>
              <a:rPr lang="es-ES" sz="2800" b="0" strike="noStrike" spc="-1" dirty="0">
                <a:solidFill>
                  <a:srgbClr val="333333"/>
                </a:solidFill>
                <a:latin typeface="Noto Sans"/>
                <a:ea typeface="DejaVu Sans"/>
              </a:rPr>
              <a:t>Video</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Audio</a:t>
            </a:r>
          </a:p>
          <a:p>
            <a:pPr>
              <a:spcAft>
                <a:spcPts val="1414"/>
              </a:spcAft>
            </a:pPr>
            <a:r>
              <a:rPr lang="es-ES" sz="2800" spc="-1" dirty="0">
                <a:solidFill>
                  <a:srgbClr val="333333"/>
                </a:solidFill>
                <a:latin typeface="Noto Sans"/>
                <a:ea typeface="DejaVu Sans"/>
              </a:rPr>
              <a:t>La información se encuentra distribuida por servidores en todo el mundo. A veces los servidores replican la información entre ellos.</a:t>
            </a:r>
          </a:p>
          <a:p>
            <a:pPr>
              <a:spcAft>
                <a:spcPts val="1414"/>
              </a:spcAft>
            </a:pPr>
            <a:r>
              <a:rPr lang="es-ES" sz="2800" b="0" strike="noStrike" spc="-1" dirty="0">
                <a:solidFill>
                  <a:srgbClr val="333333"/>
                </a:solidFill>
                <a:latin typeface="Noto Sans"/>
                <a:ea typeface="DejaVu Sans"/>
              </a:rPr>
              <a:t>Hay sistemas de indexación y búsqueda contenidos, como Google.</a:t>
            </a:r>
          </a:p>
        </p:txBody>
      </p:sp>
    </p:spTree>
    <p:extLst>
      <p:ext uri="{BB962C8B-B14F-4D97-AF65-F5344CB8AC3E}">
        <p14:creationId xmlns:p14="http://schemas.microsoft.com/office/powerpoint/2010/main" val="87849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Peticiones HTTP – Cabeceras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634387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Una línea por cabecera. Cada línea termina con </a:t>
            </a:r>
            <a:r>
              <a:rPr lang="es-ES" sz="2800" spc="-1" dirty="0" err="1">
                <a:solidFill>
                  <a:srgbClr val="333333"/>
                </a:solidFill>
                <a:latin typeface="Noto Sans"/>
                <a:ea typeface="DejaVu Sans"/>
              </a:rPr>
              <a:t>CRLF</a:t>
            </a:r>
            <a:r>
              <a:rPr lang="es-ES" sz="2800" spc="-1" dirty="0">
                <a:solidFill>
                  <a:srgbClr val="333333"/>
                </a:solidFill>
                <a:latin typeface="Noto Sans"/>
                <a:ea typeface="DejaVu Sans"/>
              </a:rPr>
              <a:t>. Cada línea tiene la forma "nombre: valor", donde:</a:t>
            </a:r>
          </a:p>
          <a:p>
            <a:pPr marL="457200" indent="-457200">
              <a:lnSpc>
                <a:spcPct val="100000"/>
              </a:lnSpc>
              <a:spcAft>
                <a:spcPts val="1200"/>
              </a:spcAft>
              <a:buFont typeface="Arial" panose="020B0604020202020204" pitchFamily="34" charset="0"/>
              <a:buChar char="•"/>
            </a:pPr>
            <a:r>
              <a:rPr lang="es-ES" sz="2800" spc="-1" dirty="0">
                <a:solidFill>
                  <a:srgbClr val="333333"/>
                </a:solidFill>
                <a:latin typeface="Noto Sans"/>
                <a:ea typeface="DejaVu Sans"/>
              </a:rPr>
              <a:t>Nombre: nombre de la cabecera HTTP.</a:t>
            </a:r>
          </a:p>
          <a:p>
            <a:pPr marL="457200" indent="-457200">
              <a:lnSpc>
                <a:spcPct val="100000"/>
              </a:lnSpc>
              <a:spcAft>
                <a:spcPts val="1200"/>
              </a:spcAft>
              <a:buFont typeface="Arial" panose="020B0604020202020204" pitchFamily="34" charset="0"/>
              <a:buChar char="•"/>
            </a:pPr>
            <a:r>
              <a:rPr lang="es-ES" sz="2800" spc="-1" dirty="0">
                <a:solidFill>
                  <a:srgbClr val="333333"/>
                </a:solidFill>
                <a:latin typeface="Noto Sans"/>
                <a:ea typeface="DejaVu Sans"/>
              </a:rPr>
              <a:t>Valor: valor que asignado a esa cabecera.</a:t>
            </a:r>
          </a:p>
          <a:p>
            <a:pPr>
              <a:lnSpc>
                <a:spcPct val="100000"/>
              </a:lnSpc>
              <a:spcAft>
                <a:spcPts val="1414"/>
              </a:spcAft>
            </a:pPr>
            <a:r>
              <a:rPr lang="es-ES" sz="2800" spc="-1" dirty="0">
                <a:solidFill>
                  <a:srgbClr val="333333"/>
                </a:solidFill>
                <a:latin typeface="Noto Sans"/>
                <a:ea typeface="DejaVu Sans"/>
              </a:rPr>
              <a:t>Ejemplos:</a:t>
            </a:r>
          </a:p>
          <a:p>
            <a:pPr>
              <a:lnSpc>
                <a:spcPct val="100000"/>
              </a:lnSpc>
              <a:spcAft>
                <a:spcPts val="1414"/>
              </a:spcAft>
            </a:pPr>
            <a:r>
              <a:rPr lang="es-ES" sz="2800" spc="-1" dirty="0">
                <a:solidFill>
                  <a:srgbClr val="333333"/>
                </a:solidFill>
                <a:latin typeface="Noto Sans"/>
                <a:ea typeface="DejaVu Sans"/>
              </a:rPr>
              <a:t>	Host: </a:t>
            </a:r>
            <a:r>
              <a:rPr lang="es-ES" sz="2800" spc="-1" dirty="0" err="1">
                <a:solidFill>
                  <a:srgbClr val="333333"/>
                </a:solidFill>
                <a:latin typeface="Noto Sans"/>
                <a:ea typeface="DejaVu Sans"/>
              </a:rPr>
              <a:t>apache.org</a:t>
            </a:r>
            <a:br>
              <a:rPr lang="es-ES" sz="2800" spc="-1" dirty="0">
                <a:solidFill>
                  <a:srgbClr val="333333"/>
                </a:solidFill>
                <a:latin typeface="Noto Sans"/>
                <a:ea typeface="DejaVu Sans"/>
              </a:rPr>
            </a:br>
            <a:r>
              <a:rPr lang="es-ES" sz="2800" spc="-1" dirty="0">
                <a:solidFill>
                  <a:srgbClr val="333333"/>
                </a:solidFill>
                <a:latin typeface="Noto Sans"/>
                <a:ea typeface="DejaVu Sans"/>
              </a:rPr>
              <a:t>	Cache-Control: no-cache</a:t>
            </a:r>
          </a:p>
          <a:p>
            <a:pPr marL="457200" indent="-457200">
              <a:lnSpc>
                <a:spcPct val="100000"/>
              </a:lnSpc>
              <a:spcAft>
                <a:spcPts val="1200"/>
              </a:spcAft>
              <a:buFont typeface="Arial" panose="020B0604020202020204" pitchFamily="34" charset="0"/>
              <a:buChar char="•"/>
            </a:pPr>
            <a:r>
              <a:rPr lang="es-ES" sz="2800" spc="-1" dirty="0">
                <a:solidFill>
                  <a:srgbClr val="333333"/>
                </a:solidFill>
                <a:latin typeface="Noto Sans"/>
                <a:ea typeface="DejaVu Sans"/>
              </a:rPr>
              <a:t>Dos cabeceras, cada una con el valor asociado.</a:t>
            </a:r>
          </a:p>
          <a:p>
            <a:pPr marL="457200" indent="-457200">
              <a:lnSpc>
                <a:spcPct val="100000"/>
              </a:lnSpc>
              <a:spcAft>
                <a:spcPts val="1200"/>
              </a:spcAft>
              <a:buFont typeface="Arial" panose="020B0604020202020204" pitchFamily="34" charset="0"/>
              <a:buChar char="•"/>
            </a:pPr>
            <a:r>
              <a:rPr lang="es-ES" sz="2800" spc="-1" dirty="0">
                <a:solidFill>
                  <a:srgbClr val="333333"/>
                </a:solidFill>
                <a:latin typeface="Noto Sans"/>
                <a:ea typeface="DejaVu Sans"/>
              </a:rPr>
              <a:t>La cabecera “Host” nos está indicando el servidor.</a:t>
            </a:r>
          </a:p>
          <a:p>
            <a:pPr>
              <a:lnSpc>
                <a:spcPct val="100000"/>
              </a:lnSpc>
              <a:spcAft>
                <a:spcPts val="1414"/>
              </a:spcAft>
            </a:pPr>
            <a:r>
              <a:rPr lang="es-ES" sz="2800" spc="-1" dirty="0">
                <a:solidFill>
                  <a:srgbClr val="333333"/>
                </a:solidFill>
                <a:latin typeface="Noto Sans"/>
                <a:ea typeface="DejaVu Sans"/>
              </a:rPr>
              <a:t>Detrás de la última cabecera se coloca una línea en blanco</a:t>
            </a:r>
          </a:p>
          <a:p>
            <a:pPr>
              <a:lnSpc>
                <a:spcPct val="100000"/>
              </a:lnSpc>
              <a:spcAft>
                <a:spcPts val="1414"/>
              </a:spcAft>
            </a:pPr>
            <a:r>
              <a:rPr lang="es-ES" sz="2800" spc="-1" dirty="0">
                <a:solidFill>
                  <a:srgbClr val="333333"/>
                </a:solidFill>
                <a:latin typeface="Noto Sans"/>
                <a:ea typeface="DejaVu Sans"/>
              </a:rPr>
              <a:t>https://</a:t>
            </a:r>
            <a:r>
              <a:rPr lang="es-ES" sz="2800" spc="-1" dirty="0" err="1">
                <a:solidFill>
                  <a:srgbClr val="333333"/>
                </a:solidFill>
                <a:latin typeface="Noto Sans"/>
                <a:ea typeface="DejaVu Sans"/>
              </a:rPr>
              <a:t>developer.mozilla.org</a:t>
            </a:r>
            <a:r>
              <a:rPr lang="es-ES" sz="2800" spc="-1" dirty="0">
                <a:solidFill>
                  <a:srgbClr val="333333"/>
                </a:solidFill>
                <a:latin typeface="Noto Sans"/>
                <a:ea typeface="DejaVu Sans"/>
              </a:rPr>
              <a:t>/en-US/</a:t>
            </a:r>
            <a:r>
              <a:rPr lang="es-ES" sz="2800" spc="-1" dirty="0" err="1">
                <a:solidFill>
                  <a:srgbClr val="333333"/>
                </a:solidFill>
                <a:latin typeface="Noto Sans"/>
                <a:ea typeface="DejaVu Sans"/>
              </a:rPr>
              <a:t>docs</a:t>
            </a:r>
            <a:r>
              <a:rPr lang="es-ES" sz="2800" spc="-1" dirty="0">
                <a:solidFill>
                  <a:srgbClr val="333333"/>
                </a:solidFill>
                <a:latin typeface="Noto Sans"/>
                <a:ea typeface="DejaVu Sans"/>
              </a:rPr>
              <a:t>/Web/HTTP/</a:t>
            </a:r>
            <a:r>
              <a:rPr lang="es-ES" sz="2800" spc="-1" dirty="0" err="1">
                <a:solidFill>
                  <a:srgbClr val="333333"/>
                </a:solidFill>
                <a:latin typeface="Noto Sans"/>
                <a:ea typeface="DejaVu Sans"/>
              </a:rPr>
              <a:t>Headers</a:t>
            </a:r>
            <a:endParaRPr lang="es-ES" sz="2800" spc="-1" dirty="0">
              <a:solidFill>
                <a:srgbClr val="333333"/>
              </a:solidFill>
              <a:latin typeface="Noto Sans"/>
              <a:ea typeface="DejaVu Sans"/>
            </a:endParaRPr>
          </a:p>
        </p:txBody>
      </p:sp>
    </p:spTree>
    <p:extLst>
      <p:ext uri="{BB962C8B-B14F-4D97-AF65-F5344CB8AC3E}">
        <p14:creationId xmlns:p14="http://schemas.microsoft.com/office/powerpoint/2010/main" val="338799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Peticiones HTTP – Cuerpo</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47696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Es opcional. </a:t>
            </a:r>
          </a:p>
          <a:p>
            <a:pPr>
              <a:lnSpc>
                <a:spcPct val="100000"/>
              </a:lnSpc>
              <a:spcAft>
                <a:spcPts val="1414"/>
              </a:spcAft>
            </a:pPr>
            <a:r>
              <a:rPr lang="es-ES" sz="2800" spc="-1" dirty="0">
                <a:solidFill>
                  <a:srgbClr val="333333"/>
                </a:solidFill>
                <a:latin typeface="Noto Sans"/>
                <a:ea typeface="DejaVu Sans"/>
              </a:rPr>
              <a:t>El cuerpo sólo se utiliza cuando la petición que estamos realizando necesita pasar parámetros o datos adicionales.</a:t>
            </a:r>
          </a:p>
          <a:p>
            <a:pPr>
              <a:lnSpc>
                <a:spcPct val="100000"/>
              </a:lnSpc>
              <a:spcAft>
                <a:spcPts val="1414"/>
              </a:spcAft>
            </a:pPr>
            <a:r>
              <a:rPr lang="es-ES" sz="2800" spc="-1" dirty="0">
                <a:solidFill>
                  <a:srgbClr val="333333"/>
                </a:solidFill>
                <a:latin typeface="Noto Sans"/>
                <a:ea typeface="DejaVu Sans"/>
              </a:rPr>
              <a:t>Por ejemplo: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Cuando rellenamos un formulario con datos, en el cuerpo del mensaje se envían los datos del formulario.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Cuando adjuntamos un fichero, en el cuerpo se envían los datos del fichero (nombre, tipo de contenido, y contenido, entre otros).</a:t>
            </a:r>
          </a:p>
          <a:p>
            <a:pPr>
              <a:lnSpc>
                <a:spcPct val="100000"/>
              </a:lnSpc>
              <a:spcAft>
                <a:spcPts val="1414"/>
              </a:spcAft>
            </a:pPr>
            <a:r>
              <a:rPr lang="es-ES" sz="2800" spc="-1" dirty="0">
                <a:solidFill>
                  <a:srgbClr val="333333"/>
                </a:solidFill>
                <a:latin typeface="Noto Sans"/>
                <a:ea typeface="DejaVu Sans"/>
              </a:rPr>
              <a:t>El tamaño y otras características del cuerpo se definen en las cabeceras. </a:t>
            </a:r>
          </a:p>
          <a:p>
            <a:pPr>
              <a:lnSpc>
                <a:spcPct val="100000"/>
              </a:lnSpc>
              <a:spcAft>
                <a:spcPts val="1414"/>
              </a:spcAft>
            </a:pPr>
            <a:r>
              <a:rPr lang="es-ES" sz="2800" spc="-1" dirty="0">
                <a:solidFill>
                  <a:srgbClr val="333333"/>
                </a:solidFill>
                <a:latin typeface="Noto Sans"/>
                <a:ea typeface="DejaVu Sans"/>
              </a:rPr>
              <a:t>Para el tamaño del cuerpo se usa la cabecera “</a:t>
            </a:r>
            <a:r>
              <a:rPr lang="es-ES" sz="2800" spc="-1" dirty="0" err="1">
                <a:solidFill>
                  <a:srgbClr val="333333"/>
                </a:solidFill>
                <a:latin typeface="Noto Sans"/>
                <a:ea typeface="DejaVu Sans"/>
              </a:rPr>
              <a:t>content-length</a:t>
            </a:r>
            <a:r>
              <a:rPr lang="es-ES" sz="2800" spc="-1" dirty="0">
                <a:solidFill>
                  <a:srgbClr val="333333"/>
                </a:solidFill>
                <a:latin typeface="Noto Sans"/>
                <a:ea typeface="DejaVu Sans"/>
              </a:rPr>
              <a:t>”.</a:t>
            </a:r>
          </a:p>
        </p:txBody>
      </p:sp>
    </p:spTree>
    <p:extLst>
      <p:ext uri="{BB962C8B-B14F-4D97-AF65-F5344CB8AC3E}">
        <p14:creationId xmlns:p14="http://schemas.microsoft.com/office/powerpoint/2010/main" val="1378109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Respuestas HTTP – Línea inicial</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40515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Tres elementos separados por espacios. Termina con </a:t>
            </a:r>
            <a:r>
              <a:rPr lang="es-ES" sz="2800" spc="-1" dirty="0" err="1">
                <a:solidFill>
                  <a:srgbClr val="333333"/>
                </a:solidFill>
                <a:latin typeface="Noto Sans"/>
                <a:ea typeface="DejaVu Sans"/>
              </a:rPr>
              <a:t>CRLF</a:t>
            </a:r>
            <a:r>
              <a:rPr lang="es-ES" sz="2800"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Versión del protocolo HTTP utilizado.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Código de estado con el resultado de la petición.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Texto explicativo del código de resultado.</a:t>
            </a:r>
          </a:p>
          <a:p>
            <a:pPr>
              <a:lnSpc>
                <a:spcPct val="100000"/>
              </a:lnSpc>
              <a:spcAft>
                <a:spcPts val="1414"/>
              </a:spcAft>
            </a:pPr>
            <a:r>
              <a:rPr lang="es-ES" sz="2800" spc="-1" dirty="0">
                <a:solidFill>
                  <a:srgbClr val="333333"/>
                </a:solidFill>
                <a:latin typeface="Noto Sans"/>
                <a:ea typeface="DejaVu Sans"/>
              </a:rPr>
              <a:t>Ejemplo: </a:t>
            </a:r>
          </a:p>
          <a:p>
            <a:pPr>
              <a:lnSpc>
                <a:spcPct val="100000"/>
              </a:lnSpc>
              <a:spcAft>
                <a:spcPts val="1414"/>
              </a:spcAft>
            </a:pPr>
            <a:r>
              <a:rPr lang="es-ES" sz="2800" spc="-1" dirty="0">
                <a:solidFill>
                  <a:srgbClr val="333333"/>
                </a:solidFill>
                <a:latin typeface="Noto Sans"/>
                <a:ea typeface="DejaVu Sans"/>
              </a:rPr>
              <a:t>		HTTP/1.1 200 OK</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Versión del protocolo: HTTP/1.1</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Código de resultado: 200</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Descripción del código ("OK")</a:t>
            </a:r>
          </a:p>
        </p:txBody>
      </p:sp>
    </p:spTree>
    <p:extLst>
      <p:ext uri="{BB962C8B-B14F-4D97-AF65-F5344CB8AC3E}">
        <p14:creationId xmlns:p14="http://schemas.microsoft.com/office/powerpoint/2010/main" val="2887328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Respuestas HTTP – Cabeceras y cuerpo</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65650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Una línea por cabecera. Cada línea termina con </a:t>
            </a:r>
            <a:r>
              <a:rPr lang="es-ES" sz="2800" spc="-1" dirty="0" err="1">
                <a:solidFill>
                  <a:srgbClr val="333333"/>
                </a:solidFill>
                <a:latin typeface="Noto Sans"/>
                <a:ea typeface="DejaVu Sans"/>
              </a:rPr>
              <a:t>CRLF</a:t>
            </a:r>
            <a:r>
              <a:rPr lang="es-ES" sz="2800" spc="-1" dirty="0">
                <a:solidFill>
                  <a:srgbClr val="333333"/>
                </a:solidFill>
                <a:latin typeface="Noto Sans"/>
                <a:ea typeface="DejaVu Sans"/>
              </a:rPr>
              <a:t>.</a:t>
            </a:r>
          </a:p>
          <a:p>
            <a:pPr>
              <a:lnSpc>
                <a:spcPct val="100000"/>
              </a:lnSpc>
              <a:spcAft>
                <a:spcPts val="1414"/>
              </a:spcAft>
            </a:pPr>
            <a:r>
              <a:rPr lang="es-ES" sz="2800" spc="-1" dirty="0">
                <a:solidFill>
                  <a:srgbClr val="333333"/>
                </a:solidFill>
                <a:latin typeface="Noto Sans"/>
                <a:ea typeface="DejaVu Sans"/>
              </a:rPr>
              <a:t>Cada línea tiene la forma "nombre: valor", donde: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Nombre: el nombre de la cabecera HTTP</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Valor: el valor que estamos asignando a esa cabecera</a:t>
            </a:r>
          </a:p>
          <a:p>
            <a:pPr>
              <a:lnSpc>
                <a:spcPct val="100000"/>
              </a:lnSpc>
              <a:spcAft>
                <a:spcPts val="1414"/>
              </a:spcAft>
            </a:pPr>
            <a:r>
              <a:rPr lang="es-ES" sz="2800" spc="-1" dirty="0">
                <a:solidFill>
                  <a:srgbClr val="333333"/>
                </a:solidFill>
                <a:latin typeface="Noto Sans"/>
                <a:ea typeface="DejaVu Sans"/>
              </a:rPr>
              <a:t>Ejemplo: Content-</a:t>
            </a:r>
            <a:r>
              <a:rPr lang="es-ES" sz="2800" spc="-1" dirty="0" err="1">
                <a:solidFill>
                  <a:srgbClr val="333333"/>
                </a:solidFill>
                <a:latin typeface="Noto Sans"/>
                <a:ea typeface="DejaVu Sans"/>
              </a:rPr>
              <a:t>Type</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text</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html</a:t>
            </a:r>
            <a:endParaRPr lang="es-ES" sz="2800" spc="-1" dirty="0">
              <a:solidFill>
                <a:srgbClr val="333333"/>
              </a:solidFill>
              <a:latin typeface="Noto Sans"/>
              <a:ea typeface="DejaVu Sans"/>
            </a:endParaRPr>
          </a:p>
          <a:p>
            <a:pPr>
              <a:lnSpc>
                <a:spcPct val="100000"/>
              </a:lnSpc>
              <a:spcAft>
                <a:spcPts val="1414"/>
              </a:spcAft>
            </a:pPr>
            <a:r>
              <a:rPr lang="es-ES" sz="2800" spc="-1" dirty="0">
                <a:solidFill>
                  <a:srgbClr val="333333"/>
                </a:solidFill>
                <a:latin typeface="Noto Sans"/>
                <a:ea typeface="DejaVu Sans"/>
              </a:rPr>
              <a:t>Detrás de la última cabecera se coloca una línea en blanco, y a continuación el cuerpo.</a:t>
            </a:r>
          </a:p>
          <a:p>
            <a:pPr>
              <a:lnSpc>
                <a:spcPct val="100000"/>
              </a:lnSpc>
              <a:spcAft>
                <a:spcPts val="1414"/>
              </a:spcAft>
            </a:pPr>
            <a:r>
              <a:rPr lang="es-ES" sz="2800" spc="-1" dirty="0">
                <a:solidFill>
                  <a:srgbClr val="333333"/>
                </a:solidFill>
                <a:latin typeface="Noto Sans"/>
                <a:ea typeface="DejaVu Sans"/>
              </a:rPr>
              <a:t>El cuerpo es opcional. Algunas peticiones no solicitan contenido. </a:t>
            </a:r>
          </a:p>
          <a:p>
            <a:pPr>
              <a:lnSpc>
                <a:spcPct val="100000"/>
              </a:lnSpc>
              <a:spcAft>
                <a:spcPts val="1414"/>
              </a:spcAft>
            </a:pPr>
            <a:r>
              <a:rPr lang="es-ES" sz="2800" spc="-1" dirty="0">
                <a:solidFill>
                  <a:srgbClr val="333333"/>
                </a:solidFill>
                <a:latin typeface="Noto Sans"/>
                <a:ea typeface="DejaVu Sans"/>
              </a:rPr>
              <a:t>Lo más habitual es que devuelva el contenido (texto HTML, imagen, </a:t>
            </a:r>
            <a:r>
              <a:rPr lang="es-ES" sz="2800" spc="-1" dirty="0" err="1">
                <a:solidFill>
                  <a:srgbClr val="333333"/>
                </a:solidFill>
                <a:latin typeface="Noto Sans"/>
                <a:ea typeface="DejaVu Sans"/>
              </a:rPr>
              <a:t>json</a:t>
            </a:r>
            <a:r>
              <a:rPr lang="es-ES" sz="2800" spc="-1" dirty="0">
                <a:solidFill>
                  <a:srgbClr val="333333"/>
                </a:solidFill>
                <a:latin typeface="Noto Sans"/>
                <a:ea typeface="DejaVu Sans"/>
              </a:rPr>
              <a:t>, fichero, etc.)</a:t>
            </a:r>
          </a:p>
        </p:txBody>
      </p:sp>
    </p:spTree>
    <p:extLst>
      <p:ext uri="{BB962C8B-B14F-4D97-AF65-F5344CB8AC3E}">
        <p14:creationId xmlns:p14="http://schemas.microsoft.com/office/powerpoint/2010/main" val="4080139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Métodos HTTP – </a:t>
            </a:r>
            <a:r>
              <a:rPr lang="es-ES" sz="4400" b="1" strike="noStrike" spc="-1" dirty="0" err="1">
                <a:solidFill>
                  <a:srgbClr val="000000"/>
                </a:solidFill>
                <a:latin typeface="Noto Sans"/>
                <a:ea typeface="Noto Sans"/>
              </a:rPr>
              <a:t>GET</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65650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El método más habitualmente utilizado, se usa para solicitar información al servidor. No envía información en el cuerpo del mensaje.</a:t>
            </a:r>
          </a:p>
          <a:p>
            <a:pPr>
              <a:lnSpc>
                <a:spcPct val="100000"/>
              </a:lnSpc>
              <a:spcAft>
                <a:spcPts val="1414"/>
              </a:spcAft>
            </a:pPr>
            <a:r>
              <a:rPr lang="es-ES" sz="2800" spc="-1" dirty="0">
                <a:solidFill>
                  <a:srgbClr val="333333"/>
                </a:solidFill>
                <a:latin typeface="Noto Sans"/>
                <a:ea typeface="DejaVu Sans"/>
              </a:rPr>
              <a:t>Utilizado al escribir una URL en el navegador, o al usar enlaces.</a:t>
            </a:r>
          </a:p>
          <a:p>
            <a:pPr>
              <a:lnSpc>
                <a:spcPct val="100000"/>
              </a:lnSpc>
              <a:spcAft>
                <a:spcPts val="1414"/>
              </a:spcAft>
            </a:pPr>
            <a:r>
              <a:rPr lang="es-ES" sz="2800" spc="-1" dirty="0">
                <a:solidFill>
                  <a:srgbClr val="333333"/>
                </a:solidFill>
                <a:latin typeface="Noto Sans"/>
                <a:ea typeface="DejaVu Sans"/>
              </a:rPr>
              <a:t>En los navegadores se puede repetir el </a:t>
            </a:r>
            <a:r>
              <a:rPr lang="es-ES" sz="2800" spc="-1" dirty="0" err="1">
                <a:solidFill>
                  <a:srgbClr val="333333"/>
                </a:solidFill>
                <a:latin typeface="Noto Sans"/>
                <a:ea typeface="DejaVu Sans"/>
              </a:rPr>
              <a:t>GET</a:t>
            </a:r>
            <a:r>
              <a:rPr lang="es-ES" sz="2800" spc="-1" dirty="0">
                <a:solidFill>
                  <a:srgbClr val="333333"/>
                </a:solidFill>
                <a:latin typeface="Noto Sans"/>
                <a:ea typeface="DejaVu Sans"/>
              </a:rPr>
              <a:t> con </a:t>
            </a:r>
            <a:r>
              <a:rPr lang="es-ES" sz="2800" spc="-1" dirty="0" err="1">
                <a:solidFill>
                  <a:srgbClr val="333333"/>
                </a:solidFill>
                <a:latin typeface="Noto Sans"/>
                <a:ea typeface="DejaVu Sans"/>
              </a:rPr>
              <a:t>F5</a:t>
            </a:r>
            <a:r>
              <a:rPr lang="es-ES" sz="2800" spc="-1" dirty="0">
                <a:solidFill>
                  <a:srgbClr val="333333"/>
                </a:solidFill>
                <a:latin typeface="Noto Sans"/>
                <a:ea typeface="DejaVu Sans"/>
              </a:rPr>
              <a:t> (o </a:t>
            </a:r>
            <a:r>
              <a:rPr lang="es-ES" sz="2800" spc="-1" dirty="0" err="1">
                <a:solidFill>
                  <a:srgbClr val="333333"/>
                </a:solidFill>
                <a:latin typeface="Noto Sans"/>
                <a:ea typeface="DejaVu Sans"/>
              </a:rPr>
              <a:t>CTRL+F5</a:t>
            </a:r>
            <a:r>
              <a:rPr lang="es-ES" sz="2800" spc="-1" dirty="0">
                <a:solidFill>
                  <a:srgbClr val="333333"/>
                </a:solidFill>
                <a:latin typeface="Noto Sans"/>
                <a:ea typeface="DejaVu Sans"/>
              </a:rPr>
              <a:t>)</a:t>
            </a:r>
          </a:p>
          <a:p>
            <a:pPr>
              <a:lnSpc>
                <a:spcPct val="100000"/>
              </a:lnSpc>
              <a:spcAft>
                <a:spcPts val="1414"/>
              </a:spcAft>
            </a:pPr>
            <a:r>
              <a:rPr lang="es-ES" sz="2800" spc="-1" dirty="0">
                <a:solidFill>
                  <a:srgbClr val="333333"/>
                </a:solidFill>
                <a:latin typeface="Noto Sans"/>
                <a:ea typeface="DejaVu Sans"/>
              </a:rPr>
              <a:t>Puede enviar parámetros en la URL, en la parte “</a:t>
            </a:r>
            <a:r>
              <a:rPr lang="es-ES" sz="2800" spc="-1" dirty="0" err="1">
                <a:solidFill>
                  <a:srgbClr val="333333"/>
                </a:solidFill>
                <a:latin typeface="Noto Sans"/>
                <a:ea typeface="DejaVu Sans"/>
              </a:rPr>
              <a:t>query</a:t>
            </a:r>
            <a:r>
              <a:rPr lang="es-ES" sz="2800" spc="-1" dirty="0">
                <a:solidFill>
                  <a:srgbClr val="333333"/>
                </a:solidFill>
                <a:latin typeface="Noto Sans"/>
                <a:ea typeface="DejaVu Sans"/>
              </a:rPr>
              <a:t>”. Son de la forma nombre=valor, y se separan con “&amp;”.</a:t>
            </a:r>
          </a:p>
          <a:p>
            <a:pPr>
              <a:lnSpc>
                <a:spcPct val="100000"/>
              </a:lnSpc>
              <a:spcAft>
                <a:spcPts val="1414"/>
              </a:spcAft>
            </a:pPr>
            <a:r>
              <a:rPr lang="es-ES" sz="2800" spc="-1" dirty="0">
                <a:solidFill>
                  <a:srgbClr val="333333"/>
                </a:solidFill>
                <a:latin typeface="Noto Sans"/>
                <a:ea typeface="DejaVu Sans"/>
              </a:rPr>
              <a:t>Ejemplo de URL con parámetros:</a:t>
            </a:r>
          </a:p>
          <a:p>
            <a:pPr>
              <a:lnSpc>
                <a:spcPct val="100000"/>
              </a:lnSpc>
              <a:spcAft>
                <a:spcPts val="1414"/>
              </a:spcAft>
            </a:pPr>
            <a:r>
              <a:rPr lang="es-ES" sz="2800" spc="-1" dirty="0">
                <a:solidFill>
                  <a:srgbClr val="333333"/>
                </a:solidFill>
                <a:latin typeface="Noto Sans"/>
                <a:ea typeface="DejaVu Sans"/>
              </a:rPr>
              <a:t>		https://</a:t>
            </a:r>
            <a:r>
              <a:rPr lang="es-ES" sz="2800" spc="-1" dirty="0" err="1">
                <a:solidFill>
                  <a:srgbClr val="333333"/>
                </a:solidFill>
                <a:latin typeface="Noto Sans"/>
                <a:ea typeface="DejaVu Sans"/>
              </a:rPr>
              <a:t>www.google.com</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search?q</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casa&amp;lr</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lang_es</a:t>
            </a:r>
            <a:endParaRPr lang="es-ES" sz="2800"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	Parámetros: q y </a:t>
            </a:r>
            <a:r>
              <a:rPr lang="es-ES" sz="2800" spc="-1" dirty="0" err="1">
                <a:solidFill>
                  <a:srgbClr val="333333"/>
                </a:solidFill>
                <a:latin typeface="Noto Sans"/>
                <a:ea typeface="DejaVu Sans"/>
              </a:rPr>
              <a:t>lr</a:t>
            </a:r>
            <a:endParaRPr lang="es-ES" sz="2800"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	Valor de los parámetros: casa y </a:t>
            </a:r>
            <a:r>
              <a:rPr lang="es-ES" sz="2800" spc="-1" dirty="0" err="1">
                <a:solidFill>
                  <a:srgbClr val="333333"/>
                </a:solidFill>
                <a:latin typeface="Noto Sans"/>
                <a:ea typeface="DejaVu Sans"/>
              </a:rPr>
              <a:t>lang_es</a:t>
            </a:r>
            <a:endParaRPr lang="es-ES" sz="2800" spc="-1" dirty="0">
              <a:solidFill>
                <a:srgbClr val="333333"/>
              </a:solidFill>
              <a:latin typeface="Noto Sans"/>
              <a:ea typeface="DejaVu Sans"/>
            </a:endParaRPr>
          </a:p>
        </p:txBody>
      </p:sp>
    </p:spTree>
    <p:extLst>
      <p:ext uri="{BB962C8B-B14F-4D97-AF65-F5344CB8AC3E}">
        <p14:creationId xmlns:p14="http://schemas.microsoft.com/office/powerpoint/2010/main" val="53798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Métodos HTTP – POST</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Envía información adicional en el cuerpo del mensaje.</a:t>
            </a:r>
          </a:p>
          <a:p>
            <a:pPr>
              <a:lnSpc>
                <a:spcPct val="100000"/>
              </a:lnSpc>
              <a:spcAft>
                <a:spcPts val="1414"/>
              </a:spcAft>
            </a:pPr>
            <a:r>
              <a:rPr lang="es-ES" sz="2800" spc="-1" dirty="0">
                <a:solidFill>
                  <a:srgbClr val="333333"/>
                </a:solidFill>
                <a:latin typeface="Noto Sans"/>
                <a:ea typeface="DejaVu Sans"/>
              </a:rPr>
              <a:t>Información contenida en el cuerpo no es visible en la URL, lo que es mejor, desde el punto de vista de la seguridad.</a:t>
            </a:r>
          </a:p>
          <a:p>
            <a:pPr>
              <a:lnSpc>
                <a:spcPct val="100000"/>
              </a:lnSpc>
              <a:spcAft>
                <a:spcPts val="1414"/>
              </a:spcAft>
            </a:pPr>
            <a:r>
              <a:rPr lang="es-ES" sz="2800" spc="-1" dirty="0">
                <a:solidFill>
                  <a:srgbClr val="333333"/>
                </a:solidFill>
                <a:latin typeface="Noto Sans"/>
                <a:ea typeface="DejaVu Sans"/>
              </a:rPr>
              <a:t>Es el método habitual para el envío de formularios.</a:t>
            </a:r>
          </a:p>
          <a:p>
            <a:pPr>
              <a:lnSpc>
                <a:spcPct val="100000"/>
              </a:lnSpc>
              <a:spcAft>
                <a:spcPts val="1414"/>
              </a:spcAft>
            </a:pPr>
            <a:r>
              <a:rPr lang="es-ES" sz="2800" spc="-1" dirty="0">
                <a:solidFill>
                  <a:srgbClr val="333333"/>
                </a:solidFill>
                <a:latin typeface="Noto Sans"/>
                <a:ea typeface="DejaVu Sans"/>
              </a:rPr>
              <a:t>No hay límite en el tamaño del cuerpo, por lo que se usa, por ejemplo, para enviar ficheros.</a:t>
            </a:r>
          </a:p>
          <a:p>
            <a:pPr>
              <a:lnSpc>
                <a:spcPct val="100000"/>
              </a:lnSpc>
              <a:spcAft>
                <a:spcPts val="1414"/>
              </a:spcAft>
            </a:pPr>
            <a:r>
              <a:rPr lang="es-ES" sz="2800" spc="-1" dirty="0">
                <a:solidFill>
                  <a:srgbClr val="333333"/>
                </a:solidFill>
                <a:latin typeface="Noto Sans"/>
                <a:ea typeface="DejaVu Sans"/>
              </a:rPr>
              <a:t>Las operaciones POST, en términos generales, no deben repetirse, por este motivo: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No se recargan automáticamente con </a:t>
            </a:r>
            <a:r>
              <a:rPr lang="es-ES" sz="2800" spc="-1" dirty="0" err="1">
                <a:solidFill>
                  <a:srgbClr val="333333"/>
                </a:solidFill>
                <a:latin typeface="Noto Sans"/>
                <a:ea typeface="DejaVu Sans"/>
              </a:rPr>
              <a:t>F5</a:t>
            </a:r>
            <a:r>
              <a:rPr lang="es-ES" sz="2800" spc="-1" dirty="0">
                <a:solidFill>
                  <a:srgbClr val="333333"/>
                </a:solidFill>
                <a:latin typeface="Noto Sans"/>
                <a:ea typeface="DejaVu Sans"/>
              </a:rPr>
              <a:t>. Se pide confirmación al usuario para repetir la operación.</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No se cachean.</a:t>
            </a:r>
          </a:p>
        </p:txBody>
      </p:sp>
    </p:spTree>
    <p:extLst>
      <p:ext uri="{BB962C8B-B14F-4D97-AF65-F5344CB8AC3E}">
        <p14:creationId xmlns:p14="http://schemas.microsoft.com/office/powerpoint/2010/main" val="664802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Métodos HTTP – Otros métodos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1" spc="-1" dirty="0" err="1">
                <a:solidFill>
                  <a:srgbClr val="333333"/>
                </a:solidFill>
                <a:latin typeface="Noto Sans"/>
                <a:ea typeface="DejaVu Sans"/>
              </a:rPr>
              <a:t>OPTIONS</a:t>
            </a:r>
            <a:r>
              <a:rPr lang="es-ES" sz="2800" spc="-1" dirty="0">
                <a:solidFill>
                  <a:srgbClr val="333333"/>
                </a:solidFill>
                <a:latin typeface="Noto Sans"/>
                <a:ea typeface="DejaVu Sans"/>
              </a:rPr>
              <a:t>: Pregunta al servidor opciones de comunicación disponibles para un recurso. Puede hacerse antes de realizar un </a:t>
            </a:r>
            <a:r>
              <a:rPr lang="es-ES" sz="2800" spc="-1" dirty="0" err="1">
                <a:solidFill>
                  <a:srgbClr val="333333"/>
                </a:solidFill>
                <a:latin typeface="Noto Sans"/>
                <a:ea typeface="DejaVu Sans"/>
              </a:rPr>
              <a:t>get</a:t>
            </a:r>
            <a:r>
              <a:rPr lang="es-ES" sz="2800" spc="-1" dirty="0">
                <a:solidFill>
                  <a:srgbClr val="333333"/>
                </a:solidFill>
                <a:latin typeface="Noto Sans"/>
                <a:ea typeface="DejaVu Sans"/>
              </a:rPr>
              <a:t> o un post para verificar que es posible realizar la siguiente petición.</a:t>
            </a:r>
          </a:p>
          <a:p>
            <a:pPr>
              <a:lnSpc>
                <a:spcPct val="100000"/>
              </a:lnSpc>
              <a:spcAft>
                <a:spcPts val="1414"/>
              </a:spcAft>
            </a:pPr>
            <a:r>
              <a:rPr lang="es-ES" sz="2800" b="1" spc="-1" dirty="0">
                <a:solidFill>
                  <a:srgbClr val="333333"/>
                </a:solidFill>
                <a:latin typeface="Noto Sans"/>
                <a:ea typeface="DejaVu Sans"/>
              </a:rPr>
              <a:t>HEAD</a:t>
            </a:r>
            <a:r>
              <a:rPr lang="es-ES" sz="2800" spc="-1" dirty="0">
                <a:solidFill>
                  <a:srgbClr val="333333"/>
                </a:solidFill>
                <a:latin typeface="Noto Sans"/>
                <a:ea typeface="DejaVu Sans"/>
              </a:rPr>
              <a:t>: Es igual que un </a:t>
            </a:r>
            <a:r>
              <a:rPr lang="es-ES" sz="2800" spc="-1" dirty="0" err="1">
                <a:solidFill>
                  <a:srgbClr val="333333"/>
                </a:solidFill>
                <a:latin typeface="Noto Sans"/>
                <a:ea typeface="DejaVu Sans"/>
              </a:rPr>
              <a:t>GET</a:t>
            </a:r>
            <a:r>
              <a:rPr lang="es-ES" sz="2800" spc="-1" dirty="0">
                <a:solidFill>
                  <a:srgbClr val="333333"/>
                </a:solidFill>
                <a:latin typeface="Noto Sans"/>
                <a:ea typeface="DejaVu Sans"/>
              </a:rPr>
              <a:t>, pero no devuelve el cuerpo, sólo las cabeceras. Por ejemplo, útil para saber si un recurso se ha actualizado.</a:t>
            </a:r>
          </a:p>
          <a:p>
            <a:pPr>
              <a:lnSpc>
                <a:spcPct val="100000"/>
              </a:lnSpc>
              <a:spcAft>
                <a:spcPts val="1414"/>
              </a:spcAft>
            </a:pPr>
            <a:r>
              <a:rPr lang="es-ES" sz="2800" b="1" spc="-1" dirty="0" err="1">
                <a:solidFill>
                  <a:srgbClr val="333333"/>
                </a:solidFill>
                <a:latin typeface="Noto Sans"/>
                <a:ea typeface="DejaVu Sans"/>
              </a:rPr>
              <a:t>PUT</a:t>
            </a:r>
            <a:r>
              <a:rPr lang="es-ES" sz="2800" spc="-1" dirty="0">
                <a:solidFill>
                  <a:srgbClr val="333333"/>
                </a:solidFill>
                <a:latin typeface="Noto Sans"/>
                <a:ea typeface="DejaVu Sans"/>
              </a:rPr>
              <a:t>: Solicita cargar (subir) un recurso en el servidor.</a:t>
            </a:r>
          </a:p>
          <a:p>
            <a:pPr>
              <a:lnSpc>
                <a:spcPct val="100000"/>
              </a:lnSpc>
              <a:spcAft>
                <a:spcPts val="1414"/>
              </a:spcAft>
            </a:pPr>
            <a:r>
              <a:rPr lang="es-ES" sz="2800" b="1" spc="-1" dirty="0" err="1">
                <a:solidFill>
                  <a:srgbClr val="333333"/>
                </a:solidFill>
                <a:latin typeface="Noto Sans"/>
                <a:ea typeface="DejaVu Sans"/>
              </a:rPr>
              <a:t>DELETE</a:t>
            </a:r>
            <a:r>
              <a:rPr lang="es-ES" sz="2800" spc="-1" dirty="0">
                <a:solidFill>
                  <a:srgbClr val="333333"/>
                </a:solidFill>
                <a:latin typeface="Noto Sans"/>
                <a:ea typeface="DejaVu Sans"/>
              </a:rPr>
              <a:t>: Solicita que se elimine un recurso del servidor.</a:t>
            </a:r>
          </a:p>
          <a:p>
            <a:pPr>
              <a:lnSpc>
                <a:spcPct val="100000"/>
              </a:lnSpc>
              <a:spcAft>
                <a:spcPts val="1414"/>
              </a:spcAft>
            </a:pPr>
            <a:r>
              <a:rPr lang="es-ES" sz="2800" b="1" spc="-1" dirty="0" err="1">
                <a:solidFill>
                  <a:srgbClr val="333333"/>
                </a:solidFill>
                <a:latin typeface="Noto Sans"/>
                <a:ea typeface="DejaVu Sans"/>
              </a:rPr>
              <a:t>PATCH</a:t>
            </a:r>
            <a:r>
              <a:rPr lang="es-ES" sz="2800" spc="-1" dirty="0">
                <a:solidFill>
                  <a:srgbClr val="333333"/>
                </a:solidFill>
                <a:latin typeface="Noto Sans"/>
                <a:ea typeface="DejaVu Sans"/>
              </a:rPr>
              <a:t>: Solicita que se actualice parcialmente un recurso del servidor.</a:t>
            </a:r>
          </a:p>
          <a:p>
            <a:pPr>
              <a:lnSpc>
                <a:spcPct val="100000"/>
              </a:lnSpc>
              <a:spcAft>
                <a:spcPts val="1414"/>
              </a:spcAft>
            </a:pPr>
            <a:r>
              <a:rPr lang="es-ES" sz="2800" b="1" spc="-1" dirty="0">
                <a:solidFill>
                  <a:srgbClr val="333333"/>
                </a:solidFill>
                <a:latin typeface="Noto Sans"/>
                <a:ea typeface="DejaVu Sans"/>
              </a:rPr>
              <a:t>TRACE</a:t>
            </a:r>
            <a:r>
              <a:rPr lang="es-ES" sz="2800" spc="-1" dirty="0">
                <a:solidFill>
                  <a:srgbClr val="333333"/>
                </a:solidFill>
                <a:latin typeface="Noto Sans"/>
                <a:ea typeface="DejaVu Sans"/>
              </a:rPr>
              <a:t>: Permite trazar la ruta a un recurso, para verificar la conectividad.</a:t>
            </a:r>
          </a:p>
          <a:p>
            <a:pPr>
              <a:lnSpc>
                <a:spcPct val="100000"/>
              </a:lnSpc>
              <a:spcAft>
                <a:spcPts val="1414"/>
              </a:spcAft>
            </a:pPr>
            <a:r>
              <a:rPr lang="es-ES" sz="2800" spc="-1" dirty="0">
                <a:solidFill>
                  <a:srgbClr val="333333"/>
                </a:solidFill>
                <a:latin typeface="Noto Sans"/>
                <a:ea typeface="DejaVu Sans"/>
              </a:rPr>
              <a:t>Veremos algunos de estos métodos con más detenimiento al desarrollar servicios web.</a:t>
            </a:r>
          </a:p>
        </p:txBody>
      </p:sp>
    </p:spTree>
    <p:extLst>
      <p:ext uri="{BB962C8B-B14F-4D97-AF65-F5344CB8AC3E}">
        <p14:creationId xmlns:p14="http://schemas.microsoft.com/office/powerpoint/2010/main" val="1497508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Cabeceras HTTP</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65650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Hay más de 100 cabeceras HTTP usadas de forma más o menos habitual. </a:t>
            </a:r>
          </a:p>
          <a:p>
            <a:pPr>
              <a:lnSpc>
                <a:spcPct val="100000"/>
              </a:lnSpc>
              <a:spcAft>
                <a:spcPts val="1414"/>
              </a:spcAft>
            </a:pPr>
            <a:r>
              <a:rPr lang="es-ES" sz="2800" spc="-1" dirty="0">
                <a:solidFill>
                  <a:srgbClr val="333333"/>
                </a:solidFill>
                <a:latin typeface="Noto Sans"/>
                <a:ea typeface="DejaVu Sans"/>
              </a:rPr>
              <a:t>Además de las estándares, cualquier aplicación web puede definir y usar cabeceras personalizadas.</a:t>
            </a:r>
          </a:p>
          <a:p>
            <a:pPr>
              <a:lnSpc>
                <a:spcPct val="100000"/>
              </a:lnSpc>
              <a:spcAft>
                <a:spcPts val="1414"/>
              </a:spcAft>
            </a:pPr>
            <a:r>
              <a:rPr lang="es-ES" sz="2800" spc="-1" dirty="0">
                <a:solidFill>
                  <a:srgbClr val="333333"/>
                </a:solidFill>
                <a:latin typeface="Noto Sans"/>
                <a:ea typeface="DejaVu Sans"/>
              </a:rPr>
              <a:t>HTTP no define límite para el número de cabeceras que puede incluir un mensaje. Los servidores web pueden establecer ciertos límites.</a:t>
            </a:r>
          </a:p>
          <a:p>
            <a:pPr>
              <a:lnSpc>
                <a:spcPct val="100000"/>
              </a:lnSpc>
              <a:spcAft>
                <a:spcPts val="1414"/>
              </a:spcAft>
            </a:pPr>
            <a:r>
              <a:rPr lang="es-ES" sz="2800" spc="-1" dirty="0">
                <a:solidFill>
                  <a:srgbClr val="333333"/>
                </a:solidFill>
                <a:latin typeface="Noto Sans"/>
                <a:ea typeface="DejaVu Sans"/>
              </a:rPr>
              <a:t>Se pueden clasificar en función de su utilidad. Entre otros, tenemos: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Generales. Información aplicable a la petición o a la respuesta.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De petición (a veces denominada de cliente)</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De respuesta (a veces denominada de servidor)</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De entidad. Información sobre el recurso solicitado / devuelto.</a:t>
            </a:r>
          </a:p>
        </p:txBody>
      </p:sp>
    </p:spTree>
    <p:extLst>
      <p:ext uri="{BB962C8B-B14F-4D97-AF65-F5344CB8AC3E}">
        <p14:creationId xmlns:p14="http://schemas.microsoft.com/office/powerpoint/2010/main" val="2592960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Cabeceras HTTP – Ejemplos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11789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1" spc="-1" dirty="0" err="1">
                <a:solidFill>
                  <a:srgbClr val="333333"/>
                </a:solidFill>
                <a:latin typeface="Noto Sans"/>
                <a:ea typeface="DejaVu Sans"/>
              </a:rPr>
              <a:t>Authorization</a:t>
            </a:r>
            <a:r>
              <a:rPr lang="es-ES" sz="2800" spc="-1" dirty="0">
                <a:solidFill>
                  <a:srgbClr val="333333"/>
                </a:solidFill>
                <a:latin typeface="Noto Sans"/>
                <a:ea typeface="DejaVu Sans"/>
              </a:rPr>
              <a:t>: transmite las credenciales de un cliente al servidor. El servidor las procesa y decide si conceder acceso o no al recurso.</a:t>
            </a:r>
          </a:p>
          <a:p>
            <a:pPr>
              <a:lnSpc>
                <a:spcPct val="100000"/>
              </a:lnSpc>
              <a:spcAft>
                <a:spcPts val="1414"/>
              </a:spcAft>
            </a:pPr>
            <a:r>
              <a:rPr lang="es-ES" sz="2800" b="1" spc="-1" dirty="0">
                <a:solidFill>
                  <a:srgbClr val="333333"/>
                </a:solidFill>
                <a:latin typeface="Noto Sans"/>
                <a:ea typeface="DejaVu Sans"/>
              </a:rPr>
              <a:t>Content-</a:t>
            </a:r>
            <a:r>
              <a:rPr lang="es-ES" sz="2800" b="1" spc="-1" dirty="0" err="1">
                <a:solidFill>
                  <a:srgbClr val="333333"/>
                </a:solidFill>
                <a:latin typeface="Noto Sans"/>
                <a:ea typeface="DejaVu Sans"/>
              </a:rPr>
              <a:t>Type</a:t>
            </a:r>
            <a:r>
              <a:rPr lang="es-ES" sz="2800" spc="-1" dirty="0">
                <a:solidFill>
                  <a:srgbClr val="333333"/>
                </a:solidFill>
                <a:latin typeface="Noto Sans"/>
                <a:ea typeface="DejaVu Sans"/>
              </a:rPr>
              <a:t>: tipo de contenido del cuerpo del mensaje. Por ejemplo, “</a:t>
            </a:r>
            <a:r>
              <a:rPr lang="es-ES" sz="2800" spc="-1" dirty="0" err="1">
                <a:solidFill>
                  <a:srgbClr val="333333"/>
                </a:solidFill>
                <a:latin typeface="Noto Sans"/>
                <a:ea typeface="DejaVu Sans"/>
              </a:rPr>
              <a:t>application</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json</a:t>
            </a:r>
            <a:r>
              <a:rPr lang="es-ES" sz="2800" spc="-1" dirty="0">
                <a:solidFill>
                  <a:srgbClr val="333333"/>
                </a:solidFill>
                <a:latin typeface="Noto Sans"/>
                <a:ea typeface="DejaVu Sans"/>
              </a:rPr>
              <a:t>” indicaría datos en formato </a:t>
            </a:r>
            <a:r>
              <a:rPr lang="es-ES" sz="2800" spc="-1" dirty="0" err="1">
                <a:solidFill>
                  <a:srgbClr val="333333"/>
                </a:solidFill>
                <a:latin typeface="Noto Sans"/>
                <a:ea typeface="DejaVu Sans"/>
              </a:rPr>
              <a:t>json</a:t>
            </a:r>
            <a:r>
              <a:rPr lang="es-ES" sz="2800" spc="-1" dirty="0">
                <a:solidFill>
                  <a:srgbClr val="333333"/>
                </a:solidFill>
                <a:latin typeface="Noto Sans"/>
                <a:ea typeface="DejaVu Sans"/>
              </a:rPr>
              <a:t> para que el servidor los procese, o que el servidor está devolviendo datos en formato </a:t>
            </a:r>
            <a:r>
              <a:rPr lang="es-ES" sz="2800" spc="-1" dirty="0" err="1">
                <a:solidFill>
                  <a:srgbClr val="333333"/>
                </a:solidFill>
                <a:latin typeface="Noto Sans"/>
                <a:ea typeface="DejaVu Sans"/>
              </a:rPr>
              <a:t>json</a:t>
            </a:r>
            <a:r>
              <a:rPr lang="es-ES" sz="2800" spc="-1" dirty="0">
                <a:solidFill>
                  <a:srgbClr val="333333"/>
                </a:solidFill>
                <a:latin typeface="Noto Sans"/>
                <a:ea typeface="DejaVu Sans"/>
              </a:rPr>
              <a:t>.</a:t>
            </a:r>
          </a:p>
          <a:p>
            <a:pPr>
              <a:lnSpc>
                <a:spcPct val="100000"/>
              </a:lnSpc>
              <a:spcAft>
                <a:spcPts val="1414"/>
              </a:spcAft>
            </a:pPr>
            <a:r>
              <a:rPr lang="es-ES" sz="2800" b="1" spc="-1" dirty="0">
                <a:solidFill>
                  <a:srgbClr val="333333"/>
                </a:solidFill>
                <a:latin typeface="Noto Sans"/>
                <a:ea typeface="DejaVu Sans"/>
              </a:rPr>
              <a:t>Content-</a:t>
            </a:r>
            <a:r>
              <a:rPr lang="es-ES" sz="2800" b="1" spc="-1" dirty="0" err="1">
                <a:solidFill>
                  <a:srgbClr val="333333"/>
                </a:solidFill>
                <a:latin typeface="Noto Sans"/>
                <a:ea typeface="DejaVu Sans"/>
              </a:rPr>
              <a:t>Length</a:t>
            </a:r>
            <a:r>
              <a:rPr lang="es-ES" sz="2800" b="1" spc="-1" dirty="0">
                <a:solidFill>
                  <a:srgbClr val="333333"/>
                </a:solidFill>
                <a:latin typeface="Noto Sans"/>
                <a:ea typeface="DejaVu Sans"/>
              </a:rPr>
              <a:t>:</a:t>
            </a:r>
            <a:r>
              <a:rPr lang="es-ES" sz="2800" spc="-1" dirty="0">
                <a:solidFill>
                  <a:srgbClr val="333333"/>
                </a:solidFill>
                <a:latin typeface="Noto Sans"/>
                <a:ea typeface="DejaVu Sans"/>
              </a:rPr>
              <a:t> tamaño del cuerpo del mensaje.</a:t>
            </a:r>
          </a:p>
          <a:p>
            <a:pPr>
              <a:lnSpc>
                <a:spcPct val="100000"/>
              </a:lnSpc>
              <a:spcAft>
                <a:spcPts val="1414"/>
              </a:spcAft>
            </a:pPr>
            <a:r>
              <a:rPr lang="es-ES" sz="2800" b="1" spc="-1" dirty="0" err="1">
                <a:solidFill>
                  <a:srgbClr val="333333"/>
                </a:solidFill>
                <a:latin typeface="Noto Sans"/>
                <a:ea typeface="DejaVu Sans"/>
              </a:rPr>
              <a:t>Accept</a:t>
            </a:r>
            <a:r>
              <a:rPr lang="es-ES" sz="2800" b="1" spc="-1" dirty="0">
                <a:solidFill>
                  <a:srgbClr val="333333"/>
                </a:solidFill>
                <a:latin typeface="Noto Sans"/>
                <a:ea typeface="DejaVu Sans"/>
              </a:rPr>
              <a:t>:</a:t>
            </a:r>
            <a:r>
              <a:rPr lang="es-ES" sz="2800" spc="-1" dirty="0">
                <a:solidFill>
                  <a:srgbClr val="333333"/>
                </a:solidFill>
                <a:latin typeface="Noto Sans"/>
                <a:ea typeface="DejaVu Sans"/>
              </a:rPr>
              <a:t> tipos de contenido admitidos por el cliente como respuesta a su petición.</a:t>
            </a:r>
          </a:p>
          <a:p>
            <a:pPr>
              <a:lnSpc>
                <a:spcPct val="100000"/>
              </a:lnSpc>
              <a:spcAft>
                <a:spcPts val="1414"/>
              </a:spcAft>
            </a:pPr>
            <a:r>
              <a:rPr lang="es-ES" sz="2800" b="1" spc="-1" dirty="0">
                <a:solidFill>
                  <a:srgbClr val="333333"/>
                </a:solidFill>
                <a:latin typeface="Noto Sans"/>
                <a:ea typeface="DejaVu Sans"/>
              </a:rPr>
              <a:t>Cookie:</a:t>
            </a:r>
            <a:r>
              <a:rPr lang="es-ES" sz="2800" spc="-1" dirty="0">
                <a:solidFill>
                  <a:srgbClr val="333333"/>
                </a:solidFill>
                <a:latin typeface="Noto Sans"/>
                <a:ea typeface="DejaVu Sans"/>
              </a:rPr>
              <a:t> información de cookies que se intercambian cliente y servidor. Muy habitual para mantener sesiones o seguimiento.</a:t>
            </a:r>
          </a:p>
        </p:txBody>
      </p:sp>
    </p:spTree>
    <p:extLst>
      <p:ext uri="{BB962C8B-B14F-4D97-AF65-F5344CB8AC3E}">
        <p14:creationId xmlns:p14="http://schemas.microsoft.com/office/powerpoint/2010/main" val="1550323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Códigos de respuesta HTTP</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54878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El servidor responde con códigos indicando el resultado de procesar la petición.</a:t>
            </a:r>
          </a:p>
          <a:p>
            <a:pPr>
              <a:lnSpc>
                <a:spcPct val="100000"/>
              </a:lnSpc>
              <a:spcAft>
                <a:spcPts val="1414"/>
              </a:spcAft>
            </a:pPr>
            <a:r>
              <a:rPr lang="es-ES" sz="2800" spc="-1" dirty="0">
                <a:solidFill>
                  <a:srgbClr val="333333"/>
                </a:solidFill>
                <a:latin typeface="Noto Sans"/>
                <a:ea typeface="DejaVu Sans"/>
              </a:rPr>
              <a:t>Se han definido rangos para los distintos códigos HTTP, aunque no se usan, aún, todos los códigos en cada rango.</a:t>
            </a:r>
          </a:p>
          <a:p>
            <a:pPr>
              <a:lnSpc>
                <a:spcPct val="100000"/>
              </a:lnSpc>
              <a:spcAft>
                <a:spcPts val="1414"/>
              </a:spcAft>
            </a:pPr>
            <a:r>
              <a:rPr lang="es-ES" sz="2800" spc="-1" dirty="0">
                <a:solidFill>
                  <a:srgbClr val="333333"/>
                </a:solidFill>
                <a:latin typeface="Noto Sans"/>
                <a:ea typeface="DejaVu Sans"/>
              </a:rPr>
              <a:t>No se recomienda que los servidores usen códigos no estándar (de los no definidos / utilizados). Esto no garantizaría la interoperabilidad entre el servidor y los posibles clientes.</a:t>
            </a:r>
          </a:p>
          <a:p>
            <a:pPr>
              <a:lnSpc>
                <a:spcPct val="100000"/>
              </a:lnSpc>
              <a:spcAft>
                <a:spcPts val="1414"/>
              </a:spcAft>
            </a:pPr>
            <a:r>
              <a:rPr lang="es-ES" sz="2800" spc="-1" dirty="0">
                <a:solidFill>
                  <a:srgbClr val="333333"/>
                </a:solidFill>
                <a:latin typeface="Noto Sans"/>
                <a:ea typeface="DejaVu Sans"/>
              </a:rPr>
              <a:t>Algunos de los códigos se suelen acompañar de ciertas cabeceras para dar información al cliente de cómo debe proceder.</a:t>
            </a:r>
          </a:p>
          <a:p>
            <a:pPr>
              <a:lnSpc>
                <a:spcPct val="100000"/>
              </a:lnSpc>
              <a:spcAft>
                <a:spcPts val="1414"/>
              </a:spcAft>
            </a:pPr>
            <a:r>
              <a:rPr lang="es-ES" sz="2800" spc="-1" dirty="0">
                <a:solidFill>
                  <a:srgbClr val="333333"/>
                </a:solidFill>
                <a:latin typeface="Noto Sans"/>
                <a:ea typeface="DejaVu Sans"/>
              </a:rPr>
              <a:t>Listado completo de códigos en</a:t>
            </a:r>
            <a:br>
              <a:rPr lang="es-ES" sz="2800" spc="-1" dirty="0">
                <a:solidFill>
                  <a:srgbClr val="333333"/>
                </a:solidFill>
                <a:latin typeface="Noto Sans"/>
                <a:ea typeface="DejaVu Sans"/>
              </a:rPr>
            </a:br>
            <a:r>
              <a:rPr lang="es-ES" sz="2800" spc="-1" dirty="0">
                <a:solidFill>
                  <a:srgbClr val="333333"/>
                </a:solidFill>
                <a:latin typeface="Noto Sans"/>
                <a:ea typeface="DejaVu Sans"/>
              </a:rPr>
              <a:t>https://</a:t>
            </a:r>
            <a:r>
              <a:rPr lang="es-ES" sz="2800" spc="-1" dirty="0" err="1">
                <a:solidFill>
                  <a:srgbClr val="333333"/>
                </a:solidFill>
                <a:latin typeface="Noto Sans"/>
                <a:ea typeface="DejaVu Sans"/>
              </a:rPr>
              <a:t>developer.mozilla.org</a:t>
            </a:r>
            <a:r>
              <a:rPr lang="es-ES" sz="2800" spc="-1" dirty="0">
                <a:solidFill>
                  <a:srgbClr val="333333"/>
                </a:solidFill>
                <a:latin typeface="Noto Sans"/>
                <a:ea typeface="DejaVu Sans"/>
              </a:rPr>
              <a:t>/en-US/</a:t>
            </a:r>
            <a:r>
              <a:rPr lang="es-ES" sz="2800" spc="-1" dirty="0" err="1">
                <a:solidFill>
                  <a:srgbClr val="333333"/>
                </a:solidFill>
                <a:latin typeface="Noto Sans"/>
                <a:ea typeface="DejaVu Sans"/>
              </a:rPr>
              <a:t>docs</a:t>
            </a:r>
            <a:r>
              <a:rPr lang="es-ES" sz="2800" spc="-1" dirty="0">
                <a:solidFill>
                  <a:srgbClr val="333333"/>
                </a:solidFill>
                <a:latin typeface="Noto Sans"/>
                <a:ea typeface="DejaVu Sans"/>
              </a:rPr>
              <a:t>/Web/HTTP/Status</a:t>
            </a:r>
          </a:p>
        </p:txBody>
      </p:sp>
    </p:spTree>
    <p:extLst>
      <p:ext uri="{BB962C8B-B14F-4D97-AF65-F5344CB8AC3E}">
        <p14:creationId xmlns:p14="http://schemas.microsoft.com/office/powerpoint/2010/main" val="99444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W3C</a:t>
            </a:r>
            <a:r>
              <a:rPr lang="es-ES" sz="4400" b="1" strike="noStrike" spc="-1" dirty="0">
                <a:solidFill>
                  <a:srgbClr val="000000"/>
                </a:solidFill>
                <a:latin typeface="Noto Sans"/>
                <a:ea typeface="Noto Sans"/>
              </a:rPr>
              <a:t> – Estandarización </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65650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La primera versión de lo que conocemos como </a:t>
            </a:r>
            <a:r>
              <a:rPr lang="es-ES" sz="2800" spc="-1" dirty="0" err="1">
                <a:solidFill>
                  <a:srgbClr val="333333"/>
                </a:solidFill>
                <a:latin typeface="Noto Sans"/>
                <a:ea typeface="DejaVu Sans"/>
              </a:rPr>
              <a:t>World</a:t>
            </a:r>
            <a:r>
              <a:rPr lang="es-ES" sz="2800" spc="-1" dirty="0">
                <a:solidFill>
                  <a:srgbClr val="333333"/>
                </a:solidFill>
                <a:latin typeface="Noto Sans"/>
                <a:ea typeface="DejaVu Sans"/>
              </a:rPr>
              <a:t> Wide Web fue desarrollada por el CERN en 1989.</a:t>
            </a:r>
          </a:p>
          <a:p>
            <a:pPr>
              <a:lnSpc>
                <a:spcPct val="100000"/>
              </a:lnSpc>
              <a:spcAft>
                <a:spcPts val="1414"/>
              </a:spcAft>
            </a:pPr>
            <a:r>
              <a:rPr lang="es-ES" sz="2800" spc="-1" dirty="0">
                <a:solidFill>
                  <a:srgbClr val="333333"/>
                </a:solidFill>
                <a:latin typeface="Noto Sans"/>
                <a:ea typeface="DejaVu Sans"/>
              </a:rPr>
              <a:t>Actualmente su desarrollo se impulsa por el </a:t>
            </a:r>
            <a:r>
              <a:rPr lang="es-ES" sz="2800" spc="-1" dirty="0" err="1">
                <a:solidFill>
                  <a:srgbClr val="333333"/>
                </a:solidFill>
                <a:latin typeface="Noto Sans"/>
                <a:ea typeface="DejaVu Sans"/>
              </a:rPr>
              <a:t>World</a:t>
            </a:r>
            <a:r>
              <a:rPr lang="es-ES" sz="2800" spc="-1" dirty="0">
                <a:solidFill>
                  <a:srgbClr val="333333"/>
                </a:solidFill>
                <a:latin typeface="Noto Sans"/>
                <a:ea typeface="DejaVu Sans"/>
              </a:rPr>
              <a:t> Wide Web </a:t>
            </a:r>
            <a:r>
              <a:rPr lang="es-ES" sz="2800" spc="-1" dirty="0" err="1">
                <a:solidFill>
                  <a:srgbClr val="333333"/>
                </a:solidFill>
                <a:latin typeface="Noto Sans"/>
                <a:ea typeface="DejaVu Sans"/>
              </a:rPr>
              <a:t>Consortium</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W3C</a:t>
            </a:r>
            <a:r>
              <a:rPr lang="es-ES" sz="2800" spc="-1" dirty="0">
                <a:solidFill>
                  <a:srgbClr val="333333"/>
                </a:solidFill>
                <a:latin typeface="Noto Sans"/>
                <a:ea typeface="DejaVu Sans"/>
              </a:rPr>
              <a:t>). Desarrolla estándares para su uso en la web:</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HTML</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XML</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CSS</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WCAG</a:t>
            </a:r>
            <a:endParaRPr lang="es-ES" sz="2800"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WAI</a:t>
            </a:r>
            <a:r>
              <a:rPr lang="es-ES" sz="2800" spc="-1" dirty="0">
                <a:solidFill>
                  <a:srgbClr val="333333"/>
                </a:solidFill>
                <a:latin typeface="Noto Sans"/>
                <a:ea typeface="DejaVu Sans"/>
              </a:rPr>
              <a:t>-ARIA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Otros.</a:t>
            </a:r>
          </a:p>
        </p:txBody>
      </p:sp>
    </p:spTree>
    <p:extLst>
      <p:ext uri="{BB962C8B-B14F-4D97-AF65-F5344CB8AC3E}">
        <p14:creationId xmlns:p14="http://schemas.microsoft.com/office/powerpoint/2010/main" val="2029933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Códigos de respuesta HTTP</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796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1" spc="-1" dirty="0">
                <a:solidFill>
                  <a:srgbClr val="333333"/>
                </a:solidFill>
                <a:latin typeface="Noto Sans"/>
                <a:ea typeface="DejaVu Sans"/>
              </a:rPr>
              <a:t>100 – 199</a:t>
            </a:r>
            <a:r>
              <a:rPr lang="es-ES" sz="2800" spc="-1" dirty="0">
                <a:solidFill>
                  <a:srgbClr val="333333"/>
                </a:solidFill>
                <a:latin typeface="Noto Sans"/>
                <a:ea typeface="DejaVu Sans"/>
              </a:rPr>
              <a:t>: Informativos. Avisan de que la petición se está procesando, pero no se ha terminado aún. </a:t>
            </a:r>
          </a:p>
          <a:p>
            <a:pPr>
              <a:lnSpc>
                <a:spcPct val="100000"/>
              </a:lnSpc>
              <a:spcAft>
                <a:spcPts val="1414"/>
              </a:spcAft>
            </a:pPr>
            <a:r>
              <a:rPr lang="es-ES" sz="2800" b="1" spc="-1" dirty="0">
                <a:solidFill>
                  <a:srgbClr val="333333"/>
                </a:solidFill>
                <a:latin typeface="Noto Sans"/>
                <a:ea typeface="DejaVu Sans"/>
              </a:rPr>
              <a:t>200 – 299</a:t>
            </a:r>
            <a:r>
              <a:rPr lang="es-ES" sz="2800" spc="-1" dirty="0">
                <a:solidFill>
                  <a:srgbClr val="333333"/>
                </a:solidFill>
                <a:latin typeface="Noto Sans"/>
                <a:ea typeface="DejaVu Sans"/>
              </a:rPr>
              <a:t>: Éxito. Indican que una operación se ha completado con éxito.</a:t>
            </a:r>
          </a:p>
          <a:p>
            <a:pPr>
              <a:lnSpc>
                <a:spcPct val="100000"/>
              </a:lnSpc>
              <a:spcAft>
                <a:spcPts val="1414"/>
              </a:spcAft>
            </a:pPr>
            <a:r>
              <a:rPr lang="es-ES" sz="2800" b="1" spc="-1" dirty="0">
                <a:solidFill>
                  <a:srgbClr val="333333"/>
                </a:solidFill>
                <a:latin typeface="Noto Sans"/>
                <a:ea typeface="DejaVu Sans"/>
              </a:rPr>
              <a:t>300 – 399</a:t>
            </a:r>
            <a:r>
              <a:rPr lang="es-ES" sz="2800" spc="-1" dirty="0">
                <a:solidFill>
                  <a:srgbClr val="333333"/>
                </a:solidFill>
                <a:latin typeface="Noto Sans"/>
                <a:ea typeface="DejaVu Sans"/>
              </a:rPr>
              <a:t>: Redirección. Indican al cliente que debe repetir la petición, usando una dirección diferente. </a:t>
            </a:r>
          </a:p>
          <a:p>
            <a:pPr>
              <a:lnSpc>
                <a:spcPct val="100000"/>
              </a:lnSpc>
              <a:spcAft>
                <a:spcPts val="1414"/>
              </a:spcAft>
            </a:pPr>
            <a:r>
              <a:rPr lang="es-ES" sz="2800" b="1" spc="-1" dirty="0">
                <a:solidFill>
                  <a:srgbClr val="333333"/>
                </a:solidFill>
                <a:latin typeface="Noto Sans"/>
                <a:ea typeface="DejaVu Sans"/>
              </a:rPr>
              <a:t>400 – 499</a:t>
            </a:r>
            <a:r>
              <a:rPr lang="es-ES" sz="2800" spc="-1" dirty="0">
                <a:solidFill>
                  <a:srgbClr val="333333"/>
                </a:solidFill>
                <a:latin typeface="Noto Sans"/>
                <a:ea typeface="DejaVu Sans"/>
              </a:rPr>
              <a:t>: Errores en la petición del cliente, que el servidor no ha podido procesar. Un error de cliente puede ser credenciales no adecuadas, método no admitido, tamaño del cuerpo del mensaje demasiado grande…</a:t>
            </a:r>
          </a:p>
          <a:p>
            <a:pPr>
              <a:lnSpc>
                <a:spcPct val="100000"/>
              </a:lnSpc>
              <a:spcAft>
                <a:spcPts val="1414"/>
              </a:spcAft>
            </a:pPr>
            <a:r>
              <a:rPr lang="es-ES" sz="2800" b="1" spc="-1" dirty="0">
                <a:solidFill>
                  <a:srgbClr val="333333"/>
                </a:solidFill>
                <a:latin typeface="Noto Sans"/>
                <a:ea typeface="DejaVu Sans"/>
              </a:rPr>
              <a:t>500 – 499</a:t>
            </a:r>
            <a:r>
              <a:rPr lang="es-ES" sz="2800" spc="-1" dirty="0">
                <a:solidFill>
                  <a:srgbClr val="333333"/>
                </a:solidFill>
                <a:latin typeface="Noto Sans"/>
                <a:ea typeface="DejaVu Sans"/>
              </a:rPr>
              <a:t>: Errores de proceso en el servidor. Aunque la petición era correcta (no se devuelve error </a:t>
            </a:r>
            <a:r>
              <a:rPr lang="es-ES" sz="2800" spc="-1" dirty="0" err="1">
                <a:solidFill>
                  <a:srgbClr val="333333"/>
                </a:solidFill>
                <a:latin typeface="Noto Sans"/>
                <a:ea typeface="DejaVu Sans"/>
              </a:rPr>
              <a:t>4xx</a:t>
            </a:r>
            <a:r>
              <a:rPr lang="es-ES" sz="2800" spc="-1" dirty="0">
                <a:solidFill>
                  <a:srgbClr val="333333"/>
                </a:solidFill>
                <a:latin typeface="Noto Sans"/>
                <a:ea typeface="DejaVu Sans"/>
              </a:rPr>
              <a:t>), se ha producido un error interno. Por ejemplo, el servidor no ha podido conectar con la base de datos.</a:t>
            </a:r>
          </a:p>
        </p:txBody>
      </p:sp>
    </p:spTree>
    <p:extLst>
      <p:ext uri="{BB962C8B-B14F-4D97-AF65-F5344CB8AC3E}">
        <p14:creationId xmlns:p14="http://schemas.microsoft.com/office/powerpoint/2010/main" val="2952203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Códigos de respuesta HTTP – Ejemplos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615920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1" spc="-1" dirty="0">
                <a:solidFill>
                  <a:srgbClr val="333333"/>
                </a:solidFill>
                <a:latin typeface="Noto Sans"/>
                <a:ea typeface="DejaVu Sans"/>
              </a:rPr>
              <a:t>200 OK</a:t>
            </a:r>
            <a:r>
              <a:rPr lang="es-ES" sz="2800" spc="-1" dirty="0">
                <a:solidFill>
                  <a:srgbClr val="333333"/>
                </a:solidFill>
                <a:latin typeface="Noto Sans"/>
                <a:ea typeface="DejaVu Sans"/>
              </a:rPr>
              <a:t> – El servidor ha procesado correctamente la petición.</a:t>
            </a:r>
          </a:p>
          <a:p>
            <a:pPr>
              <a:lnSpc>
                <a:spcPct val="100000"/>
              </a:lnSpc>
              <a:spcAft>
                <a:spcPts val="1414"/>
              </a:spcAft>
            </a:pPr>
            <a:r>
              <a:rPr lang="es-ES" sz="2800" b="1" spc="-1" dirty="0">
                <a:solidFill>
                  <a:srgbClr val="333333"/>
                </a:solidFill>
                <a:latin typeface="Noto Sans"/>
                <a:ea typeface="DejaVu Sans"/>
              </a:rPr>
              <a:t>204 No Content</a:t>
            </a:r>
            <a:r>
              <a:rPr lang="es-ES" sz="2800" spc="-1" dirty="0">
                <a:solidFill>
                  <a:srgbClr val="333333"/>
                </a:solidFill>
                <a:latin typeface="Noto Sans"/>
                <a:ea typeface="DejaVu Sans"/>
              </a:rPr>
              <a:t> – Igual que el 200, pero la petición no genera datos para la respuesta (no hay cuerpo del mensaje).</a:t>
            </a:r>
          </a:p>
          <a:p>
            <a:pPr>
              <a:lnSpc>
                <a:spcPct val="100000"/>
              </a:lnSpc>
              <a:spcAft>
                <a:spcPts val="1414"/>
              </a:spcAft>
            </a:pPr>
            <a:r>
              <a:rPr lang="es-ES" sz="2800" b="1" spc="-1" dirty="0">
                <a:solidFill>
                  <a:srgbClr val="333333"/>
                </a:solidFill>
                <a:latin typeface="Noto Sans"/>
                <a:ea typeface="DejaVu Sans"/>
              </a:rPr>
              <a:t>308 </a:t>
            </a:r>
            <a:r>
              <a:rPr lang="es-ES" sz="2800" b="1" spc="-1" dirty="0" err="1">
                <a:solidFill>
                  <a:srgbClr val="333333"/>
                </a:solidFill>
                <a:latin typeface="Noto Sans"/>
                <a:ea typeface="DejaVu Sans"/>
              </a:rPr>
              <a:t>Permanent</a:t>
            </a:r>
            <a:r>
              <a:rPr lang="es-ES" sz="2800" b="1" spc="-1" dirty="0">
                <a:solidFill>
                  <a:srgbClr val="333333"/>
                </a:solidFill>
                <a:latin typeface="Noto Sans"/>
                <a:ea typeface="DejaVu Sans"/>
              </a:rPr>
              <a:t> </a:t>
            </a:r>
            <a:r>
              <a:rPr lang="es-ES" sz="2800" b="1" spc="-1" dirty="0" err="1">
                <a:solidFill>
                  <a:srgbClr val="333333"/>
                </a:solidFill>
                <a:latin typeface="Noto Sans"/>
                <a:ea typeface="DejaVu Sans"/>
              </a:rPr>
              <a:t>Redirect</a:t>
            </a:r>
            <a:r>
              <a:rPr lang="es-ES" sz="2800" spc="-1" dirty="0">
                <a:solidFill>
                  <a:srgbClr val="333333"/>
                </a:solidFill>
                <a:latin typeface="Noto Sans"/>
                <a:ea typeface="DejaVu Sans"/>
              </a:rPr>
              <a:t> – Redirección que indica que el recurso se ha movido permanentemente. Normalmente la cabecera HTTP “</a:t>
            </a:r>
            <a:r>
              <a:rPr lang="es-ES" sz="2800" spc="-1" dirty="0" err="1">
                <a:solidFill>
                  <a:srgbClr val="333333"/>
                </a:solidFill>
                <a:latin typeface="Noto Sans"/>
                <a:ea typeface="DejaVu Sans"/>
              </a:rPr>
              <a:t>Location</a:t>
            </a:r>
            <a:r>
              <a:rPr lang="es-ES" sz="2800" spc="-1" dirty="0">
                <a:solidFill>
                  <a:srgbClr val="333333"/>
                </a:solidFill>
                <a:latin typeface="Noto Sans"/>
                <a:ea typeface="DejaVu Sans"/>
              </a:rPr>
              <a:t>” incluye la nueva dirección del recurso. </a:t>
            </a:r>
          </a:p>
          <a:p>
            <a:pPr>
              <a:lnSpc>
                <a:spcPct val="100000"/>
              </a:lnSpc>
              <a:spcAft>
                <a:spcPts val="1414"/>
              </a:spcAft>
            </a:pPr>
            <a:r>
              <a:rPr lang="es-ES" sz="2800" b="1" spc="-1" dirty="0">
                <a:solidFill>
                  <a:srgbClr val="333333"/>
                </a:solidFill>
                <a:latin typeface="Noto Sans"/>
                <a:ea typeface="DejaVu Sans"/>
              </a:rPr>
              <a:t>401 </a:t>
            </a:r>
            <a:r>
              <a:rPr lang="es-ES" sz="2800" b="1" spc="-1" dirty="0" err="1">
                <a:solidFill>
                  <a:srgbClr val="333333"/>
                </a:solidFill>
                <a:latin typeface="Noto Sans"/>
                <a:ea typeface="DejaVu Sans"/>
              </a:rPr>
              <a:t>Not</a:t>
            </a:r>
            <a:r>
              <a:rPr lang="es-ES" sz="2800" b="1" spc="-1" dirty="0">
                <a:solidFill>
                  <a:srgbClr val="333333"/>
                </a:solidFill>
                <a:latin typeface="Noto Sans"/>
                <a:ea typeface="DejaVu Sans"/>
              </a:rPr>
              <a:t> </a:t>
            </a:r>
            <a:r>
              <a:rPr lang="es-ES" sz="2800" b="1" spc="-1" dirty="0" err="1">
                <a:solidFill>
                  <a:srgbClr val="333333"/>
                </a:solidFill>
                <a:latin typeface="Noto Sans"/>
                <a:ea typeface="DejaVu Sans"/>
              </a:rPr>
              <a:t>Authorized</a:t>
            </a:r>
            <a:r>
              <a:rPr lang="es-ES" sz="2800" spc="-1" dirty="0">
                <a:solidFill>
                  <a:srgbClr val="333333"/>
                </a:solidFill>
                <a:latin typeface="Noto Sans"/>
                <a:ea typeface="DejaVu Sans"/>
              </a:rPr>
              <a:t> – Aunque indica “No autorizado” en realidad significa “No autenticado”. Quiere decir que el usuario debe identificarse antes de intentar acceder a ese recurso.</a:t>
            </a:r>
          </a:p>
          <a:p>
            <a:pPr>
              <a:lnSpc>
                <a:spcPct val="100000"/>
              </a:lnSpc>
              <a:spcAft>
                <a:spcPts val="1414"/>
              </a:spcAft>
            </a:pPr>
            <a:r>
              <a:rPr lang="es-ES" sz="2800" b="1" spc="-1" dirty="0">
                <a:solidFill>
                  <a:srgbClr val="333333"/>
                </a:solidFill>
                <a:latin typeface="Noto Sans"/>
                <a:ea typeface="DejaVu Sans"/>
              </a:rPr>
              <a:t>403 </a:t>
            </a:r>
            <a:r>
              <a:rPr lang="es-ES" sz="2800" b="1" spc="-1" dirty="0" err="1">
                <a:solidFill>
                  <a:srgbClr val="333333"/>
                </a:solidFill>
                <a:latin typeface="Noto Sans"/>
                <a:ea typeface="DejaVu Sans"/>
              </a:rPr>
              <a:t>Forbidden</a:t>
            </a:r>
            <a:r>
              <a:rPr lang="es-ES" sz="2800" spc="-1" dirty="0">
                <a:solidFill>
                  <a:srgbClr val="333333"/>
                </a:solidFill>
                <a:latin typeface="Noto Sans"/>
                <a:ea typeface="DejaVu Sans"/>
              </a:rPr>
              <a:t> – Este es el código “No autorizado”. Se conoce la identidad del cliente, pero no tiene acceso (permisos insuficientes).</a:t>
            </a:r>
          </a:p>
          <a:p>
            <a:pPr>
              <a:lnSpc>
                <a:spcPct val="100000"/>
              </a:lnSpc>
              <a:spcAft>
                <a:spcPts val="1414"/>
              </a:spcAft>
            </a:pPr>
            <a:r>
              <a:rPr lang="es-ES" sz="2800" b="1" spc="-1" dirty="0">
                <a:solidFill>
                  <a:srgbClr val="333333"/>
                </a:solidFill>
                <a:latin typeface="Noto Sans"/>
                <a:ea typeface="DejaVu Sans"/>
              </a:rPr>
              <a:t>503 </a:t>
            </a:r>
            <a:r>
              <a:rPr lang="es-ES" sz="2800" b="1" spc="-1" dirty="0" err="1">
                <a:solidFill>
                  <a:srgbClr val="333333"/>
                </a:solidFill>
                <a:latin typeface="Noto Sans"/>
                <a:ea typeface="DejaVu Sans"/>
              </a:rPr>
              <a:t>Service</a:t>
            </a:r>
            <a:r>
              <a:rPr lang="es-ES" sz="2800" b="1" spc="-1" dirty="0">
                <a:solidFill>
                  <a:srgbClr val="333333"/>
                </a:solidFill>
                <a:latin typeface="Noto Sans"/>
                <a:ea typeface="DejaVu Sans"/>
              </a:rPr>
              <a:t> </a:t>
            </a:r>
            <a:r>
              <a:rPr lang="es-ES" sz="2800" b="1" spc="-1" dirty="0" err="1">
                <a:solidFill>
                  <a:srgbClr val="333333"/>
                </a:solidFill>
                <a:latin typeface="Noto Sans"/>
                <a:ea typeface="DejaVu Sans"/>
              </a:rPr>
              <a:t>Unavailable</a:t>
            </a:r>
            <a:r>
              <a:rPr lang="es-ES" sz="2800" spc="-1" dirty="0">
                <a:solidFill>
                  <a:srgbClr val="333333"/>
                </a:solidFill>
                <a:latin typeface="Noto Sans"/>
                <a:ea typeface="DejaVu Sans"/>
              </a:rPr>
              <a:t> – El servidor no está disponible.</a:t>
            </a:r>
          </a:p>
        </p:txBody>
      </p:sp>
    </p:spTree>
    <p:extLst>
      <p:ext uri="{BB962C8B-B14F-4D97-AF65-F5344CB8AC3E}">
        <p14:creationId xmlns:p14="http://schemas.microsoft.com/office/powerpoint/2010/main" val="319331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Tipos MIME</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MIME: </a:t>
            </a:r>
            <a:r>
              <a:rPr lang="es-ES" sz="2800" spc="-1" dirty="0" err="1">
                <a:solidFill>
                  <a:srgbClr val="333333"/>
                </a:solidFill>
                <a:latin typeface="Noto Sans"/>
                <a:ea typeface="DejaVu Sans"/>
              </a:rPr>
              <a:t>Multipurpose</a:t>
            </a:r>
            <a:r>
              <a:rPr lang="es-ES" sz="2800" spc="-1" dirty="0">
                <a:solidFill>
                  <a:srgbClr val="333333"/>
                </a:solidFill>
                <a:latin typeface="Noto Sans"/>
                <a:ea typeface="DejaVu Sans"/>
              </a:rPr>
              <a:t> Internet Mail </a:t>
            </a:r>
            <a:r>
              <a:rPr lang="es-ES" sz="2800" spc="-1" dirty="0" err="1">
                <a:solidFill>
                  <a:srgbClr val="333333"/>
                </a:solidFill>
                <a:latin typeface="Noto Sans"/>
                <a:ea typeface="DejaVu Sans"/>
              </a:rPr>
              <a:t>Extensions</a:t>
            </a:r>
            <a:endParaRPr lang="es-ES" sz="2800" spc="-1" dirty="0">
              <a:solidFill>
                <a:srgbClr val="333333"/>
              </a:solidFill>
              <a:latin typeface="Noto Sans"/>
              <a:ea typeface="DejaVu Sans"/>
            </a:endParaRPr>
          </a:p>
          <a:p>
            <a:pPr>
              <a:lnSpc>
                <a:spcPct val="100000"/>
              </a:lnSpc>
              <a:spcAft>
                <a:spcPts val="1414"/>
              </a:spcAft>
            </a:pPr>
            <a:r>
              <a:rPr lang="es-ES" sz="2800" spc="-1" dirty="0">
                <a:solidFill>
                  <a:srgbClr val="333333"/>
                </a:solidFill>
                <a:latin typeface="Noto Sans"/>
                <a:ea typeface="DejaVu Sans"/>
              </a:rPr>
              <a:t>Especificaciones para hacer posible el intercambio de distinto tipo de información en Internet.</a:t>
            </a:r>
          </a:p>
          <a:p>
            <a:pPr>
              <a:lnSpc>
                <a:spcPct val="100000"/>
              </a:lnSpc>
              <a:spcAft>
                <a:spcPts val="1414"/>
              </a:spcAft>
            </a:pPr>
            <a:r>
              <a:rPr lang="es-ES" sz="2800" spc="-1" dirty="0">
                <a:solidFill>
                  <a:srgbClr val="333333"/>
                </a:solidFill>
                <a:latin typeface="Noto Sans"/>
                <a:ea typeface="DejaVu Sans"/>
              </a:rPr>
              <a:t>Inicialmente se definieron para su uso en protocolos de correo (</a:t>
            </a:r>
            <a:r>
              <a:rPr lang="es-ES" sz="2800" spc="-1" dirty="0" err="1">
                <a:solidFill>
                  <a:srgbClr val="333333"/>
                </a:solidFill>
                <a:latin typeface="Noto Sans"/>
                <a:ea typeface="DejaVu Sans"/>
              </a:rPr>
              <a:t>SMTP</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POP3</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IMAP</a:t>
            </a:r>
            <a:r>
              <a:rPr lang="es-ES" sz="2800" spc="-1" dirty="0">
                <a:solidFill>
                  <a:srgbClr val="333333"/>
                </a:solidFill>
                <a:latin typeface="Noto Sans"/>
                <a:ea typeface="DejaVu Sans"/>
              </a:rPr>
              <a:t>), pero se extendieron al resto de protocolos.</a:t>
            </a:r>
          </a:p>
          <a:p>
            <a:pPr>
              <a:lnSpc>
                <a:spcPct val="100000"/>
              </a:lnSpc>
              <a:spcAft>
                <a:spcPts val="1414"/>
              </a:spcAft>
            </a:pPr>
            <a:r>
              <a:rPr lang="es-ES" sz="2800" spc="-1" dirty="0">
                <a:solidFill>
                  <a:srgbClr val="333333"/>
                </a:solidFill>
                <a:latin typeface="Noto Sans"/>
                <a:ea typeface="DejaVu Sans"/>
              </a:rPr>
              <a:t>Definen tipos y subtipos de información, que sirven para indicar la clase de contenido enviado / recibido. </a:t>
            </a:r>
          </a:p>
          <a:p>
            <a:pPr>
              <a:lnSpc>
                <a:spcPct val="100000"/>
              </a:lnSpc>
              <a:spcAft>
                <a:spcPts val="1414"/>
              </a:spcAft>
            </a:pPr>
            <a:r>
              <a:rPr lang="es-ES" sz="2800" spc="-1" dirty="0">
                <a:solidFill>
                  <a:srgbClr val="333333"/>
                </a:solidFill>
                <a:latin typeface="Noto Sans"/>
                <a:ea typeface="DejaVu Sans"/>
              </a:rPr>
              <a:t>Clientes y servidores usan MIME para decidir cómo procesar información.</a:t>
            </a:r>
          </a:p>
          <a:p>
            <a:pPr>
              <a:lnSpc>
                <a:spcPct val="100000"/>
              </a:lnSpc>
              <a:spcAft>
                <a:spcPts val="1414"/>
              </a:spcAft>
            </a:pPr>
            <a:r>
              <a:rPr lang="es-ES" sz="2800" spc="-1" dirty="0">
                <a:solidFill>
                  <a:srgbClr val="333333"/>
                </a:solidFill>
                <a:latin typeface="Noto Sans"/>
                <a:ea typeface="DejaVu Sans"/>
              </a:rPr>
              <a:t>IMPORTANTE: los navegadores usan el tipo MIME para decidir como procesar la información. No la extensión de fichero.</a:t>
            </a:r>
          </a:p>
          <a:p>
            <a:pPr>
              <a:lnSpc>
                <a:spcPct val="100000"/>
              </a:lnSpc>
              <a:spcAft>
                <a:spcPts val="1414"/>
              </a:spcAft>
            </a:pPr>
            <a:r>
              <a:rPr lang="es-ES" sz="2800" spc="-1" dirty="0">
                <a:solidFill>
                  <a:srgbClr val="333333"/>
                </a:solidFill>
                <a:latin typeface="Noto Sans"/>
                <a:ea typeface="DejaVu Sans"/>
              </a:rPr>
              <a:t>También se definen reglas para codificar caracteres no ASCII.</a:t>
            </a:r>
          </a:p>
        </p:txBody>
      </p:sp>
    </p:spTree>
    <p:extLst>
      <p:ext uri="{BB962C8B-B14F-4D97-AF65-F5344CB8AC3E}">
        <p14:creationId xmlns:p14="http://schemas.microsoft.com/office/powerpoint/2010/main" val="2812565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Tipos MIME – Estructura</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728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Un tipo MIME es de la forma “tipo/subtipo”, siendo: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Tipo: la categoría “general” del contenido. Por ejemplo, texto (</a:t>
            </a:r>
            <a:r>
              <a:rPr lang="es-ES" sz="2800" spc="-1" dirty="0" err="1">
                <a:solidFill>
                  <a:srgbClr val="333333"/>
                </a:solidFill>
                <a:latin typeface="Noto Sans"/>
                <a:ea typeface="DejaVu Sans"/>
              </a:rPr>
              <a:t>text</a:t>
            </a:r>
            <a:r>
              <a:rPr lang="es-ES" sz="2800" spc="-1" dirty="0">
                <a:solidFill>
                  <a:srgbClr val="333333"/>
                </a:solidFill>
                <a:latin typeface="Noto Sans"/>
                <a:ea typeface="DejaVu Sans"/>
              </a:rPr>
              <a:t>), imágenes (</a:t>
            </a:r>
            <a:r>
              <a:rPr lang="es-ES" sz="2800" spc="-1" dirty="0" err="1">
                <a:solidFill>
                  <a:srgbClr val="333333"/>
                </a:solidFill>
                <a:latin typeface="Noto Sans"/>
                <a:ea typeface="DejaVu Sans"/>
              </a:rPr>
              <a:t>image</a:t>
            </a:r>
            <a:r>
              <a:rPr lang="es-ES" sz="2800" spc="-1" dirty="0">
                <a:solidFill>
                  <a:srgbClr val="333333"/>
                </a:solidFill>
                <a:latin typeface="Noto Sans"/>
                <a:ea typeface="DejaVu Sans"/>
              </a:rPr>
              <a:t>) o vídeo (video).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Subtipo: la categoría “específica” del contenido. Por ejemplo, para el tipo “</a:t>
            </a:r>
            <a:r>
              <a:rPr lang="es-ES" sz="2800" spc="-1" dirty="0" err="1">
                <a:solidFill>
                  <a:srgbClr val="333333"/>
                </a:solidFill>
                <a:latin typeface="Noto Sans"/>
                <a:ea typeface="DejaVu Sans"/>
              </a:rPr>
              <a:t>text</a:t>
            </a:r>
            <a:r>
              <a:rPr lang="es-ES" sz="2800" spc="-1" dirty="0">
                <a:solidFill>
                  <a:srgbClr val="333333"/>
                </a:solidFill>
                <a:latin typeface="Noto Sans"/>
                <a:ea typeface="DejaVu Sans"/>
              </a:rPr>
              <a:t>” tendríamos, entre otros, “</a:t>
            </a:r>
            <a:r>
              <a:rPr lang="es-ES" sz="2800" spc="-1" dirty="0" err="1">
                <a:solidFill>
                  <a:srgbClr val="333333"/>
                </a:solidFill>
                <a:latin typeface="Noto Sans"/>
                <a:ea typeface="DejaVu Sans"/>
              </a:rPr>
              <a:t>text</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plain</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text</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html</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text</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vcard</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text</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xml</a:t>
            </a:r>
            <a:r>
              <a:rPr lang="es-ES" sz="2800" spc="-1" dirty="0">
                <a:solidFill>
                  <a:srgbClr val="333333"/>
                </a:solidFill>
                <a:latin typeface="Noto Sans"/>
                <a:ea typeface="DejaVu Sans"/>
              </a:rPr>
              <a:t>”, o “</a:t>
            </a:r>
            <a:r>
              <a:rPr lang="es-ES" sz="2800" spc="-1" dirty="0" err="1">
                <a:solidFill>
                  <a:srgbClr val="333333"/>
                </a:solidFill>
                <a:latin typeface="Noto Sans"/>
                <a:ea typeface="DejaVu Sans"/>
              </a:rPr>
              <a:t>text</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javascript</a:t>
            </a:r>
            <a:r>
              <a:rPr lang="es-ES" sz="2800" spc="-1" dirty="0">
                <a:solidFill>
                  <a:srgbClr val="333333"/>
                </a:solidFill>
                <a:latin typeface="Noto Sans"/>
                <a:ea typeface="DejaVu Sans"/>
              </a:rPr>
              <a:t>”.</a:t>
            </a:r>
          </a:p>
          <a:p>
            <a:pPr>
              <a:lnSpc>
                <a:spcPct val="100000"/>
              </a:lnSpc>
              <a:spcAft>
                <a:spcPts val="1414"/>
              </a:spcAft>
            </a:pPr>
            <a:r>
              <a:rPr lang="es-ES" sz="2800" spc="-1" dirty="0">
                <a:solidFill>
                  <a:srgbClr val="333333"/>
                </a:solidFill>
                <a:latin typeface="Noto Sans"/>
                <a:ea typeface="DejaVu Sans"/>
              </a:rPr>
              <a:t>Hay algunos tipos mime que tienen un parámetro adicional. </a:t>
            </a:r>
          </a:p>
          <a:p>
            <a:pPr>
              <a:lnSpc>
                <a:spcPct val="100000"/>
              </a:lnSpc>
              <a:spcAft>
                <a:spcPts val="1414"/>
              </a:spcAft>
            </a:pPr>
            <a:r>
              <a:rPr lang="es-ES" sz="2800" spc="-1" dirty="0">
                <a:solidFill>
                  <a:srgbClr val="333333"/>
                </a:solidFill>
                <a:latin typeface="Noto Sans"/>
                <a:ea typeface="DejaVu Sans"/>
              </a:rPr>
              <a:t>Por ejemplo, para descargar ficheros usando la cabecera </a:t>
            </a:r>
            <a:r>
              <a:rPr lang="es-ES" sz="2800" spc="-1" dirty="0" err="1">
                <a:solidFill>
                  <a:srgbClr val="333333"/>
                </a:solidFill>
                <a:latin typeface="Noto Sans"/>
                <a:ea typeface="DejaVu Sans"/>
              </a:rPr>
              <a:t>content-disposition</a:t>
            </a:r>
            <a:r>
              <a:rPr lang="es-ES" sz="2800" spc="-1" dirty="0">
                <a:solidFill>
                  <a:srgbClr val="333333"/>
                </a:solidFill>
                <a:latin typeface="Noto Sans"/>
                <a:ea typeface="DejaVu Sans"/>
              </a:rPr>
              <a:t>. Si el servidor quiere forzar la descarga de un fichero llamado “</a:t>
            </a:r>
            <a:r>
              <a:rPr lang="es-ES" sz="2800" spc="-1" dirty="0" err="1">
                <a:solidFill>
                  <a:srgbClr val="333333"/>
                </a:solidFill>
                <a:latin typeface="Noto Sans"/>
                <a:ea typeface="DejaVu Sans"/>
              </a:rPr>
              <a:t>balance.txt</a:t>
            </a:r>
            <a:r>
              <a:rPr lang="es-ES" sz="2800" spc="-1" dirty="0">
                <a:solidFill>
                  <a:srgbClr val="333333"/>
                </a:solidFill>
                <a:latin typeface="Noto Sans"/>
                <a:ea typeface="DejaVu Sans"/>
              </a:rPr>
              <a:t>”, usará una cabecera de respuesta similar a esta:</a:t>
            </a:r>
          </a:p>
          <a:p>
            <a:pPr>
              <a:lnSpc>
                <a:spcPct val="100000"/>
              </a:lnSpc>
              <a:spcAft>
                <a:spcPts val="1414"/>
              </a:spcAft>
            </a:pP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content-disposition</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attachment;filename</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balance.txt</a:t>
            </a:r>
            <a:endParaRPr lang="es-ES" sz="2800" spc="-1" dirty="0">
              <a:solidFill>
                <a:srgbClr val="333333"/>
              </a:solidFill>
              <a:latin typeface="Noto Sans"/>
              <a:ea typeface="DejaVu Sans"/>
            </a:endParaRPr>
          </a:p>
        </p:txBody>
      </p:sp>
    </p:spTree>
    <p:extLst>
      <p:ext uri="{BB962C8B-B14F-4D97-AF65-F5344CB8AC3E}">
        <p14:creationId xmlns:p14="http://schemas.microsoft.com/office/powerpoint/2010/main" val="1774997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Tipos MIME – Cabeceras MIME</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9078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MIME define cabeceras que los protocolos pueden usar para transferir información sobre el contenido enviado. Son las siguientes: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MIME-</a:t>
            </a:r>
            <a:r>
              <a:rPr lang="es-ES" sz="2800" spc="-1" dirty="0" err="1">
                <a:solidFill>
                  <a:srgbClr val="333333"/>
                </a:solidFill>
                <a:latin typeface="Noto Sans"/>
                <a:ea typeface="DejaVu Sans"/>
              </a:rPr>
              <a:t>Version</a:t>
            </a:r>
            <a:r>
              <a:rPr lang="es-ES" sz="2800" spc="-1" dirty="0">
                <a:solidFill>
                  <a:srgbClr val="333333"/>
                </a:solidFill>
                <a:latin typeface="Noto Sans"/>
                <a:ea typeface="DejaVu Sans"/>
              </a:rPr>
              <a:t>. Versión de MIME utilizada.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Content-</a:t>
            </a:r>
            <a:r>
              <a:rPr lang="es-ES" sz="2800" spc="-1" dirty="0" err="1">
                <a:solidFill>
                  <a:srgbClr val="333333"/>
                </a:solidFill>
                <a:latin typeface="Noto Sans"/>
                <a:ea typeface="DejaVu Sans"/>
              </a:rPr>
              <a:t>Type</a:t>
            </a:r>
            <a:r>
              <a:rPr lang="es-ES" sz="2800" spc="-1" dirty="0">
                <a:solidFill>
                  <a:srgbClr val="333333"/>
                </a:solidFill>
                <a:latin typeface="Noto Sans"/>
                <a:ea typeface="DejaVu Sans"/>
              </a:rPr>
              <a:t>. Tipo de contenido enviado.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Content-Transfer-</a:t>
            </a:r>
            <a:r>
              <a:rPr lang="es-ES" sz="2800" spc="-1" dirty="0" err="1">
                <a:solidFill>
                  <a:srgbClr val="333333"/>
                </a:solidFill>
                <a:latin typeface="Noto Sans"/>
                <a:ea typeface="DejaVu Sans"/>
              </a:rPr>
              <a:t>Encoding</a:t>
            </a:r>
            <a:r>
              <a:rPr lang="es-ES" sz="2800" spc="-1" dirty="0">
                <a:solidFill>
                  <a:srgbClr val="333333"/>
                </a:solidFill>
                <a:latin typeface="Noto Sans"/>
                <a:ea typeface="DejaVu Sans"/>
              </a:rPr>
              <a:t>: Cómo codificar caracteres binarios (no ASCII).</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Content-ID: Identificador único del contenido.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Content-</a:t>
            </a:r>
            <a:r>
              <a:rPr lang="es-ES" sz="2800" spc="-1" dirty="0" err="1">
                <a:solidFill>
                  <a:srgbClr val="333333"/>
                </a:solidFill>
                <a:latin typeface="Noto Sans"/>
                <a:ea typeface="DejaVu Sans"/>
              </a:rPr>
              <a:t>Description</a:t>
            </a:r>
            <a:r>
              <a:rPr lang="es-ES" sz="2800" spc="-1" dirty="0">
                <a:solidFill>
                  <a:srgbClr val="333333"/>
                </a:solidFill>
                <a:latin typeface="Noto Sans"/>
                <a:ea typeface="DejaVu Sans"/>
              </a:rPr>
              <a:t>: Descripción adicional del contenido. No es necesario en una gran parte de los casos.</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Content-</a:t>
            </a:r>
            <a:r>
              <a:rPr lang="es-ES" sz="2800" spc="-1" dirty="0" err="1">
                <a:solidFill>
                  <a:srgbClr val="333333"/>
                </a:solidFill>
                <a:latin typeface="Noto Sans"/>
                <a:ea typeface="DejaVu Sans"/>
              </a:rPr>
              <a:t>Disposition</a:t>
            </a:r>
            <a:r>
              <a:rPr lang="es-ES" sz="2800" spc="-1" dirty="0">
                <a:solidFill>
                  <a:srgbClr val="333333"/>
                </a:solidFill>
                <a:latin typeface="Noto Sans"/>
                <a:ea typeface="DejaVu Sans"/>
              </a:rPr>
              <a:t>: Cómo tratar el contenido. Por ejemplo, ficheros adjuntos.</a:t>
            </a:r>
          </a:p>
        </p:txBody>
      </p:sp>
    </p:spTree>
    <p:extLst>
      <p:ext uri="{BB962C8B-B14F-4D97-AF65-F5344CB8AC3E}">
        <p14:creationId xmlns:p14="http://schemas.microsoft.com/office/powerpoint/2010/main" val="2324627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MIME en HTTP</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2974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HTTP utiliza los tipos MIME, entre otras cosas, para: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En una petición, para:</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Cabecera </a:t>
            </a:r>
            <a:r>
              <a:rPr lang="es-ES" sz="2800" spc="-1" dirty="0" err="1">
                <a:solidFill>
                  <a:srgbClr val="333333"/>
                </a:solidFill>
                <a:latin typeface="Noto Sans"/>
                <a:ea typeface="DejaVu Sans"/>
              </a:rPr>
              <a:t>accept</a:t>
            </a:r>
            <a:r>
              <a:rPr lang="es-ES" sz="2800" spc="-1" dirty="0">
                <a:solidFill>
                  <a:srgbClr val="333333"/>
                </a:solidFill>
                <a:latin typeface="Noto Sans"/>
                <a:ea typeface="DejaVu Sans"/>
              </a:rPr>
              <a:t>: Indicar al servidor tipos de contenido que acepta el cliente como respuesta.</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En una petición o en una respuesta (se pueden usar en ambas):</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Cabecera </a:t>
            </a:r>
            <a:r>
              <a:rPr lang="es-ES" sz="2800" spc="-1" dirty="0" err="1">
                <a:solidFill>
                  <a:srgbClr val="333333"/>
                </a:solidFill>
                <a:latin typeface="Noto Sans"/>
                <a:ea typeface="DejaVu Sans"/>
              </a:rPr>
              <a:t>content-type</a:t>
            </a:r>
            <a:r>
              <a:rPr lang="es-ES" sz="2800" spc="-1" dirty="0">
                <a:solidFill>
                  <a:srgbClr val="333333"/>
                </a:solidFill>
                <a:latin typeface="Noto Sans"/>
                <a:ea typeface="DejaVu Sans"/>
              </a:rPr>
              <a:t>: para indicar el tipo de contenido del cuerpo. Sólo se usa cuando se necesita (si no hay cuerpo no hace falta). </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Cabecera </a:t>
            </a:r>
            <a:r>
              <a:rPr lang="es-ES" sz="2800" spc="-1" dirty="0" err="1">
                <a:solidFill>
                  <a:srgbClr val="333333"/>
                </a:solidFill>
                <a:latin typeface="Noto Sans"/>
                <a:ea typeface="DejaVu Sans"/>
              </a:rPr>
              <a:t>content-disposition</a:t>
            </a:r>
            <a:r>
              <a:rPr lang="es-ES" sz="2800" spc="-1" dirty="0">
                <a:solidFill>
                  <a:srgbClr val="333333"/>
                </a:solidFill>
                <a:latin typeface="Noto Sans"/>
                <a:ea typeface="DejaVu Sans"/>
              </a:rPr>
              <a:t>. Para especificar la estructura de la petición. En concreto, cuando envía más de un recurso en el cuerpo del mensaje, se utiliza el valor “</a:t>
            </a:r>
            <a:r>
              <a:rPr lang="es-ES" sz="2800" spc="-1" dirty="0" err="1">
                <a:solidFill>
                  <a:srgbClr val="333333"/>
                </a:solidFill>
                <a:latin typeface="Noto Sans"/>
                <a:ea typeface="DejaVu Sans"/>
              </a:rPr>
              <a:t>multipart</a:t>
            </a:r>
            <a:r>
              <a:rPr lang="es-ES" sz="2800" spc="-1" dirty="0">
                <a:solidFill>
                  <a:srgbClr val="333333"/>
                </a:solidFill>
                <a:latin typeface="Noto Sans"/>
                <a:ea typeface="DejaVu Sans"/>
              </a:rPr>
              <a:t>” en esta cabecera.</a:t>
            </a:r>
          </a:p>
        </p:txBody>
      </p:sp>
    </p:spTree>
    <p:extLst>
      <p:ext uri="{BB962C8B-B14F-4D97-AF65-F5344CB8AC3E}">
        <p14:creationId xmlns:p14="http://schemas.microsoft.com/office/powerpoint/2010/main" val="83607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Componentes de la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54878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1" spc="-1" dirty="0">
                <a:solidFill>
                  <a:srgbClr val="333333"/>
                </a:solidFill>
                <a:latin typeface="Noto Sans"/>
                <a:ea typeface="DejaVu Sans"/>
              </a:rPr>
              <a:t>Recursos:</a:t>
            </a:r>
            <a:r>
              <a:rPr lang="es-ES" sz="2800" spc="-1" dirty="0">
                <a:solidFill>
                  <a:srgbClr val="333333"/>
                </a:solidFill>
                <a:latin typeface="Noto Sans"/>
                <a:ea typeface="DejaVu Sans"/>
              </a:rPr>
              <a:t> documentos, videos, texto, aplicaciones, audio, etc., que están disponibles para que los usuarios los consulten.</a:t>
            </a:r>
          </a:p>
          <a:p>
            <a:pPr>
              <a:lnSpc>
                <a:spcPct val="100000"/>
              </a:lnSpc>
              <a:spcAft>
                <a:spcPts val="1414"/>
              </a:spcAft>
            </a:pPr>
            <a:r>
              <a:rPr lang="es-ES" sz="2800" b="1" spc="-1" dirty="0">
                <a:solidFill>
                  <a:srgbClr val="333333"/>
                </a:solidFill>
                <a:latin typeface="Noto Sans"/>
                <a:ea typeface="DejaVu Sans"/>
              </a:rPr>
              <a:t>URI y URL:</a:t>
            </a:r>
            <a:r>
              <a:rPr lang="es-ES" sz="2800" spc="-1" dirty="0">
                <a:solidFill>
                  <a:srgbClr val="333333"/>
                </a:solidFill>
                <a:latin typeface="Noto Sans"/>
                <a:ea typeface="DejaVu Sans"/>
              </a:rPr>
              <a:t> sistema de nombres y direcciones que identifican de forma inequívoca un recurso en la red.</a:t>
            </a:r>
          </a:p>
          <a:p>
            <a:pPr>
              <a:lnSpc>
                <a:spcPct val="100000"/>
              </a:lnSpc>
              <a:spcAft>
                <a:spcPts val="1414"/>
              </a:spcAft>
            </a:pPr>
            <a:r>
              <a:rPr lang="es-ES" sz="2800" b="1" spc="-1" dirty="0">
                <a:solidFill>
                  <a:srgbClr val="333333"/>
                </a:solidFill>
                <a:latin typeface="Noto Sans"/>
                <a:ea typeface="DejaVu Sans"/>
              </a:rPr>
              <a:t>Clientes web:</a:t>
            </a:r>
            <a:r>
              <a:rPr lang="es-ES" sz="2800" spc="-1" dirty="0">
                <a:solidFill>
                  <a:srgbClr val="333333"/>
                </a:solidFill>
                <a:latin typeface="Noto Sans"/>
                <a:ea typeface="DejaVu Sans"/>
              </a:rPr>
              <a:t> navegadores, que permiten a los usuarios acceder a la web y recuperar los recursos usando su URL.</a:t>
            </a:r>
          </a:p>
          <a:p>
            <a:pPr>
              <a:lnSpc>
                <a:spcPct val="100000"/>
              </a:lnSpc>
              <a:spcAft>
                <a:spcPts val="1414"/>
              </a:spcAft>
            </a:pPr>
            <a:r>
              <a:rPr lang="es-ES" sz="2800" b="1" spc="-1" dirty="0">
                <a:solidFill>
                  <a:srgbClr val="333333"/>
                </a:solidFill>
                <a:latin typeface="Noto Sans"/>
                <a:ea typeface="DejaVu Sans"/>
              </a:rPr>
              <a:t>Servidores web:</a:t>
            </a:r>
            <a:r>
              <a:rPr lang="es-ES" sz="2800" spc="-1" dirty="0">
                <a:solidFill>
                  <a:srgbClr val="333333"/>
                </a:solidFill>
                <a:latin typeface="Noto Sans"/>
                <a:ea typeface="DejaVu Sans"/>
              </a:rPr>
              <a:t> atienden las peticiones de los clientes y les envían los recursos solicitados.</a:t>
            </a:r>
          </a:p>
          <a:p>
            <a:pPr>
              <a:lnSpc>
                <a:spcPct val="100000"/>
              </a:lnSpc>
              <a:spcAft>
                <a:spcPts val="1414"/>
              </a:spcAft>
            </a:pPr>
            <a:r>
              <a:rPr lang="es-ES" sz="2800" b="1" spc="-1" dirty="0">
                <a:solidFill>
                  <a:srgbClr val="333333"/>
                </a:solidFill>
                <a:latin typeface="Noto Sans"/>
                <a:ea typeface="DejaVu Sans"/>
              </a:rPr>
              <a:t>Servidores de aplicaciones</a:t>
            </a:r>
            <a:r>
              <a:rPr lang="es-ES" sz="2800" spc="-1" dirty="0">
                <a:solidFill>
                  <a:srgbClr val="333333"/>
                </a:solidFill>
                <a:latin typeface="Noto Sans"/>
                <a:ea typeface="DejaVu Sans"/>
              </a:rPr>
              <a:t>: pueden ejecutar lógica de negocio compleja y manejar transacciones. Los servidores web sirven contenido estático (como HTML) y manejan solicitudes HTTP básicas.</a:t>
            </a:r>
          </a:p>
        </p:txBody>
      </p:sp>
    </p:spTree>
    <p:extLst>
      <p:ext uri="{BB962C8B-B14F-4D97-AF65-F5344CB8AC3E}">
        <p14:creationId xmlns:p14="http://schemas.microsoft.com/office/powerpoint/2010/main" val="417847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Componentes de la web</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11789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1" spc="-1" dirty="0" err="1">
                <a:solidFill>
                  <a:srgbClr val="333333"/>
                </a:solidFill>
                <a:latin typeface="Noto Sans"/>
                <a:ea typeface="DejaVu Sans"/>
              </a:rPr>
              <a:t>Proxies</a:t>
            </a:r>
            <a:r>
              <a:rPr lang="es-ES" sz="2800" b="1" spc="-1" dirty="0">
                <a:solidFill>
                  <a:srgbClr val="333333"/>
                </a:solidFill>
                <a:latin typeface="Noto Sans"/>
                <a:ea typeface="DejaVu Sans"/>
              </a:rPr>
              <a:t> web</a:t>
            </a:r>
            <a:r>
              <a:rPr lang="es-ES" sz="2800" spc="-1" dirty="0">
                <a:solidFill>
                  <a:srgbClr val="333333"/>
                </a:solidFill>
                <a:latin typeface="Noto Sans"/>
                <a:ea typeface="DejaVu Sans"/>
              </a:rPr>
              <a:t>: sistemas intermedios, ubicados entre los clientes y los servidores.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Pueden actuar como filtro o cortafuegos, impidiendo el acceso a ciertos servidores.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También sirven para acelerar la navegación web por medio del uso de la caché.</a:t>
            </a:r>
          </a:p>
          <a:p>
            <a:pPr>
              <a:lnSpc>
                <a:spcPct val="100000"/>
              </a:lnSpc>
              <a:spcAft>
                <a:spcPts val="1414"/>
              </a:spcAft>
            </a:pPr>
            <a:r>
              <a:rPr lang="es-ES" sz="2800" b="1" spc="-1" dirty="0">
                <a:solidFill>
                  <a:srgbClr val="333333"/>
                </a:solidFill>
                <a:latin typeface="Noto Sans"/>
                <a:ea typeface="DejaVu Sans"/>
              </a:rPr>
              <a:t>Protocolo HTTP</a:t>
            </a:r>
            <a:r>
              <a:rPr lang="es-ES" sz="2800" spc="-1" dirty="0">
                <a:solidFill>
                  <a:srgbClr val="333333"/>
                </a:solidFill>
                <a:latin typeface="Noto Sans"/>
                <a:ea typeface="DejaVu Sans"/>
              </a:rPr>
              <a:t>: protocolo que utilizan los navegadores y los servidores web para comunicarse entre sí.</a:t>
            </a:r>
          </a:p>
          <a:p>
            <a:pPr>
              <a:lnSpc>
                <a:spcPct val="100000"/>
              </a:lnSpc>
              <a:spcAft>
                <a:spcPts val="1414"/>
              </a:spcAft>
            </a:pPr>
            <a:r>
              <a:rPr lang="es-ES" sz="2800" b="1" spc="-1" dirty="0">
                <a:solidFill>
                  <a:srgbClr val="333333"/>
                </a:solidFill>
                <a:latin typeface="Noto Sans"/>
                <a:ea typeface="DejaVu Sans"/>
              </a:rPr>
              <a:t>Tecnologías web</a:t>
            </a:r>
            <a:r>
              <a:rPr lang="es-ES" sz="2800" spc="-1" dirty="0">
                <a:solidFill>
                  <a:srgbClr val="333333"/>
                </a:solidFill>
                <a:latin typeface="Noto Sans"/>
                <a:ea typeface="DejaVu Sans"/>
              </a:rPr>
              <a:t>: conjunto de técnicas y tecnologías usadas para la implementación de sitios web. HTML, CSS, XML, Ajax, JSON, </a:t>
            </a:r>
            <a:r>
              <a:rPr lang="es-ES" sz="2800" spc="-1" dirty="0" err="1">
                <a:solidFill>
                  <a:srgbClr val="333333"/>
                </a:solidFill>
                <a:latin typeface="Noto Sans"/>
                <a:ea typeface="DejaVu Sans"/>
              </a:rPr>
              <a:t>SVG</a:t>
            </a:r>
            <a:r>
              <a:rPr lang="es-ES" sz="2800" spc="-1" dirty="0">
                <a:solidFill>
                  <a:srgbClr val="333333"/>
                </a:solidFill>
                <a:latin typeface="Noto Sans"/>
                <a:ea typeface="DejaVu Sans"/>
              </a:rPr>
              <a:t>, …</a:t>
            </a:r>
          </a:p>
        </p:txBody>
      </p:sp>
    </p:spTree>
    <p:extLst>
      <p:ext uri="{BB962C8B-B14F-4D97-AF65-F5344CB8AC3E}">
        <p14:creationId xmlns:p14="http://schemas.microsoft.com/office/powerpoint/2010/main" val="281230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Modelo cliente–servidor</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468700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La web usa el modelo cliente / servidor. </a:t>
            </a:r>
          </a:p>
          <a:p>
            <a:pPr>
              <a:lnSpc>
                <a:spcPct val="100000"/>
              </a:lnSpc>
              <a:spcAft>
                <a:spcPts val="1414"/>
              </a:spcAft>
            </a:pPr>
            <a:r>
              <a:rPr lang="es-ES" sz="2800" spc="-1" dirty="0">
                <a:solidFill>
                  <a:srgbClr val="333333"/>
                </a:solidFill>
                <a:latin typeface="Noto Sans"/>
                <a:ea typeface="DejaVu Sans"/>
              </a:rPr>
              <a:t>El servidor pone a disposición de los clientes una serie de información, y se mantiene a la espera de peticiones entrantes</a:t>
            </a:r>
          </a:p>
          <a:p>
            <a:pPr>
              <a:lnSpc>
                <a:spcPct val="100000"/>
              </a:lnSpc>
              <a:spcAft>
                <a:spcPts val="1414"/>
              </a:spcAft>
            </a:pPr>
            <a:r>
              <a:rPr lang="es-ES" sz="2800" spc="-1" dirty="0">
                <a:solidFill>
                  <a:srgbClr val="333333"/>
                </a:solidFill>
                <a:latin typeface="Noto Sans"/>
                <a:ea typeface="DejaVu Sans"/>
              </a:rPr>
              <a:t>Los clientes se conectan a los servidores (inician la comunicación) y realizan la petición de la información que desean recuperar.</a:t>
            </a:r>
          </a:p>
          <a:p>
            <a:pPr>
              <a:lnSpc>
                <a:spcPct val="100000"/>
              </a:lnSpc>
              <a:spcAft>
                <a:spcPts val="1414"/>
              </a:spcAft>
            </a:pPr>
            <a:r>
              <a:rPr lang="es-ES" sz="2800" spc="-1" dirty="0">
                <a:solidFill>
                  <a:srgbClr val="333333"/>
                </a:solidFill>
                <a:latin typeface="Noto Sans"/>
                <a:ea typeface="DejaVu Sans"/>
              </a:rPr>
              <a:t>Clientes web (navegadores web): Google Chrome, Opera, Firefox, Microsoft Edge, Safari, Tor, Vivaldi, …</a:t>
            </a:r>
          </a:p>
          <a:p>
            <a:pPr>
              <a:lnSpc>
                <a:spcPct val="100000"/>
              </a:lnSpc>
              <a:spcAft>
                <a:spcPts val="1414"/>
              </a:spcAft>
            </a:pPr>
            <a:r>
              <a:rPr lang="es-ES" sz="2800" spc="-1" dirty="0">
                <a:solidFill>
                  <a:srgbClr val="333333"/>
                </a:solidFill>
                <a:latin typeface="Noto Sans"/>
                <a:ea typeface="DejaVu Sans"/>
              </a:rPr>
              <a:t>Servidores web o de aplicaciones: Apache, IIS, </a:t>
            </a:r>
            <a:r>
              <a:rPr lang="es-ES" sz="2800" spc="-1" dirty="0" err="1">
                <a:solidFill>
                  <a:srgbClr val="333333"/>
                </a:solidFill>
                <a:latin typeface="Noto Sans"/>
                <a:ea typeface="DejaVu Sans"/>
              </a:rPr>
              <a:t>NGINX</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Lighthttpd</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Node.js</a:t>
            </a:r>
            <a:r>
              <a:rPr lang="es-ES" sz="2800" spc="-1" dirty="0">
                <a:solidFill>
                  <a:srgbClr val="333333"/>
                </a:solidFill>
                <a:latin typeface="Noto Sans"/>
                <a:ea typeface="DejaVu Sans"/>
              </a:rPr>
              <a:t>, Apache Tomcat, </a:t>
            </a:r>
            <a:r>
              <a:rPr lang="es-ES" sz="2800" spc="-1" dirty="0" err="1">
                <a:solidFill>
                  <a:srgbClr val="333333"/>
                </a:solidFill>
                <a:latin typeface="Noto Sans"/>
                <a:ea typeface="DejaVu Sans"/>
              </a:rPr>
              <a:t>JBoss</a:t>
            </a:r>
            <a:r>
              <a:rPr lang="es-ES" sz="2800" spc="-1" dirty="0">
                <a:solidFill>
                  <a:srgbClr val="333333"/>
                </a:solidFill>
                <a:latin typeface="Noto Sans"/>
                <a:ea typeface="DejaVu Sans"/>
              </a:rPr>
              <a:t>, …</a:t>
            </a:r>
          </a:p>
        </p:txBody>
      </p:sp>
    </p:spTree>
    <p:extLst>
      <p:ext uri="{BB962C8B-B14F-4D97-AF65-F5344CB8AC3E}">
        <p14:creationId xmlns:p14="http://schemas.microsoft.com/office/powerpoint/2010/main" val="42094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URI – URL – </a:t>
            </a:r>
            <a:r>
              <a:rPr lang="es-ES" sz="4400" b="1" strike="noStrike" spc="-1" dirty="0" err="1">
                <a:solidFill>
                  <a:srgbClr val="000000"/>
                </a:solidFill>
                <a:latin typeface="Noto Sans"/>
                <a:ea typeface="Noto Sans"/>
              </a:rPr>
              <a:t>URN</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83604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spc="-1" dirty="0">
                <a:solidFill>
                  <a:srgbClr val="333333"/>
                </a:solidFill>
                <a:latin typeface="Noto Sans"/>
                <a:ea typeface="DejaVu Sans"/>
              </a:rPr>
              <a:t>Tres términos relacionados que a veces se confunden.</a:t>
            </a:r>
          </a:p>
          <a:p>
            <a:pPr>
              <a:lnSpc>
                <a:spcPct val="100000"/>
              </a:lnSpc>
              <a:spcAft>
                <a:spcPts val="1414"/>
              </a:spcAft>
            </a:pPr>
            <a:r>
              <a:rPr lang="es-ES" sz="2800" b="1" spc="-1" dirty="0">
                <a:solidFill>
                  <a:srgbClr val="333333"/>
                </a:solidFill>
                <a:latin typeface="Noto Sans"/>
                <a:ea typeface="DejaVu Sans"/>
              </a:rPr>
              <a:t>URI:</a:t>
            </a:r>
            <a:r>
              <a:rPr lang="es-ES" sz="2800" spc="-1" dirty="0">
                <a:solidFill>
                  <a:srgbClr val="333333"/>
                </a:solidFill>
                <a:latin typeface="Noto Sans"/>
                <a:ea typeface="DejaVu Sans"/>
              </a:rPr>
              <a:t> </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Uniform</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Resource</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Identifier</a:t>
            </a:r>
            <a:r>
              <a:rPr lang="es-ES" sz="2800" spc="-1" dirty="0">
                <a:solidFill>
                  <a:srgbClr val="333333"/>
                </a:solidFill>
                <a:latin typeface="Noto Sans"/>
                <a:ea typeface="DejaVu Sans"/>
              </a:rPr>
              <a:t>. Identificador uniforme de recurso.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Cadena de caracteres que identifica un recurso en la red.</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Las URI se dividen en URL y </a:t>
            </a:r>
            <a:r>
              <a:rPr lang="es-ES" sz="2800" spc="-1" dirty="0" err="1">
                <a:solidFill>
                  <a:srgbClr val="333333"/>
                </a:solidFill>
                <a:latin typeface="Noto Sans"/>
                <a:ea typeface="DejaVu Sans"/>
              </a:rPr>
              <a:t>URN</a:t>
            </a:r>
            <a:endParaRPr lang="es-ES" sz="2800" spc="-1" dirty="0">
              <a:solidFill>
                <a:srgbClr val="333333"/>
              </a:solidFill>
              <a:latin typeface="Noto Sans"/>
              <a:ea typeface="DejaVu Sans"/>
            </a:endParaRPr>
          </a:p>
          <a:p>
            <a:pPr>
              <a:lnSpc>
                <a:spcPct val="100000"/>
              </a:lnSpc>
              <a:spcAft>
                <a:spcPts val="1414"/>
              </a:spcAft>
            </a:pPr>
            <a:r>
              <a:rPr lang="es-ES" sz="2800" b="1" spc="-1" dirty="0">
                <a:solidFill>
                  <a:srgbClr val="333333"/>
                </a:solidFill>
                <a:latin typeface="Noto Sans"/>
                <a:ea typeface="DejaVu Sans"/>
              </a:rPr>
              <a:t>URL:</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Uniform</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Resource</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Locator</a:t>
            </a:r>
            <a:r>
              <a:rPr lang="es-ES" sz="2800" spc="-1" dirty="0">
                <a:solidFill>
                  <a:srgbClr val="333333"/>
                </a:solidFill>
                <a:latin typeface="Noto Sans"/>
                <a:ea typeface="DejaVu Sans"/>
              </a:rPr>
              <a:t>. Localizador uniforme de recurso.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Permite no sólo identificar, sino localizar un recurso en la red.</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Incluye información sobre la forma (protocolo) de acceso al recurso: http://, https://, ftp://, telnet://, etc.</a:t>
            </a:r>
          </a:p>
        </p:txBody>
      </p:sp>
    </p:spTree>
    <p:extLst>
      <p:ext uri="{BB962C8B-B14F-4D97-AF65-F5344CB8AC3E}">
        <p14:creationId xmlns:p14="http://schemas.microsoft.com/office/powerpoint/2010/main" val="161415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URI – URL – </a:t>
            </a:r>
            <a:r>
              <a:rPr lang="es-ES" sz="4400" b="1" strike="noStrike" spc="-1" dirty="0" err="1">
                <a:solidFill>
                  <a:srgbClr val="000000"/>
                </a:solidFill>
                <a:latin typeface="Noto Sans"/>
                <a:ea typeface="Noto Sans"/>
              </a:rPr>
              <a:t>URN</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540515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1" spc="-1" dirty="0" err="1">
                <a:solidFill>
                  <a:srgbClr val="333333"/>
                </a:solidFill>
                <a:latin typeface="Noto Sans"/>
                <a:ea typeface="DejaVu Sans"/>
              </a:rPr>
              <a:t>URN</a:t>
            </a:r>
            <a:r>
              <a:rPr lang="es-ES" sz="2800" b="1" spc="-1" dirty="0">
                <a:solidFill>
                  <a:srgbClr val="333333"/>
                </a:solidFill>
                <a:latin typeface="Noto Sans"/>
                <a:ea typeface="DejaVu Sans"/>
              </a:rPr>
              <a:t>: </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Uniform</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Resource</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Name</a:t>
            </a:r>
            <a:r>
              <a:rPr lang="es-ES" sz="2800" spc="-1" dirty="0">
                <a:solidFill>
                  <a:srgbClr val="333333"/>
                </a:solidFill>
                <a:latin typeface="Noto Sans"/>
                <a:ea typeface="DejaVu Sans"/>
              </a:rPr>
              <a:t>. Nombre uniforme de recurso.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Es un nombre del recurso, que debe ser único en la red.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Es como el “DNI” del recurso.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No indican donde se encuentra el recurso, como sí hacen las URL.</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Es de la forma </a:t>
            </a:r>
            <a:r>
              <a:rPr lang="es-ES" sz="2800" spc="-1" dirty="0" err="1">
                <a:solidFill>
                  <a:srgbClr val="333333"/>
                </a:solidFill>
                <a:latin typeface="Noto Sans"/>
                <a:ea typeface="DejaVu Sans"/>
              </a:rPr>
              <a:t>URN:NID:NSS</a:t>
            </a:r>
            <a:r>
              <a:rPr lang="es-ES" sz="2800" spc="-1" dirty="0">
                <a:solidFill>
                  <a:srgbClr val="333333"/>
                </a:solidFill>
                <a:latin typeface="Noto Sans"/>
                <a:ea typeface="DejaVu Sans"/>
              </a:rPr>
              <a:t>, donde:</a:t>
            </a:r>
          </a:p>
          <a:p>
            <a:pPr marL="914400" lvl="1" indent="-457200">
              <a:spcAft>
                <a:spcPts val="1414"/>
              </a:spcAft>
              <a:buFont typeface="Arial" panose="020B0604020202020204" pitchFamily="34" charset="0"/>
              <a:buChar char="•"/>
            </a:pPr>
            <a:r>
              <a:rPr lang="es-ES" sz="2800" spc="-1" dirty="0" err="1">
                <a:solidFill>
                  <a:srgbClr val="333333"/>
                </a:solidFill>
                <a:latin typeface="Noto Sans"/>
                <a:ea typeface="DejaVu Sans"/>
              </a:rPr>
              <a:t>URN</a:t>
            </a:r>
            <a:r>
              <a:rPr lang="es-ES" sz="2800" spc="-1" dirty="0">
                <a:solidFill>
                  <a:srgbClr val="333333"/>
                </a:solidFill>
                <a:latin typeface="Noto Sans"/>
                <a:ea typeface="DejaVu Sans"/>
              </a:rPr>
              <a:t>: Todas las </a:t>
            </a:r>
            <a:r>
              <a:rPr lang="es-ES" sz="2800" spc="-1" dirty="0" err="1">
                <a:solidFill>
                  <a:srgbClr val="333333"/>
                </a:solidFill>
                <a:latin typeface="Noto Sans"/>
                <a:ea typeface="DejaVu Sans"/>
              </a:rPr>
              <a:t>URN</a:t>
            </a:r>
            <a:r>
              <a:rPr lang="es-ES" sz="2800" spc="-1" dirty="0">
                <a:solidFill>
                  <a:srgbClr val="333333"/>
                </a:solidFill>
                <a:latin typeface="Noto Sans"/>
                <a:ea typeface="DejaVu Sans"/>
              </a:rPr>
              <a:t> comienzan así.</a:t>
            </a:r>
          </a:p>
          <a:p>
            <a:pPr marL="914400" lvl="1" indent="-457200">
              <a:spcAft>
                <a:spcPts val="1414"/>
              </a:spcAft>
              <a:buFont typeface="Arial" panose="020B0604020202020204" pitchFamily="34" charset="0"/>
              <a:buChar char="•"/>
            </a:pPr>
            <a:r>
              <a:rPr lang="es-ES" sz="2800" spc="-1" dirty="0" err="1">
                <a:solidFill>
                  <a:srgbClr val="333333"/>
                </a:solidFill>
                <a:latin typeface="Noto Sans"/>
                <a:ea typeface="DejaVu Sans"/>
              </a:rPr>
              <a:t>NID</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Namespace</a:t>
            </a:r>
            <a:r>
              <a:rPr lang="es-ES" sz="2800" spc="-1" dirty="0">
                <a:solidFill>
                  <a:srgbClr val="333333"/>
                </a:solidFill>
                <a:latin typeface="Noto Sans"/>
                <a:ea typeface="DejaVu Sans"/>
              </a:rPr>
              <a:t> ID. Identifica el tipo de </a:t>
            </a:r>
            <a:r>
              <a:rPr lang="es-ES" sz="2800" spc="-1" dirty="0" err="1">
                <a:solidFill>
                  <a:srgbClr val="333333"/>
                </a:solidFill>
                <a:latin typeface="Noto Sans"/>
                <a:ea typeface="DejaVu Sans"/>
              </a:rPr>
              <a:t>URN</a:t>
            </a:r>
            <a:r>
              <a:rPr lang="es-ES" sz="2800" spc="-1" dirty="0">
                <a:solidFill>
                  <a:srgbClr val="333333"/>
                </a:solidFill>
                <a:latin typeface="Noto Sans"/>
                <a:ea typeface="DejaVu Sans"/>
              </a:rPr>
              <a:t> que estamos usando.</a:t>
            </a:r>
          </a:p>
          <a:p>
            <a:pPr marL="914400" lvl="1" indent="-457200">
              <a:spcAft>
                <a:spcPts val="1414"/>
              </a:spcAft>
              <a:buFont typeface="Arial" panose="020B0604020202020204" pitchFamily="34" charset="0"/>
              <a:buChar char="•"/>
            </a:pPr>
            <a:r>
              <a:rPr lang="es-ES" sz="2800" spc="-1" dirty="0">
                <a:solidFill>
                  <a:srgbClr val="333333"/>
                </a:solidFill>
                <a:latin typeface="Noto Sans"/>
                <a:ea typeface="DejaVu Sans"/>
              </a:rPr>
              <a:t>NSS: </a:t>
            </a:r>
            <a:r>
              <a:rPr lang="es-ES" sz="2800" spc="-1" dirty="0" err="1">
                <a:solidFill>
                  <a:srgbClr val="333333"/>
                </a:solidFill>
                <a:latin typeface="Noto Sans"/>
                <a:ea typeface="DejaVu Sans"/>
              </a:rPr>
              <a:t>Namespace</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specific</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string</a:t>
            </a:r>
            <a:r>
              <a:rPr lang="es-ES" sz="2800" spc="-1" dirty="0">
                <a:solidFill>
                  <a:srgbClr val="333333"/>
                </a:solidFill>
                <a:latin typeface="Noto Sans"/>
                <a:ea typeface="DejaVu Sans"/>
              </a:rPr>
              <a:t>. El valor específico para el recurso.</a:t>
            </a:r>
          </a:p>
        </p:txBody>
      </p:sp>
    </p:spTree>
    <p:extLst>
      <p:ext uri="{BB962C8B-B14F-4D97-AF65-F5344CB8AC3E}">
        <p14:creationId xmlns:p14="http://schemas.microsoft.com/office/powerpoint/2010/main" val="300891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EAF8-8CDE-677B-3624-875599D2F17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CD87A8F5-616B-716D-64C8-3EB420DEAEA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URI – URL – </a:t>
            </a:r>
            <a:r>
              <a:rPr lang="es-ES" sz="4400" b="1" strike="noStrike" spc="-1" dirty="0" err="1">
                <a:solidFill>
                  <a:srgbClr val="000000"/>
                </a:solidFill>
                <a:latin typeface="Noto Sans"/>
                <a:ea typeface="Noto Sans"/>
              </a:rPr>
              <a:t>URN</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D9B105DA-A1FF-19C2-10B4-C5CF2B74F8D7}"/>
              </a:ext>
            </a:extLst>
          </p:cNvPr>
          <p:cNvSpPr/>
          <p:nvPr/>
        </p:nvSpPr>
        <p:spPr>
          <a:xfrm>
            <a:off x="482759" y="1282680"/>
            <a:ext cx="12534119" cy="608739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Aft>
                <a:spcPts val="1414"/>
              </a:spcAft>
            </a:pPr>
            <a:r>
              <a:rPr lang="es-ES" sz="2800" b="1" spc="-1" dirty="0">
                <a:solidFill>
                  <a:srgbClr val="333333"/>
                </a:solidFill>
                <a:latin typeface="Noto Sans"/>
                <a:ea typeface="DejaVu Sans"/>
              </a:rPr>
              <a:t>Ejemplos de URL:</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https://</a:t>
            </a:r>
            <a:r>
              <a:rPr lang="es-ES" sz="2800" spc="-1" dirty="0" err="1">
                <a:solidFill>
                  <a:srgbClr val="333333"/>
                </a:solidFill>
                <a:latin typeface="Noto Sans"/>
                <a:ea typeface="DejaVu Sans"/>
              </a:rPr>
              <a:t>www.google.com</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search?q</a:t>
            </a:r>
            <a:r>
              <a:rPr lang="es-ES" sz="2800" spc="-1" dirty="0">
                <a:solidFill>
                  <a:srgbClr val="333333"/>
                </a:solidFill>
                <a:latin typeface="Noto Sans"/>
                <a:ea typeface="DejaVu Sans"/>
              </a:rPr>
              <a:t>=http</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ftp://</a:t>
            </a:r>
            <a:r>
              <a:rPr lang="es-ES" sz="2800" spc="-1" dirty="0" err="1">
                <a:solidFill>
                  <a:srgbClr val="333333"/>
                </a:solidFill>
                <a:latin typeface="Noto Sans"/>
                <a:ea typeface="DejaVu Sans"/>
              </a:rPr>
              <a:t>ftp.rediris.es</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welcome.msg</a:t>
            </a:r>
            <a:endParaRPr lang="es-ES" sz="2800" spc="-1" dirty="0">
              <a:solidFill>
                <a:srgbClr val="333333"/>
              </a:solidFill>
              <a:latin typeface="Noto Sans"/>
              <a:ea typeface="DejaVu Sans"/>
            </a:endParaRP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http://</a:t>
            </a:r>
            <a:r>
              <a:rPr lang="es-ES" sz="2800" spc="-1" dirty="0" err="1">
                <a:solidFill>
                  <a:srgbClr val="333333"/>
                </a:solidFill>
                <a:latin typeface="Noto Sans"/>
                <a:ea typeface="DejaVu Sans"/>
              </a:rPr>
              <a:t>www.miweb.co:2048</a:t>
            </a:r>
            <a:r>
              <a:rPr lang="es-ES" sz="2800" spc="-1" dirty="0">
                <a:solidFill>
                  <a:srgbClr val="333333"/>
                </a:solidFill>
                <a:latin typeface="Noto Sans"/>
                <a:ea typeface="DejaVu Sans"/>
              </a:rPr>
              <a:t>/noticias/</a:t>
            </a:r>
            <a:r>
              <a:rPr lang="es-ES" sz="2800" spc="-1" dirty="0" err="1">
                <a:solidFill>
                  <a:srgbClr val="333333"/>
                </a:solidFill>
                <a:latin typeface="Noto Sans"/>
                <a:ea typeface="DejaVu Sans"/>
              </a:rPr>
              <a:t>noticia.html</a:t>
            </a:r>
            <a:endParaRPr lang="es-ES" sz="2800" spc="-1" dirty="0">
              <a:solidFill>
                <a:srgbClr val="333333"/>
              </a:solidFill>
              <a:latin typeface="Noto Sans"/>
              <a:ea typeface="DejaVu Sans"/>
            </a:endParaRPr>
          </a:p>
          <a:p>
            <a:pPr>
              <a:lnSpc>
                <a:spcPct val="100000"/>
              </a:lnSpc>
              <a:spcAft>
                <a:spcPts val="1414"/>
              </a:spcAft>
            </a:pPr>
            <a:r>
              <a:rPr lang="es-ES" sz="2800" b="1" spc="-1" dirty="0">
                <a:solidFill>
                  <a:srgbClr val="333333"/>
                </a:solidFill>
                <a:latin typeface="Noto Sans"/>
                <a:ea typeface="DejaVu Sans"/>
              </a:rPr>
              <a:t>Ejemplos de </a:t>
            </a:r>
            <a:r>
              <a:rPr lang="es-ES" sz="2800" b="1" spc="-1" dirty="0" err="1">
                <a:solidFill>
                  <a:srgbClr val="333333"/>
                </a:solidFill>
                <a:latin typeface="Noto Sans"/>
                <a:ea typeface="DejaVu Sans"/>
              </a:rPr>
              <a:t>URN</a:t>
            </a:r>
            <a:r>
              <a:rPr lang="es-ES" sz="2800" b="1"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urn:isbn:0451450523</a:t>
            </a:r>
            <a:r>
              <a:rPr lang="es-ES" sz="2800" spc="-1" dirty="0">
                <a:solidFill>
                  <a:srgbClr val="333333"/>
                </a:solidFill>
                <a:latin typeface="Noto Sans"/>
                <a:ea typeface="DejaVu Sans"/>
              </a:rPr>
              <a:t> – Libro "</a:t>
            </a:r>
            <a:r>
              <a:rPr lang="es-ES" sz="2800" spc="-1" dirty="0" err="1">
                <a:solidFill>
                  <a:srgbClr val="333333"/>
                </a:solidFill>
                <a:latin typeface="Noto Sans"/>
                <a:ea typeface="DejaVu Sans"/>
              </a:rPr>
              <a:t>The</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Last</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Unicorn</a:t>
            </a:r>
            <a:r>
              <a:rPr lang="es-ES" sz="2800" spc="-1" dirty="0">
                <a:solidFill>
                  <a:srgbClr val="333333"/>
                </a:solidFill>
                <a:latin typeface="Noto Sans"/>
                <a:ea typeface="DejaVu Sans"/>
              </a:rPr>
              <a:t>".</a:t>
            </a:r>
            <a:br>
              <a:rPr lang="es-ES" sz="2800" spc="-1" dirty="0">
                <a:solidFill>
                  <a:srgbClr val="333333"/>
                </a:solidFill>
                <a:latin typeface="Noto Sans"/>
                <a:ea typeface="DejaVu Sans"/>
              </a:rPr>
            </a:br>
            <a:r>
              <a:rPr lang="es-ES" sz="2800" spc="-1" dirty="0">
                <a:solidFill>
                  <a:srgbClr val="333333"/>
                </a:solidFill>
                <a:latin typeface="Noto Sans"/>
                <a:ea typeface="DejaVu Sans"/>
              </a:rPr>
              <a:t>ISBN (International Standard Book </a:t>
            </a:r>
            <a:r>
              <a:rPr lang="es-ES" sz="2800" spc="-1" dirty="0" err="1">
                <a:solidFill>
                  <a:srgbClr val="333333"/>
                </a:solidFill>
                <a:latin typeface="Noto Sans"/>
                <a:ea typeface="DejaVu Sans"/>
              </a:rPr>
              <a:t>Number</a:t>
            </a:r>
            <a:r>
              <a:rPr lang="es-ES" sz="2800"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urn:ISSN:0167-6423</a:t>
            </a:r>
            <a:r>
              <a:rPr lang="es-ES" sz="2800" spc="-1" dirty="0">
                <a:solidFill>
                  <a:srgbClr val="333333"/>
                </a:solidFill>
                <a:latin typeface="Noto Sans"/>
                <a:ea typeface="DejaVu Sans"/>
              </a:rPr>
              <a:t> – Revista "</a:t>
            </a:r>
            <a:r>
              <a:rPr lang="es-ES" sz="2800" spc="-1" dirty="0" err="1">
                <a:solidFill>
                  <a:srgbClr val="333333"/>
                </a:solidFill>
                <a:latin typeface="Noto Sans"/>
                <a:ea typeface="DejaVu Sans"/>
              </a:rPr>
              <a:t>Science</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of</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Computer</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Programming</a:t>
            </a:r>
            <a:r>
              <a:rPr lang="es-ES" sz="2800" spc="-1" dirty="0">
                <a:solidFill>
                  <a:srgbClr val="333333"/>
                </a:solidFill>
                <a:latin typeface="Noto Sans"/>
                <a:ea typeface="DejaVu Sans"/>
              </a:rPr>
              <a:t>".</a:t>
            </a:r>
            <a:br>
              <a:rPr lang="es-ES" sz="2800" spc="-1" dirty="0">
                <a:solidFill>
                  <a:srgbClr val="333333"/>
                </a:solidFill>
                <a:latin typeface="Noto Sans"/>
                <a:ea typeface="DejaVu Sans"/>
              </a:rPr>
            </a:br>
            <a:r>
              <a:rPr lang="es-ES" sz="2800" spc="-1" dirty="0">
                <a:solidFill>
                  <a:srgbClr val="333333"/>
                </a:solidFill>
                <a:latin typeface="Noto Sans"/>
                <a:ea typeface="DejaVu Sans"/>
              </a:rPr>
              <a:t>ISSN (International Standard Serial </a:t>
            </a:r>
            <a:r>
              <a:rPr lang="es-ES" sz="2800" spc="-1" dirty="0" err="1">
                <a:solidFill>
                  <a:srgbClr val="333333"/>
                </a:solidFill>
                <a:latin typeface="Noto Sans"/>
                <a:ea typeface="DejaVu Sans"/>
              </a:rPr>
              <a:t>Number</a:t>
            </a:r>
            <a:r>
              <a:rPr lang="es-ES" sz="2800" spc="-1" dirty="0">
                <a:solidFill>
                  <a:srgbClr val="333333"/>
                </a:solidFill>
                <a:latin typeface="Noto Sans"/>
                <a:ea typeface="DejaVu Sans"/>
              </a:rPr>
              <a:t>)</a:t>
            </a:r>
          </a:p>
          <a:p>
            <a:pPr marL="457200" indent="-457200">
              <a:lnSpc>
                <a:spcPct val="100000"/>
              </a:lnSpc>
              <a:spcAft>
                <a:spcPts val="1414"/>
              </a:spcAft>
              <a:buFont typeface="Arial" panose="020B0604020202020204" pitchFamily="34" charset="0"/>
              <a:buChar char="•"/>
            </a:pPr>
            <a:r>
              <a:rPr lang="es-ES" sz="2800" spc="-1" dirty="0" err="1">
                <a:solidFill>
                  <a:srgbClr val="333333"/>
                </a:solidFill>
                <a:latin typeface="Noto Sans"/>
                <a:ea typeface="DejaVu Sans"/>
              </a:rPr>
              <a:t>urn:lex:eu:council:directive:2010-03-09;2010-19-UE</a:t>
            </a:r>
            <a:br>
              <a:rPr lang="es-ES" sz="2800" spc="-1" dirty="0">
                <a:solidFill>
                  <a:srgbClr val="333333"/>
                </a:solidFill>
                <a:latin typeface="Noto Sans"/>
                <a:ea typeface="DejaVu Sans"/>
              </a:rPr>
            </a:br>
            <a:r>
              <a:rPr lang="es-ES" sz="2800" spc="-1" dirty="0">
                <a:solidFill>
                  <a:srgbClr val="333333"/>
                </a:solidFill>
                <a:latin typeface="Noto Sans"/>
                <a:ea typeface="DejaVu Sans"/>
              </a:rPr>
              <a:t>Directiva de la unión europea según Lex </a:t>
            </a:r>
            <a:r>
              <a:rPr lang="es-ES" sz="2800" spc="-1" dirty="0" err="1">
                <a:solidFill>
                  <a:srgbClr val="333333"/>
                </a:solidFill>
                <a:latin typeface="Noto Sans"/>
                <a:ea typeface="DejaVu Sans"/>
              </a:rPr>
              <a:t>URN</a:t>
            </a:r>
            <a:r>
              <a:rPr lang="es-ES" sz="2800" spc="-1" dirty="0">
                <a:solidFill>
                  <a:srgbClr val="333333"/>
                </a:solidFill>
                <a:latin typeface="Noto Sans"/>
                <a:ea typeface="DejaVu Sans"/>
              </a:rPr>
              <a:t> </a:t>
            </a:r>
            <a:r>
              <a:rPr lang="es-ES" sz="2800" spc="-1" dirty="0" err="1">
                <a:solidFill>
                  <a:srgbClr val="333333"/>
                </a:solidFill>
                <a:latin typeface="Noto Sans"/>
                <a:ea typeface="DejaVu Sans"/>
              </a:rPr>
              <a:t>Namespace</a:t>
            </a:r>
            <a:endParaRPr lang="es-ES" sz="2800" spc="-1" dirty="0">
              <a:solidFill>
                <a:srgbClr val="333333"/>
              </a:solidFill>
              <a:latin typeface="Noto Sans"/>
              <a:ea typeface="DejaVu Sans"/>
            </a:endParaRPr>
          </a:p>
        </p:txBody>
      </p:sp>
    </p:spTree>
    <p:extLst>
      <p:ext uri="{BB962C8B-B14F-4D97-AF65-F5344CB8AC3E}">
        <p14:creationId xmlns:p14="http://schemas.microsoft.com/office/powerpoint/2010/main" val="2355083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13940</TotalTime>
  <Words>3325</Words>
  <Application>Microsoft Office PowerPoint</Application>
  <PresentationFormat>Personalizado</PresentationFormat>
  <Paragraphs>294</Paragraphs>
  <Slides>35</Slides>
  <Notes>35</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35</vt:i4>
      </vt:variant>
    </vt:vector>
  </HeadingPairs>
  <TitlesOfParts>
    <vt:vector size="45" baseType="lpstr">
      <vt:lpstr>Arial</vt:lpstr>
      <vt:lpstr>Arial Narrow</vt:lpstr>
      <vt:lpstr>Calibri</vt:lpstr>
      <vt:lpstr>Calibri Light</vt:lpstr>
      <vt:lpstr>Noto Sans</vt:lpstr>
      <vt:lpstr>Symbol</vt:lpstr>
      <vt:lpstr>Times New Roman</vt:lpstr>
      <vt:lpstr>Wingdings</vt:lpstr>
      <vt:lpstr>Office Theme</vt:lpstr>
      <vt:lpstr>Office Theme</vt:lpstr>
      <vt:lpstr>UT 1.1 – Arquitectura y herramientas web 5 – La web y sus componentes – El protocolo HTTP</vt:lpstr>
      <vt:lpstr>World Wide Web</vt:lpstr>
      <vt:lpstr>W3C – Estandarización </vt:lpstr>
      <vt:lpstr>Componentes de la web</vt:lpstr>
      <vt:lpstr>Componentes de la web</vt:lpstr>
      <vt:lpstr>Modelo cliente–servidor</vt:lpstr>
      <vt:lpstr>URI – URL – URN</vt:lpstr>
      <vt:lpstr>URI – URL – URN</vt:lpstr>
      <vt:lpstr>URI – URL – URN</vt:lpstr>
      <vt:lpstr>Estructura básica de una URL</vt:lpstr>
      <vt:lpstr>Ejemplos de URL web</vt:lpstr>
      <vt:lpstr>HTTP y HTTPS</vt:lpstr>
      <vt:lpstr>Funcionamiento básico</vt:lpstr>
      <vt:lpstr>Esquema de funcionamiento</vt:lpstr>
      <vt:lpstr>Mensajes HTTP – Estructura</vt:lpstr>
      <vt:lpstr>Mensajes HTTP – Ejemplos</vt:lpstr>
      <vt:lpstr>Mensajes HTTP – Ejemplos</vt:lpstr>
      <vt:lpstr>Mensajes HTTP – Ejemplos</vt:lpstr>
      <vt:lpstr>Peticiones HTTP – Línea inicial</vt:lpstr>
      <vt:lpstr>Peticiones HTTP – Cabeceras</vt:lpstr>
      <vt:lpstr>Peticiones HTTP – Cuerpo</vt:lpstr>
      <vt:lpstr>Respuestas HTTP – Línea inicial</vt:lpstr>
      <vt:lpstr>Respuestas HTTP – Cabeceras y cuerpo</vt:lpstr>
      <vt:lpstr>Métodos HTTP – GET</vt:lpstr>
      <vt:lpstr>Métodos HTTP – POST</vt:lpstr>
      <vt:lpstr>Métodos HTTP – Otros métodos</vt:lpstr>
      <vt:lpstr>Cabeceras HTTP</vt:lpstr>
      <vt:lpstr>Cabeceras HTTP – Ejemplos</vt:lpstr>
      <vt:lpstr>Códigos de respuesta HTTP</vt:lpstr>
      <vt:lpstr>Códigos de respuesta HTTP</vt:lpstr>
      <vt:lpstr>Códigos de respuesta HTTP – Ejemplos</vt:lpstr>
      <vt:lpstr>Tipos MIME</vt:lpstr>
      <vt:lpstr>Tipos MIME – Estructura</vt:lpstr>
      <vt:lpstr>Tipos MIME – Cabeceras MIME</vt:lpstr>
      <vt:lpstr>MIME en HTTP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Familia López Lamela</cp:lastModifiedBy>
  <cp:revision>107</cp:revision>
  <dcterms:created xsi:type="dcterms:W3CDTF">2020-03-19T01:13:35Z</dcterms:created>
  <dcterms:modified xsi:type="dcterms:W3CDTF">2024-10-06T16:43:06Z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