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66" r:id="rId4"/>
    <p:sldId id="278" r:id="rId5"/>
    <p:sldId id="279" r:id="rId6"/>
    <p:sldId id="280" r:id="rId7"/>
    <p:sldId id="281" r:id="rId8"/>
    <p:sldId id="286" r:id="rId9"/>
    <p:sldId id="287" r:id="rId10"/>
    <p:sldId id="283" r:id="rId11"/>
    <p:sldId id="288" r:id="rId1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desplazar la página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ES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s-ES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s-ES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79BDA08-7246-4D21-9C7C-C913CCED343A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E18CAF3-7037-4623-A35E-A67E59394C0C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10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0913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43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64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3798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880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49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BC04-B412-9856-0BD2-F77C912C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A1D6834-1688-2923-68F4-DDF2E3CB0EB0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ADFEBAB-FD70-FA75-02E2-BD02908BE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422C4D1-0071-BD92-EFEA-9B632443DB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23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BC04-B412-9856-0BD2-F77C912CD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FA1D6834-1688-2923-68F4-DDF2E3CB0EB0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DADFEBAB-FD70-FA75-02E2-BD02908BE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422C4D1-0071-BD92-EFEA-9B632443DB3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428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9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726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761705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851463" y="176868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71947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761705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851463" y="4058640"/>
            <a:ext cx="3894413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2095048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869699" y="405864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71947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869699" y="1768680"/>
            <a:ext cx="5902095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71947" y="4058640"/>
            <a:ext cx="12095048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 userDrawn="1"/>
        </p:nvSpPr>
        <p:spPr>
          <a:xfrm>
            <a:off x="0" y="4320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 userDrawn="1"/>
        </p:nvSpPr>
        <p:spPr>
          <a:xfrm>
            <a:off x="0" y="288000"/>
            <a:ext cx="670987" cy="10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71947" y="301320"/>
            <a:ext cx="12095048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71947" y="1768680"/>
            <a:ext cx="12095048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</a:rPr>
              <a:t>Pulse para editar el formato de esquema del texto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417"/>
        </a:spcBef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features.html#compatibilit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mbedded_databas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2database.com/html/features.html#database_ur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baeldung.com/maven-dependency-scop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bujo de la tierra desde el espacio&#10;&#10;Descripción generada automáticamente con confianza baja">
            <a:extLst>
              <a:ext uri="{FF2B5EF4-FFF2-40B4-BE49-F238E27FC236}">
                <a16:creationId xmlns:a16="http://schemas.microsoft.com/office/drawing/2014/main" id="{65E082EF-183A-31A7-2487-A96E2FA66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01" b="44832"/>
          <a:stretch/>
        </p:blipFill>
        <p:spPr>
          <a:xfrm>
            <a:off x="0" y="1634721"/>
            <a:ext cx="13439775" cy="2478976"/>
          </a:xfrm>
          <a:prstGeom prst="rect">
            <a:avLst/>
          </a:prstGeom>
        </p:spPr>
      </p:pic>
      <p:sp>
        <p:nvSpPr>
          <p:cNvPr id="85" name="CustomShape 2"/>
          <p:cNvSpPr/>
          <p:nvPr/>
        </p:nvSpPr>
        <p:spPr>
          <a:xfrm>
            <a:off x="739738" y="3990960"/>
            <a:ext cx="12328989" cy="166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ORM</a:t>
            </a: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 – Mapeo objeto-relacional</a:t>
            </a:r>
            <a:br>
              <a:rPr dirty="0"/>
            </a:br>
            <a:r>
              <a:rPr lang="es-ES" sz="2400" b="1" spc="-1" dirty="0">
                <a:solidFill>
                  <a:srgbClr val="333333"/>
                </a:solidFill>
                <a:latin typeface="Noto Sans"/>
                <a:ea typeface="DejaVu Sans"/>
              </a:rPr>
              <a:t>Bases de datos embebidas – Base de datos </a:t>
            </a:r>
            <a:r>
              <a:rPr lang="es-ES" sz="24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H2</a:t>
            </a:r>
            <a:endParaRPr lang="es-ES" sz="2400" spc="-1" dirty="0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399575" y="573840"/>
            <a:ext cx="8567280" cy="104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spcAft>
                <a:spcPts val="1879"/>
              </a:spcAft>
            </a:pPr>
            <a:r>
              <a:rPr lang="es-ES" sz="4000" b="1" spc="-1" dirty="0">
                <a:solidFill>
                  <a:srgbClr val="333333"/>
                </a:solidFill>
                <a:latin typeface="Noto Sans"/>
                <a:ea typeface="DejaVu Sans"/>
              </a:rPr>
              <a:t>Acceso a datos</a:t>
            </a:r>
            <a:endParaRPr lang="es-ES" sz="4000" spc="-1" dirty="0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282215" y="6267960"/>
            <a:ext cx="8567280" cy="981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ES" sz="2000" spc="-1" dirty="0">
                <a:solidFill>
                  <a:srgbClr val="000000"/>
                </a:solidFill>
                <a:latin typeface="Noto Sans"/>
                <a:ea typeface="DejaVu Sans"/>
              </a:rPr>
              <a:t>IES Clara del Rey – Madrid</a:t>
            </a:r>
            <a:endParaRPr lang="es-ES" sz="2000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Compatibilidad con otros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SGBD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al estar orientada en parte a pruebas, tiene una serie de opciones de compatibilidad con otros sistemas de gestión de bases de datos.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opciones se añaden a la cadena de conexión.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Por ejemplo, para fichero con compatibilidad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MariaDB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la cadena de conexión sería:</a:t>
            </a:r>
          </a:p>
          <a:p>
            <a:pPr>
              <a:spcAft>
                <a:spcPts val="1414"/>
              </a:spcAft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jdbc:h2:file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:~/fichero;</a:t>
            </a: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MODE=</a:t>
            </a:r>
            <a:r>
              <a:rPr kumimoji="0" lang="en-U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MariaDB;DATABASE_TO_LOWER</a:t>
            </a: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=TRUE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Si, además se quiere que no distinga entre mayúsculas y minúsculas en lo que se refiere a nombres de tablas, columnas, etc., se añade:</a:t>
            </a:r>
          </a:p>
          <a:p>
            <a:pPr>
              <a:spcAft>
                <a:spcPts val="1414"/>
              </a:spcAft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n-U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CASE_INSENSITIVE_IDENTIFIERS</a:t>
            </a:r>
            <a:r>
              <a:rPr kumimoji="0" lang="en-U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=TRUE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Más compatibilidad: 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ttp://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www.h2database.com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html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features.html#compatibility</a:t>
            </a: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8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Bases de datos embebidas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Una base de datos embebida es un sistema de acceso a base de datos que se integra dentro de la aplicación, y que permite acceder a los datos como si se dispusiera de un servidor SQL.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sistema de gestión de base de datos se ejecuta dentro del mismo programa que accede a los datos, lo que permite una integración total, sin dependencias adicionales.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es necesario instalar de forma independiente un servidor SQL como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MariaDB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MySQL u Oracle.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Hay multitud de bases de datos embebidas, una lista no exhaustiva puede consultarse en: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https://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en.wikipedia.org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/wiki/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Embedded_database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0913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Uso de bases de datos embebidas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aplicaciones más habituales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Aplicaciones que aprovechen los beneficios de una BD (relaciones,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fk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triggers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etc.), aunque no se disponga de un servidor. Ejemplos: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Aplicaciones en dispositivos móviles y sistemas embebidos. Por ejemplo, aplicaciones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que registren datos y los envíen periódicamente.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Aplicaciones de escritorio, que trabajen de forma aislada, sin red.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Escenarios de pruebas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testing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para no modificar o contaminar una base de datos "real". Se puede usar una réplica para pruebas.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Prototipado rápido de aplicaciones, sin necesidad de infraestructura de datos.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28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Base de datos embebida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 posiblemente la base de datos embebida más usada en Java, junto a SQLite, que se usa mucho en aplicaciones móviles.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Programada en Java, sus características principales son: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Open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Source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Cumple con el estándar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API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ejecutarse embebida o como servidor independiente. Tiene un modo (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mixed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en el que la BD embebida recibe conexiones exteriores.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 trabajar en memoria (desaparece la información al finalizar la aplicación) o en ficheros (se conserva la información)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Incorpora una consola web para facilitar su gestión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35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Dependencia – Cadena de conexión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dependencia Maven para usar esta base de datos en Java es:</a:t>
            </a:r>
          </a:p>
          <a:p>
            <a:pPr lvl="1">
              <a:spcAft>
                <a:spcPts val="1414"/>
              </a:spcAft>
            </a:pP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dependency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groupId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com.h2database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groupId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artifactId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artifactId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&lt;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scope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runtime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scope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  <a:b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&lt;/</a:t>
            </a:r>
            <a:r>
              <a:rPr lang="es-ES" sz="24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dependency</a:t>
            </a:r>
            <a:r>
              <a:rPr lang="es-ES" sz="24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cadena de conexión determina cómo opera la BD, y cómo 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realizan las conexiones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Dos opciones básicas</a:t>
            </a: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Embebida en memoria:  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jdbc:h2:mem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:&lt;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nombreBaseDatos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Embebida con un fichero de datos: 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jdbc:h2:file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:&lt;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ficheroDatos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Más opciones – Ver: 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http://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www.h2database.com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html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features.html#database_url</a:t>
            </a: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Info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sobre 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scopes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Maven: 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https://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www.baeldung.com</a:t>
            </a:r>
            <a:r>
              <a:rPr lang="es-ES" sz="24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/</a:t>
            </a:r>
            <a:r>
              <a:rPr lang="es-ES" sz="24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4"/>
              </a:rPr>
              <a:t>maven-dependency-scopes</a:t>
            </a: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993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 memoria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base de datos se crea en memoria, sin un fichero asociado.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la aplicación se cierra, los datos almacenados en la BD se pierden.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Suele ser necesario inicializar la base de datos: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Crear tablas, relaciones, índices, etc.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Insertar datos iniciales en las tablas.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Aunque técnicamente es posible conectar a una base de datos en memoria desde otro proceso, la conexión no es trivial, así que no es fácil gestionar la BD desde la herramienta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de IntelliJ.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Cuando se usa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con Spring, se puede usar una herramienta web integrada, que permite gestionar la base de datos.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87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5AC0-E9DB-93F0-AB98-C33EF90A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CABDCB9-C914-5922-D4EC-053BC8E4B587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 memoria – Spring 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Boot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F186C761-FC93-99C2-F076-F1F9E1DA6748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Spring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la BD se configura en el fichero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application.properties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la cadena de conexión se usa la variable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spring.datasource.url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". 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una base de datos embebida en memoria sería: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spring.datasource.url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jdbc:h2:mem:base-datos</a:t>
            </a:r>
            <a:endParaRPr kumimoji="0" lang="es-ES" sz="2800" b="0" i="0" u="none" strike="noStrike" kern="1200" cap="none" spc="-1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activar la consola (false por defecto):</a:t>
            </a:r>
          </a:p>
          <a:p>
            <a:pPr>
              <a:spcAft>
                <a:spcPts val="1414"/>
              </a:spcAft>
            </a:pP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spring.h2.console.enabled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=true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Ruta para acceder a la consola ("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h2-console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por defecto):</a:t>
            </a:r>
          </a:p>
          <a:p>
            <a:pPr>
              <a:spcAft>
                <a:spcPts val="1414"/>
              </a:spcAft>
            </a:pP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spring.h2.console.path</a:t>
            </a:r>
            <a:r>
              <a:rPr lang="en-US" sz="2800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=/</a:t>
            </a:r>
            <a:r>
              <a:rPr lang="en-US" sz="2800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endParaRPr lang="en-US" sz="2800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este caso, suponiendo que el puerto (variable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server.port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sea el 8080, se puede encontrar la consola en 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http://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localhost:8080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/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h2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349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35AC0-E9DB-93F0-AB98-C33EF90A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3CABDCB9-C914-5922-D4EC-053BC8E4B587}"/>
              </a:ext>
            </a:extLst>
          </p:cNvPr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 fichero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>
            <a:extLst>
              <a:ext uri="{FF2B5EF4-FFF2-40B4-BE49-F238E27FC236}">
                <a16:creationId xmlns:a16="http://schemas.microsoft.com/office/drawing/2014/main" id="{F186C761-FC93-99C2-F076-F1F9E1DA6748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bases de datos en fichero son persistentes. Se almacenan los datos, y se mantienen entre ejecuciones de la aplicación.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inicialización de la base de datos debe comprobar si ya existen las tablas o datos antes de crear nuevos elementos, para evitar errores.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 cadena de conexión para una base de datos en fichero es: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spring.datasource.url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jdbc:h2:file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:~/base-datos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del fichero tiene que ser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path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absoluto, o comenzar con "~" (relativo al home del usuario), o con "." (relativo a la aplicación).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 el fichero no existe, se crea al conectar por primera vez a la BD.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 puede usar la consola web de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para gestionar la BD.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47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729343" y="152315"/>
            <a:ext cx="12195546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H2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 – En fichero en modo "</a:t>
            </a:r>
            <a:r>
              <a:rPr lang="es-ES" sz="4400" b="1" spc="-1" dirty="0" err="1">
                <a:solidFill>
                  <a:srgbClr val="333333"/>
                </a:solidFill>
                <a:latin typeface="Noto Sans"/>
              </a:rPr>
              <a:t>mixed</a:t>
            </a: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"</a:t>
            </a:r>
            <a:endParaRPr lang="es-ES" sz="4400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H2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admite un modo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mixed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 que funciona con acceso a fichero, y que admite conexiones externas, de otros procesos. Para habilitar este modo, hay que modificar la conexión:</a:t>
            </a:r>
          </a:p>
          <a:p>
            <a:pPr>
              <a:spcAft>
                <a:spcPts val="1414"/>
              </a:spcAft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jdbc:h2:file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:./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base-datos;AUTO_SERVER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=TRUE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Esto permite, por ejemplo, gestionar la BD desde las herramientas de gestión de BD de IntelliJ. 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Para configurar la fuente de datos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IntelliJ, añadir la fuente de datos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la ventana "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Database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", con la </a:t>
            </a: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misma cadena de conexión.</a:t>
            </a: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1DBECC9-B088-3442-EE13-5E93E241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9" y="4169665"/>
            <a:ext cx="6064283" cy="278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289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17351</TotalTime>
  <Words>1148</Words>
  <Application>Microsoft Office PowerPoint</Application>
  <PresentationFormat>Personalizado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Noto Sans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José Luis</cp:lastModifiedBy>
  <cp:revision>96</cp:revision>
  <dcterms:created xsi:type="dcterms:W3CDTF">2020-03-19T01:13:35Z</dcterms:created>
  <dcterms:modified xsi:type="dcterms:W3CDTF">2024-12-08T16:22:40Z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