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76" r:id="rId4"/>
    <p:sldId id="267" r:id="rId5"/>
    <p:sldId id="268" r:id="rId6"/>
    <p:sldId id="269" r:id="rId7"/>
    <p:sldId id="270" r:id="rId8"/>
    <p:sldId id="271" r:id="rId9"/>
    <p:sldId id="274" r:id="rId10"/>
    <p:sldId id="272" r:id="rId11"/>
    <p:sldId id="273" r:id="rId12"/>
    <p:sldId id="275" r:id="rId13"/>
    <p:sldId id="282" r:id="rId14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660"/>
  </p:normalViewPr>
  <p:slideViewPr>
    <p:cSldViewPr snapToGrid="0">
      <p:cViewPr varScale="1">
        <p:scale>
          <a:sx n="53" d="100"/>
          <a:sy n="53" d="100"/>
        </p:scale>
        <p:origin x="8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desplazar la página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79BDA08-7246-4D21-9C7C-C913CCED343A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E18CAF3-7037-4623-A35E-A67E59394C0C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10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0325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11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573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12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63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4279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3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2003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4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4024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5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009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6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4648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7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2145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8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11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9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772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61705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851463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71947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761705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851463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5048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761705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851463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71947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761705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851463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5048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 userDrawn="1"/>
        </p:nvSpPr>
        <p:spPr>
          <a:xfrm>
            <a:off x="0" y="4320000"/>
            <a:ext cx="670987" cy="107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 userDrawn="1"/>
        </p:nvSpPr>
        <p:spPr>
          <a:xfrm>
            <a:off x="0" y="288000"/>
            <a:ext cx="670987" cy="107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bujo de la tierra desde el espacio&#10;&#10;Descripción generada automáticamente con confianza baja">
            <a:extLst>
              <a:ext uri="{FF2B5EF4-FFF2-40B4-BE49-F238E27FC236}">
                <a16:creationId xmlns:a16="http://schemas.microsoft.com/office/drawing/2014/main" id="{65E082EF-183A-31A7-2487-A96E2FA66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1" b="44832"/>
          <a:stretch/>
        </p:blipFill>
        <p:spPr>
          <a:xfrm>
            <a:off x="0" y="1634721"/>
            <a:ext cx="13439775" cy="2478976"/>
          </a:xfrm>
          <a:prstGeom prst="rect">
            <a:avLst/>
          </a:prstGeom>
        </p:spPr>
      </p:pic>
      <p:sp>
        <p:nvSpPr>
          <p:cNvPr id="85" name="CustomShape 2"/>
          <p:cNvSpPr/>
          <p:nvPr/>
        </p:nvSpPr>
        <p:spPr>
          <a:xfrm>
            <a:off x="739738" y="3990960"/>
            <a:ext cx="12328989" cy="16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40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ORM</a:t>
            </a:r>
            <a:r>
              <a:rPr lang="es-ES" sz="4000" b="1" spc="-1" dirty="0">
                <a:solidFill>
                  <a:srgbClr val="333333"/>
                </a:solidFill>
                <a:latin typeface="Noto Sans"/>
                <a:ea typeface="DejaVu Sans"/>
              </a:rPr>
              <a:t> – Mapeo objeto-relacional</a:t>
            </a:r>
            <a:br>
              <a:rPr dirty="0"/>
            </a:br>
            <a:r>
              <a:rPr lang="es-ES" sz="2400" b="1" spc="-1" dirty="0">
                <a:solidFill>
                  <a:srgbClr val="333333"/>
                </a:solidFill>
                <a:latin typeface="Noto Sans"/>
                <a:ea typeface="DejaVu Sans"/>
              </a:rPr>
              <a:t>Persistencia de objetos – Desfase objeto/relacional – Herramientas </a:t>
            </a:r>
            <a:r>
              <a:rPr lang="es-ES" sz="2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ORM</a:t>
            </a:r>
            <a:endParaRPr lang="es-ES" sz="2400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399575" y="573840"/>
            <a:ext cx="8567280" cy="10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spcAft>
                <a:spcPts val="1879"/>
              </a:spcAft>
            </a:pPr>
            <a:r>
              <a:rPr lang="es-ES" sz="4000" b="1" spc="-1" dirty="0">
                <a:solidFill>
                  <a:srgbClr val="333333"/>
                </a:solidFill>
                <a:latin typeface="Noto Sans"/>
                <a:ea typeface="DejaVu Sans"/>
              </a:rPr>
              <a:t>Acceso a datos</a:t>
            </a:r>
            <a:endParaRPr lang="es-ES" sz="4000" spc="-1" dirty="0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2282215" y="6267960"/>
            <a:ext cx="8567280" cy="98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S" sz="2000" spc="-1" dirty="0">
                <a:solidFill>
                  <a:srgbClr val="000000"/>
                </a:solidFill>
                <a:latin typeface="Noto Sans"/>
                <a:ea typeface="DejaVu Sans"/>
              </a:rPr>
              <a:t>IES Clara del Rey – Madrid</a:t>
            </a:r>
            <a:endParaRPr lang="es-ES" sz="20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ORM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Object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/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relational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mapping</a:t>
            </a:r>
            <a:endParaRPr lang="es-ES" sz="4400" b="1" spc="-1" dirty="0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mapeo objeto – relacional es un mecanismo que permite mapear la estructura de información de una base de datos relacional a una estructura lógica de clases, y viceversa.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crea, de forma más o menos automática, estructuras, como colecciones de objetos, clases o interfaces que permiten el acceso a la base de datos.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liberan al programador de escribir gran cantidad de código para acceso a la base de datos: conexiones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Connection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), consultas SQL,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DML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DDL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PreparedStatement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), objetos para acceso a datos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ResultSet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), etc.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función del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puede que sea necesario usar un lenguaje similar al SQL para realizar consultas.</a:t>
            </a:r>
          </a:p>
        </p:txBody>
      </p:sp>
    </p:spTree>
    <p:extLst>
      <p:ext uri="{BB962C8B-B14F-4D97-AF65-F5344CB8AC3E}">
        <p14:creationId xmlns:p14="http://schemas.microsoft.com/office/powerpoint/2010/main" val="23156714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Ventajas y desventajas de usar un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ORM</a:t>
            </a:r>
            <a:endParaRPr lang="es-ES" sz="4400" b="1" spc="-1" dirty="0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Ventajas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Menor tiempo de desarrollo, lo que implica menor coste.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Abstracción (independencia) de la base de datos utilizada.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 hay que saber SQL para la mayoría de las operaciones.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Desventajas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pierde el detalle de lo que está pasando al acceder a la BD.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Pueden ser más lentos, sobre todo en consultas complejas.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general, los beneficios superan a los inconvenientes. Algunos de los inconvenientes se pueden minimizar si utilizamos SQL nativo para las consultas problemáticas, algo que la mayoría de los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permiten.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1460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Estrategias de mapeo</a:t>
            </a:r>
            <a:br>
              <a:rPr lang="es-ES" sz="4400" b="1" spc="-1" dirty="0">
                <a:solidFill>
                  <a:srgbClr val="333333"/>
                </a:solidFill>
                <a:latin typeface="Noto Sans"/>
              </a:rPr>
            </a:b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Code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first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	 vs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Database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first</a:t>
            </a:r>
            <a:endParaRPr lang="es-ES" sz="4400" b="1" spc="-1" dirty="0">
              <a:solidFill>
                <a:srgbClr val="333333"/>
              </a:solidFill>
              <a:latin typeface="Noto Sans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 la hora de usar un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suele haber dos formas de hacerlo: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Code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first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modelo (clases con sus anotaciones) define la estructura de la BD.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crea / modifica / actualiza tablas en la BD para que se ajusten a la estructura de clases. 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Database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first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usa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conectar a una BD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pre-existente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modelo (clases con sus anotaciones) debe adaptarse a la BD.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puede verificar que los mapeos son correctos, pero no cambia la BD.</a:t>
            </a:r>
          </a:p>
        </p:txBody>
      </p:sp>
    </p:spTree>
    <p:extLst>
      <p:ext uri="{BB962C8B-B14F-4D97-AF65-F5344CB8AC3E}">
        <p14:creationId xmlns:p14="http://schemas.microsoft.com/office/powerpoint/2010/main" val="6792106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Persistencia de objetos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persistencia es la capacidad de que los datos manejados por un programa sobrevivan a la aplicación. Que, aunque el programa finalice, los datos se mantengan para ser utilizados la próxima vez que se ejecute la aplicación.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Los lenguajes de programación modernos son, prácticamente todos, orientados a objetos, y maneja los datos utilizando interfaces, clases y objetos.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 más habitual es almacenar la información en bases de datos.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Hoy día, pese a la creciente popularidad de bases de datos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NoSql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la mayoría de las bases de datos son relacionales, basadas en tablas y filas. Para almacenar objetos en un modelo relacional hay que hacer ciertas conversiones y adaptaciones.</a:t>
            </a:r>
          </a:p>
        </p:txBody>
      </p:sp>
    </p:spTree>
    <p:extLst>
      <p:ext uri="{BB962C8B-B14F-4D97-AF65-F5344CB8AC3E}">
        <p14:creationId xmlns:p14="http://schemas.microsoft.com/office/powerpoint/2010/main" val="20873106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Desfase objeto-relacional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expresión desfase o impedancia objeto-relacional, hace referencia a los problemas que hay que resolver para guardar objetos (o un grafo de objetos conectados entre sí) en una base de datos relacional.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Los principales problemas son: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Granularidad – Número de tablas y columnas vs clases y atributos.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Herencia – En los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SGBD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 existe la herencia.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Identidad e igualdad – Claves primarias vs igualdad de objetos.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Asociación y navegación de relaciones – Claves ajenas vs relaciones (agregación y composición) de objetos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Diferencias en tipos de datos – Tipos SQL vs tipos Java (u otro lenguaje)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8605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Desfase objeto-relacional – Granularidad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Hace referencia a la diferencia en el número de clases en un modelo de objetos vs el número de tablas que hay en la base de datos.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Podemos tener más clases que tablas. Por ejemplo, una clase "Cliente", otra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Direccion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", y otra "Provincia", con sólo una tabla "Clientes" en la base de datos.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También podría ser al revés. Podríamos tener una única clase "Cliente" que obtuviera los datos de varias tablas, por ejemplo, una tabla "Clientes" y otra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DetallesClientes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477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Desfase objeto-relacional – Herencia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concepto de herencia no existe en las bases de datos relacionales.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 relacionado con la herencia, los conceptos de las interfaces o las clases abstractas tampoco existen.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sistema más habitual para trasladar la herencia a una base de datos relacional es el de columnas discriminantes.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Digamos que tenemos la clase abstracta "Animal", de la que heredan la clase "Perro" y la clase "Gato". En la base de datos podríamos tener una tabla "Animales", con una columna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TipoAnimal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", en la que se identifique si la fila se refiere a un gato o a un perro.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Adicionalmente, se puede tener tablas adicionales para los atributos específicos de cada subclase.</a:t>
            </a:r>
          </a:p>
        </p:txBody>
      </p:sp>
    </p:spTree>
    <p:extLst>
      <p:ext uri="{BB962C8B-B14F-4D97-AF65-F5344CB8AC3E}">
        <p14:creationId xmlns:p14="http://schemas.microsoft.com/office/powerpoint/2010/main" val="976514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Desfase objeto-relacional</a:t>
            </a:r>
          </a:p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Identidad e igualdad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las bases de datos relacionales, en términos generales, se considera que dos filas son iguales si tienen la misma clave primaria. Incluso cuando la clave primaria es una clave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surrogada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 sustituta, su unicidad coincide con el índice único de una clave natural.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POO, sin embargo, gestionamos dos conceptos diferentes, que permiten comparar objetos de dos formas distintas: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Identidad. Referencias a objetos. Cuando comparamos referencias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objetoA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==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objetoB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estamos comparando las referencias, mirando si son el mismo objeto.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Igualdad. Basado en el valor o estado del objeto. Cuando comparamos objetos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objetoA.equals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objetoB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)), comparamos en función del contenido o atributos del objeto.</a:t>
            </a:r>
          </a:p>
        </p:txBody>
      </p:sp>
    </p:spTree>
    <p:extLst>
      <p:ext uri="{BB962C8B-B14F-4D97-AF65-F5344CB8AC3E}">
        <p14:creationId xmlns:p14="http://schemas.microsoft.com/office/powerpoint/2010/main" val="28281245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Desfase objeto-relacional</a:t>
            </a:r>
            <a:br>
              <a:rPr lang="es-ES" sz="4400" b="1" spc="-1" dirty="0">
                <a:solidFill>
                  <a:srgbClr val="333333"/>
                </a:solidFill>
                <a:latin typeface="Noto Sans"/>
              </a:rPr>
            </a:b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Asociación y navegación de relaciones</a:t>
            </a: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asociación representa la conexión entre clases de nuestro modelo orientado a objetos. Se consigue usando referencias de un objeto a otros objetos.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Esto en BD relacionales se consigue con las relaciones (claves ajenas).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navegación permite movernos por estas referencias / relaciones, pudiendo obtener el objeto u objetos relacionados con otro.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problema de la navegación es que cuando tenemos una relación n a n entre dos tablas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ObjetosA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y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ObjetosB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en una base de datos, no hay una forma de representar esta relación en clases. Se tiene que dividir en dos asociaciones entre las clases, una en cada sentido.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440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Desfase objeto-relacional</a:t>
            </a:r>
            <a:br>
              <a:rPr lang="es-ES" sz="4400" b="1" spc="-1" dirty="0">
                <a:solidFill>
                  <a:srgbClr val="333333"/>
                </a:solidFill>
                <a:latin typeface="Noto Sans"/>
              </a:rPr>
            </a:b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Diferencias entre tipos de datos</a:t>
            </a: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Puede que no haya una equivalencia directa entre el tipo de dato de un atributo de una clase y el tipo de dato de una columna SQL.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Por ejemplo, en la mayoría de los lenguajes orientados a objeto, las cadenas o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no tienen límite de longitud. Sin embargo, en SQL sí pueden tener límite, y normalmente hay un límite de longitud en las columnas de tipo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varchar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Otro caso similar se da con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boolean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que en algunos gestores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BBDD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relacionales ni si quiera existe. Puede existir un tipo alternativo, como "bit" en MS SQL Server o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en Oracle, que no tuvo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boolean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hasta la versión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23c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(2023).</a:t>
            </a:r>
          </a:p>
        </p:txBody>
      </p:sp>
    </p:spTree>
    <p:extLst>
      <p:ext uri="{BB962C8B-B14F-4D97-AF65-F5344CB8AC3E}">
        <p14:creationId xmlns:p14="http://schemas.microsoft.com/office/powerpoint/2010/main" val="18382319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Persistencia de objetos de forma "manual"</a:t>
            </a: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trata de desarrollar una serie de clases que son las responsables de: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Leer datos de la base de datos y materializar (crear) los objetos necesarios para representar los datos leídos.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Escribir en la base de datos el contenido (atributos) de los objetos, de forma que puedan ser leídos y materializados de nuevo.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enfoque habitual es una serie de clases de acceso a datos, una por cada clase del programa orientado a objetos, que se encargan de todos los aspectos relacionados con la persistencia de esa clase.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¿Problemas? Requiere mucho código que hay que desarrollar y que, aunque no es complicado, si requiere muchas pruebas.</a:t>
            </a:r>
          </a:p>
        </p:txBody>
      </p:sp>
    </p:spTree>
    <p:extLst>
      <p:ext uri="{BB962C8B-B14F-4D97-AF65-F5344CB8AC3E}">
        <p14:creationId xmlns:p14="http://schemas.microsoft.com/office/powerpoint/2010/main" val="42167521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16923</TotalTime>
  <Words>1364</Words>
  <Application>Microsoft Office PowerPoint</Application>
  <PresentationFormat>Personalizado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Noto Sans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José Luis</cp:lastModifiedBy>
  <cp:revision>98</cp:revision>
  <dcterms:created xsi:type="dcterms:W3CDTF">2020-03-19T01:13:35Z</dcterms:created>
  <dcterms:modified xsi:type="dcterms:W3CDTF">2024-12-08T21:50:04Z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