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66" r:id="rId4"/>
    <p:sldId id="294" r:id="rId5"/>
    <p:sldId id="296" r:id="rId6"/>
    <p:sldId id="297" r:id="rId7"/>
    <p:sldId id="298" r:id="rId8"/>
    <p:sldId id="295" r:id="rId9"/>
    <p:sldId id="300" r:id="rId10"/>
    <p:sldId id="316" r:id="rId11"/>
    <p:sldId id="324" r:id="rId12"/>
    <p:sldId id="299" r:id="rId13"/>
    <p:sldId id="301" r:id="rId14"/>
    <p:sldId id="302" r:id="rId15"/>
    <p:sldId id="303" r:id="rId16"/>
    <p:sldId id="305" r:id="rId17"/>
    <p:sldId id="306" r:id="rId18"/>
    <p:sldId id="307" r:id="rId19"/>
    <p:sldId id="308" r:id="rId20"/>
    <p:sldId id="309" r:id="rId21"/>
    <p:sldId id="310" r:id="rId22"/>
    <p:sldId id="311" r:id="rId23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desplazar la página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9BDA08-7246-4D21-9C7C-C913CCED343A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E18CAF3-7037-4623-A35E-A67E59394C0C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33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62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925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0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190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253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003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50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877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19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435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538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85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30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6787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18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08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061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11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4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4320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de la tierra desde el espacio&#10;&#10;Descripción generada automáticamente con confianza baja">
            <a:extLst>
              <a:ext uri="{FF2B5EF4-FFF2-40B4-BE49-F238E27FC236}">
                <a16:creationId xmlns:a16="http://schemas.microsoft.com/office/drawing/2014/main" id="{9482EAC4-E8E9-BC4C-1CAD-921B7A1B6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1" b="44832"/>
          <a:stretch/>
        </p:blipFill>
        <p:spPr>
          <a:xfrm>
            <a:off x="0" y="1634721"/>
            <a:ext cx="13439775" cy="2478976"/>
          </a:xfrm>
          <a:prstGeom prst="rect">
            <a:avLst/>
          </a:prstGeom>
        </p:spPr>
      </p:pic>
      <p:sp>
        <p:nvSpPr>
          <p:cNvPr id="85" name="CustomShape 2"/>
          <p:cNvSpPr/>
          <p:nvPr/>
        </p:nvSpPr>
        <p:spPr>
          <a:xfrm>
            <a:off x="739738" y="3990960"/>
            <a:ext cx="12328989" cy="16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40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ORM</a:t>
            </a: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 – Mapeo objeto-relacional</a:t>
            </a:r>
            <a:br>
              <a:rPr dirty="0"/>
            </a:br>
            <a:r>
              <a:rPr lang="es-ES" sz="2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JPA</a:t>
            </a:r>
            <a:r>
              <a:rPr lang="es-ES" sz="2400" b="1" spc="-1" dirty="0">
                <a:solidFill>
                  <a:srgbClr val="333333"/>
                </a:solidFill>
                <a:latin typeface="Noto Sans"/>
                <a:ea typeface="DejaVu Sans"/>
              </a:rPr>
              <a:t> – Proveedores </a:t>
            </a:r>
            <a:r>
              <a:rPr lang="es-ES" sz="2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JPA</a:t>
            </a:r>
            <a:r>
              <a:rPr lang="es-ES" sz="2400" b="1" spc="-1" dirty="0">
                <a:solidFill>
                  <a:srgbClr val="333333"/>
                </a:solidFill>
                <a:latin typeface="Noto Sans"/>
                <a:ea typeface="DejaVu Sans"/>
              </a:rPr>
              <a:t> – Anotaciones </a:t>
            </a:r>
            <a:r>
              <a:rPr lang="es-ES" sz="2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JPA</a:t>
            </a:r>
            <a:r>
              <a:rPr lang="es-ES" sz="2400" b="1" spc="-1" dirty="0">
                <a:solidFill>
                  <a:srgbClr val="333333"/>
                </a:solidFill>
                <a:latin typeface="Noto Sans"/>
                <a:ea typeface="DejaVu Sans"/>
              </a:rPr>
              <a:t> fundamentales</a:t>
            </a:r>
            <a:endParaRPr lang="es-ES" sz="2400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399575" y="573840"/>
            <a:ext cx="8567280" cy="10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spcAft>
                <a:spcPts val="1879"/>
              </a:spcAft>
            </a:pP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Acceso a datos</a:t>
            </a:r>
            <a:endParaRPr lang="es-ES" sz="4000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282215" y="626796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latin typeface="Noto Sans"/>
                <a:ea typeface="DejaVu Sans"/>
              </a:rPr>
              <a:t>IES Clara del Rey – Madrid</a:t>
            </a:r>
            <a:endParaRPr lang="es-E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Anotaciones fundamentales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43991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Otras anotaciones útiles: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Enumerated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Indica cómo almacenar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la BD.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 mecanismos para definir entidades con claves compuestas (más de una columna), usando dos opciones: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IdClass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/ @Id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EmbeddedId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C3592BBB-87E1-2103-3769-9EAE1AAF38E4}"/>
              </a:ext>
            </a:extLst>
          </p:cNvPr>
          <p:cNvSpPr/>
          <p:nvPr/>
        </p:nvSpPr>
        <p:spPr>
          <a:xfrm>
            <a:off x="478337" y="2074506"/>
            <a:ext cx="5963480" cy="4960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s-E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192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Entity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 para marcar una clase como una entidad persistente. 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clases con la anotación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debe tener una clave primaria. Las claves deben tener también un atributo @Id para definir la clave, o definir una clave compuesta.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entidad 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representa (generalmente) una tabla o vista en la base de datos.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Cada instancia, cada objeto de la clase anotada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corresponde a una fila en la tabla de la base de datos.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B6B232-4F7A-7785-57AF-20C5FD52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2103120"/>
            <a:ext cx="9106484" cy="15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98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@Table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añadir detalles sobre la tabla de la BD que se va a asociar con la entidad. El atributo (parámetro) más importante de esta anotación es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que permite cambiar el nombre de la tabla de la BD.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este ejemplo las entidades de la clase "Usuario" se almacenan en la tabla de nombre "usuarios"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071C79-629D-0DB7-7BD0-AE35B317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" y="2944368"/>
            <a:ext cx="8555962" cy="17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78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@Id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usa para marcar un atributo como la clave primaria de la entidad. Se coloca sobre el atributo que actuará como clave primaria.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obligatorio indicar la clave primaria en las entidades, así que siempre que usemos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tendremos que usar @Id en uno de sus atributos.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el caso de claves compuestas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multicolumna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), que no  son las más habituales, pueden usarse las anotaciones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IdClass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EmbeddedId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454E99-CF1D-9D73-FCB5-704345FB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3560572"/>
            <a:ext cx="7275748" cy="22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042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GeneratedValue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 para especificar cómo se generan automáticamente los valores de un campo de la BD. 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muy habitual usarlo en las claves primarias de tipo numérico, que se suelen generar con secuencias o con columnas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099BB5-C699-2582-B6F7-2C6A2FCB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2479732"/>
            <a:ext cx="7866818" cy="27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60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GeneratedValue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parámetro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strategy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define la estrategia de generación de valores: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GenerationType.AUTO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Lo decide el proveedor de persistencia.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GenerationType.IDENTITY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Usa columnas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No todos 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SGBD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ni todas las versiones de estos sistemas tienen columnas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GenerationType.SEQUENCE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Usa una secuencia. Requiere otras anotaciones / parámetros adicionales para definir la secuencia.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GenerationType.TABLE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Usa una tabla en la que previamente se han cargado valores a utilizar como id (simula secuencias). También requiere otras anotaciones.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usan secuencias o tablas se usa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SecuenceGenerator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TableGenerator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el parámetro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generator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de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GeneratedValue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89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Column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 para personalizar los atributos de una columna de la BD.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Algunos atributos/parámetros de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Column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son: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Define el nombre de la columna en la base de datos.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Especifica si puede contener valores nulos (true por defecto).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unique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Indica si los valores deben ser únicos (false por defecto).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length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Define la longitud máxima de la columna (tipo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precision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/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scale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Precisión y la escala en tipos flotantes (con capacidad para almacenar decimales)</a:t>
            </a:r>
          </a:p>
        </p:txBody>
      </p:sp>
    </p:spTree>
    <p:extLst>
      <p:ext uri="{BB962C8B-B14F-4D97-AF65-F5344CB8AC3E}">
        <p14:creationId xmlns:p14="http://schemas.microsoft.com/office/powerpoint/2010/main" val="2059519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Column</a:t>
            </a:r>
            <a:endParaRPr lang="es-ES" sz="4400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717C34-F0DD-94F1-6B2C-FB08DEF6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3" y="1562759"/>
            <a:ext cx="9127889" cy="51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38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@Basic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realiza un mapeo básico por defecto de los atributos de una entidad.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personalizar este mapeo por defecto se puede usar @Basic.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parámetros más importantes de esta anotación son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optional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Indica si el atributo puede ser nulo (true por defecto).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fetch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Define la estrategia de recuperación de datos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EAGER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LAZY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 Si se usa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LAZY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 se lee la columna de la base de datos hasta que se accede a ella. Esto es útil, por ejemplo, cuando se tienen campos muy grandes (BLOBS, por ejemplo) en una columna.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cascade: Define operaciones de cascada que se deben aplicar a la entidad asociada.</a:t>
            </a:r>
          </a:p>
        </p:txBody>
      </p:sp>
    </p:spTree>
    <p:extLst>
      <p:ext uri="{BB962C8B-B14F-4D97-AF65-F5344CB8AC3E}">
        <p14:creationId xmlns:p14="http://schemas.microsoft.com/office/powerpoint/2010/main" val="1816961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@Basic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F28306-BC44-A55F-D4A9-532223B1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3" y="1562758"/>
            <a:ext cx="8048897" cy="55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6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Jakarta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Persistence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API. Antes Java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Persistence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API.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una especificación, como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para definir un estándar para el acceso a bases de datos desde Java, pero a través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de bajo nivel de abstracción, trabaja con tablas, filas, columnas, procedimientos almacenados, etc.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de alto nivel, establece una serie de convenciones, anotaciones, y técnicas para definir el mapeo entre los objetos de la aplicación y las tablas, columnas, procedimientos, etc.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puede haber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no se adhieran al estándar definido por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no es habitual. A los fabricantes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les interesa cumplir los estándares.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91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Transient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 para marcar un atributo como no persistente. El atributo no se guardará en la BD, ni se recuperará un valor de la BD al leer objetos.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Útil para no guardar información temporal, calculada, o para no guardar información sensible, como contraseñas generadas.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35E16B-CE36-267B-840E-374A5A3C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3532107"/>
            <a:ext cx="8135284" cy="361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8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@Temporal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 para indicar cómo se debe mapear el campo de fecha en la base de datos. Puede tener los siguientes valores: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TemporalType.DATE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Campos de fecha sin información de hora.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TemporalType.TIME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Campos de tiempo sin información de fecha.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TemporalType.TIMESTAMP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Campos de fecha y hora.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3FD836-8468-9263-0C54-7B2DFDFF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4358387"/>
            <a:ext cx="9671476" cy="27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70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Proveedores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compatibles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(que implementan la especificación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más utilizados son: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Hibernate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Posiblemente el más utilizado, y el que se usará en los proyectos del curso.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EclipseLink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Además, es implementación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JAXB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(exportación XML).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Apache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otras, y también hay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no siguen la especificación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Hibernate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es anterior 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pero una vez que se estableció el estándar, se adaptó para funcionar de dos formas, como proveedor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con su propia configuración.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05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Entidades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Son clases del dominio de la aplicación, que se usan como representación de los datos (tablas) en la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Son POJO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Plain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Old Java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 Una entidad debe cumplir lo siguiente: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Tener al menos un constructor sin argumentos con acceso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protected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Puede tener otros constructores.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 una clase, no puede ser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una interfaz.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debe ser final. Tampoco pueden serlo sus atributos, ni sus métodos.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Suele usarse una entidad por cada tabla de la base de datos, aunque hay excepciones.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Cada objeto de la clase será una fila de la tabla.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40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Entidades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Aparte de los requisitos, hay que tener en cuenta que: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Pueden ser tanto clases abstractas como concretas.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Pueden formar jerarquía de herencia y asociación / composición: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la herencia, pueden heredar de otra clase que también sea una entidad o de una que no lo sea.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la asociación y composición, estas relaciones suelen estar asociadas a claves ajenas en las tablas de la BD.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Como con todas las clases Java, los atributos son privados, y se accederá a ellos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getters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setters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45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Entidades – Estado de entidades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entidad puede estar en uno de estos tres estados: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Transitorio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transient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): Objeto creado, pero que no se ha guardado.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 es consciente de la existencia del objeto.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Persistente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persistent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): Ya se ha guardado le objeto en la BD.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hace seguimiento del objeto.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Desasociado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detached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): Objeto que era persistente, pero tras cerrarse la conexión se pierde este estado, porque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abandona el seguimiento del objeto. Para poder asociar un objeto desasociado, debe ser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serializable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estados no son muy relevantes cuando se trabaja con Spring Data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pero hay que tenerlos más en cuenta cuando se trabaja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"puro".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69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Anotaciones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usan anotaciones para mapear las entidades (clases) Java a registros (tablas y filas) de la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 marcar una clase con anotaciones específicas, como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@Table,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Column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entre otras, se define la forma en que la clase y sus atributos se deben almacenar y recuperar en la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Actúan como directrices para el proveedor de persistencia (como, por ejemplo,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Hibernate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sobre cómo realizar el mapeo objeto-relacional.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Permiten configurar la persistencia de objetos Java en bases de datos de manera sencilla y declarativa, basada en convenciones.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Evitan escribir consultas SQL manualmente.</a:t>
            </a:r>
          </a:p>
        </p:txBody>
      </p:sp>
    </p:spTree>
    <p:extLst>
      <p:ext uri="{BB962C8B-B14F-4D97-AF65-F5344CB8AC3E}">
        <p14:creationId xmlns:p14="http://schemas.microsoft.com/office/powerpoint/2010/main" val="4059199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Anotaciones fundamentales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844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hay más, las más utilizadas son: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Define una clase como entidad persistente.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@Table: Especifica detalles de la tabla para mapear la entidad en la BD.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@Id: Marca un atributo como clave primaria de la entidad.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GeneratedValue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Configura la generación automática de valores para un campo de la BD.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Column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Define atributos de la columna de BD asociada a un atributo.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@Basic: Configura opciones básicas de mapeo para un atributo.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Transient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Excluye un campo de ser persistido en la BD.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@Temporal: Especifica el tipo temporal para un campo de fecha.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C3592BBB-87E1-2103-3769-9EAE1AAF38E4}"/>
              </a:ext>
            </a:extLst>
          </p:cNvPr>
          <p:cNvSpPr/>
          <p:nvPr/>
        </p:nvSpPr>
        <p:spPr>
          <a:xfrm>
            <a:off x="478337" y="2074506"/>
            <a:ext cx="5963480" cy="4960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s-E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96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Anotaciones fundamentales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43991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utilizadas para definir relaciones entre entidades son: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ManyToOne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Establece una relación de muchos a uno.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OneToMany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Define una relación de uno a muchos.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ManyToMany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Define una relación de muchos a muchos.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OneToOne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Configura una relación de uno a uno.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Estas anotaciones se complementan con: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JoinColumn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Personaliza la columna de unión para una relación.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JoinTable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Define una tabla de unión para relaciones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many-to-many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C3592BBB-87E1-2103-3769-9EAE1AAF38E4}"/>
              </a:ext>
            </a:extLst>
          </p:cNvPr>
          <p:cNvSpPr/>
          <p:nvPr/>
        </p:nvSpPr>
        <p:spPr>
          <a:xfrm>
            <a:off x="478337" y="2074506"/>
            <a:ext cx="5963480" cy="4960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lang="es-E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8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19743</TotalTime>
  <Words>1758</Words>
  <Application>Microsoft Office PowerPoint</Application>
  <PresentationFormat>Personalizado</PresentationFormat>
  <Paragraphs>150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Noto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José Luis</cp:lastModifiedBy>
  <cp:revision>101</cp:revision>
  <dcterms:created xsi:type="dcterms:W3CDTF">2020-03-19T01:13:35Z</dcterms:created>
  <dcterms:modified xsi:type="dcterms:W3CDTF">2024-12-08T21:51:40Z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