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4"/>
  </p:notesMasterIdLst>
  <p:sldIdLst>
    <p:sldId id="256" r:id="rId3"/>
    <p:sldId id="308" r:id="rId4"/>
    <p:sldId id="335" r:id="rId5"/>
    <p:sldId id="336" r:id="rId6"/>
    <p:sldId id="337" r:id="rId7"/>
    <p:sldId id="312" r:id="rId8"/>
    <p:sldId id="338" r:id="rId9"/>
    <p:sldId id="314" r:id="rId10"/>
    <p:sldId id="317" r:id="rId11"/>
    <p:sldId id="315" r:id="rId12"/>
    <p:sldId id="313" r:id="rId13"/>
    <p:sldId id="318" r:id="rId14"/>
    <p:sldId id="319" r:id="rId15"/>
    <p:sldId id="320" r:id="rId16"/>
    <p:sldId id="322" r:id="rId17"/>
    <p:sldId id="321" r:id="rId18"/>
    <p:sldId id="339" r:id="rId19"/>
    <p:sldId id="340" r:id="rId20"/>
    <p:sldId id="341" r:id="rId21"/>
    <p:sldId id="331" r:id="rId22"/>
    <p:sldId id="342" r:id="rId23"/>
    <p:sldId id="323" r:id="rId24"/>
    <p:sldId id="330" r:id="rId25"/>
    <p:sldId id="326" r:id="rId26"/>
    <p:sldId id="328" r:id="rId27"/>
    <p:sldId id="325" r:id="rId28"/>
    <p:sldId id="329" r:id="rId29"/>
    <p:sldId id="327" r:id="rId30"/>
    <p:sldId id="332" r:id="rId31"/>
    <p:sldId id="334" r:id="rId32"/>
    <p:sldId id="333" r:id="rId33"/>
  </p:sldIdLst>
  <p:sldSz cx="13439775" cy="7559675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1" autoAdjust="0"/>
    <p:restoredTop sz="94660"/>
  </p:normalViewPr>
  <p:slideViewPr>
    <p:cSldViewPr snapToGrid="0">
      <p:cViewPr varScale="1">
        <p:scale>
          <a:sx n="53" d="100"/>
          <a:sy n="53" d="100"/>
        </p:scale>
        <p:origin x="84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7875" cy="4008438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Pulse para desplazar la página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s-ES" sz="2000" b="0" strike="noStrike" spc="-1">
                <a:latin typeface="Arial"/>
              </a:rPr>
              <a:t>Pulse para editar el formato de las notas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s-ES" sz="1400" b="0" strike="noStrike" spc="-1">
                <a:latin typeface="Times New Roman"/>
              </a:rPr>
              <a:t>&lt;cabecera&gt;</a:t>
            </a:r>
          </a:p>
        </p:txBody>
      </p:sp>
      <p:sp>
        <p:nvSpPr>
          <p:cNvPr id="8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s-ES" sz="1400" b="0" strike="noStrike" spc="-1">
                <a:latin typeface="Times New Roman"/>
              </a:rPr>
              <a:t>&lt;fecha/hora&gt;</a:t>
            </a:r>
          </a:p>
        </p:txBody>
      </p:sp>
      <p:sp>
        <p:nvSpPr>
          <p:cNvPr id="8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s-ES" sz="1400" b="0" strike="noStrike" spc="-1">
                <a:latin typeface="Times New Roman"/>
              </a:rPr>
              <a:t>&lt;pie de página&gt;</a:t>
            </a:r>
          </a:p>
        </p:txBody>
      </p:sp>
      <p:sp>
        <p:nvSpPr>
          <p:cNvPr id="8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579BDA08-7246-4D21-9C7C-C913CCED343A}" type="slidenum">
              <a:rPr lang="es-ES" sz="1400" b="0" strike="noStrike" spc="-1">
                <a:latin typeface="Times New Roman"/>
              </a:rPr>
              <a:t>‹Nº›</a:t>
            </a:fld>
            <a:endParaRPr lang="es-E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FE18CAF3-7037-4623-A35E-A67E59394C0C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1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2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10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47480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11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11255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12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03017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13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01666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14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70776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15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84574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16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36516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17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33418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7B8C0C-E8C7-1B2C-0DC2-B5D905E409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>
            <a:extLst>
              <a:ext uri="{FF2B5EF4-FFF2-40B4-BE49-F238E27FC236}">
                <a16:creationId xmlns:a16="http://schemas.microsoft.com/office/drawing/2014/main" id="{A4CFD9A9-12C8-1902-A5F7-CF2DD5882CEF}"/>
              </a:ext>
            </a:extLst>
          </p:cNvPr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18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>
            <a:extLst>
              <a:ext uri="{FF2B5EF4-FFF2-40B4-BE49-F238E27FC236}">
                <a16:creationId xmlns:a16="http://schemas.microsoft.com/office/drawing/2014/main" id="{F0C17994-4B51-7493-FDE2-85395ED648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>
            <a:extLst>
              <a:ext uri="{FF2B5EF4-FFF2-40B4-BE49-F238E27FC236}">
                <a16:creationId xmlns:a16="http://schemas.microsoft.com/office/drawing/2014/main" id="{AB8D6FB4-30D6-73D0-14F1-37EB4476158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67463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7B8C0C-E8C7-1B2C-0DC2-B5D905E409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>
            <a:extLst>
              <a:ext uri="{FF2B5EF4-FFF2-40B4-BE49-F238E27FC236}">
                <a16:creationId xmlns:a16="http://schemas.microsoft.com/office/drawing/2014/main" id="{A4CFD9A9-12C8-1902-A5F7-CF2DD5882CEF}"/>
              </a:ext>
            </a:extLst>
          </p:cNvPr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19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>
            <a:extLst>
              <a:ext uri="{FF2B5EF4-FFF2-40B4-BE49-F238E27FC236}">
                <a16:creationId xmlns:a16="http://schemas.microsoft.com/office/drawing/2014/main" id="{F0C17994-4B51-7493-FDE2-85395ED648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>
            <a:extLst>
              <a:ext uri="{FF2B5EF4-FFF2-40B4-BE49-F238E27FC236}">
                <a16:creationId xmlns:a16="http://schemas.microsoft.com/office/drawing/2014/main" id="{AB8D6FB4-30D6-73D0-14F1-37EB4476158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5819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2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68771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20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47622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9299AB-27E0-5DB4-E039-B411C9678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>
            <a:extLst>
              <a:ext uri="{FF2B5EF4-FFF2-40B4-BE49-F238E27FC236}">
                <a16:creationId xmlns:a16="http://schemas.microsoft.com/office/drawing/2014/main" id="{A672808C-E33E-5811-DEC5-3B35D4BA0481}"/>
              </a:ext>
            </a:extLst>
          </p:cNvPr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21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>
            <a:extLst>
              <a:ext uri="{FF2B5EF4-FFF2-40B4-BE49-F238E27FC236}">
                <a16:creationId xmlns:a16="http://schemas.microsoft.com/office/drawing/2014/main" id="{3452AE48-9031-8A56-6CF3-4453BE0A16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>
            <a:extLst>
              <a:ext uri="{FF2B5EF4-FFF2-40B4-BE49-F238E27FC236}">
                <a16:creationId xmlns:a16="http://schemas.microsoft.com/office/drawing/2014/main" id="{8C62B73B-9468-DCC8-6933-4F684CC7C1D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31398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22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7312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23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32782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24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31480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25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89533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26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20584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27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39294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28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79953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29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581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4EDDD0-8739-4ADF-830E-ACE3B9EB8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>
            <a:extLst>
              <a:ext uri="{FF2B5EF4-FFF2-40B4-BE49-F238E27FC236}">
                <a16:creationId xmlns:a16="http://schemas.microsoft.com/office/drawing/2014/main" id="{E4133A32-66B9-0E21-834B-3BD41DF4505E}"/>
              </a:ext>
            </a:extLst>
          </p:cNvPr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3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>
            <a:extLst>
              <a:ext uri="{FF2B5EF4-FFF2-40B4-BE49-F238E27FC236}">
                <a16:creationId xmlns:a16="http://schemas.microsoft.com/office/drawing/2014/main" id="{B1B4C749-51F7-6D51-989F-AB3E35FB13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>
            <a:extLst>
              <a:ext uri="{FF2B5EF4-FFF2-40B4-BE49-F238E27FC236}">
                <a16:creationId xmlns:a16="http://schemas.microsoft.com/office/drawing/2014/main" id="{6840F892-5516-5366-1F98-314DC6345EC8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18995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30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0654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31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7891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48EC4-8CE1-6C2F-CF40-28324B42FD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>
            <a:extLst>
              <a:ext uri="{FF2B5EF4-FFF2-40B4-BE49-F238E27FC236}">
                <a16:creationId xmlns:a16="http://schemas.microsoft.com/office/drawing/2014/main" id="{90620B55-F219-0461-B455-9AF1ACDBF111}"/>
              </a:ext>
            </a:extLst>
          </p:cNvPr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4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>
            <a:extLst>
              <a:ext uri="{FF2B5EF4-FFF2-40B4-BE49-F238E27FC236}">
                <a16:creationId xmlns:a16="http://schemas.microsoft.com/office/drawing/2014/main" id="{2338361D-D9F6-D887-DA9A-7D7E9CB121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>
            <a:extLst>
              <a:ext uri="{FF2B5EF4-FFF2-40B4-BE49-F238E27FC236}">
                <a16:creationId xmlns:a16="http://schemas.microsoft.com/office/drawing/2014/main" id="{5D02E9E1-14F3-3AE1-2859-4F9A5AAA73DF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1710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48EC4-8CE1-6C2F-CF40-28324B42FD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>
            <a:extLst>
              <a:ext uri="{FF2B5EF4-FFF2-40B4-BE49-F238E27FC236}">
                <a16:creationId xmlns:a16="http://schemas.microsoft.com/office/drawing/2014/main" id="{90620B55-F219-0461-B455-9AF1ACDBF111}"/>
              </a:ext>
            </a:extLst>
          </p:cNvPr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5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>
            <a:extLst>
              <a:ext uri="{FF2B5EF4-FFF2-40B4-BE49-F238E27FC236}">
                <a16:creationId xmlns:a16="http://schemas.microsoft.com/office/drawing/2014/main" id="{2338361D-D9F6-D887-DA9A-7D7E9CB121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>
            <a:extLst>
              <a:ext uri="{FF2B5EF4-FFF2-40B4-BE49-F238E27FC236}">
                <a16:creationId xmlns:a16="http://schemas.microsoft.com/office/drawing/2014/main" id="{5D02E9E1-14F3-3AE1-2859-4F9A5AAA73DF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3681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6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2771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F25572-A3DD-8E35-4A3B-DCCE44F1B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>
            <a:extLst>
              <a:ext uri="{FF2B5EF4-FFF2-40B4-BE49-F238E27FC236}">
                <a16:creationId xmlns:a16="http://schemas.microsoft.com/office/drawing/2014/main" id="{870E3160-D92E-D9B5-5B48-25F53B1F7D6D}"/>
              </a:ext>
            </a:extLst>
          </p:cNvPr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7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>
            <a:extLst>
              <a:ext uri="{FF2B5EF4-FFF2-40B4-BE49-F238E27FC236}">
                <a16:creationId xmlns:a16="http://schemas.microsoft.com/office/drawing/2014/main" id="{3552B05F-76D7-68AB-9AE4-5CF72B9DD4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>
            <a:extLst>
              <a:ext uri="{FF2B5EF4-FFF2-40B4-BE49-F238E27FC236}">
                <a16:creationId xmlns:a16="http://schemas.microsoft.com/office/drawing/2014/main" id="{0D679C4E-109C-B3F2-A08C-99E6D148411B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5954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8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28429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9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7051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5048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71947" y="1768680"/>
            <a:ext cx="12095048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71947" y="4058640"/>
            <a:ext cx="12095048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5048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71947" y="1768680"/>
            <a:ext cx="5902095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869699" y="1768680"/>
            <a:ext cx="5902095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71947" y="4058640"/>
            <a:ext cx="5902095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869699" y="4058640"/>
            <a:ext cx="5902095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5048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71947" y="1768680"/>
            <a:ext cx="3894413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761705" y="1768680"/>
            <a:ext cx="3894413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851463" y="1768680"/>
            <a:ext cx="3894413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71947" y="4058640"/>
            <a:ext cx="3894413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761705" y="4058640"/>
            <a:ext cx="3894413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851463" y="4058640"/>
            <a:ext cx="3894413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5048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71947" y="1768680"/>
            <a:ext cx="12095048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5048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71947" y="1768680"/>
            <a:ext cx="12095048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5048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71947" y="1768680"/>
            <a:ext cx="5902095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869699" y="1768680"/>
            <a:ext cx="5902095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5048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71947" y="301320"/>
            <a:ext cx="12095048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5048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71947" y="1768680"/>
            <a:ext cx="5902095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869699" y="1768680"/>
            <a:ext cx="5902095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71947" y="4058640"/>
            <a:ext cx="5902095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5048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71947" y="1768680"/>
            <a:ext cx="12095048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5048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71947" y="1768680"/>
            <a:ext cx="5902095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869699" y="1768680"/>
            <a:ext cx="5902095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869699" y="4058640"/>
            <a:ext cx="5902095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5048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71947" y="1768680"/>
            <a:ext cx="5902095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869699" y="1768680"/>
            <a:ext cx="5902095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71947" y="4058640"/>
            <a:ext cx="12095048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5048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71947" y="1768680"/>
            <a:ext cx="12095048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71947" y="4058640"/>
            <a:ext cx="12095048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5048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71947" y="1768680"/>
            <a:ext cx="5902095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869699" y="1768680"/>
            <a:ext cx="5902095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71947" y="4058640"/>
            <a:ext cx="5902095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869699" y="4058640"/>
            <a:ext cx="5902095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5048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71947" y="1768680"/>
            <a:ext cx="3894413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761705" y="1768680"/>
            <a:ext cx="3894413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851463" y="1768680"/>
            <a:ext cx="3894413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71947" y="4058640"/>
            <a:ext cx="3894413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761705" y="4058640"/>
            <a:ext cx="3894413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8851463" y="4058640"/>
            <a:ext cx="3894413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5048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71947" y="1768680"/>
            <a:ext cx="12095048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5048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71947" y="1768680"/>
            <a:ext cx="5902095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869699" y="1768680"/>
            <a:ext cx="5902095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5048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71947" y="301320"/>
            <a:ext cx="12095048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5048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71947" y="1768680"/>
            <a:ext cx="5902095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869699" y="1768680"/>
            <a:ext cx="5902095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71947" y="4058640"/>
            <a:ext cx="5902095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5048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71947" y="1768680"/>
            <a:ext cx="5902095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869699" y="1768680"/>
            <a:ext cx="5902095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869699" y="4058640"/>
            <a:ext cx="5902095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5048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71947" y="1768680"/>
            <a:ext cx="5902095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869699" y="1768680"/>
            <a:ext cx="5902095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71947" y="4058640"/>
            <a:ext cx="12095048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4320000"/>
            <a:ext cx="670987" cy="1079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5048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71947" y="1768680"/>
            <a:ext cx="12095048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800" b="0" strike="noStrike" spc="-1">
                <a:solidFill>
                  <a:srgbClr val="000000"/>
                </a:solidFill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000" indent="-324000" algn="l" defTabSz="914400" rtl="0" eaLnBrk="1" latinLnBrk="0" hangingPunct="1">
        <a:lnSpc>
          <a:spcPct val="90000"/>
        </a:lnSpc>
        <a:spcBef>
          <a:spcPts val="1417"/>
        </a:spcBef>
        <a:buClr>
          <a:srgbClr val="000000"/>
        </a:buClr>
        <a:buSzPct val="45000"/>
        <a:buFont typeface="Wingdings" charset="2"/>
        <a:buChar char="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288000"/>
            <a:ext cx="670987" cy="1079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5048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71947" y="1768680"/>
            <a:ext cx="12095048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800" b="0" strike="noStrike" spc="-1">
                <a:solidFill>
                  <a:srgbClr val="000000"/>
                </a:solidFill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000" indent="-324000" algn="l" defTabSz="914400" rtl="0" eaLnBrk="1" latinLnBrk="0" hangingPunct="1">
        <a:lnSpc>
          <a:spcPct val="90000"/>
        </a:lnSpc>
        <a:spcBef>
          <a:spcPts val="1417"/>
        </a:spcBef>
        <a:buClr>
          <a:srgbClr val="000000"/>
        </a:buClr>
        <a:buSzPct val="45000"/>
        <a:buFont typeface="Wingdings" charset="2"/>
        <a:buChar char="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Dibujo de la tierra desde el espacio&#10;&#10;Descripción generada automáticamente con confianza baja">
            <a:extLst>
              <a:ext uri="{FF2B5EF4-FFF2-40B4-BE49-F238E27FC236}">
                <a16:creationId xmlns:a16="http://schemas.microsoft.com/office/drawing/2014/main" id="{56DB556A-0F8C-4897-F71B-A051381085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01" b="44832"/>
          <a:stretch/>
        </p:blipFill>
        <p:spPr>
          <a:xfrm>
            <a:off x="0" y="1634721"/>
            <a:ext cx="13439775" cy="2478976"/>
          </a:xfrm>
          <a:prstGeom prst="rect">
            <a:avLst/>
          </a:prstGeom>
        </p:spPr>
      </p:pic>
      <p:sp>
        <p:nvSpPr>
          <p:cNvPr id="85" name="CustomShape 2"/>
          <p:cNvSpPr/>
          <p:nvPr/>
        </p:nvSpPr>
        <p:spPr>
          <a:xfrm>
            <a:off x="739738" y="3990960"/>
            <a:ext cx="12328989" cy="166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ES" sz="4000" b="1" spc="-1" dirty="0" err="1">
                <a:solidFill>
                  <a:srgbClr val="333333"/>
                </a:solidFill>
                <a:latin typeface="Noto Sans"/>
                <a:ea typeface="DejaVu Sans"/>
              </a:rPr>
              <a:t>ORM</a:t>
            </a:r>
            <a:r>
              <a:rPr lang="es-ES" sz="4000" b="1" spc="-1" dirty="0">
                <a:solidFill>
                  <a:srgbClr val="333333"/>
                </a:solidFill>
                <a:latin typeface="Noto Sans"/>
                <a:ea typeface="DejaVu Sans"/>
              </a:rPr>
              <a:t> – Mapeo objeto-relacional</a:t>
            </a:r>
            <a:br>
              <a:rPr dirty="0"/>
            </a:br>
            <a:r>
              <a:rPr lang="es-ES" sz="2400" b="1" spc="-1" dirty="0" err="1">
                <a:solidFill>
                  <a:srgbClr val="333333"/>
                </a:solidFill>
                <a:latin typeface="Noto Sans"/>
                <a:ea typeface="DejaVu Sans"/>
              </a:rPr>
              <a:t>JPA</a:t>
            </a:r>
            <a:r>
              <a:rPr lang="es-ES" sz="2400" b="1" spc="-1" dirty="0">
                <a:solidFill>
                  <a:srgbClr val="333333"/>
                </a:solidFill>
                <a:latin typeface="Noto Sans"/>
                <a:ea typeface="DejaVu Sans"/>
              </a:rPr>
              <a:t> – Anotaciones </a:t>
            </a:r>
            <a:r>
              <a:rPr lang="es-ES" sz="2400" b="1" spc="-1" dirty="0" err="1">
                <a:solidFill>
                  <a:srgbClr val="333333"/>
                </a:solidFill>
                <a:latin typeface="Noto Sans"/>
                <a:ea typeface="DejaVu Sans"/>
              </a:rPr>
              <a:t>JPA</a:t>
            </a:r>
            <a:r>
              <a:rPr lang="es-ES" sz="2400" b="1" spc="-1" dirty="0">
                <a:solidFill>
                  <a:srgbClr val="333333"/>
                </a:solidFill>
                <a:latin typeface="Noto Sans"/>
                <a:ea typeface="DejaVu Sans"/>
              </a:rPr>
              <a:t> para mapeo de relaciones</a:t>
            </a:r>
            <a:endParaRPr lang="es-ES" sz="2400" spc="-1" dirty="0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2399575" y="573840"/>
            <a:ext cx="8567280" cy="104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algn="ctr">
              <a:spcAft>
                <a:spcPts val="1879"/>
              </a:spcAft>
            </a:pPr>
            <a:r>
              <a:rPr lang="es-ES" sz="4000" b="1" spc="-1" dirty="0">
                <a:solidFill>
                  <a:srgbClr val="333333"/>
                </a:solidFill>
                <a:latin typeface="Noto Sans"/>
                <a:ea typeface="DejaVu Sans"/>
              </a:rPr>
              <a:t>Acceso a datos</a:t>
            </a:r>
            <a:endParaRPr lang="es-ES" sz="4000" spc="-1" dirty="0">
              <a:latin typeface="Arial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2282215" y="6267960"/>
            <a:ext cx="8567280" cy="98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s-ES" sz="2000" spc="-1" dirty="0">
                <a:solidFill>
                  <a:srgbClr val="000000"/>
                </a:solidFill>
                <a:latin typeface="Noto Sans"/>
                <a:ea typeface="DejaVu Sans"/>
              </a:rPr>
              <a:t>IES Clara del Rey – Madrid</a:t>
            </a:r>
            <a:endParaRPr lang="es-ES" sz="2000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/>
          <p:cNvSpPr/>
          <p:nvPr/>
        </p:nvSpPr>
        <p:spPr>
          <a:xfrm>
            <a:off x="729343" y="152315"/>
            <a:ext cx="12195546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JPA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 – @</a:t>
            </a: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OneToMany</a:t>
            </a:r>
            <a:endParaRPr lang="es-ES" sz="4400" spc="-1" dirty="0">
              <a:latin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21E5D2E-61E6-16A2-B0ED-233C511AD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60" y="2014647"/>
            <a:ext cx="9172248" cy="482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4158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/>
          <p:cNvSpPr/>
          <p:nvPr/>
        </p:nvSpPr>
        <p:spPr>
          <a:xfrm>
            <a:off x="729343" y="152315"/>
            <a:ext cx="12195546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JPA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 – @</a:t>
            </a: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ManyToMany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 y @</a:t>
            </a: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JoinTable</a:t>
            </a:r>
            <a:endParaRPr lang="es-ES" sz="4400" spc="-1" dirty="0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@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ManyToMany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se utiliza para establecer una relación de muchos a muchos entre dos entidades. En la base de datos habrá una tabla de unión, relacionando las filas de las dos tablas con relación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N:M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Esta anotación se coloca en ambas entidades que participan en la relación y se utiliza para mapear las asociaciones entre ellas.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Es muy habitual usarla junto a la anotación @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JoinTable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para especificar la tabla de unión. Esto: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 un enfoque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code-first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aporta </a:t>
            </a:r>
            <a:r>
              <a:rPr lang="es-ES" sz="2800" dirty="0"/>
              <a:t>control más preciso sobre el esquema de la base de datos generado por </a:t>
            </a:r>
            <a:r>
              <a:rPr lang="es-ES" sz="2800" dirty="0" err="1"/>
              <a:t>JPA</a:t>
            </a:r>
            <a:r>
              <a:rPr lang="es-ES" sz="2800" dirty="0"/>
              <a:t> para la relación.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 un enfoque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database-first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permite establecer la relación, aunque las columnas y tablas no sigan ciertas convenciones por defecto.</a:t>
            </a:r>
          </a:p>
          <a:p>
            <a:pPr>
              <a:spcAft>
                <a:spcPts val="1414"/>
              </a:spcAft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spcAft>
                <a:spcPts val="1414"/>
              </a:spcAft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433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/>
          <p:cNvSpPr/>
          <p:nvPr/>
        </p:nvSpPr>
        <p:spPr>
          <a:xfrm>
            <a:off x="729343" y="152315"/>
            <a:ext cx="12195546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JPA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 – @</a:t>
            </a: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ManyToMany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 y @</a:t>
            </a: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JoinTable</a:t>
            </a:r>
            <a:endParaRPr lang="es-ES" sz="4400" spc="-1" dirty="0">
              <a:latin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E56F4CC-76F1-A67E-EC47-CB4C35206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73" y="1562760"/>
            <a:ext cx="7671447" cy="563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7309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/>
          <p:cNvSpPr/>
          <p:nvPr/>
        </p:nvSpPr>
        <p:spPr>
          <a:xfrm>
            <a:off x="729343" y="152315"/>
            <a:ext cx="12195546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JPA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 – @</a:t>
            </a: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ManyToMany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 y @</a:t>
            </a: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JoinTable</a:t>
            </a:r>
            <a:endParaRPr lang="es-ES" sz="4400" spc="-1" dirty="0">
              <a:latin typeface="Arial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CC2F6EB-FEEA-2E0B-ACB9-F399CF12D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847" y="1648421"/>
            <a:ext cx="8649864" cy="460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66269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/>
          <p:cNvSpPr/>
          <p:nvPr/>
        </p:nvSpPr>
        <p:spPr>
          <a:xfrm>
            <a:off x="729343" y="152315"/>
            <a:ext cx="12195546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JPA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 – @</a:t>
            </a: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OneToOne</a:t>
            </a:r>
            <a:endParaRPr lang="es-ES" sz="4400" spc="-1" dirty="0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 utiliza para establecer una relación de uno a uno entre dos entidades. 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Esta relación significa que cada entidad en un lado de la relación está relacionada con exactamente una entidad en el otro lado.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 estas relaciones, una de las entidades es la propietaria de la relación, la que tiene la clave ajena en la base de datos.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La entidad "no propietaria" es la que tiene el atributo "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mappedBy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Como en otras relaciones, se puede usar @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JoinColumn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para especificar el nombre de la columna que contiene las claves ajenas.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Hay otras anotaciones como @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MapsId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o @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PrimaryKeyJoinColumn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que pueden necesitarse, pero son uso más avanzado y esporádico.</a:t>
            </a:r>
          </a:p>
          <a:p>
            <a:pPr>
              <a:spcAft>
                <a:spcPts val="1414"/>
              </a:spcAft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7760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/>
          <p:cNvSpPr/>
          <p:nvPr/>
        </p:nvSpPr>
        <p:spPr>
          <a:xfrm>
            <a:off x="729343" y="152315"/>
            <a:ext cx="12195546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JPA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 – @</a:t>
            </a: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OneToOne</a:t>
            </a:r>
            <a:endParaRPr lang="es-ES" sz="4400" spc="-1" dirty="0">
              <a:latin typeface="Arial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73F4FF7-813E-56C9-70C0-E3E286A76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86" y="1562760"/>
            <a:ext cx="8281642" cy="569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7805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/>
          <p:cNvSpPr/>
          <p:nvPr/>
        </p:nvSpPr>
        <p:spPr>
          <a:xfrm>
            <a:off x="729343" y="152315"/>
            <a:ext cx="12195546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JPA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 – @</a:t>
            </a: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OneToOne</a:t>
            </a:r>
            <a:endParaRPr lang="es-ES" sz="4400" spc="-1" dirty="0">
              <a:latin typeface="Arial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6265184-3EE3-44FC-4FD7-AE80840D2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86" y="1562760"/>
            <a:ext cx="8597537" cy="561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5984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/>
          <p:cNvSpPr/>
          <p:nvPr/>
        </p:nvSpPr>
        <p:spPr>
          <a:xfrm>
            <a:off x="729343" y="152315"/>
            <a:ext cx="12195546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JPA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 – Resumen de anotaciones</a:t>
            </a:r>
            <a:endParaRPr lang="es-ES" sz="4400" spc="-1" dirty="0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 relaciones @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OneToOne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</a:t>
            </a:r>
          </a:p>
          <a:p>
            <a:pPr>
              <a:spcAft>
                <a:spcPts val="1414"/>
              </a:spcAft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spcAft>
                <a:spcPts val="1414"/>
              </a:spcAft>
            </a:pPr>
            <a:b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b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 relaciones @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ManyToOne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/ @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OneToMany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</a:t>
            </a:r>
          </a:p>
          <a:p>
            <a:pPr>
              <a:spcAft>
                <a:spcPts val="1414"/>
              </a:spcAft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spcAft>
                <a:spcPts val="1414"/>
              </a:spcAft>
            </a:pPr>
            <a:b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b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 relaciones @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ManyToMany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/ @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ManyToMany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no se puede establecer un lado "directo" e "inverso", las relaciones son "igualitarias", pero sí un propietario. El propietario será el que no tenga "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mappedBy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".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5F3EE672-26E3-6E63-B91E-75F2E77FC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584205"/>
              </p:ext>
            </p:extLst>
          </p:nvPr>
        </p:nvGraphicFramePr>
        <p:xfrm>
          <a:off x="441788" y="2070785"/>
          <a:ext cx="12483101" cy="1371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99076">
                  <a:extLst>
                    <a:ext uri="{9D8B030D-6E8A-4147-A177-3AD203B41FA5}">
                      <a16:colId xmlns:a16="http://schemas.microsoft.com/office/drawing/2014/main" val="503825863"/>
                    </a:ext>
                  </a:extLst>
                </a:gridCol>
                <a:gridCol w="4480560">
                  <a:extLst>
                    <a:ext uri="{9D8B030D-6E8A-4147-A177-3AD203B41FA5}">
                      <a16:colId xmlns:a16="http://schemas.microsoft.com/office/drawing/2014/main" val="3613600650"/>
                    </a:ext>
                  </a:extLst>
                </a:gridCol>
                <a:gridCol w="6103465">
                  <a:extLst>
                    <a:ext uri="{9D8B030D-6E8A-4147-A177-3AD203B41FA5}">
                      <a16:colId xmlns:a16="http://schemas.microsoft.com/office/drawing/2014/main" val="2492381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sz="2400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Propietario (directo)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Secundario (inverso)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905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Anotación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@</a:t>
                      </a:r>
                      <a:r>
                        <a:rPr lang="es-ES" sz="240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OneToOne</a:t>
                      </a:r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 + @</a:t>
                      </a:r>
                      <a:r>
                        <a:rPr lang="es-ES" sz="240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JoinColumn</a:t>
                      </a:r>
                      <a:endParaRPr lang="es-ES" sz="2400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@</a:t>
                      </a:r>
                      <a:r>
                        <a:rPr lang="es-ES" sz="240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OneToOne</a:t>
                      </a:r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(</a:t>
                      </a:r>
                      <a:r>
                        <a:rPr lang="es-ES" sz="240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mappedBy</a:t>
                      </a:r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="atributo")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09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Clave ajena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Sí, clave ajena en la tabla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No, sólo refleja la relación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437240"/>
                  </a:ext>
                </a:extLst>
              </a:tr>
            </a:tbl>
          </a:graphicData>
        </a:graphic>
      </p:graphicFrame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B5952445-DA27-CC0A-E58D-CAF11600F8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984700"/>
              </p:ext>
            </p:extLst>
          </p:nvPr>
        </p:nvGraphicFramePr>
        <p:xfrm>
          <a:off x="441787" y="4169868"/>
          <a:ext cx="12483101" cy="1371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99076">
                  <a:extLst>
                    <a:ext uri="{9D8B030D-6E8A-4147-A177-3AD203B41FA5}">
                      <a16:colId xmlns:a16="http://schemas.microsoft.com/office/drawing/2014/main" val="503825863"/>
                    </a:ext>
                  </a:extLst>
                </a:gridCol>
                <a:gridCol w="4480560">
                  <a:extLst>
                    <a:ext uri="{9D8B030D-6E8A-4147-A177-3AD203B41FA5}">
                      <a16:colId xmlns:a16="http://schemas.microsoft.com/office/drawing/2014/main" val="3613600650"/>
                    </a:ext>
                  </a:extLst>
                </a:gridCol>
                <a:gridCol w="6103465">
                  <a:extLst>
                    <a:ext uri="{9D8B030D-6E8A-4147-A177-3AD203B41FA5}">
                      <a16:colId xmlns:a16="http://schemas.microsoft.com/office/drawing/2014/main" val="2492381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sz="2400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Propietario (directo)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Secundario (inverso)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905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Anotación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@</a:t>
                      </a:r>
                      <a:r>
                        <a:rPr lang="es-ES" sz="240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ManyToOne</a:t>
                      </a:r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 + @</a:t>
                      </a:r>
                      <a:r>
                        <a:rPr lang="es-ES" sz="240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JoinColumn</a:t>
                      </a:r>
                      <a:endParaRPr lang="es-ES" sz="2400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@</a:t>
                      </a:r>
                      <a:r>
                        <a:rPr lang="es-ES" sz="240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OneToMany</a:t>
                      </a:r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(</a:t>
                      </a:r>
                      <a:r>
                        <a:rPr lang="es-ES" sz="240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mappedBy</a:t>
                      </a:r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="atributo")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09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Clave ajena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Sí, clave ajena en la tabla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No, sólo refleja la relación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437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936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AAE713-17C2-AFAB-3EEF-9DDA094B1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>
            <a:extLst>
              <a:ext uri="{FF2B5EF4-FFF2-40B4-BE49-F238E27FC236}">
                <a16:creationId xmlns:a16="http://schemas.microsoft.com/office/drawing/2014/main" id="{52ECCFE0-2262-C9DA-1E8B-F061211D2749}"/>
              </a:ext>
            </a:extLst>
          </p:cNvPr>
          <p:cNvSpPr/>
          <p:nvPr/>
        </p:nvSpPr>
        <p:spPr>
          <a:xfrm>
            <a:off x="729343" y="152315"/>
            <a:ext cx="12195546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JPA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 – Importancia del propietario</a:t>
            </a:r>
            <a:endParaRPr lang="es-ES" sz="4400" spc="-1" dirty="0">
              <a:latin typeface="Arial"/>
            </a:endParaRPr>
          </a:p>
        </p:txBody>
      </p:sp>
      <p:sp>
        <p:nvSpPr>
          <p:cNvPr id="91" name="CustomShape 3">
            <a:extLst>
              <a:ext uri="{FF2B5EF4-FFF2-40B4-BE49-F238E27FC236}">
                <a16:creationId xmlns:a16="http://schemas.microsoft.com/office/drawing/2014/main" id="{EE2E7998-48B9-BAC0-3223-D51BA44976A7}"/>
              </a:ext>
            </a:extLst>
          </p:cNvPr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JPA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es importante saber quién es el propietario de una relación.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El propietario de la relación es el que la controla, y eso implica que sólo el lado propietario puede hacer cambios en la relación. Esto es: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Para eliminar la relación entre dos objetos, se hace en el propietario. Si se elimina en el "secundario", no se reflejarán los cambios.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Del mismo modo, para crear una relación entre objetos, también se hace en el propietario. Si no, no se crea la relación.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JPA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cuando genera SQL para consultas, utiliza el lado propietario para generar las consultas insertar, actualizar y eliminar relaciones.</a:t>
            </a:r>
          </a:p>
          <a:p>
            <a:pPr>
              <a:spcAft>
                <a:spcPts val="1414"/>
              </a:spcAft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spcAft>
                <a:spcPts val="1414"/>
              </a:spcAft>
            </a:pPr>
            <a:b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b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8826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AAE713-17C2-AFAB-3EEF-9DDA094B1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>
            <a:extLst>
              <a:ext uri="{FF2B5EF4-FFF2-40B4-BE49-F238E27FC236}">
                <a16:creationId xmlns:a16="http://schemas.microsoft.com/office/drawing/2014/main" id="{52ECCFE0-2262-C9DA-1E8B-F061211D2749}"/>
              </a:ext>
            </a:extLst>
          </p:cNvPr>
          <p:cNvSpPr/>
          <p:nvPr/>
        </p:nvSpPr>
        <p:spPr>
          <a:xfrm>
            <a:off x="729343" y="152315"/>
            <a:ext cx="12195546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JPA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 – Propietario – Ejemplo</a:t>
            </a:r>
            <a:endParaRPr lang="es-ES" sz="4400" spc="-1" dirty="0">
              <a:latin typeface="Arial"/>
            </a:endParaRPr>
          </a:p>
        </p:txBody>
      </p:sp>
      <p:sp>
        <p:nvSpPr>
          <p:cNvPr id="91" name="CustomShape 3">
            <a:extLst>
              <a:ext uri="{FF2B5EF4-FFF2-40B4-BE49-F238E27FC236}">
                <a16:creationId xmlns:a16="http://schemas.microsoft.com/office/drawing/2014/main" id="{EE2E7998-48B9-BAC0-3223-D51BA44976A7}"/>
              </a:ext>
            </a:extLst>
          </p:cNvPr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Clase "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Author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", relación con "Book". Un libro es de un solo autor. Un autor tiene muchos libros publicados. "Book" es el lado propietario.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B54B3C2-0530-4A1D-0C1E-BE6E71122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86" y="2450593"/>
            <a:ext cx="5795664" cy="470022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8F2A8A6-4799-7B45-4A10-330242F675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2381" y="2450593"/>
            <a:ext cx="6395606" cy="470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1628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/>
          <p:cNvSpPr/>
          <p:nvPr/>
        </p:nvSpPr>
        <p:spPr>
          <a:xfrm>
            <a:off x="729343" y="152315"/>
            <a:ext cx="12195546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Relaciones en BD – Uno a uno – 1:1</a:t>
            </a:r>
            <a:endParaRPr lang="es-ES" sz="4400" spc="-1" dirty="0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Cada fila de una tabla se relaciona exactamente con una fila de otra tabla, y viceversa. 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Uso típico: Dividir información que podría estar en una sola tabla,  por razones de modularidad o privacidad.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Ejemplo: 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Una tabla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Person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con columnas generales y otra tabla Passport con detalles específicos del pasaporte de la persona.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Cada persona tiene exactamente un pasaporte y cada pasaporte pertenece a una persona.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Implementación: Se utiliza una clave primaria (que suele coincidir) en ambas tablas y una clave ajena en la tabla "principal" para vincularlas.</a:t>
            </a:r>
          </a:p>
        </p:txBody>
      </p:sp>
    </p:spTree>
    <p:extLst>
      <p:ext uri="{BB962C8B-B14F-4D97-AF65-F5344CB8AC3E}">
        <p14:creationId xmlns:p14="http://schemas.microsoft.com/office/powerpoint/2010/main" val="181696192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/>
          <p:cNvSpPr/>
          <p:nvPr/>
        </p:nvSpPr>
        <p:spPr>
          <a:xfrm>
            <a:off x="729343" y="152315"/>
            <a:ext cx="12195546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JPA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 – Propietario – Ejemplo</a:t>
            </a:r>
            <a:endParaRPr lang="es-ES" sz="4400" spc="-1" dirty="0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Para añadir un libro a un autor, esto no funcionaría:	</a:t>
            </a:r>
          </a:p>
          <a:p>
            <a:pPr>
              <a:spcAft>
                <a:spcPts val="1414"/>
              </a:spcAft>
            </a:pP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Author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author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= 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buscarAutor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 … );</a:t>
            </a:r>
            <a:b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Book 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newBook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= 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crearBook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 … );</a:t>
            </a:r>
            <a:b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author.books.add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newBook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);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Sin embargo, esto sí funcionaría:</a:t>
            </a:r>
          </a:p>
          <a:p>
            <a:pPr>
              <a:spcAft>
                <a:spcPts val="1414"/>
              </a:spcAft>
            </a:pP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Author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author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= 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buscarAutor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 … );</a:t>
            </a:r>
            <a:b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Book 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newBook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= 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crearBook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 … );</a:t>
            </a:r>
            <a:b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book.setAuthor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author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);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El "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extemo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 modificado tiene que ser el propietario de la relación.</a:t>
            </a:r>
          </a:p>
          <a:p>
            <a:pPr>
              <a:spcAft>
                <a:spcPts val="1414"/>
              </a:spcAft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98079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0DCCB-69D6-82CC-75E1-3A8226F6E4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>
            <a:extLst>
              <a:ext uri="{FF2B5EF4-FFF2-40B4-BE49-F238E27FC236}">
                <a16:creationId xmlns:a16="http://schemas.microsoft.com/office/drawing/2014/main" id="{4782E0C7-EDD3-B9D0-7BDA-3BCDED5C3ACC}"/>
              </a:ext>
            </a:extLst>
          </p:cNvPr>
          <p:cNvSpPr/>
          <p:nvPr/>
        </p:nvSpPr>
        <p:spPr>
          <a:xfrm>
            <a:off x="729343" y="152315"/>
            <a:ext cx="12195546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JPA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 – Anotación @</a:t>
            </a: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Enumerated</a:t>
            </a:r>
            <a:endParaRPr lang="es-ES" sz="4400" spc="-1" dirty="0">
              <a:latin typeface="Arial"/>
            </a:endParaRPr>
          </a:p>
        </p:txBody>
      </p:sp>
      <p:sp>
        <p:nvSpPr>
          <p:cNvPr id="91" name="CustomShape 3">
            <a:extLst>
              <a:ext uri="{FF2B5EF4-FFF2-40B4-BE49-F238E27FC236}">
                <a16:creationId xmlns:a16="http://schemas.microsoft.com/office/drawing/2014/main" id="{5D8C16F2-3F1F-E4C6-C4DD-2DC89EF383EA}"/>
              </a:ext>
            </a:extLst>
          </p:cNvPr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 utiliza para almacenar valores de enumeración (tipo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enum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 en una columna de base de datos.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Puede tomar dos valores: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EnumType.STRING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Guarda en la base de datos el nombre de la constante de enumeración.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EnumType.ORDINAL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Guarda en la base de datos el ordinal de la constante de enumeración. Es la opción por defecto.</a:t>
            </a:r>
          </a:p>
          <a:p>
            <a:pPr>
              <a:spcAft>
                <a:spcPts val="1414"/>
              </a:spcAft>
            </a:pP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STRING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suele ser más legible en la BD, mientras que ORDINAL es más eficiente en términos de espacio si la cantidad de columnas y registros con elementos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enum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es grande.</a:t>
            </a:r>
          </a:p>
        </p:txBody>
      </p:sp>
    </p:spTree>
    <p:extLst>
      <p:ext uri="{BB962C8B-B14F-4D97-AF65-F5344CB8AC3E}">
        <p14:creationId xmlns:p14="http://schemas.microsoft.com/office/powerpoint/2010/main" val="16725930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/>
          <p:cNvSpPr/>
          <p:nvPr/>
        </p:nvSpPr>
        <p:spPr>
          <a:xfrm>
            <a:off x="729343" y="152315"/>
            <a:ext cx="12195546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JPA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 – Anotación @</a:t>
            </a: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Enumerated</a:t>
            </a:r>
            <a:endParaRPr lang="es-ES" sz="4400" spc="-1" dirty="0">
              <a:latin typeface="Arial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7D33C6F-75FE-5491-D4F2-8A48B031D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478" y="1562760"/>
            <a:ext cx="7535785" cy="577150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8475323-4CB4-FAE6-9E44-6F20AE22A1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3617" y="4448514"/>
            <a:ext cx="5338718" cy="870122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07B2AC8-2FAF-7FEA-C45D-9CB357710F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3617" y="5696317"/>
            <a:ext cx="5338718" cy="880167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2970609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/>
          <p:cNvSpPr/>
          <p:nvPr/>
        </p:nvSpPr>
        <p:spPr>
          <a:xfrm>
            <a:off x="729343" y="152315"/>
            <a:ext cx="12195546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JPA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 – Claves compuestas con </a:t>
            </a:r>
            <a:br>
              <a:rPr lang="es-ES" sz="4400" b="1" spc="-1" dirty="0">
                <a:solidFill>
                  <a:srgbClr val="333333"/>
                </a:solidFill>
                <a:latin typeface="Noto Sans"/>
              </a:rPr>
            </a:b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@</a:t>
            </a: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Embeddable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 y @</a:t>
            </a: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EmbeddedId</a:t>
            </a:r>
            <a:endParaRPr lang="es-ES" sz="4400" spc="-1" dirty="0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Para definir claves primarias compuestas, también conocidas como claves primarias con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multicolumna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usando @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Embeddable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y @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EmbeddedId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 crea una clase que representa la clave primaria, con los atributos necesarios, y se anota con @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Embeddable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 Esta clase tiene que ser pública, ser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serializable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tener constructor por defecto (sin parámetros) y definir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equals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y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hashCode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para poder comparar claves.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 usa un objeto de esta clase como clave primaria de la entidad, de forma que la clave primaria ya no es un tipo primitivo, sino un objeto con varios atributos.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Ejemplo: clase "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LineaPedido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 con una clave compuesta por el id del pedido y el id del producto. En la tabla de líneas de pedido cada registro se identifica por los dos campos (id del pedido e id del producto).</a:t>
            </a:r>
          </a:p>
        </p:txBody>
      </p:sp>
    </p:spTree>
    <p:extLst>
      <p:ext uri="{BB962C8B-B14F-4D97-AF65-F5344CB8AC3E}">
        <p14:creationId xmlns:p14="http://schemas.microsoft.com/office/powerpoint/2010/main" val="12555818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/>
          <p:cNvSpPr/>
          <p:nvPr/>
        </p:nvSpPr>
        <p:spPr>
          <a:xfrm>
            <a:off x="729343" y="152315"/>
            <a:ext cx="12195546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JPA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 – Claves compuestas con </a:t>
            </a:r>
            <a:br>
              <a:rPr lang="es-ES" sz="4400" b="1" spc="-1" dirty="0">
                <a:solidFill>
                  <a:srgbClr val="333333"/>
                </a:solidFill>
                <a:latin typeface="Noto Sans"/>
              </a:rPr>
            </a:b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@</a:t>
            </a: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Embeddable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 y @</a:t>
            </a: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EmbeddedId</a:t>
            </a:r>
            <a:endParaRPr lang="es-ES" sz="4400" spc="-1" dirty="0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Clase para definir la clave primaria:</a:t>
            </a:r>
          </a:p>
          <a:p>
            <a:pPr>
              <a:spcAft>
                <a:spcPts val="1414"/>
              </a:spcAft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spcAft>
                <a:spcPts val="1414"/>
              </a:spcAft>
            </a:pPr>
            <a:b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b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b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Clase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LineaPedido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que usa la clase anterior como clave primaria:</a:t>
            </a:r>
          </a:p>
          <a:p>
            <a:pPr>
              <a:spcAft>
                <a:spcPts val="1414"/>
              </a:spcAft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F132CA4-D747-FD2C-77BF-50226CAC5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88" y="2122256"/>
            <a:ext cx="6050452" cy="193170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DD390A7-1DFD-5945-E681-D1D1F56186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788" y="4613456"/>
            <a:ext cx="6050452" cy="233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4064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/>
          <p:cNvSpPr/>
          <p:nvPr/>
        </p:nvSpPr>
        <p:spPr>
          <a:xfrm>
            <a:off x="729343" y="152315"/>
            <a:ext cx="12195546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JPA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 – Claves compuestas con </a:t>
            </a:r>
            <a:br>
              <a:rPr lang="es-ES" sz="4400" b="1" spc="-1" dirty="0">
                <a:solidFill>
                  <a:srgbClr val="333333"/>
                </a:solidFill>
                <a:latin typeface="Noto Sans"/>
              </a:rPr>
            </a:b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@</a:t>
            </a: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Embeddable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 y @</a:t>
            </a: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EmbeddedId</a:t>
            </a:r>
            <a:endParaRPr lang="es-ES" sz="4400" spc="-1" dirty="0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Creación de una línea de pedido con este mecanismo:</a:t>
            </a:r>
          </a:p>
          <a:p>
            <a:pPr>
              <a:spcAft>
                <a:spcPts val="1414"/>
              </a:spcAft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spcAft>
                <a:spcPts val="1414"/>
              </a:spcAft>
            </a:pPr>
            <a:b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b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b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013150E-DBFD-233C-D695-D8BD549F4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86" y="2146678"/>
            <a:ext cx="8752038" cy="363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8301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/>
          <p:cNvSpPr/>
          <p:nvPr/>
        </p:nvSpPr>
        <p:spPr>
          <a:xfrm>
            <a:off x="729343" y="152315"/>
            <a:ext cx="12195546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JPA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 – Claves compuestas con </a:t>
            </a:r>
            <a:br>
              <a:rPr lang="es-ES" sz="4400" b="1" spc="-1" dirty="0">
                <a:solidFill>
                  <a:srgbClr val="333333"/>
                </a:solidFill>
                <a:latin typeface="Noto Sans"/>
              </a:rPr>
            </a:b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@Id e @</a:t>
            </a: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IdClass</a:t>
            </a:r>
            <a:endParaRPr lang="es-ES" sz="4400" spc="-1" dirty="0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Alternativa a @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Embeddable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y @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EmbeddedId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 Permite "desestructurar" el objeto para la clave primaria, y no tener un objeto como clave, sino los atributos por separado.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 este caso: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También se crea una clase que representa la clave primaria, con los atributos necesarios, pero no es necesario anotarla con @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Embeddable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 El resto de los requisitos se mantienen.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 usa el atributo @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IdClass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para indicar la clase que representa la clave primaria en el objeto, pero no hay que usar el objeto como clave primaria. Se usan atributos independientes anotados con @Id.</a:t>
            </a:r>
          </a:p>
          <a:p>
            <a:pPr>
              <a:spcAft>
                <a:spcPts val="1414"/>
              </a:spcAft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spcAft>
                <a:spcPts val="1414"/>
              </a:spcAft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4059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/>
          <p:cNvSpPr/>
          <p:nvPr/>
        </p:nvSpPr>
        <p:spPr>
          <a:xfrm>
            <a:off x="729343" y="152315"/>
            <a:ext cx="12195546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JPA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 – Claves compuestas con </a:t>
            </a:r>
            <a:br>
              <a:rPr lang="es-ES" sz="4400" b="1" spc="-1" dirty="0">
                <a:solidFill>
                  <a:srgbClr val="333333"/>
                </a:solidFill>
                <a:latin typeface="Noto Sans"/>
              </a:rPr>
            </a:b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@Id e @</a:t>
            </a: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IdClass</a:t>
            </a:r>
            <a:endParaRPr lang="es-ES" sz="4400" spc="-1" dirty="0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Clase para definir la clave primaria:</a:t>
            </a:r>
          </a:p>
          <a:p>
            <a:pPr>
              <a:spcAft>
                <a:spcPts val="1414"/>
              </a:spcAft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spcAft>
                <a:spcPts val="1414"/>
              </a:spcAft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spcAft>
                <a:spcPts val="1414"/>
              </a:spcAft>
            </a:pPr>
            <a:b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Clase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LineaPedido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que identifica la clase anterior como clave primaria:</a:t>
            </a:r>
          </a:p>
          <a:p>
            <a:pPr>
              <a:spcAft>
                <a:spcPts val="1414"/>
              </a:spcAft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2549469-F975-8380-BAF7-FD7AF76D8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88" y="4375188"/>
            <a:ext cx="6377050" cy="277562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AB610F4-1BEE-5774-4B74-CFC98824A4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787" y="2111104"/>
            <a:ext cx="7108039" cy="166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9275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/>
          <p:cNvSpPr/>
          <p:nvPr/>
        </p:nvSpPr>
        <p:spPr>
          <a:xfrm>
            <a:off x="729343" y="152315"/>
            <a:ext cx="12195546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JPA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 – Claves compuestas con </a:t>
            </a:r>
            <a:br>
              <a:rPr lang="es-ES" sz="4400" b="1" spc="-1" dirty="0">
                <a:solidFill>
                  <a:srgbClr val="333333"/>
                </a:solidFill>
                <a:latin typeface="Noto Sans"/>
              </a:rPr>
            </a:b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@Id e @</a:t>
            </a: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IdClass</a:t>
            </a:r>
            <a:endParaRPr lang="es-ES" sz="4400" spc="-1" dirty="0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Creación de una línea de pedido con este mecanismo:</a:t>
            </a:r>
          </a:p>
          <a:p>
            <a:pPr>
              <a:spcAft>
                <a:spcPts val="1414"/>
              </a:spcAft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spcAft>
                <a:spcPts val="1414"/>
              </a:spcAft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spcAft>
                <a:spcPts val="1414"/>
              </a:spcAft>
            </a:pPr>
            <a:b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AC860DAB-BE6B-B8A6-7AB2-F66F2B324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88" y="2054584"/>
            <a:ext cx="9013108" cy="209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4290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/>
          <p:cNvSpPr/>
          <p:nvPr/>
        </p:nvSpPr>
        <p:spPr>
          <a:xfrm>
            <a:off x="729343" y="152315"/>
            <a:ext cx="12195546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JPA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 + </a:t>
            </a: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Hibernate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 + MySQL – Dependencias</a:t>
            </a:r>
            <a:endParaRPr lang="es-ES" sz="4400" spc="-1" dirty="0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Vamos a acceder a MySQL utilizando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Hibernate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como proveedor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JPA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pero sin utilizar Spring o Spring data. En este caso necesitaremos una serie de dependencias y ficheros de configuración.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Para utilizar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Hibernate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necesitamos la siguiente dependencia: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Group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ID: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org.hibernate</a:t>
            </a: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Artifact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ID: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hibernate-core</a:t>
            </a: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Para acceder a la base de datos necesitaremos el driver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JDBC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adecuado. En el caso de MySQL podría ser: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Group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ID: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mysql</a:t>
            </a: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Artifact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ID: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mysql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connector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-java</a:t>
            </a:r>
          </a:p>
        </p:txBody>
      </p:sp>
    </p:spTree>
    <p:extLst>
      <p:ext uri="{BB962C8B-B14F-4D97-AF65-F5344CB8AC3E}">
        <p14:creationId xmlns:p14="http://schemas.microsoft.com/office/powerpoint/2010/main" val="28055149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FA2C2B-7993-E771-2F75-1ED11B0EE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>
            <a:extLst>
              <a:ext uri="{FF2B5EF4-FFF2-40B4-BE49-F238E27FC236}">
                <a16:creationId xmlns:a16="http://schemas.microsoft.com/office/drawing/2014/main" id="{AA3F81BD-DD7A-B987-1A6A-41DEB9AD133D}"/>
              </a:ext>
            </a:extLst>
          </p:cNvPr>
          <p:cNvSpPr/>
          <p:nvPr/>
        </p:nvSpPr>
        <p:spPr>
          <a:xfrm>
            <a:off x="729343" y="152315"/>
            <a:ext cx="12195546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Relaciones en BD – Uno a N – </a:t>
            </a: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1:N</a:t>
            </a:r>
            <a:endParaRPr lang="es-ES" sz="4400" spc="-1" dirty="0">
              <a:latin typeface="Arial"/>
            </a:endParaRPr>
          </a:p>
        </p:txBody>
      </p:sp>
      <p:sp>
        <p:nvSpPr>
          <p:cNvPr id="91" name="CustomShape 3">
            <a:extLst>
              <a:ext uri="{FF2B5EF4-FFF2-40B4-BE49-F238E27FC236}">
                <a16:creationId xmlns:a16="http://schemas.microsoft.com/office/drawing/2014/main" id="{4F4BEE18-BD14-C763-F4CA-DDB27903A78D}"/>
              </a:ext>
            </a:extLst>
          </p:cNvPr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Una fila de una tabla está relacionada una o más filas de otra tabla, pero cada fila en la segunda tabla está relacionada solo con una en la primera.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Uso típico: modelar jerarquías o dependencias entre elementos.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Ejemplo: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Una tabla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Author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y una tabla Book.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Un autor escribe muchos libros, pero un libro tiene un solo autor.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Implementación: La tabla "muchos" incluye una clave ajena que referencia la clave primaria de la tabla "uno".</a:t>
            </a:r>
          </a:p>
        </p:txBody>
      </p:sp>
    </p:spTree>
    <p:extLst>
      <p:ext uri="{BB962C8B-B14F-4D97-AF65-F5344CB8AC3E}">
        <p14:creationId xmlns:p14="http://schemas.microsoft.com/office/powerpoint/2010/main" val="27874956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/>
          <p:cNvSpPr/>
          <p:nvPr/>
        </p:nvSpPr>
        <p:spPr>
          <a:xfrm>
            <a:off x="729343" y="152315"/>
            <a:ext cx="12195546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JPA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 + </a:t>
            </a: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Hibernate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 – Fichero </a:t>
            </a: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persistence.xml</a:t>
            </a:r>
            <a:endParaRPr lang="es-ES" sz="4400" spc="-1" dirty="0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El fichero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persistence.xml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es un fichero de configuración de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JPA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que define configuraciones específicas de persistencia.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Normalmente se ubica en el directorio META-INF dentro del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classpath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de la aplicación. 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 Maven se ubica en la carpeta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src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/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main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/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resources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/META-INF.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Contiene información sobre la unidad de persistencia, proveedores de persistencia, clases de entidad, o configuraciones específicas del proveedor de persistencia.</a:t>
            </a:r>
          </a:p>
        </p:txBody>
      </p:sp>
    </p:spTree>
    <p:extLst>
      <p:ext uri="{BB962C8B-B14F-4D97-AF65-F5344CB8AC3E}">
        <p14:creationId xmlns:p14="http://schemas.microsoft.com/office/powerpoint/2010/main" val="42844707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/>
          <p:cNvSpPr/>
          <p:nvPr/>
        </p:nvSpPr>
        <p:spPr>
          <a:xfrm>
            <a:off x="729343" y="152315"/>
            <a:ext cx="12195546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JPA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 + </a:t>
            </a: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Hibernate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 – Fichero </a:t>
            </a: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persistence.xml</a:t>
            </a:r>
            <a:endParaRPr lang="es-ES" sz="4400" spc="-1" dirty="0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El fichero contiene la definición de la unidad de persistencia.</a:t>
            </a:r>
          </a:p>
          <a:p>
            <a:pPr marL="914400" lvl="1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 define con el elemento &lt;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persistence-unit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&gt;. El atributo "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name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 asigna un nombre para poder referenciarla desde el código.</a:t>
            </a:r>
          </a:p>
          <a:p>
            <a:pPr marL="914400" lvl="1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La unidad de persistencia incluye y gestiona las entidades definidas con @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Entity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que representan los objetos de la base de datos.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La definición de la unidad de persistencia incluye propiedades de persistencia, como, por ejemplo: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Driver que se usará para conectar a la BD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Cadena de conexión (normalmente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JDBC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 para conectar a la BD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Usuario y contraseña para conectar a la BD.</a:t>
            </a:r>
          </a:p>
        </p:txBody>
      </p:sp>
    </p:spTree>
    <p:extLst>
      <p:ext uri="{BB962C8B-B14F-4D97-AF65-F5344CB8AC3E}">
        <p14:creationId xmlns:p14="http://schemas.microsoft.com/office/powerpoint/2010/main" val="25371649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8EA136-C96A-E8E3-7183-632DE3A40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>
            <a:extLst>
              <a:ext uri="{FF2B5EF4-FFF2-40B4-BE49-F238E27FC236}">
                <a16:creationId xmlns:a16="http://schemas.microsoft.com/office/drawing/2014/main" id="{C4BBA567-64F0-6B43-878D-1A6F5177842F}"/>
              </a:ext>
            </a:extLst>
          </p:cNvPr>
          <p:cNvSpPr/>
          <p:nvPr/>
        </p:nvSpPr>
        <p:spPr>
          <a:xfrm>
            <a:off x="729343" y="152315"/>
            <a:ext cx="12195546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Relaciones en BD – N a M – </a:t>
            </a: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N:M</a:t>
            </a:r>
            <a:endParaRPr lang="es-ES" sz="4400" spc="-1" dirty="0">
              <a:latin typeface="Arial"/>
            </a:endParaRPr>
          </a:p>
        </p:txBody>
      </p:sp>
      <p:sp>
        <p:nvSpPr>
          <p:cNvPr id="91" name="CustomShape 3">
            <a:extLst>
              <a:ext uri="{FF2B5EF4-FFF2-40B4-BE49-F238E27FC236}">
                <a16:creationId xmlns:a16="http://schemas.microsoft.com/office/drawing/2014/main" id="{39ED07F4-9D4D-9E3F-FBD1-6F1FF4B49D7D}"/>
              </a:ext>
            </a:extLst>
          </p:cNvPr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Muchas filas en una tabla pueden estar relacionadas con muchas filas en otra tabla, y viceversa.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Uso típico: Modelar asociaciones complejas.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Ejemplo: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Una tabla Student y una tabla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Course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Un estudiante puede inscribirse en varios cursos, y en un curso puede haber varios estudiantes inscritos.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Implementación: Se crea una tabla intermedia (o de unión) que contiene claves ajenas de ambas tablas principales. Esta tabla forma un "puente" entre las dos tablas, y puede tener atributos (columnas) adicionales.</a:t>
            </a:r>
          </a:p>
        </p:txBody>
      </p:sp>
    </p:spTree>
    <p:extLst>
      <p:ext uri="{BB962C8B-B14F-4D97-AF65-F5344CB8AC3E}">
        <p14:creationId xmlns:p14="http://schemas.microsoft.com/office/powerpoint/2010/main" val="372793807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8EA136-C96A-E8E3-7183-632DE3A40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>
            <a:extLst>
              <a:ext uri="{FF2B5EF4-FFF2-40B4-BE49-F238E27FC236}">
                <a16:creationId xmlns:a16="http://schemas.microsoft.com/office/drawing/2014/main" id="{C4BBA567-64F0-6B43-878D-1A6F5177842F}"/>
              </a:ext>
            </a:extLst>
          </p:cNvPr>
          <p:cNvSpPr/>
          <p:nvPr/>
        </p:nvSpPr>
        <p:spPr>
          <a:xfrm>
            <a:off x="729343" y="152315"/>
            <a:ext cx="12195546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Relaciones en BD – 0:1 y </a:t>
            </a: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0:N</a:t>
            </a:r>
            <a:endParaRPr lang="es-ES" sz="4400" spc="-1" dirty="0">
              <a:latin typeface="Arial"/>
            </a:endParaRPr>
          </a:p>
        </p:txBody>
      </p:sp>
      <p:sp>
        <p:nvSpPr>
          <p:cNvPr id="91" name="CustomShape 3">
            <a:extLst>
              <a:ext uri="{FF2B5EF4-FFF2-40B4-BE49-F238E27FC236}">
                <a16:creationId xmlns:a16="http://schemas.microsoft.com/office/drawing/2014/main" id="{39ED07F4-9D4D-9E3F-FBD1-6F1FF4B49D7D}"/>
              </a:ext>
            </a:extLst>
          </p:cNvPr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Son casos especiales de las relaciones 1:1 y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1:N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en los que la relación es opcional, no es obligatoria. La columna que es la clave ajena puede dejarse con valor "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null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Ejemplos: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0:1 – Empleados y coches. No todos los empleados tienen coche asignado (la relación es opcional). En el caso de que lo tengan, sólo tienen asignado 1.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0:N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– Cliente y pedidos. Un nuevo cliente no tendrá pedidos, pero a medida que pase el tiempo tendrá muchos pedidos.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La diferencia entre una relación 1: y 0: es que la columna que es clave ajena admite valores nulos.</a:t>
            </a:r>
          </a:p>
          <a:p>
            <a:pPr>
              <a:spcAft>
                <a:spcPts val="1414"/>
              </a:spcAft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873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/>
          <p:cNvSpPr/>
          <p:nvPr/>
        </p:nvSpPr>
        <p:spPr>
          <a:xfrm>
            <a:off x="729343" y="152315"/>
            <a:ext cx="12195546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JPA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 – Anotaciones para relaciones</a:t>
            </a:r>
            <a:endParaRPr lang="es-ES" sz="4400" spc="-1" dirty="0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JPA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tiene anotaciones para todas las relaciones expuestas. Establecen relaciones entre dos clases, la relación "directa" y la "inversa", que permiten "navegar" entre objetos relacionados en ambos sentidos.</a:t>
            </a:r>
          </a:p>
          <a:p>
            <a:pPr>
              <a:spcAft>
                <a:spcPts val="1414"/>
              </a:spcAft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spcAft>
                <a:spcPts val="1414"/>
              </a:spcAft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spcAft>
                <a:spcPts val="1414"/>
              </a:spcAft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spcAft>
                <a:spcPts val="1414"/>
              </a:spcAft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El lado directo (propietario) de la relación es el que contiene la clave ajena. El lado inverso no contiene la clave ajena, es la tabla "referenciada".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 las relaciones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N:M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el desarrollador decide el lado directo y el inverso.</a:t>
            </a:r>
          </a:p>
          <a:p>
            <a:pPr>
              <a:spcAft>
                <a:spcPts val="1414"/>
              </a:spcAft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9F134405-AA30-49AF-1660-1E521DD1CF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418687"/>
              </p:ext>
            </p:extLst>
          </p:nvPr>
        </p:nvGraphicFramePr>
        <p:xfrm>
          <a:off x="441788" y="2999232"/>
          <a:ext cx="12483102" cy="2286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51220">
                  <a:extLst>
                    <a:ext uri="{9D8B030D-6E8A-4147-A177-3AD203B41FA5}">
                      <a16:colId xmlns:a16="http://schemas.microsoft.com/office/drawing/2014/main" val="3079255850"/>
                    </a:ext>
                  </a:extLst>
                </a:gridCol>
                <a:gridCol w="4553712">
                  <a:extLst>
                    <a:ext uri="{9D8B030D-6E8A-4147-A177-3AD203B41FA5}">
                      <a16:colId xmlns:a16="http://schemas.microsoft.com/office/drawing/2014/main" val="76766397"/>
                    </a:ext>
                  </a:extLst>
                </a:gridCol>
                <a:gridCol w="4878170">
                  <a:extLst>
                    <a:ext uri="{9D8B030D-6E8A-4147-A177-3AD203B41FA5}">
                      <a16:colId xmlns:a16="http://schemas.microsoft.com/office/drawing/2014/main" val="593909428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s-ES" sz="2400" b="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Relación en 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Anotación </a:t>
                      </a:r>
                      <a:r>
                        <a:rPr lang="es-ES" sz="2400" b="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JPA</a:t>
                      </a:r>
                      <a:r>
                        <a:rPr lang="es-ES" sz="2400" b="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 directa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Anotación </a:t>
                      </a:r>
                      <a:r>
                        <a:rPr lang="es-ES" sz="2400" b="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JPA</a:t>
                      </a:r>
                      <a:r>
                        <a:rPr lang="es-ES" sz="2400" b="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 inversa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682677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s-ES" sz="2400" b="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0:1   /   1:1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@</a:t>
                      </a:r>
                      <a:r>
                        <a:rPr lang="es-ES" sz="2400" b="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OneToOne</a:t>
                      </a:r>
                      <a:endParaRPr lang="es-ES" sz="2400" b="0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@</a:t>
                      </a:r>
                      <a:r>
                        <a:rPr lang="es-ES" sz="2400" b="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OneToOne</a:t>
                      </a:r>
                      <a:endParaRPr lang="es-ES" sz="2400" b="0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324707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s-ES" sz="2400" b="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0:N</a:t>
                      </a:r>
                      <a:r>
                        <a:rPr lang="es-ES" sz="2400" b="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  /  </a:t>
                      </a:r>
                      <a:r>
                        <a:rPr lang="es-ES" sz="2400" b="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1:N</a:t>
                      </a:r>
                      <a:endParaRPr lang="es-ES" sz="2400" b="0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@</a:t>
                      </a:r>
                      <a:r>
                        <a:rPr lang="es-ES" sz="2400" b="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ManyToOne</a:t>
                      </a:r>
                      <a:endParaRPr lang="es-ES" sz="2400" b="0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@</a:t>
                      </a:r>
                      <a:r>
                        <a:rPr lang="es-ES" sz="2400" b="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OneToMany</a:t>
                      </a:r>
                      <a:endParaRPr lang="es-ES" sz="2400" b="0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830995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s-ES" sz="2400" b="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N:M</a:t>
                      </a:r>
                      <a:endParaRPr lang="es-ES" sz="2400" b="0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@</a:t>
                      </a:r>
                      <a:r>
                        <a:rPr lang="es-ES" sz="2400" b="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ManyToMany</a:t>
                      </a:r>
                      <a:endParaRPr lang="es-ES" sz="2400" b="0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@</a:t>
                      </a:r>
                      <a:r>
                        <a:rPr lang="es-ES" sz="2400" b="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ManyToMany</a:t>
                      </a:r>
                      <a:endParaRPr lang="es-ES" sz="2400" b="0" dirty="0"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646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58013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B84A31-6E0C-0CED-A795-9DA57B835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>
            <a:extLst>
              <a:ext uri="{FF2B5EF4-FFF2-40B4-BE49-F238E27FC236}">
                <a16:creationId xmlns:a16="http://schemas.microsoft.com/office/drawing/2014/main" id="{F6C34BBE-4118-30E9-B89C-81133E39FCDF}"/>
              </a:ext>
            </a:extLst>
          </p:cNvPr>
          <p:cNvSpPr/>
          <p:nvPr/>
        </p:nvSpPr>
        <p:spPr>
          <a:xfrm>
            <a:off x="729343" y="152315"/>
            <a:ext cx="12195546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JPA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 – @</a:t>
            </a: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ManyToOne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 y @</a:t>
            </a: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JoinColumn</a:t>
            </a:r>
            <a:endParaRPr lang="es-ES" sz="4400" spc="-1" dirty="0">
              <a:latin typeface="Arial"/>
            </a:endParaRPr>
          </a:p>
        </p:txBody>
      </p:sp>
      <p:sp>
        <p:nvSpPr>
          <p:cNvPr id="91" name="CustomShape 3">
            <a:extLst>
              <a:ext uri="{FF2B5EF4-FFF2-40B4-BE49-F238E27FC236}">
                <a16:creationId xmlns:a16="http://schemas.microsoft.com/office/drawing/2014/main" id="{EE08EEC5-8FDB-48E4-CFEA-256B3C0ED76A}"/>
              </a:ext>
            </a:extLst>
          </p:cNvPr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@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ManyToOne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se utiliza para establecer una relación de muchos a uno entre dos entidades. 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Esta anotación se coloca en el lado propietario de la relación: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El que contiene la clave ajena (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foreign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key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El que contiene la propiedad de navegación (no colección)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 usa para mapear esta clave ajena que referencia a otra entidad.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 puede usar junto a @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JoinColumn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para personalizar el nombre de la columna de la BD que contiene la clave ajena.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 puede usar @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OneToMany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en el lado inverso (la otra entidad) como relación opuesta, de uno a muchos, con una colección.</a:t>
            </a:r>
          </a:p>
        </p:txBody>
      </p:sp>
    </p:spTree>
    <p:extLst>
      <p:ext uri="{BB962C8B-B14F-4D97-AF65-F5344CB8AC3E}">
        <p14:creationId xmlns:p14="http://schemas.microsoft.com/office/powerpoint/2010/main" val="152968259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/>
          <p:cNvSpPr/>
          <p:nvPr/>
        </p:nvSpPr>
        <p:spPr>
          <a:xfrm>
            <a:off x="729343" y="152315"/>
            <a:ext cx="12195546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JPA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 – @</a:t>
            </a: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ManyToOne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 y @</a:t>
            </a: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JoinColumn</a:t>
            </a:r>
            <a:endParaRPr lang="es-ES" sz="4400" spc="-1" dirty="0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05EFD6A-46A5-D968-8335-6688CEA30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88" y="1562758"/>
            <a:ext cx="9159412" cy="565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1750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/>
          <p:cNvSpPr/>
          <p:nvPr/>
        </p:nvSpPr>
        <p:spPr>
          <a:xfrm>
            <a:off x="729343" y="152315"/>
            <a:ext cx="12195546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JPA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 – @</a:t>
            </a: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OneToMany</a:t>
            </a:r>
            <a:endParaRPr lang="es-ES" sz="4400" spc="-1" dirty="0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 utiliza para establecer relación de uno a muchos entre entidades. 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Puede ser la inversa de un @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ManyToOne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y entonces se coloca en el lado "no propietario" de la relación, que: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No contiene clave ajena, es la tabla referenciada por @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ManyToOne</a:t>
            </a: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Contiene una colección de elementos relacionados, y se utiliza para mapear esta colección o lista de entidades.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 este caso se utiliza el atributo / parámetro "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mappedBy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 para indicar el lado propietario de la relación.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 puede usar sin @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ManyToOne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en el lado inverso.</a:t>
            </a:r>
          </a:p>
        </p:txBody>
      </p:sp>
    </p:spTree>
    <p:extLst>
      <p:ext uri="{BB962C8B-B14F-4D97-AF65-F5344CB8AC3E}">
        <p14:creationId xmlns:p14="http://schemas.microsoft.com/office/powerpoint/2010/main" val="26283200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19663</TotalTime>
  <Words>2304</Words>
  <Application>Microsoft Office PowerPoint</Application>
  <PresentationFormat>Personalizado</PresentationFormat>
  <Paragraphs>209</Paragraphs>
  <Slides>31</Slides>
  <Notes>31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31</vt:i4>
      </vt:variant>
    </vt:vector>
  </HeadingPairs>
  <TitlesOfParts>
    <vt:vector size="38" baseType="lpstr">
      <vt:lpstr>Arial</vt:lpstr>
      <vt:lpstr>Noto Sans</vt:lpstr>
      <vt:lpstr>Symbol</vt:lpstr>
      <vt:lpstr>Times New Roman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/>
  <dc:description/>
  <cp:lastModifiedBy>José Luis</cp:lastModifiedBy>
  <cp:revision>101</cp:revision>
  <dcterms:created xsi:type="dcterms:W3CDTF">2020-03-19T01:13:35Z</dcterms:created>
  <dcterms:modified xsi:type="dcterms:W3CDTF">2024-12-08T21:58:03Z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13</vt:i4>
  </property>
  <property fmtid="{D5CDD505-2E9C-101B-9397-08002B2CF9AE}" pid="8" name="PresentationFormat">
    <vt:lpwstr>Personalizado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13</vt:i4>
  </property>
</Properties>
</file>