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342" r:id="rId4"/>
    <p:sldId id="323" r:id="rId5"/>
    <p:sldId id="330" r:id="rId6"/>
    <p:sldId id="326" r:id="rId7"/>
    <p:sldId id="328" r:id="rId8"/>
    <p:sldId id="325" r:id="rId9"/>
    <p:sldId id="329" r:id="rId10"/>
    <p:sldId id="327" r:id="rId11"/>
  </p:sldIdLst>
  <p:sldSz cx="1343977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1" autoAdjust="0"/>
    <p:restoredTop sz="94660"/>
  </p:normalViewPr>
  <p:slideViewPr>
    <p:cSldViewPr snapToGrid="0">
      <p:cViewPr varScale="1">
        <p:scale>
          <a:sx n="53" d="100"/>
          <a:sy n="53" d="100"/>
        </p:scale>
        <p:origin x="84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Pulse para desplazar la página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79BDA08-7246-4D21-9C7C-C913CCED343A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FE18CAF3-7037-4623-A35E-A67E59394C0C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299AB-27E0-5DB4-E039-B411C9678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A672808C-E33E-5811-DEC5-3B35D4BA0481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2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3452AE48-9031-8A56-6CF3-4453BE0A16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8C62B73B-9468-DCC8-6933-4F684CC7C1D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3139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3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731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4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3278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5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3148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6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8953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7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2058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8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3929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9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799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12095048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71947" y="4058640"/>
            <a:ext cx="12095048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869699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71947" y="405864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869699" y="405864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761705" y="176868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851463" y="176868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71947" y="405864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761705" y="405864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851463" y="405864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71947" y="1768680"/>
            <a:ext cx="12095048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12095048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5902095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869699" y="1768680"/>
            <a:ext cx="5902095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71947" y="301320"/>
            <a:ext cx="12095048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869699" y="1768680"/>
            <a:ext cx="5902095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71947" y="405864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71947" y="1768680"/>
            <a:ext cx="12095048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5902095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869699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869699" y="405864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869699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71947" y="4058640"/>
            <a:ext cx="12095048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12095048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71947" y="4058640"/>
            <a:ext cx="12095048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869699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71947" y="405864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869699" y="405864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761705" y="176868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851463" y="176868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71947" y="405864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761705" y="405864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851463" y="405864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12095048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5902095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869699" y="1768680"/>
            <a:ext cx="5902095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71947" y="301320"/>
            <a:ext cx="12095048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869699" y="1768680"/>
            <a:ext cx="5902095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71947" y="405864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5902095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869699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869699" y="405864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869699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71947" y="4058640"/>
            <a:ext cx="12095048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4320000"/>
            <a:ext cx="670987" cy="1079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71947" y="1768680"/>
            <a:ext cx="12095048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670987" cy="1079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71947" y="1768680"/>
            <a:ext cx="12095048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Dibujo de la tierra desde el espacio&#10;&#10;Descripción generada automáticamente con confianza baja">
            <a:extLst>
              <a:ext uri="{FF2B5EF4-FFF2-40B4-BE49-F238E27FC236}">
                <a16:creationId xmlns:a16="http://schemas.microsoft.com/office/drawing/2014/main" id="{29FBF867-CFD9-B36B-921B-8584916FC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01" b="44832"/>
          <a:stretch/>
        </p:blipFill>
        <p:spPr>
          <a:xfrm>
            <a:off x="0" y="1634721"/>
            <a:ext cx="13439775" cy="2478976"/>
          </a:xfrm>
          <a:prstGeom prst="rect">
            <a:avLst/>
          </a:prstGeom>
        </p:spPr>
      </p:pic>
      <p:sp>
        <p:nvSpPr>
          <p:cNvPr id="85" name="CustomShape 2"/>
          <p:cNvSpPr/>
          <p:nvPr/>
        </p:nvSpPr>
        <p:spPr>
          <a:xfrm>
            <a:off x="739738" y="3990960"/>
            <a:ext cx="12328989" cy="16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40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ORM</a:t>
            </a:r>
            <a:r>
              <a:rPr lang="es-ES" sz="4000" b="1" spc="-1" dirty="0">
                <a:solidFill>
                  <a:srgbClr val="333333"/>
                </a:solidFill>
                <a:latin typeface="Noto Sans"/>
                <a:ea typeface="DejaVu Sans"/>
              </a:rPr>
              <a:t> – Mapeo objeto-relacional</a:t>
            </a:r>
            <a:br>
              <a:rPr dirty="0"/>
            </a:br>
            <a:r>
              <a:rPr lang="es-ES" sz="24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JPA</a:t>
            </a:r>
            <a:r>
              <a:rPr lang="es-ES" sz="2400" b="1" spc="-1" dirty="0">
                <a:solidFill>
                  <a:srgbClr val="333333"/>
                </a:solidFill>
                <a:latin typeface="Noto Sans"/>
                <a:ea typeface="DejaVu Sans"/>
              </a:rPr>
              <a:t> – Otras anotaciones</a:t>
            </a:r>
            <a:endParaRPr lang="es-ES" sz="2400" spc="-1" dirty="0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2399575" y="573840"/>
            <a:ext cx="8567280" cy="104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spcAft>
                <a:spcPts val="1879"/>
              </a:spcAft>
            </a:pPr>
            <a:r>
              <a:rPr lang="es-ES" sz="4000" b="1" spc="-1" dirty="0">
                <a:solidFill>
                  <a:srgbClr val="333333"/>
                </a:solidFill>
                <a:latin typeface="Noto Sans"/>
                <a:ea typeface="DejaVu Sans"/>
              </a:rPr>
              <a:t>Acceso a datos</a:t>
            </a:r>
            <a:endParaRPr lang="es-ES" sz="4000" spc="-1" dirty="0"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2282215" y="6267960"/>
            <a:ext cx="8567280" cy="98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ES" sz="2000" spc="-1" dirty="0">
                <a:solidFill>
                  <a:srgbClr val="000000"/>
                </a:solidFill>
                <a:latin typeface="Noto Sans"/>
                <a:ea typeface="DejaVu Sans"/>
              </a:rPr>
              <a:t>IES Clara del Rey – Madrid</a:t>
            </a:r>
            <a:endParaRPr lang="es-ES" sz="20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0DCCB-69D6-82CC-75E1-3A8226F6E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4782E0C7-EDD3-B9D0-7BDA-3BCDED5C3ACC}"/>
              </a:ext>
            </a:extLst>
          </p:cNvPr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JPA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– Anotación @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Enumerated</a:t>
            </a:r>
            <a:endParaRPr lang="es-ES" sz="4400" spc="-1" dirty="0">
              <a:latin typeface="Arial"/>
            </a:endParaRPr>
          </a:p>
        </p:txBody>
      </p:sp>
      <p:sp>
        <p:nvSpPr>
          <p:cNvPr id="91" name="CustomShape 3">
            <a:extLst>
              <a:ext uri="{FF2B5EF4-FFF2-40B4-BE49-F238E27FC236}">
                <a16:creationId xmlns:a16="http://schemas.microsoft.com/office/drawing/2014/main" id="{5D8C16F2-3F1F-E4C6-C4DD-2DC89EF383EA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 utiliza para almacenar valores de enumeración (tipo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enum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 en una columna de base de datos.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Puede tomar dos valores: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EnumType.STRING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Guarda en la base de datos el nombre de la constante de enumeración.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EnumType.ORDINAL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Guarda en la base de datos el ordinal de la constante de enumeración. Es la opción por defecto.</a:t>
            </a:r>
          </a:p>
          <a:p>
            <a:pPr>
              <a:spcAft>
                <a:spcPts val="1414"/>
              </a:spcAft>
            </a:pP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STRING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suele ser más legible en la BD, mientras que ORDINAL es más eficiente en términos de espacio si la cantidad de columnas y registros con elementos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enum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es grande.</a:t>
            </a:r>
          </a:p>
        </p:txBody>
      </p:sp>
    </p:spTree>
    <p:extLst>
      <p:ext uri="{BB962C8B-B14F-4D97-AF65-F5344CB8AC3E}">
        <p14:creationId xmlns:p14="http://schemas.microsoft.com/office/powerpoint/2010/main" val="16725930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JPA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– Anotación @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Enumerated</a:t>
            </a:r>
            <a:endParaRPr lang="es-ES" sz="4400" spc="-1" dirty="0">
              <a:latin typeface="Arial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D33C6F-75FE-5491-D4F2-8A48B031D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78" y="1562760"/>
            <a:ext cx="7535785" cy="577150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8475323-4CB4-FAE6-9E44-6F20AE22A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617" y="4448514"/>
            <a:ext cx="5338718" cy="870122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07B2AC8-2FAF-7FEA-C45D-9CB357710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3617" y="5696317"/>
            <a:ext cx="5338718" cy="880167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2970609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JPA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– Claves compuestas con </a:t>
            </a:r>
            <a:br>
              <a:rPr lang="es-ES" sz="4400" b="1" spc="-1" dirty="0">
                <a:solidFill>
                  <a:srgbClr val="333333"/>
                </a:solidFill>
                <a:latin typeface="Noto Sans"/>
              </a:rPr>
            </a:b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@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Embeddable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y @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EmbeddedId</a:t>
            </a:r>
            <a:endParaRPr lang="es-ES" sz="4400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Para definir claves primarias compuestas, también conocidas como claves primarias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multicolumna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usando 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Embeddable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y 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EmbeddedId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 crea una clase que representa la clave primaria, con los atributos necesarios, y se anota con 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Embeddable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Esta clase tiene que ser pública, ser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serializable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tener constructor por defecto (sin parámetros) y definir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equals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y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hashCode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para poder comparar claves.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 usa un objeto de esta clase como clave primaria de la entidad, de forma que la clave primaria ya no es un tipo primitivo o un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Wrapper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sino un objeto con varios atributos.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Ejemplo: clase 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LineaPedido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 con una clave compuesta por el id del pedido y el id del producto. En la tabla de líneas de pedido cada registro se identifica por los dos campos (id del pedido e id del producto).</a:t>
            </a:r>
          </a:p>
        </p:txBody>
      </p:sp>
    </p:spTree>
    <p:extLst>
      <p:ext uri="{BB962C8B-B14F-4D97-AF65-F5344CB8AC3E}">
        <p14:creationId xmlns:p14="http://schemas.microsoft.com/office/powerpoint/2010/main" val="12555818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JPA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– Claves compuestas con </a:t>
            </a:r>
            <a:br>
              <a:rPr lang="es-ES" sz="4400" b="1" spc="-1" dirty="0">
                <a:solidFill>
                  <a:srgbClr val="333333"/>
                </a:solidFill>
                <a:latin typeface="Noto Sans"/>
              </a:rPr>
            </a:b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@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Embeddable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y @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EmbeddedId</a:t>
            </a:r>
            <a:endParaRPr lang="es-ES" sz="4400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Clase para definir la clave primaria:</a:t>
            </a: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b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b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Clase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LineaPedido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que usa la clase anterior como clave primaria:</a:t>
            </a: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F132CA4-D747-FD2C-77BF-50226CAC5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88" y="2049104"/>
            <a:ext cx="6580804" cy="210102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DD390A7-1DFD-5945-E681-D1D1F5618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88" y="4741472"/>
            <a:ext cx="6580804" cy="254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064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JPA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– Claves compuestas con </a:t>
            </a:r>
            <a:br>
              <a:rPr lang="es-ES" sz="4400" b="1" spc="-1" dirty="0">
                <a:solidFill>
                  <a:srgbClr val="333333"/>
                </a:solidFill>
                <a:latin typeface="Noto Sans"/>
              </a:rPr>
            </a:b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@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Embeddable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y @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EmbeddedId</a:t>
            </a:r>
            <a:endParaRPr lang="es-ES" sz="4400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Creación de una línea de pedido con este mecanismo:</a:t>
            </a: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b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b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b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13150E-DBFD-233C-D695-D8BD549F4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86" y="2146678"/>
            <a:ext cx="8752038" cy="363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301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JPA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– Claves compuestas con </a:t>
            </a:r>
            <a:br>
              <a:rPr lang="es-ES" sz="4400" b="1" spc="-1" dirty="0">
                <a:solidFill>
                  <a:srgbClr val="333333"/>
                </a:solidFill>
                <a:latin typeface="Noto Sans"/>
              </a:rPr>
            </a:b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@Id e @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IdClass</a:t>
            </a:r>
            <a:endParaRPr lang="es-ES" sz="4400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Alternativa a 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Embeddable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y 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EmbeddedId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Permite "desestructurar" el objeto para la clave primaria, y no tener un objeto como clave, sino los atributos por separado.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este caso: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También se crea una clase que representa la clave primaria, con los atributos necesarios, pero no es necesario anotarla con 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Embeddable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El resto de los requisitos se mantienen.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 usa el atributo 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IdClass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para indicar la clase que representa la clave primaria en el objeto, pero no hay que usar el objeto como clave primaria. Se usan atributos independientes anotados con @Id.</a:t>
            </a: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4059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JPA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– Claves compuestas con </a:t>
            </a:r>
            <a:br>
              <a:rPr lang="es-ES" sz="4400" b="1" spc="-1" dirty="0">
                <a:solidFill>
                  <a:srgbClr val="333333"/>
                </a:solidFill>
                <a:latin typeface="Noto Sans"/>
              </a:rPr>
            </a:b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@Id e @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IdClass</a:t>
            </a:r>
            <a:endParaRPr lang="es-ES" sz="4400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Clase para definir la clave primaria:</a:t>
            </a: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b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Clase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LineaPedido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que identifica la clase anterior como clave primaria:</a:t>
            </a: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2549469-F975-8380-BAF7-FD7AF76D8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88" y="4375188"/>
            <a:ext cx="6377050" cy="277562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AB610F4-1BEE-5774-4B74-CFC98824A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87" y="2056240"/>
            <a:ext cx="7108039" cy="166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275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JPA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– Claves compuestas con </a:t>
            </a:r>
            <a:br>
              <a:rPr lang="es-ES" sz="4400" b="1" spc="-1" dirty="0">
                <a:solidFill>
                  <a:srgbClr val="333333"/>
                </a:solidFill>
                <a:latin typeface="Noto Sans"/>
              </a:rPr>
            </a:b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@Id e @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IdClass</a:t>
            </a:r>
            <a:endParaRPr lang="es-ES" sz="4400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Creación de una línea de pedido con este mecanismo:</a:t>
            </a: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b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AC860DAB-BE6B-B8A6-7AB2-F66F2B324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88" y="2054584"/>
            <a:ext cx="9013108" cy="209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290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19707</TotalTime>
  <Words>528</Words>
  <Application>Microsoft Office PowerPoint</Application>
  <PresentationFormat>Personalizado</PresentationFormat>
  <Paragraphs>48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Noto Sans</vt:lpstr>
      <vt:lpstr>Symbol</vt:lpstr>
      <vt:lpstr>Times New Roman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dc:description/>
  <cp:lastModifiedBy>José Luis</cp:lastModifiedBy>
  <cp:revision>101</cp:revision>
  <dcterms:created xsi:type="dcterms:W3CDTF">2020-03-19T01:13:35Z</dcterms:created>
  <dcterms:modified xsi:type="dcterms:W3CDTF">2024-12-08T22:42:58Z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Personalizado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