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66" r:id="rId4"/>
    <p:sldId id="267" r:id="rId5"/>
    <p:sldId id="268" r:id="rId6"/>
    <p:sldId id="280" r:id="rId7"/>
    <p:sldId id="270" r:id="rId8"/>
    <p:sldId id="271" r:id="rId9"/>
    <p:sldId id="272" r:id="rId10"/>
    <p:sldId id="273" r:id="rId11"/>
    <p:sldId id="274" r:id="rId12"/>
    <p:sldId id="276" r:id="rId13"/>
    <p:sldId id="277" r:id="rId14"/>
    <p:sldId id="275" r:id="rId15"/>
    <p:sldId id="278" r:id="rId16"/>
    <p:sldId id="279" r:id="rId17"/>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p:cViewPr varScale="1">
        <p:scale>
          <a:sx n="53" d="100"/>
          <a:sy n="53" d="100"/>
        </p:scale>
        <p:origin x="84" y="1044"/>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noRot="1" noChangeAspect="1"/>
          </p:cNvSpPr>
          <p:nvPr>
            <p:ph type="sldImg"/>
          </p:nvPr>
        </p:nvSpPr>
        <p:spPr>
          <a:xfrm>
            <a:off x="215900" y="812800"/>
            <a:ext cx="7127875" cy="4008438"/>
          </a:xfrm>
          <a:prstGeom prst="rect">
            <a:avLst/>
          </a:prstGeom>
        </p:spPr>
        <p:txBody>
          <a:bodyPr lIns="0" tIns="0" rIns="0" bIns="0" anchor="ctr"/>
          <a:lstStyle/>
          <a:p>
            <a:r>
              <a:rPr lang="es-ES" sz="1800" b="0" strike="noStrike" spc="-1">
                <a:solidFill>
                  <a:srgbClr val="000000"/>
                </a:solidFill>
                <a:latin typeface="Arial"/>
              </a:rPr>
              <a:t>Pulse para desplazar la página</a:t>
            </a:r>
          </a:p>
        </p:txBody>
      </p:sp>
      <p:sp>
        <p:nvSpPr>
          <p:cNvPr id="79" name="PlaceHolder 2"/>
          <p:cNvSpPr>
            <a:spLocks noGrp="1"/>
          </p:cNvSpPr>
          <p:nvPr>
            <p:ph type="body"/>
          </p:nvPr>
        </p:nvSpPr>
        <p:spPr>
          <a:xfrm>
            <a:off x="756000" y="5078520"/>
            <a:ext cx="6047640" cy="4811040"/>
          </a:xfrm>
          <a:prstGeom prst="rect">
            <a:avLst/>
          </a:prstGeom>
        </p:spPr>
        <p:txBody>
          <a:bodyPr lIns="0" tIns="0" rIns="0" bIns="0"/>
          <a:lstStyle/>
          <a:p>
            <a:r>
              <a:rPr lang="es-ES" sz="2000" b="0" strike="noStrike" spc="-1">
                <a:latin typeface="Arial"/>
              </a:rPr>
              <a:t>Pulse para editar el formato de las notas</a:t>
            </a:r>
          </a:p>
        </p:txBody>
      </p:sp>
      <p:sp>
        <p:nvSpPr>
          <p:cNvPr id="80" name="PlaceHolder 3"/>
          <p:cNvSpPr>
            <a:spLocks noGrp="1"/>
          </p:cNvSpPr>
          <p:nvPr>
            <p:ph type="hdr"/>
          </p:nvPr>
        </p:nvSpPr>
        <p:spPr>
          <a:xfrm>
            <a:off x="0" y="0"/>
            <a:ext cx="3280680" cy="534240"/>
          </a:xfrm>
          <a:prstGeom prst="rect">
            <a:avLst/>
          </a:prstGeom>
        </p:spPr>
        <p:txBody>
          <a:bodyPr lIns="0" tIns="0" rIns="0" bIns="0"/>
          <a:lstStyle/>
          <a:p>
            <a:r>
              <a:rPr lang="es-ES" sz="1400" b="0" strike="noStrike" spc="-1">
                <a:latin typeface="Times New Roman"/>
              </a:rPr>
              <a:t>&lt;cabecera&gt;</a:t>
            </a:r>
          </a:p>
        </p:txBody>
      </p:sp>
      <p:sp>
        <p:nvSpPr>
          <p:cNvPr id="81" name="PlaceHolder 4"/>
          <p:cNvSpPr>
            <a:spLocks noGrp="1"/>
          </p:cNvSpPr>
          <p:nvPr>
            <p:ph type="dt"/>
          </p:nvPr>
        </p:nvSpPr>
        <p:spPr>
          <a:xfrm>
            <a:off x="4278960" y="0"/>
            <a:ext cx="3280680" cy="534240"/>
          </a:xfrm>
          <a:prstGeom prst="rect">
            <a:avLst/>
          </a:prstGeom>
        </p:spPr>
        <p:txBody>
          <a:bodyPr lIns="0" tIns="0" rIns="0" bIns="0"/>
          <a:lstStyle/>
          <a:p>
            <a:pPr algn="r"/>
            <a:r>
              <a:rPr lang="es-ES" sz="1400" b="0" strike="noStrike" spc="-1">
                <a:latin typeface="Times New Roman"/>
              </a:rPr>
              <a:t>&lt;fecha/hora&gt;</a:t>
            </a:r>
          </a:p>
        </p:txBody>
      </p:sp>
      <p:sp>
        <p:nvSpPr>
          <p:cNvPr id="82" name="PlaceHolder 5"/>
          <p:cNvSpPr>
            <a:spLocks noGrp="1"/>
          </p:cNvSpPr>
          <p:nvPr>
            <p:ph type="ftr"/>
          </p:nvPr>
        </p:nvSpPr>
        <p:spPr>
          <a:xfrm>
            <a:off x="0" y="10157400"/>
            <a:ext cx="3280680" cy="534240"/>
          </a:xfrm>
          <a:prstGeom prst="rect">
            <a:avLst/>
          </a:prstGeom>
        </p:spPr>
        <p:txBody>
          <a:bodyPr lIns="0" tIns="0" rIns="0" bIns="0" anchor="b"/>
          <a:lstStyle/>
          <a:p>
            <a:r>
              <a:rPr lang="es-ES" sz="1400" b="0" strike="noStrike" spc="-1">
                <a:latin typeface="Times New Roman"/>
              </a:rPr>
              <a:t>&lt;pie de página&gt;</a:t>
            </a:r>
          </a:p>
        </p:txBody>
      </p:sp>
      <p:sp>
        <p:nvSpPr>
          <p:cNvPr id="83" name="PlaceHolder 6"/>
          <p:cNvSpPr>
            <a:spLocks noGrp="1"/>
          </p:cNvSpPr>
          <p:nvPr>
            <p:ph type="sldNum"/>
          </p:nvPr>
        </p:nvSpPr>
        <p:spPr>
          <a:xfrm>
            <a:off x="4278960" y="10157400"/>
            <a:ext cx="3280680" cy="534240"/>
          </a:xfrm>
          <a:prstGeom prst="rect">
            <a:avLst/>
          </a:prstGeom>
        </p:spPr>
        <p:txBody>
          <a:bodyPr lIns="0" tIns="0" rIns="0" bIns="0" anchor="b"/>
          <a:lstStyle/>
          <a:p>
            <a:pPr algn="r"/>
            <a:fld id="{579BDA08-7246-4D21-9C7C-C913CCED343A}"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FE18CAF3-7037-4623-A35E-A67E59394C0C}" type="slidenum">
              <a:rPr lang="es-ES" sz="1400" b="0" strike="noStrike" spc="-1">
                <a:solidFill>
                  <a:srgbClr val="000000"/>
                </a:solidFill>
                <a:latin typeface="Noto Sans"/>
                <a:ea typeface="DejaVu Sans"/>
              </a:rPr>
              <a:t>1</a:t>
            </a:fld>
            <a:endParaRPr lang="es-ES" sz="1400" b="0" strike="noStrike" spc="-1">
              <a:latin typeface="Arial"/>
            </a:endParaRPr>
          </a:p>
        </p:txBody>
      </p:sp>
      <p:sp>
        <p:nvSpPr>
          <p:cNvPr id="152" name="PlaceHolder 2"/>
          <p:cNvSpPr>
            <a:spLocks noGrp="1" noRot="1" noChangeAspect="1"/>
          </p:cNvSpPr>
          <p:nvPr>
            <p:ph type="sldImg"/>
          </p:nvPr>
        </p:nvSpPr>
        <p:spPr>
          <a:xfrm>
            <a:off x="215900" y="812800"/>
            <a:ext cx="7126288" cy="4008438"/>
          </a:xfrm>
          <a:prstGeom prst="rect">
            <a:avLst/>
          </a:prstGeom>
        </p:spPr>
      </p:sp>
      <p:sp>
        <p:nvSpPr>
          <p:cNvPr id="153"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10</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3117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11</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97556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187055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13</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3338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14</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26754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15</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1368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09243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3</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68993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4</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008263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5</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67954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6</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97203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7</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92539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8</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41611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9</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64287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25"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26"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28"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29"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0"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1"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33"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4"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5"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6"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7"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38"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43"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45"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47"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48"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52"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53"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54"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4" name="PlaceHolder 2"/>
          <p:cNvSpPr>
            <a:spLocks noGrp="1"/>
          </p:cNvSpPr>
          <p:nvPr>
            <p:ph type="subTitle"/>
          </p:nvPr>
        </p:nvSpPr>
        <p:spPr>
          <a:xfrm>
            <a:off x="671947" y="1768680"/>
            <a:ext cx="12095048" cy="438408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56"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57"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58"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60"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61"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62"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64" name="PlaceHolder 2"/>
          <p:cNvSpPr>
            <a:spLocks noGrp="1"/>
          </p:cNvSpPr>
          <p:nvPr>
            <p:ph type="body"/>
          </p:nvPr>
        </p:nvSpPr>
        <p:spPr>
          <a:xfrm>
            <a:off x="671947" y="1768680"/>
            <a:ext cx="12095048"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65" name="PlaceHolder 3"/>
          <p:cNvSpPr>
            <a:spLocks noGrp="1"/>
          </p:cNvSpPr>
          <p:nvPr>
            <p:ph type="body"/>
          </p:nvPr>
        </p:nvSpPr>
        <p:spPr>
          <a:xfrm>
            <a:off x="671947" y="4058640"/>
            <a:ext cx="12095048"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67"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68"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69"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70" name="PlaceHolder 5"/>
          <p:cNvSpPr>
            <a:spLocks noGrp="1"/>
          </p:cNvSpPr>
          <p:nvPr>
            <p:ph type="body"/>
          </p:nvPr>
        </p:nvSpPr>
        <p:spPr>
          <a:xfrm>
            <a:off x="6869699"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72" name="PlaceHolder 2"/>
          <p:cNvSpPr>
            <a:spLocks noGrp="1"/>
          </p:cNvSpPr>
          <p:nvPr>
            <p:ph type="body"/>
          </p:nvPr>
        </p:nvSpPr>
        <p:spPr>
          <a:xfrm>
            <a:off x="671947" y="176868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73" name="PlaceHolder 3"/>
          <p:cNvSpPr>
            <a:spLocks noGrp="1"/>
          </p:cNvSpPr>
          <p:nvPr>
            <p:ph type="body"/>
          </p:nvPr>
        </p:nvSpPr>
        <p:spPr>
          <a:xfrm>
            <a:off x="4761705" y="176868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74" name="PlaceHolder 4"/>
          <p:cNvSpPr>
            <a:spLocks noGrp="1"/>
          </p:cNvSpPr>
          <p:nvPr>
            <p:ph type="body"/>
          </p:nvPr>
        </p:nvSpPr>
        <p:spPr>
          <a:xfrm>
            <a:off x="8851463" y="176868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75" name="PlaceHolder 5"/>
          <p:cNvSpPr>
            <a:spLocks noGrp="1"/>
          </p:cNvSpPr>
          <p:nvPr>
            <p:ph type="body"/>
          </p:nvPr>
        </p:nvSpPr>
        <p:spPr>
          <a:xfrm>
            <a:off x="671947" y="405864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76" name="PlaceHolder 6"/>
          <p:cNvSpPr>
            <a:spLocks noGrp="1"/>
          </p:cNvSpPr>
          <p:nvPr>
            <p:ph type="body"/>
          </p:nvPr>
        </p:nvSpPr>
        <p:spPr>
          <a:xfrm>
            <a:off x="4761705" y="405864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77" name="PlaceHolder 7"/>
          <p:cNvSpPr>
            <a:spLocks noGrp="1"/>
          </p:cNvSpPr>
          <p:nvPr>
            <p:ph type="body"/>
          </p:nvPr>
        </p:nvSpPr>
        <p:spPr>
          <a:xfrm>
            <a:off x="8851463" y="4058640"/>
            <a:ext cx="3894413"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6" name="PlaceHolder 2"/>
          <p:cNvSpPr>
            <a:spLocks noGrp="1"/>
          </p:cNvSpPr>
          <p:nvPr>
            <p:ph type="body"/>
          </p:nvPr>
        </p:nvSpPr>
        <p:spPr>
          <a:xfrm>
            <a:off x="671947" y="1768680"/>
            <a:ext cx="12095048" cy="43840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8"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9"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71947" y="301320"/>
            <a:ext cx="12095048" cy="58503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13"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14" name="PlaceHolder 3"/>
          <p:cNvSpPr>
            <a:spLocks noGrp="1"/>
          </p:cNvSpPr>
          <p:nvPr>
            <p:ph type="body"/>
          </p:nvPr>
        </p:nvSpPr>
        <p:spPr>
          <a:xfrm>
            <a:off x="6869699"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15" name="PlaceHolder 4"/>
          <p:cNvSpPr>
            <a:spLocks noGrp="1"/>
          </p:cNvSpPr>
          <p:nvPr>
            <p:ph type="body"/>
          </p:nvPr>
        </p:nvSpPr>
        <p:spPr>
          <a:xfrm>
            <a:off x="671947"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17" name="PlaceHolder 2"/>
          <p:cNvSpPr>
            <a:spLocks noGrp="1"/>
          </p:cNvSpPr>
          <p:nvPr>
            <p:ph type="body"/>
          </p:nvPr>
        </p:nvSpPr>
        <p:spPr>
          <a:xfrm>
            <a:off x="671947" y="1768680"/>
            <a:ext cx="5902095" cy="43840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18"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19" name="PlaceHolder 4"/>
          <p:cNvSpPr>
            <a:spLocks noGrp="1"/>
          </p:cNvSpPr>
          <p:nvPr>
            <p:ph type="body"/>
          </p:nvPr>
        </p:nvSpPr>
        <p:spPr>
          <a:xfrm>
            <a:off x="6869699" y="405864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1947" y="301320"/>
            <a:ext cx="12095048" cy="1261800"/>
          </a:xfrm>
          <a:prstGeom prst="rect">
            <a:avLst/>
          </a:prstGeom>
        </p:spPr>
        <p:txBody>
          <a:bodyPr lIns="0" tIns="0" rIns="0" bIns="0" anchor="ctr"/>
          <a:lstStyle/>
          <a:p>
            <a:endParaRPr lang="es-ES" sz="1800" b="0" strike="noStrike" spc="-1">
              <a:solidFill>
                <a:srgbClr val="000000"/>
              </a:solidFill>
              <a:latin typeface="Arial"/>
            </a:endParaRPr>
          </a:p>
        </p:txBody>
      </p:sp>
      <p:sp>
        <p:nvSpPr>
          <p:cNvPr id="21" name="PlaceHolder 2"/>
          <p:cNvSpPr>
            <a:spLocks noGrp="1"/>
          </p:cNvSpPr>
          <p:nvPr>
            <p:ph type="body"/>
          </p:nvPr>
        </p:nvSpPr>
        <p:spPr>
          <a:xfrm>
            <a:off x="671947"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22" name="PlaceHolder 3"/>
          <p:cNvSpPr>
            <a:spLocks noGrp="1"/>
          </p:cNvSpPr>
          <p:nvPr>
            <p:ph type="body"/>
          </p:nvPr>
        </p:nvSpPr>
        <p:spPr>
          <a:xfrm>
            <a:off x="6869699" y="1768680"/>
            <a:ext cx="5902095" cy="2090880"/>
          </a:xfrm>
          <a:prstGeom prst="rect">
            <a:avLst/>
          </a:prstGeom>
        </p:spPr>
        <p:txBody>
          <a:bodyPr lIns="0" tIns="0" rIns="0" bIns="0">
            <a:normAutofit/>
          </a:bodyPr>
          <a:lstStyle/>
          <a:p>
            <a:endParaRPr lang="es-ES" sz="2800" b="0" strike="noStrike" spc="-1">
              <a:solidFill>
                <a:srgbClr val="000000"/>
              </a:solidFill>
              <a:latin typeface="Arial"/>
            </a:endParaRPr>
          </a:p>
        </p:txBody>
      </p:sp>
      <p:sp>
        <p:nvSpPr>
          <p:cNvPr id="23" name="PlaceHolder 4"/>
          <p:cNvSpPr>
            <a:spLocks noGrp="1"/>
          </p:cNvSpPr>
          <p:nvPr>
            <p:ph type="body"/>
          </p:nvPr>
        </p:nvSpPr>
        <p:spPr>
          <a:xfrm>
            <a:off x="671947" y="4058640"/>
            <a:ext cx="12095048" cy="2090880"/>
          </a:xfrm>
          <a:prstGeom prst="rect">
            <a:avLst/>
          </a:prstGeom>
        </p:spPr>
        <p:txBody>
          <a:bodyPr lIns="0" tIns="0" rIns="0" bIns="0">
            <a:normAutofit/>
          </a:bodyPr>
          <a:lstStyle/>
          <a:p>
            <a:endParaRPr lang="es-E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0" y="4320000"/>
            <a:ext cx="670987" cy="1079280"/>
          </a:xfrm>
          <a:custGeom>
            <a:avLst/>
            <a:gdLst/>
            <a:ahLst/>
            <a:cxnLst/>
            <a:rect l="l" t="t" r="r" b="b"/>
            <a:pathLst>
              <a:path w="21600" h="21600">
                <a:moveTo>
                  <a:pt x="0" y="0"/>
                </a:moveTo>
                <a:lnTo>
                  <a:pt x="21600" y="0"/>
                </a:lnTo>
                <a:lnTo>
                  <a:pt x="21600" y="21600"/>
                </a:lnTo>
                <a:lnTo>
                  <a:pt x="0" y="21600"/>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671947" y="301320"/>
            <a:ext cx="12095048" cy="1261800"/>
          </a:xfrm>
          <a:prstGeom prst="rect">
            <a:avLst/>
          </a:prstGeom>
        </p:spPr>
        <p:txBody>
          <a:bodyPr lIns="0" tIns="0" rIns="0" bIns="0" anchor="ctr"/>
          <a:lstStyle/>
          <a:p>
            <a:r>
              <a:rPr lang="es-ES" sz="1800" b="0" strike="noStrike" spc="-1">
                <a:solidFill>
                  <a:srgbClr val="000000"/>
                </a:solidFill>
                <a:latin typeface="Arial"/>
              </a:rPr>
              <a:t>Pulse para editar el formato del texto de título</a:t>
            </a:r>
          </a:p>
        </p:txBody>
      </p:sp>
      <p:sp>
        <p:nvSpPr>
          <p:cNvPr id="2" name="PlaceHolder 3"/>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ES"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288000"/>
            <a:ext cx="670987" cy="1079280"/>
          </a:xfrm>
          <a:custGeom>
            <a:avLst/>
            <a:gdLst/>
            <a:ahLst/>
            <a:cxnLst/>
            <a:rect l="l" t="t" r="r" b="b"/>
            <a:pathLst>
              <a:path w="21600" h="21600">
                <a:moveTo>
                  <a:pt x="0" y="0"/>
                </a:moveTo>
                <a:lnTo>
                  <a:pt x="21600" y="0"/>
                </a:lnTo>
                <a:lnTo>
                  <a:pt x="21600" y="21600"/>
                </a:lnTo>
                <a:lnTo>
                  <a:pt x="0" y="21600"/>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671947" y="301320"/>
            <a:ext cx="12095048" cy="1261800"/>
          </a:xfrm>
          <a:prstGeom prst="rect">
            <a:avLst/>
          </a:prstGeom>
        </p:spPr>
        <p:txBody>
          <a:bodyPr lIns="0" tIns="0" rIns="0" bIns="0" anchor="ctr"/>
          <a:lstStyle/>
          <a:p>
            <a:r>
              <a:rPr lang="es-ES" sz="1800" b="0" strike="noStrike" spc="-1">
                <a:solidFill>
                  <a:srgbClr val="000000"/>
                </a:solidFill>
                <a:latin typeface="Arial"/>
              </a:rPr>
              <a:t>Pulse para editar el formato del texto de título</a:t>
            </a:r>
          </a:p>
        </p:txBody>
      </p:sp>
      <p:sp>
        <p:nvSpPr>
          <p:cNvPr id="41" name="PlaceHolder 3"/>
          <p:cNvSpPr>
            <a:spLocks noGrp="1"/>
          </p:cNvSpPr>
          <p:nvPr>
            <p:ph type="body"/>
          </p:nvPr>
        </p:nvSpPr>
        <p:spPr>
          <a:xfrm>
            <a:off x="671947" y="1768680"/>
            <a:ext cx="12095048"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ES" sz="20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1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1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Dibujo de la tierra desde el espacio&#10;&#10;Descripción generada automáticamente con confianza baja">
            <a:extLst>
              <a:ext uri="{FF2B5EF4-FFF2-40B4-BE49-F238E27FC236}">
                <a16:creationId xmlns:a16="http://schemas.microsoft.com/office/drawing/2014/main" id="{503306A0-B820-BAB5-69DF-F913CD204CAA}"/>
              </a:ext>
            </a:extLst>
          </p:cNvPr>
          <p:cNvPicPr>
            <a:picLocks noChangeAspect="1"/>
          </p:cNvPicPr>
          <p:nvPr/>
        </p:nvPicPr>
        <p:blipFill>
          <a:blip r:embed="rId3">
            <a:extLst>
              <a:ext uri="{28A0092B-C50C-407E-A947-70E740481C1C}">
                <a14:useLocalDpi xmlns:a14="http://schemas.microsoft.com/office/drawing/2010/main" val="0"/>
              </a:ext>
            </a:extLst>
          </a:blip>
          <a:srcRect t="27501" b="44832"/>
          <a:stretch/>
        </p:blipFill>
        <p:spPr>
          <a:xfrm>
            <a:off x="0" y="1634721"/>
            <a:ext cx="13439775" cy="2478976"/>
          </a:xfrm>
          <a:prstGeom prst="rect">
            <a:avLst/>
          </a:prstGeom>
        </p:spPr>
      </p:pic>
      <p:sp>
        <p:nvSpPr>
          <p:cNvPr id="85" name="CustomShape 2"/>
          <p:cNvSpPr/>
          <p:nvPr/>
        </p:nvSpPr>
        <p:spPr>
          <a:xfrm>
            <a:off x="739738" y="3990960"/>
            <a:ext cx="12328989"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pPr>
            <a:r>
              <a:rPr lang="es-ES" sz="4000" b="1" spc="-1" dirty="0" err="1">
                <a:solidFill>
                  <a:srgbClr val="333333"/>
                </a:solidFill>
                <a:latin typeface="Noto Sans"/>
                <a:ea typeface="DejaVu Sans"/>
              </a:rPr>
              <a:t>ORM</a:t>
            </a:r>
            <a:r>
              <a:rPr lang="es-ES" sz="4000" b="1" spc="-1" dirty="0">
                <a:solidFill>
                  <a:srgbClr val="333333"/>
                </a:solidFill>
                <a:latin typeface="Noto Sans"/>
                <a:ea typeface="DejaVu Sans"/>
              </a:rPr>
              <a:t> – Mapeo objeto-relacional</a:t>
            </a:r>
            <a:br>
              <a:rPr dirty="0"/>
            </a:br>
            <a:r>
              <a:rPr lang="es-ES" sz="2400" b="1" spc="-1" dirty="0">
                <a:solidFill>
                  <a:srgbClr val="333333"/>
                </a:solidFill>
                <a:latin typeface="Noto Sans"/>
                <a:ea typeface="DejaVu Sans"/>
              </a:rPr>
              <a:t>Spring Data / Spring Data </a:t>
            </a:r>
            <a:r>
              <a:rPr lang="es-ES" sz="2400" b="1" spc="-1" dirty="0" err="1">
                <a:solidFill>
                  <a:srgbClr val="333333"/>
                </a:solidFill>
                <a:latin typeface="Noto Sans"/>
                <a:ea typeface="DejaVu Sans"/>
              </a:rPr>
              <a:t>JPA</a:t>
            </a:r>
            <a:r>
              <a:rPr lang="es-ES" sz="2400" b="1" spc="-1" dirty="0">
                <a:solidFill>
                  <a:srgbClr val="333333"/>
                </a:solidFill>
                <a:latin typeface="Noto Sans"/>
                <a:ea typeface="DejaVu Sans"/>
              </a:rPr>
              <a:t> - Repositorios</a:t>
            </a:r>
            <a:endParaRPr lang="es-ES" sz="2400" spc="-1" dirty="0">
              <a:latin typeface="Arial"/>
            </a:endParaRPr>
          </a:p>
        </p:txBody>
      </p:sp>
      <p:sp>
        <p:nvSpPr>
          <p:cNvPr id="86" name="CustomShape 3"/>
          <p:cNvSpPr/>
          <p:nvPr/>
        </p:nvSpPr>
        <p:spPr>
          <a:xfrm>
            <a:off x="2399575" y="573840"/>
            <a:ext cx="8567280" cy="1041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ctr">
              <a:spcAft>
                <a:spcPts val="1879"/>
              </a:spcAft>
            </a:pPr>
            <a:r>
              <a:rPr lang="es-ES" sz="4000" b="1" spc="-1" dirty="0">
                <a:solidFill>
                  <a:srgbClr val="333333"/>
                </a:solidFill>
                <a:latin typeface="Noto Sans"/>
                <a:ea typeface="DejaVu Sans"/>
              </a:rPr>
              <a:t>Acceso a datos</a:t>
            </a:r>
            <a:endParaRPr lang="es-ES" sz="4000" spc="-1" dirty="0">
              <a:latin typeface="Arial"/>
            </a:endParaRPr>
          </a:p>
        </p:txBody>
      </p:sp>
      <p:sp>
        <p:nvSpPr>
          <p:cNvPr id="87" name="CustomShape 4"/>
          <p:cNvSpPr/>
          <p:nvPr/>
        </p:nvSpPr>
        <p:spPr>
          <a:xfrm>
            <a:off x="2282215" y="6267960"/>
            <a:ext cx="8567280" cy="981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ES" sz="2000" spc="-1" dirty="0">
                <a:solidFill>
                  <a:srgbClr val="000000"/>
                </a:solidFill>
                <a:latin typeface="Noto Sans"/>
                <a:ea typeface="DejaVu Sans"/>
              </a:rPr>
              <a:t>IES Clara del Rey – Madrid</a:t>
            </a:r>
            <a:endParaRPr lang="es-ES" sz="20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rPr>
              <a:t>CrudRepository</a:t>
            </a:r>
            <a:r>
              <a:rPr lang="es-ES" sz="4400" b="1" spc="-1" dirty="0">
                <a:solidFill>
                  <a:srgbClr val="333333"/>
                </a:solidFill>
                <a:latin typeface="Noto Sans"/>
              </a:rPr>
              <a:t> &lt;T, ID&gt;</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Hereda de </a:t>
            </a:r>
            <a:r>
              <a:rPr lang="es-ES" sz="2800" spc="-1" dirty="0" err="1">
                <a:latin typeface="Noto Sans" panose="020B0502040504020204" pitchFamily="34" charset="0"/>
                <a:ea typeface="Noto Sans" panose="020B0502040504020204" pitchFamily="34" charset="0"/>
                <a:cs typeface="Noto Sans" panose="020B0502040504020204" pitchFamily="34" charset="0"/>
              </a:rPr>
              <a:t>Repository</a:t>
            </a:r>
            <a:r>
              <a:rPr lang="es-ES" sz="2800" spc="-1" dirty="0">
                <a:latin typeface="Noto Sans" panose="020B0502040504020204" pitchFamily="34" charset="0"/>
                <a:ea typeface="Noto Sans" panose="020B0502040504020204" pitchFamily="34" charset="0"/>
                <a:cs typeface="Noto Sans" panose="020B0502040504020204" pitchFamily="34" charset="0"/>
              </a:rPr>
              <a:t>&lt;T, ID&gt;, y añade los métodos: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count</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delete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deleteAll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deleteAllById</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deleteById</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existsById</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findAllById</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findById</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save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saveAll</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métodos que devuelven colecciones devuelven Iterable&lt;T&gt;.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interfaz "</a:t>
            </a:r>
            <a:r>
              <a:rPr lang="es-ES" sz="2800" spc="-1" dirty="0" err="1">
                <a:latin typeface="Noto Sans" panose="020B0502040504020204" pitchFamily="34" charset="0"/>
                <a:ea typeface="Noto Sans" panose="020B0502040504020204" pitchFamily="34" charset="0"/>
                <a:cs typeface="Noto Sans" panose="020B0502040504020204" pitchFamily="34" charset="0"/>
              </a:rPr>
              <a:t>ListCrudRepository</a:t>
            </a:r>
            <a:r>
              <a:rPr lang="es-ES" sz="2800" spc="-1" dirty="0">
                <a:latin typeface="Noto Sans" panose="020B0502040504020204" pitchFamily="34" charset="0"/>
                <a:ea typeface="Noto Sans" panose="020B0502040504020204" pitchFamily="34" charset="0"/>
                <a:cs typeface="Noto Sans" panose="020B0502040504020204" pitchFamily="34" charset="0"/>
              </a:rPr>
              <a:t>", que hereda de esta, sobrescribe los métodos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findAllById</a:t>
            </a:r>
            <a:r>
              <a:rPr lang="es-ES" sz="2800" spc="-1" dirty="0">
                <a:latin typeface="Noto Sans" panose="020B0502040504020204" pitchFamily="34" charset="0"/>
                <a:ea typeface="Noto Sans" panose="020B0502040504020204" pitchFamily="34" charset="0"/>
                <a:cs typeface="Noto Sans" panose="020B0502040504020204" pitchFamily="34" charset="0"/>
              </a:rPr>
              <a:t> y </a:t>
            </a:r>
            <a:r>
              <a:rPr lang="es-ES" sz="2800" spc="-1" dirty="0" err="1">
                <a:latin typeface="Noto Sans" panose="020B0502040504020204" pitchFamily="34" charset="0"/>
                <a:ea typeface="Noto Sans" panose="020B0502040504020204" pitchFamily="34" charset="0"/>
                <a:cs typeface="Noto Sans" panose="020B0502040504020204" pitchFamily="34" charset="0"/>
              </a:rPr>
              <a:t>saveAll</a:t>
            </a:r>
            <a:r>
              <a:rPr lang="es-ES" sz="2800" spc="-1" dirty="0">
                <a:latin typeface="Noto Sans" panose="020B0502040504020204" pitchFamily="34" charset="0"/>
                <a:ea typeface="Noto Sans" panose="020B0502040504020204" pitchFamily="34" charset="0"/>
                <a:cs typeface="Noto Sans" panose="020B0502040504020204" pitchFamily="34" charset="0"/>
              </a:rPr>
              <a:t> para que devuelvan </a:t>
            </a:r>
            <a:r>
              <a:rPr lang="es-ES" sz="2800" spc="-1" dirty="0" err="1">
                <a:latin typeface="Noto Sans" panose="020B0502040504020204" pitchFamily="34" charset="0"/>
                <a:ea typeface="Noto Sans" panose="020B0502040504020204" pitchFamily="34" charset="0"/>
                <a:cs typeface="Noto Sans" panose="020B0502040504020204" pitchFamily="34" charset="0"/>
              </a:rPr>
              <a:t>List</a:t>
            </a:r>
            <a:r>
              <a:rPr lang="es-ES" sz="2800" spc="-1" dirty="0">
                <a:latin typeface="Noto Sans" panose="020B0502040504020204" pitchFamily="34" charset="0"/>
                <a:ea typeface="Noto Sans" panose="020B0502040504020204" pitchFamily="34" charset="0"/>
                <a:cs typeface="Noto Sans" panose="020B0502040504020204" pitchFamily="34" charset="0"/>
              </a:rPr>
              <a:t>&lt;T&gt; en lugar de Iterable&lt;T&gt;.</a:t>
            </a:r>
          </a:p>
        </p:txBody>
      </p:sp>
    </p:spTree>
    <p:extLst>
      <p:ext uri="{BB962C8B-B14F-4D97-AF65-F5344CB8AC3E}">
        <p14:creationId xmlns:p14="http://schemas.microsoft.com/office/powerpoint/2010/main" val="3497782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rPr>
              <a:t>PagingAndSortingRepository</a:t>
            </a:r>
            <a:r>
              <a:rPr lang="es-ES" sz="4400" b="1" spc="-1" dirty="0">
                <a:solidFill>
                  <a:srgbClr val="333333"/>
                </a:solidFill>
                <a:latin typeface="Noto Sans"/>
              </a:rPr>
              <a:t>&lt;T, ID&gt;</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Hereda de </a:t>
            </a:r>
            <a:r>
              <a:rPr lang="es-ES" sz="2800" spc="-1" dirty="0" err="1">
                <a:latin typeface="Noto Sans" panose="020B0502040504020204" pitchFamily="34" charset="0"/>
                <a:ea typeface="Noto Sans" panose="020B0502040504020204" pitchFamily="34" charset="0"/>
                <a:cs typeface="Noto Sans" panose="020B0502040504020204" pitchFamily="34" charset="0"/>
              </a:rPr>
              <a:t>Repository</a:t>
            </a:r>
            <a:r>
              <a:rPr lang="es-ES" sz="2800" spc="-1" dirty="0">
                <a:latin typeface="Noto Sans" panose="020B0502040504020204" pitchFamily="34" charset="0"/>
                <a:ea typeface="Noto Sans" panose="020B0502040504020204" pitchFamily="34" charset="0"/>
                <a:cs typeface="Noto Sans" panose="020B0502040504020204" pitchFamily="34" charset="0"/>
              </a:rPr>
              <a:t>&lt;T, ID&gt;, y añade el método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 con dos sobrecargas: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Iterable&lt;T&gt;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Sort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sort</a:t>
            </a:r>
            <a:r>
              <a:rPr lang="es-ES" sz="2800" spc="-1" dirty="0">
                <a:latin typeface="Noto Sans" panose="020B0502040504020204" pitchFamily="34" charset="0"/>
                <a:ea typeface="Noto Sans" panose="020B0502040504020204" pitchFamily="34" charset="0"/>
                <a:cs typeface="Noto Sans" panose="020B0502040504020204" pitchFamily="34" charset="0"/>
              </a:rPr>
              <a:t>): permite obtener entidades ordenadas. Si no queremos ordenar, debemos usar </a:t>
            </a:r>
            <a:r>
              <a:rPr lang="es-ES" sz="2800" spc="-1" dirty="0" err="1">
                <a:latin typeface="Noto Sans" panose="020B0502040504020204" pitchFamily="34" charset="0"/>
                <a:ea typeface="Noto Sans" panose="020B0502040504020204" pitchFamily="34" charset="0"/>
                <a:cs typeface="Noto Sans" panose="020B0502040504020204" pitchFamily="34" charset="0"/>
              </a:rPr>
              <a:t>Sort.unsorted</a:t>
            </a:r>
            <a:r>
              <a:rPr lang="es-ES" sz="2800" spc="-1" dirty="0">
                <a:latin typeface="Noto Sans" panose="020B0502040504020204" pitchFamily="34" charset="0"/>
                <a:ea typeface="Noto Sans" panose="020B0502040504020204" pitchFamily="34" charset="0"/>
                <a:cs typeface="Noto Sans" panose="020B0502040504020204" pitchFamily="34" charset="0"/>
              </a:rPr>
              <a:t>() como parámetro.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Page&lt;T&gt;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Pageable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pageable</a:t>
            </a:r>
            <a:r>
              <a:rPr lang="es-ES" sz="2800" spc="-1" dirty="0">
                <a:latin typeface="Noto Sans" panose="020B0502040504020204" pitchFamily="34" charset="0"/>
                <a:ea typeface="Noto Sans" panose="020B0502040504020204" pitchFamily="34" charset="0"/>
                <a:cs typeface="Noto Sans" panose="020B0502040504020204" pitchFamily="34" charset="0"/>
              </a:rPr>
              <a:t>): permite obtener una página de entidades, de cierto tamaño. Si no queremos que se pagine, queremos todas las entidades, debemos usar </a:t>
            </a:r>
            <a:r>
              <a:rPr lang="es-ES" sz="2800" spc="-1" dirty="0" err="1">
                <a:latin typeface="Noto Sans" panose="020B0502040504020204" pitchFamily="34" charset="0"/>
                <a:ea typeface="Noto Sans" panose="020B0502040504020204" pitchFamily="34" charset="0"/>
                <a:cs typeface="Noto Sans" panose="020B0502040504020204" pitchFamily="34" charset="0"/>
              </a:rPr>
              <a:t>Pageable.unpaged</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interfaz Page&lt;T&gt; es la que permite acceder a los datos paginados.</a:t>
            </a:r>
          </a:p>
          <a:p>
            <a:pPr>
              <a:spcAft>
                <a:spcPts val="1414"/>
              </a:spcAft>
            </a:pPr>
            <a:r>
              <a:rPr lang="es-ES" sz="2800" spc="-1" dirty="0" err="1">
                <a:latin typeface="Noto Sans" panose="020B0502040504020204" pitchFamily="34" charset="0"/>
                <a:ea typeface="Noto Sans" panose="020B0502040504020204" pitchFamily="34" charset="0"/>
                <a:cs typeface="Noto Sans" panose="020B0502040504020204" pitchFamily="34" charset="0"/>
              </a:rPr>
              <a:t>ListPagedAndSortingRepository</a:t>
            </a:r>
            <a:r>
              <a:rPr lang="es-ES" sz="2800" spc="-1" dirty="0">
                <a:latin typeface="Noto Sans" panose="020B0502040504020204" pitchFamily="34" charset="0"/>
                <a:ea typeface="Noto Sans" panose="020B0502040504020204" pitchFamily="34" charset="0"/>
                <a:cs typeface="Noto Sans" panose="020B0502040504020204" pitchFamily="34" charset="0"/>
              </a:rPr>
              <a:t>, que hereda de esta interfaz, sobrescribe el método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 para que devuelva </a:t>
            </a:r>
            <a:r>
              <a:rPr lang="es-ES" sz="2800" spc="-1" dirty="0" err="1">
                <a:latin typeface="Noto Sans" panose="020B0502040504020204" pitchFamily="34" charset="0"/>
                <a:ea typeface="Noto Sans" panose="020B0502040504020204" pitchFamily="34" charset="0"/>
                <a:cs typeface="Noto Sans" panose="020B0502040504020204" pitchFamily="34" charset="0"/>
              </a:rPr>
              <a:t>List</a:t>
            </a:r>
            <a:r>
              <a:rPr lang="es-ES" sz="2800" spc="-1" dirty="0">
                <a:latin typeface="Noto Sans" panose="020B0502040504020204" pitchFamily="34" charset="0"/>
                <a:ea typeface="Noto Sans" panose="020B0502040504020204" pitchFamily="34" charset="0"/>
                <a:cs typeface="Noto Sans" panose="020B0502040504020204" pitchFamily="34" charset="0"/>
              </a:rPr>
              <a:t>&lt;T&gt; en lugar de Iterable&lt;T&gt;.</a:t>
            </a:r>
          </a:p>
        </p:txBody>
      </p:sp>
    </p:spTree>
    <p:extLst>
      <p:ext uri="{BB962C8B-B14F-4D97-AF65-F5344CB8AC3E}">
        <p14:creationId xmlns:p14="http://schemas.microsoft.com/office/powerpoint/2010/main" val="27392847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rPr>
              <a:t>JpaRepository</a:t>
            </a:r>
            <a:r>
              <a:rPr lang="es-ES" sz="4400" b="1" spc="-1" dirty="0">
                <a:solidFill>
                  <a:srgbClr val="333333"/>
                </a:solidFill>
                <a:latin typeface="Noto Sans"/>
              </a:rPr>
              <a:t>&lt;T, ID&gt;</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Hereda de:</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ListCrudRepository</a:t>
            </a:r>
            <a:r>
              <a:rPr lang="es-ES" sz="2800" spc="-1" dirty="0">
                <a:latin typeface="Noto Sans" panose="020B0502040504020204" pitchFamily="34" charset="0"/>
                <a:ea typeface="Noto Sans" panose="020B0502040504020204" pitchFamily="34" charset="0"/>
                <a:cs typeface="Noto Sans" panose="020B0502040504020204" pitchFamily="34" charset="0"/>
              </a:rPr>
              <a:t>&lt;T, ID&gt;</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ListPagingAndSortingRepository</a:t>
            </a:r>
            <a:r>
              <a:rPr lang="es-ES" sz="2800" spc="-1" dirty="0">
                <a:latin typeface="Noto Sans" panose="020B0502040504020204" pitchFamily="34" charset="0"/>
                <a:ea typeface="Noto Sans" panose="020B0502040504020204" pitchFamily="34" charset="0"/>
                <a:cs typeface="Noto Sans" panose="020B0502040504020204" pitchFamily="34" charset="0"/>
              </a:rPr>
              <a:t>&lt;T, ID&gt;</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QueryByExampleExecutor</a:t>
            </a:r>
            <a:r>
              <a:rPr lang="es-ES" sz="2800" spc="-1" dirty="0">
                <a:latin typeface="Noto Sans" panose="020B0502040504020204" pitchFamily="34" charset="0"/>
                <a:ea typeface="Noto Sans" panose="020B0502040504020204" pitchFamily="34" charset="0"/>
                <a:cs typeface="Noto Sans" panose="020B0502040504020204" pitchFamily="34" charset="0"/>
              </a:rPr>
              <a:t>&lt;T&gt;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Añade más métodos como (entre otros):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deleteAllByIdInBatch</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deleteAllInBatch</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deleteInBatch</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Nuevas sobrecargas de </a:t>
            </a:r>
            <a:r>
              <a:rPr lang="es-ES" sz="2800" spc="-1" dirty="0" err="1">
                <a:latin typeface="Noto Sans" panose="020B0502040504020204" pitchFamily="34" charset="0"/>
                <a:ea typeface="Noto Sans" panose="020B0502040504020204" pitchFamily="34" charset="0"/>
                <a:cs typeface="Noto Sans" panose="020B0502040504020204" pitchFamily="34" charset="0"/>
              </a:rPr>
              <a:t>findAll</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Métodos relacionados con persistencia como </a:t>
            </a:r>
            <a:r>
              <a:rPr lang="es-ES" sz="2800" spc="-1" dirty="0" err="1">
                <a:latin typeface="Noto Sans" panose="020B0502040504020204" pitchFamily="34" charset="0"/>
                <a:ea typeface="Noto Sans" panose="020B0502040504020204" pitchFamily="34" charset="0"/>
                <a:cs typeface="Noto Sans" panose="020B0502040504020204" pitchFamily="34" charset="0"/>
              </a:rPr>
              <a:t>flush</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saveAllAndFlush</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saveAndFlush</a:t>
            </a:r>
            <a:r>
              <a:rPr lang="es-ES" sz="2800" spc="-1"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34472189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Jerarquía de interfaces</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pic>
        <p:nvPicPr>
          <p:cNvPr id="5" name="Imagen 4">
            <a:extLst>
              <a:ext uri="{FF2B5EF4-FFF2-40B4-BE49-F238E27FC236}">
                <a16:creationId xmlns:a16="http://schemas.microsoft.com/office/drawing/2014/main" id="{5FD3539D-5440-89E9-77FF-A508E0E45250}"/>
              </a:ext>
            </a:extLst>
          </p:cNvPr>
          <p:cNvPicPr>
            <a:picLocks noChangeAspect="1"/>
          </p:cNvPicPr>
          <p:nvPr/>
        </p:nvPicPr>
        <p:blipFill>
          <a:blip r:embed="rId3"/>
          <a:stretch>
            <a:fillRect/>
          </a:stretch>
        </p:blipFill>
        <p:spPr>
          <a:xfrm>
            <a:off x="1214199" y="1541849"/>
            <a:ext cx="10938277" cy="5608963"/>
          </a:xfrm>
          <a:prstGeom prst="rect">
            <a:avLst/>
          </a:prstGeom>
        </p:spPr>
      </p:pic>
    </p:spTree>
    <p:extLst>
      <p:ext uri="{BB962C8B-B14F-4D97-AF65-F5344CB8AC3E}">
        <p14:creationId xmlns:p14="http://schemas.microsoft.com/office/powerpoint/2010/main" val="38562912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Ejemplo: definición de un repositorio</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Supongamos la siguiente clase anotada con @</a:t>
            </a:r>
            <a:r>
              <a:rPr lang="es-ES" sz="2800" spc="-1" dirty="0" err="1">
                <a:latin typeface="Noto Sans" panose="020B0502040504020204" pitchFamily="34" charset="0"/>
                <a:ea typeface="Noto Sans" panose="020B0502040504020204" pitchFamily="34" charset="0"/>
                <a:cs typeface="Noto Sans" panose="020B0502040504020204" pitchFamily="34" charset="0"/>
              </a:rPr>
              <a:t>Entity</a:t>
            </a:r>
            <a:r>
              <a:rPr lang="es-ES" sz="2800" spc="-1" dirty="0">
                <a:latin typeface="Noto Sans" panose="020B0502040504020204" pitchFamily="34" charset="0"/>
                <a:ea typeface="Noto Sans" panose="020B0502040504020204" pitchFamily="34" charset="0"/>
                <a:cs typeface="Noto Sans" panose="020B0502040504020204" pitchFamily="34" charset="0"/>
              </a:rPr>
              <a:t>, y el enumerado para colores:</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pic>
        <p:nvPicPr>
          <p:cNvPr id="3" name="Imagen 2">
            <a:extLst>
              <a:ext uri="{FF2B5EF4-FFF2-40B4-BE49-F238E27FC236}">
                <a16:creationId xmlns:a16="http://schemas.microsoft.com/office/drawing/2014/main" id="{0FADD593-D594-FE84-1DA8-E044AA94F097}"/>
              </a:ext>
            </a:extLst>
          </p:cNvPr>
          <p:cNvPicPr>
            <a:picLocks noChangeAspect="1"/>
          </p:cNvPicPr>
          <p:nvPr/>
        </p:nvPicPr>
        <p:blipFill>
          <a:blip r:embed="rId3"/>
          <a:stretch>
            <a:fillRect/>
          </a:stretch>
        </p:blipFill>
        <p:spPr>
          <a:xfrm>
            <a:off x="441787" y="2471146"/>
            <a:ext cx="8710726" cy="3525770"/>
          </a:xfrm>
          <a:prstGeom prst="rect">
            <a:avLst/>
          </a:prstGeom>
        </p:spPr>
      </p:pic>
      <p:pic>
        <p:nvPicPr>
          <p:cNvPr id="5" name="Imagen 4">
            <a:extLst>
              <a:ext uri="{FF2B5EF4-FFF2-40B4-BE49-F238E27FC236}">
                <a16:creationId xmlns:a16="http://schemas.microsoft.com/office/drawing/2014/main" id="{6D324CF4-284E-2F4F-E219-924AD7066B4F}"/>
              </a:ext>
            </a:extLst>
          </p:cNvPr>
          <p:cNvPicPr>
            <a:picLocks noChangeAspect="1"/>
          </p:cNvPicPr>
          <p:nvPr/>
        </p:nvPicPr>
        <p:blipFill>
          <a:blip r:embed="rId4"/>
          <a:stretch>
            <a:fillRect/>
          </a:stretch>
        </p:blipFill>
        <p:spPr>
          <a:xfrm>
            <a:off x="9622925" y="4282085"/>
            <a:ext cx="3375062" cy="2831212"/>
          </a:xfrm>
          <a:prstGeom prst="rect">
            <a:avLst/>
          </a:prstGeom>
        </p:spPr>
      </p:pic>
    </p:spTree>
    <p:extLst>
      <p:ext uri="{BB962C8B-B14F-4D97-AF65-F5344CB8AC3E}">
        <p14:creationId xmlns:p14="http://schemas.microsoft.com/office/powerpoint/2010/main" val="33129394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Ejemplo: definición de un repositorio</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crear un repositorio </a:t>
            </a:r>
            <a:r>
              <a:rPr lang="es-ES" sz="2800" spc="-1" dirty="0" err="1">
                <a:latin typeface="Noto Sans" panose="020B0502040504020204" pitchFamily="34" charset="0"/>
                <a:ea typeface="Noto Sans" panose="020B0502040504020204" pitchFamily="34" charset="0"/>
                <a:cs typeface="Noto Sans" panose="020B0502040504020204" pitchFamily="34" charset="0"/>
              </a:rPr>
              <a:t>CRUD</a:t>
            </a:r>
            <a:r>
              <a:rPr lang="es-ES" sz="2800" spc="-1" dirty="0">
                <a:latin typeface="Noto Sans" panose="020B0502040504020204" pitchFamily="34" charset="0"/>
                <a:ea typeface="Noto Sans" panose="020B0502040504020204" pitchFamily="34" charset="0"/>
                <a:cs typeface="Noto Sans" panose="020B0502040504020204" pitchFamily="34" charset="0"/>
              </a:rPr>
              <a:t>, hay que crear una interfaz que herede de la interfaz </a:t>
            </a:r>
            <a:r>
              <a:rPr lang="es-ES" sz="2800" spc="-1" dirty="0" err="1">
                <a:latin typeface="Noto Sans" panose="020B0502040504020204" pitchFamily="34" charset="0"/>
                <a:ea typeface="Noto Sans" panose="020B0502040504020204" pitchFamily="34" charset="0"/>
                <a:cs typeface="Noto Sans" panose="020B0502040504020204" pitchFamily="34" charset="0"/>
              </a:rPr>
              <a:t>CrudRepository</a:t>
            </a:r>
            <a:r>
              <a:rPr lang="es-ES" sz="2800" spc="-1" dirty="0">
                <a:latin typeface="Noto Sans" panose="020B0502040504020204" pitchFamily="34" charset="0"/>
                <a:ea typeface="Noto Sans" panose="020B0502040504020204" pitchFamily="34" charset="0"/>
                <a:cs typeface="Noto Sans" panose="020B0502040504020204" pitchFamily="34" charset="0"/>
              </a:rPr>
              <a:t>. Ojo, interfaz que hereda, no clase que implementa:</a:t>
            </a:r>
          </a:p>
          <a:p>
            <a:pPr>
              <a:spcAft>
                <a:spcPts val="1414"/>
              </a:spcAft>
            </a:pPr>
            <a:br>
              <a:rPr lang="es-ES" sz="2800" spc="-1" dirty="0">
                <a:latin typeface="Noto Sans" panose="020B0502040504020204" pitchFamily="34" charset="0"/>
                <a:ea typeface="Noto Sans" panose="020B0502040504020204" pitchFamily="34" charset="0"/>
                <a:cs typeface="Noto Sans" panose="020B0502040504020204" pitchFamily="34" charset="0"/>
              </a:rPr>
            </a:br>
            <a:br>
              <a:rPr lang="es-ES" sz="2800" spc="-1" dirty="0">
                <a:latin typeface="Noto Sans" panose="020B0502040504020204" pitchFamily="34" charset="0"/>
                <a:ea typeface="Noto Sans" panose="020B0502040504020204" pitchFamily="34" charset="0"/>
                <a:cs typeface="Noto Sans" panose="020B0502040504020204" pitchFamily="34" charset="0"/>
              </a:rPr>
            </a:b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Y se pueden añadir métodos abstractos que, por ejemplo, operan por convención de nombres (más sobre esto más adelante):</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pic>
        <p:nvPicPr>
          <p:cNvPr id="4" name="Imagen 3">
            <a:extLst>
              <a:ext uri="{FF2B5EF4-FFF2-40B4-BE49-F238E27FC236}">
                <a16:creationId xmlns:a16="http://schemas.microsoft.com/office/drawing/2014/main" id="{298968FC-0D6C-4F2C-0668-ABBE4961A37E}"/>
              </a:ext>
            </a:extLst>
          </p:cNvPr>
          <p:cNvPicPr>
            <a:picLocks noChangeAspect="1"/>
          </p:cNvPicPr>
          <p:nvPr/>
        </p:nvPicPr>
        <p:blipFill>
          <a:blip r:embed="rId3"/>
          <a:stretch>
            <a:fillRect/>
          </a:stretch>
        </p:blipFill>
        <p:spPr>
          <a:xfrm>
            <a:off x="441788" y="2983818"/>
            <a:ext cx="10456511" cy="1167557"/>
          </a:xfrm>
          <a:prstGeom prst="rect">
            <a:avLst/>
          </a:prstGeom>
        </p:spPr>
      </p:pic>
      <p:pic>
        <p:nvPicPr>
          <p:cNvPr id="7" name="Imagen 6">
            <a:extLst>
              <a:ext uri="{FF2B5EF4-FFF2-40B4-BE49-F238E27FC236}">
                <a16:creationId xmlns:a16="http://schemas.microsoft.com/office/drawing/2014/main" id="{FBD0A4A7-1115-05B6-4343-59241159793F}"/>
              </a:ext>
            </a:extLst>
          </p:cNvPr>
          <p:cNvPicPr>
            <a:picLocks noChangeAspect="1"/>
          </p:cNvPicPr>
          <p:nvPr/>
        </p:nvPicPr>
        <p:blipFill>
          <a:blip r:embed="rId4"/>
          <a:stretch>
            <a:fillRect/>
          </a:stretch>
        </p:blipFill>
        <p:spPr>
          <a:xfrm>
            <a:off x="441787" y="5265394"/>
            <a:ext cx="10194505" cy="2032238"/>
          </a:xfrm>
          <a:prstGeom prst="rect">
            <a:avLst/>
          </a:prstGeom>
        </p:spPr>
      </p:pic>
    </p:spTree>
    <p:extLst>
      <p:ext uri="{BB962C8B-B14F-4D97-AF65-F5344CB8AC3E}">
        <p14:creationId xmlns:p14="http://schemas.microsoft.com/office/powerpoint/2010/main" val="24875854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Spring Data </a:t>
            </a:r>
            <a:r>
              <a:rPr lang="es-ES" sz="4400" b="1" spc="-1" dirty="0" err="1">
                <a:solidFill>
                  <a:srgbClr val="333333"/>
                </a:solidFill>
                <a:latin typeface="Noto Sans"/>
              </a:rPr>
              <a:t>JPA</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Proyecto de la familia Spring que simplifica el desarrollo de acceso a datos con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Jakarta</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Persistence</a:t>
            </a:r>
            <a:r>
              <a:rPr lang="es-ES" sz="2800" spc="-1" dirty="0">
                <a:latin typeface="Noto Sans" panose="020B0502040504020204" pitchFamily="34" charset="0"/>
                <a:ea typeface="Noto Sans" panose="020B0502040504020204" pitchFamily="34" charset="0"/>
                <a:cs typeface="Noto Sans" panose="020B0502040504020204" pitchFamily="34" charset="0"/>
              </a:rPr>
              <a:t> API)</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Aunque ambos están relacionados con el acceso a datos en Java, hay diferencias clave entre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puro y Spring Data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es una especificación, que define un estándar para el mapeo </a:t>
            </a:r>
            <a:r>
              <a:rPr lang="es-ES" sz="2800" spc="-1" dirty="0" err="1">
                <a:latin typeface="Noto Sans" panose="020B0502040504020204" pitchFamily="34" charset="0"/>
                <a:ea typeface="Noto Sans" panose="020B0502040504020204" pitchFamily="34" charset="0"/>
                <a:cs typeface="Noto Sans" panose="020B0502040504020204" pitchFamily="34" charset="0"/>
              </a:rPr>
              <a:t>ORM</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Spring Data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agrega una capa de abstracción sobre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estándar, facilitando el desarrollo de aplicaciones basadas en Spring que interactúan con bases de datos relacionales.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Simplifica la configuración, y proporciona clases e interfaces de repositorios predefinidos para mejorar la productividad del desarrollador al ofrecer una integración más estrecha con el ecosistema de Spring.</a:t>
            </a:r>
          </a:p>
        </p:txBody>
      </p:sp>
    </p:spTree>
    <p:extLst>
      <p:ext uri="{BB962C8B-B14F-4D97-AF65-F5344CB8AC3E}">
        <p14:creationId xmlns:p14="http://schemas.microsoft.com/office/powerpoint/2010/main" val="17640913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Spring Data </a:t>
            </a:r>
            <a:r>
              <a:rPr lang="es-ES" sz="4400" b="1" spc="-1" dirty="0" err="1">
                <a:solidFill>
                  <a:srgbClr val="333333"/>
                </a:solidFill>
                <a:latin typeface="Noto Sans"/>
              </a:rPr>
              <a:t>JPA</a:t>
            </a:r>
            <a:r>
              <a:rPr lang="es-ES" sz="4400" b="1" spc="-1" dirty="0">
                <a:solidFill>
                  <a:srgbClr val="333333"/>
                </a:solidFill>
                <a:latin typeface="Noto Sans"/>
              </a:rPr>
              <a:t> – ¿Qué aporta?</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Entre otras cosas, Spring Data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aporta a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Simplificación del código: proporciona un conjunto de interfaces y clases base que se pueden extender para definir las clases de acceso a datos de forma más breve y concisa.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Repositorios de datos: Introduce el concepto de repositorios, que proporcionan métodos predefinidos para realizar operaciones comunes de </a:t>
            </a:r>
            <a:r>
              <a:rPr lang="es-ES" sz="2800" spc="-1" dirty="0" err="1">
                <a:latin typeface="Noto Sans" panose="020B0502040504020204" pitchFamily="34" charset="0"/>
                <a:ea typeface="Noto Sans" panose="020B0502040504020204" pitchFamily="34" charset="0"/>
                <a:cs typeface="Noto Sans" panose="020B0502040504020204" pitchFamily="34" charset="0"/>
              </a:rPr>
              <a:t>CRUD</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Create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Read</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Update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Delete</a:t>
            </a:r>
            <a:r>
              <a:rPr lang="es-ES" sz="2800" spc="-1" dirty="0">
                <a:latin typeface="Noto Sans" panose="020B0502040504020204" pitchFamily="34" charset="0"/>
                <a:ea typeface="Noto Sans" panose="020B0502040504020204" pitchFamily="34" charset="0"/>
                <a:cs typeface="Noto Sans" panose="020B0502040504020204" pitchFamily="34" charset="0"/>
              </a:rPr>
              <a:t>) sin tener que escribir código.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Sistema de consultas por convenciones: consultas derivadas de los nombres de los métodos en los repositorios. Utiliza convenciones para interpretar los nombres de los métodos y generar las consultas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correspondientes.</a:t>
            </a:r>
          </a:p>
        </p:txBody>
      </p:sp>
    </p:spTree>
    <p:extLst>
      <p:ext uri="{BB962C8B-B14F-4D97-AF65-F5344CB8AC3E}">
        <p14:creationId xmlns:p14="http://schemas.microsoft.com/office/powerpoint/2010/main" val="11333739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Spring Data </a:t>
            </a:r>
            <a:r>
              <a:rPr lang="es-ES" sz="4400" b="1" spc="-1" dirty="0" err="1">
                <a:solidFill>
                  <a:srgbClr val="333333"/>
                </a:solidFill>
                <a:latin typeface="Noto Sans"/>
              </a:rPr>
              <a:t>JPA</a:t>
            </a:r>
            <a:r>
              <a:rPr lang="es-ES" sz="4400" b="1" spc="-1" dirty="0">
                <a:solidFill>
                  <a:srgbClr val="333333"/>
                </a:solidFill>
                <a:latin typeface="Noto Sans"/>
              </a:rPr>
              <a:t> – ¿Qué aporta?</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Soporte mejorado para transacciones: integración transparente con el sistema de transacciones, para trabajar con ellas de forma declarativa, a base de anotaciones.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Paginación y ordenación: incorpora paginación y la clasificación de resultados de consultas, sin necesidad de desarrollo a medida.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Consultas personalizadas: definición de consultas </a:t>
            </a:r>
            <a:r>
              <a:rPr lang="es-ES" sz="2800" spc="-1" dirty="0" err="1">
                <a:latin typeface="Noto Sans" panose="020B0502040504020204" pitchFamily="34" charset="0"/>
                <a:ea typeface="Noto Sans" panose="020B0502040504020204" pitchFamily="34" charset="0"/>
                <a:cs typeface="Noto Sans" panose="020B0502040504020204" pitchFamily="34" charset="0"/>
              </a:rPr>
              <a:t>JPQL</a:t>
            </a:r>
            <a:r>
              <a:rPr lang="es-ES" sz="2800" spc="-1" dirty="0">
                <a:latin typeface="Noto Sans" panose="020B0502040504020204" pitchFamily="34" charset="0"/>
                <a:ea typeface="Noto Sans" panose="020B0502040504020204" pitchFamily="34" charset="0"/>
                <a:cs typeface="Noto Sans" panose="020B0502040504020204" pitchFamily="34" charset="0"/>
              </a:rPr>
              <a:t> o SQL nativo de forma simple, basada en anotaciones.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Spring Data, además de para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tiene soporte para otras tecnologías de almacenamiento de datos, como MongoDB, </a:t>
            </a:r>
            <a:r>
              <a:rPr lang="es-ES" sz="2800" spc="-1" dirty="0" err="1">
                <a:latin typeface="Noto Sans" panose="020B0502040504020204" pitchFamily="34" charset="0"/>
                <a:ea typeface="Noto Sans" panose="020B0502040504020204" pitchFamily="34" charset="0"/>
                <a:cs typeface="Noto Sans" panose="020B0502040504020204" pitchFamily="34" charset="0"/>
              </a:rPr>
              <a:t>Cassandra</a:t>
            </a:r>
            <a:r>
              <a:rPr lang="es-ES" sz="2800" spc="-1" dirty="0">
                <a:latin typeface="Noto Sans" panose="020B0502040504020204" pitchFamily="34" charset="0"/>
                <a:ea typeface="Noto Sans" panose="020B0502040504020204" pitchFamily="34" charset="0"/>
                <a:cs typeface="Noto Sans" panose="020B0502040504020204" pitchFamily="34" charset="0"/>
              </a:rPr>
              <a:t>, Redis, entre otros.</a:t>
            </a:r>
          </a:p>
        </p:txBody>
      </p:sp>
    </p:spTree>
    <p:extLst>
      <p:ext uri="{BB962C8B-B14F-4D97-AF65-F5344CB8AC3E}">
        <p14:creationId xmlns:p14="http://schemas.microsoft.com/office/powerpoint/2010/main" val="39961093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Repositorio</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términos de ingeniería de software, el repositorio es un patrón de diseño diseño en el que una clase (el repositorio) encapsula la lógica relacionada con el acceso a datos y proporciona una interfaz más simplificada y consistente para la aplicación.</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7009501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Repositorio – Características principales</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Abstracción de datos: ocultando los detalles específicos de cómo se almacenan y recuperan los datos.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Operaciones </a:t>
            </a:r>
            <a:r>
              <a:rPr lang="es-ES" sz="2800" spc="-1" dirty="0" err="1">
                <a:latin typeface="Noto Sans" panose="020B0502040504020204" pitchFamily="34" charset="0"/>
                <a:ea typeface="Noto Sans" panose="020B0502040504020204" pitchFamily="34" charset="0"/>
                <a:cs typeface="Noto Sans" panose="020B0502040504020204" pitchFamily="34" charset="0"/>
              </a:rPr>
              <a:t>CRUD</a:t>
            </a:r>
            <a:r>
              <a:rPr lang="es-ES" sz="2800" spc="-1" dirty="0">
                <a:latin typeface="Noto Sans" panose="020B0502040504020204" pitchFamily="34" charset="0"/>
                <a:ea typeface="Noto Sans" panose="020B0502040504020204" pitchFamily="34" charset="0"/>
                <a:cs typeface="Noto Sans" panose="020B0502040504020204" pitchFamily="34" charset="0"/>
              </a:rPr>
              <a:t> estandarizadas: operaciones estándar para la creación, lectura, actualización y eliminación de datos.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Encapsulación de la lógica de acceso a datos: la lógica para interactuar con la fuente de datos (como una base de datos) está encapsulada dentro del repositorio, evitando que la aplicación dependa directamente de los detalles de implementación de la fuente de datos.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Consistencia en el acceso a datos: interfaz consistente para que la aplicación interactúe con los datos, independientemente de la fuente de datos subyacente.</a:t>
            </a:r>
          </a:p>
        </p:txBody>
      </p:sp>
    </p:spTree>
    <p:extLst>
      <p:ext uri="{BB962C8B-B14F-4D97-AF65-F5344CB8AC3E}">
        <p14:creationId xmlns:p14="http://schemas.microsoft.com/office/powerpoint/2010/main" val="20958687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Repositorio – Características principales</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Facilita las pruebas unitarias: Permite la sustitución de implementaciones de repositorios durante las pruebas unitarias para aislar la lógica de acceso a datos y facilitar las pruebas.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Desacopla la lógica de negocio: al encapsular la lógica de acceso a datos, el repositorio ayuda a desacoplar la lógica de negocio de los detalles de la persistencia.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Posibilita cambios en la implementación: Permite cambiar la implementación subyacente (por ejemplo, cambiar de una base de datos relacional a un servicio web) sin afectar la lógica de la aplicación que utiliza el repositorio.</a:t>
            </a:r>
          </a:p>
        </p:txBody>
      </p:sp>
    </p:spTree>
    <p:extLst>
      <p:ext uri="{BB962C8B-B14F-4D97-AF65-F5344CB8AC3E}">
        <p14:creationId xmlns:p14="http://schemas.microsoft.com/office/powerpoint/2010/main" val="34615651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Repositorios en Spring Data</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Spring Data hay seis interfaces principales (hay más) que permiten la creación de repositorios: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Repository</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CrudRepository</a:t>
            </a:r>
            <a:r>
              <a:rPr lang="es-ES" sz="2800" spc="-1" dirty="0">
                <a:latin typeface="Noto Sans" panose="020B0502040504020204" pitchFamily="34" charset="0"/>
                <a:ea typeface="Noto Sans" panose="020B0502040504020204" pitchFamily="34" charset="0"/>
                <a:cs typeface="Noto Sans" panose="020B0502040504020204" pitchFamily="34" charset="0"/>
              </a:rPr>
              <a:t> y </a:t>
            </a:r>
            <a:r>
              <a:rPr lang="es-ES" sz="2800" spc="-1" dirty="0" err="1">
                <a:latin typeface="Noto Sans" panose="020B0502040504020204" pitchFamily="34" charset="0"/>
                <a:ea typeface="Noto Sans" panose="020B0502040504020204" pitchFamily="34" charset="0"/>
                <a:cs typeface="Noto Sans" panose="020B0502040504020204" pitchFamily="34" charset="0"/>
              </a:rPr>
              <a:t>ListCrudrepository</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PagingAndSortingRepository</a:t>
            </a:r>
            <a:r>
              <a:rPr lang="es-ES" sz="2800" spc="-1" dirty="0">
                <a:latin typeface="Noto Sans" panose="020B0502040504020204" pitchFamily="34" charset="0"/>
                <a:ea typeface="Noto Sans" panose="020B0502040504020204" pitchFamily="34" charset="0"/>
                <a:cs typeface="Noto Sans" panose="020B0502040504020204" pitchFamily="34" charset="0"/>
              </a:rPr>
              <a:t> y </a:t>
            </a:r>
            <a:r>
              <a:rPr lang="es-ES" sz="2800" spc="-1" dirty="0" err="1">
                <a:latin typeface="Noto Sans" panose="020B0502040504020204" pitchFamily="34" charset="0"/>
                <a:ea typeface="Noto Sans" panose="020B0502040504020204" pitchFamily="34" charset="0"/>
                <a:cs typeface="Noto Sans" panose="020B0502040504020204" pitchFamily="34" charset="0"/>
              </a:rPr>
              <a:t>ListPagingAndSortingRepository</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JpaRepository</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Todas las interfaces pertenecen a Spring Data </a:t>
            </a:r>
            <a:r>
              <a:rPr lang="es-ES" sz="2800" spc="-1" dirty="0" err="1">
                <a:latin typeface="Noto Sans" panose="020B0502040504020204" pitchFamily="34" charset="0"/>
                <a:ea typeface="Noto Sans" panose="020B0502040504020204" pitchFamily="34" charset="0"/>
                <a:cs typeface="Noto Sans" panose="020B0502040504020204" pitchFamily="34" charset="0"/>
              </a:rPr>
              <a:t>Commons</a:t>
            </a:r>
            <a:r>
              <a:rPr lang="es-ES" sz="2800" spc="-1" dirty="0">
                <a:latin typeface="Noto Sans" panose="020B0502040504020204" pitchFamily="34" charset="0"/>
                <a:ea typeface="Noto Sans" panose="020B0502040504020204" pitchFamily="34" charset="0"/>
                <a:cs typeface="Noto Sans" panose="020B0502040504020204" pitchFamily="34" charset="0"/>
              </a:rPr>
              <a:t>, salvo  </a:t>
            </a:r>
            <a:r>
              <a:rPr lang="es-ES" sz="2800" spc="-1" dirty="0" err="1">
                <a:latin typeface="Noto Sans" panose="020B0502040504020204" pitchFamily="34" charset="0"/>
                <a:ea typeface="Noto Sans" panose="020B0502040504020204" pitchFamily="34" charset="0"/>
                <a:cs typeface="Noto Sans" panose="020B0502040504020204" pitchFamily="34" charset="0"/>
              </a:rPr>
              <a:t>JpaReposiroy</a:t>
            </a:r>
            <a:r>
              <a:rPr lang="es-ES" sz="2800" spc="-1" dirty="0">
                <a:latin typeface="Noto Sans" panose="020B0502040504020204" pitchFamily="34" charset="0"/>
                <a:ea typeface="Noto Sans" panose="020B0502040504020204" pitchFamily="34" charset="0"/>
                <a:cs typeface="Noto Sans" panose="020B0502040504020204" pitchFamily="34" charset="0"/>
              </a:rPr>
              <a:t>, que es específica de Spring Data </a:t>
            </a:r>
            <a:r>
              <a:rPr lang="es-ES" sz="2800" spc="-1" dirty="0" err="1">
                <a:latin typeface="Noto Sans" panose="020B0502040504020204" pitchFamily="34" charset="0"/>
                <a:ea typeface="Noto Sans" panose="020B0502040504020204" pitchFamily="34" charset="0"/>
                <a:cs typeface="Noto Sans" panose="020B0502040504020204" pitchFamily="34" charset="0"/>
              </a:rPr>
              <a:t>JPA</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Hay una serie de relaciones de herencia entre estas interfaces, que veremos más adelante.</a:t>
            </a:r>
          </a:p>
        </p:txBody>
      </p:sp>
    </p:spTree>
    <p:extLst>
      <p:ext uri="{BB962C8B-B14F-4D97-AF65-F5344CB8AC3E}">
        <p14:creationId xmlns:p14="http://schemas.microsoft.com/office/powerpoint/2010/main" val="31353929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729343" y="152315"/>
            <a:ext cx="12195546"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rPr>
              <a:t>Repository</a:t>
            </a:r>
            <a:r>
              <a:rPr lang="es-ES" sz="4400" b="1" spc="-1" dirty="0">
                <a:solidFill>
                  <a:srgbClr val="333333"/>
                </a:solidFill>
                <a:latin typeface="Noto Sans"/>
              </a:rPr>
              <a:t> &lt;T, ID&gt;</a:t>
            </a:r>
            <a:endParaRPr lang="es-ES" sz="4400" spc="-1" dirty="0">
              <a:latin typeface="Arial"/>
            </a:endParaRPr>
          </a:p>
        </p:txBody>
      </p:sp>
      <p:sp>
        <p:nvSpPr>
          <p:cNvPr id="91" name="CustomShape 3"/>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Superclase principal de la jerarquía.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 un "</a:t>
            </a:r>
            <a:r>
              <a:rPr lang="es-ES" sz="2800" spc="-1" dirty="0" err="1">
                <a:latin typeface="Noto Sans" panose="020B0502040504020204" pitchFamily="34" charset="0"/>
                <a:ea typeface="Noto Sans" panose="020B0502040504020204" pitchFamily="34" charset="0"/>
                <a:cs typeface="Noto Sans" panose="020B0502040504020204" pitchFamily="34" charset="0"/>
              </a:rPr>
              <a:t>marker</a:t>
            </a:r>
            <a:r>
              <a:rPr lang="es-ES" sz="2800" spc="-1" dirty="0">
                <a:latin typeface="Noto Sans" panose="020B0502040504020204" pitchFamily="34" charset="0"/>
                <a:ea typeface="Noto Sans" panose="020B0502040504020204" pitchFamily="34" charset="0"/>
                <a:cs typeface="Noto Sans" panose="020B0502040504020204" pitchFamily="34" charset="0"/>
              </a:rPr>
              <a:t> interface". No añade métodos ni abstractos, ni default.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 un tipo genérico, con los siguientes parámetros de tipo: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T: clase, entidad (@</a:t>
            </a:r>
            <a:r>
              <a:rPr lang="es-ES" sz="2800" spc="-1" dirty="0" err="1">
                <a:latin typeface="Noto Sans" panose="020B0502040504020204" pitchFamily="34" charset="0"/>
                <a:ea typeface="Noto Sans" panose="020B0502040504020204" pitchFamily="34" charset="0"/>
                <a:cs typeface="Noto Sans" panose="020B0502040504020204" pitchFamily="34" charset="0"/>
              </a:rPr>
              <a:t>Entity</a:t>
            </a:r>
            <a:r>
              <a:rPr lang="es-ES" sz="2800" spc="-1" dirty="0">
                <a:latin typeface="Noto Sans" panose="020B0502040504020204" pitchFamily="34" charset="0"/>
                <a:ea typeface="Noto Sans" panose="020B0502040504020204" pitchFamily="34" charset="0"/>
                <a:cs typeface="Noto Sans" panose="020B0502040504020204" pitchFamily="34" charset="0"/>
              </a:rPr>
              <a:t>) que almacenaremos en el repositorio.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ID: tipo de datos de la clave primaria de la entidad. Será el tipo de datos del campo anotado con @Id. Hay que tener en cuenta:</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No puede ser un tipo primitivo. Hay que usar el </a:t>
            </a:r>
            <a:r>
              <a:rPr lang="es-ES" sz="2800" spc="-1" dirty="0" err="1">
                <a:latin typeface="Noto Sans" panose="020B0502040504020204" pitchFamily="34" charset="0"/>
                <a:ea typeface="Noto Sans" panose="020B0502040504020204" pitchFamily="34" charset="0"/>
                <a:cs typeface="Noto Sans" panose="020B0502040504020204" pitchFamily="34" charset="0"/>
              </a:rPr>
              <a:t>wrapper</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En claves compuestas, usaremos la clase que definimos como @</a:t>
            </a:r>
            <a:r>
              <a:rPr lang="es-ES" sz="2800" spc="-1" dirty="0" err="1">
                <a:latin typeface="Noto Sans" panose="020B0502040504020204" pitchFamily="34" charset="0"/>
                <a:ea typeface="Noto Sans" panose="020B0502040504020204" pitchFamily="34" charset="0"/>
                <a:cs typeface="Noto Sans" panose="020B0502040504020204" pitchFamily="34" charset="0"/>
              </a:rPr>
              <a:t>Embeddable</a:t>
            </a:r>
            <a:r>
              <a:rPr lang="es-ES" sz="2800" spc="-1" dirty="0">
                <a:latin typeface="Noto Sans" panose="020B0502040504020204" pitchFamily="34" charset="0"/>
                <a:ea typeface="Noto Sans" panose="020B0502040504020204" pitchFamily="34" charset="0"/>
                <a:cs typeface="Noto Sans" panose="020B0502040504020204" pitchFamily="34" charset="0"/>
              </a:rPr>
              <a:t> para la clave, o la clase que usamos con @</a:t>
            </a:r>
            <a:r>
              <a:rPr lang="es-ES" sz="2800" spc="-1" dirty="0" err="1">
                <a:latin typeface="Noto Sans" panose="020B0502040504020204" pitchFamily="34" charset="0"/>
                <a:ea typeface="Noto Sans" panose="020B0502040504020204" pitchFamily="34" charset="0"/>
                <a:cs typeface="Noto Sans" panose="020B0502040504020204" pitchFamily="34" charset="0"/>
              </a:rPr>
              <a:t>IdClass</a:t>
            </a:r>
            <a:r>
              <a:rPr lang="es-ES" sz="2800" spc="-1"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19899090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18232</TotalTime>
  <Words>1174</Words>
  <Application>Microsoft Office PowerPoint</Application>
  <PresentationFormat>Personalizado</PresentationFormat>
  <Paragraphs>91</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Arial</vt:lpstr>
      <vt:lpstr>Noto Sans</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
  <dc:description/>
  <cp:lastModifiedBy>José Luis</cp:lastModifiedBy>
  <cp:revision>100</cp:revision>
  <dcterms:created xsi:type="dcterms:W3CDTF">2020-03-19T01:13:35Z</dcterms:created>
  <dcterms:modified xsi:type="dcterms:W3CDTF">2024-12-09T00:04:36Z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