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260" r:id="rId4"/>
    <p:sldId id="269" r:id="rId5"/>
    <p:sldId id="268" r:id="rId6"/>
    <p:sldId id="261" r:id="rId7"/>
    <p:sldId id="265" r:id="rId8"/>
    <p:sldId id="266" r:id="rId9"/>
    <p:sldId id="270" r:id="rId10"/>
    <p:sldId id="263" r:id="rId11"/>
    <p:sldId id="262" r:id="rId12"/>
    <p:sldId id="271" r:id="rId13"/>
    <p:sldId id="264"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4" autoAdjust="0"/>
  </p:normalViewPr>
  <p:slideViewPr>
    <p:cSldViewPr snapToGrid="0">
      <p:cViewPr varScale="1">
        <p:scale>
          <a:sx n="52" d="100"/>
          <a:sy n="52" d="100"/>
        </p:scale>
        <p:origin x="102" y="540"/>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10</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93170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11</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70102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78522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02820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4629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45683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915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2323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14039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19</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39523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51649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20</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938366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21</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5291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453841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439654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355874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1535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362477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36923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27810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5827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7424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1158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5223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35510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01462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9</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043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UT1.1</a:t>
            </a:r>
            <a:r>
              <a:rPr lang="es-ES" sz="4000" b="0" strike="noStrike" spc="-1" dirty="0">
                <a:solidFill>
                  <a:srgbClr val="000000"/>
                </a:solidFill>
                <a:latin typeface="Noto Sans"/>
                <a:ea typeface="Noto Sans"/>
              </a:rPr>
              <a:t> – Arquitectura y programación web</a:t>
            </a:r>
            <a:br>
              <a:rPr sz="4000" dirty="0"/>
            </a:br>
            <a:r>
              <a:rPr lang="es-ES" sz="2800" spc="-1" dirty="0">
                <a:solidFill>
                  <a:srgbClr val="000000"/>
                </a:solidFill>
                <a:latin typeface="Noto Sans"/>
                <a:ea typeface="Noto Sans"/>
              </a:rPr>
              <a:t>1</a:t>
            </a:r>
            <a:r>
              <a:rPr lang="es-ES" sz="2800" b="0" strike="noStrike" spc="-1" dirty="0">
                <a:solidFill>
                  <a:srgbClr val="000000"/>
                </a:solidFill>
                <a:latin typeface="Noto Sans"/>
                <a:ea typeface="Noto Sans"/>
              </a:rPr>
              <a:t> – Aplicaciones web – M</a:t>
            </a:r>
            <a:r>
              <a:rPr lang="es-ES" sz="2800" spc="-1" dirty="0">
                <a:solidFill>
                  <a:srgbClr val="000000"/>
                </a:solidFill>
                <a:latin typeface="Noto Sans"/>
                <a:ea typeface="Noto Sans"/>
              </a:rPr>
              <a:t>odelos de programación web – </a:t>
            </a:r>
            <a:br>
              <a:rPr lang="es-ES" sz="2800" spc="-1" dirty="0">
                <a:solidFill>
                  <a:srgbClr val="000000"/>
                </a:solidFill>
                <a:latin typeface="Noto Sans"/>
                <a:ea typeface="Noto Sans"/>
              </a:rPr>
            </a:br>
            <a:r>
              <a:rPr lang="es-ES" sz="2800" spc="-1" dirty="0" err="1">
                <a:solidFill>
                  <a:srgbClr val="000000"/>
                </a:solidFill>
                <a:latin typeface="Noto Sans"/>
                <a:ea typeface="Noto Sans"/>
              </a:rPr>
              <a:t>CGI</a:t>
            </a:r>
            <a:r>
              <a:rPr lang="es-ES" sz="2800" spc="-1" dirty="0">
                <a:solidFill>
                  <a:srgbClr val="000000"/>
                </a:solidFill>
                <a:latin typeface="Noto Sans"/>
                <a:ea typeface="Noto Sans"/>
              </a:rPr>
              <a:t> – Lenguajes de script – </a:t>
            </a:r>
            <a:r>
              <a:rPr lang="es-ES" sz="2800" spc="-1" dirty="0" err="1">
                <a:solidFill>
                  <a:srgbClr val="000000"/>
                </a:solidFill>
                <a:latin typeface="Noto Sans"/>
                <a:ea typeface="Noto Sans"/>
              </a:rPr>
              <a:t>Frameworks</a:t>
            </a:r>
            <a:r>
              <a:rPr lang="es-ES" sz="2800" spc="-1" dirty="0">
                <a:solidFill>
                  <a:srgbClr val="000000"/>
                </a:solidFill>
                <a:latin typeface="Noto Sans"/>
                <a:ea typeface="Noto Sans"/>
              </a:rPr>
              <a:t> </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a:t>
            </a:r>
            <a:br>
              <a:rPr lang="es-ES" sz="4400" b="1" strike="noStrike" spc="-1" dirty="0">
                <a:solidFill>
                  <a:srgbClr val="000000"/>
                </a:solidFill>
                <a:latin typeface="Noto Sans"/>
                <a:ea typeface="Noto Sans"/>
              </a:rPr>
            </a:br>
            <a:r>
              <a:rPr lang="es-ES" sz="4400" b="1" strike="noStrike" spc="-1" dirty="0">
                <a:solidFill>
                  <a:srgbClr val="000000"/>
                </a:solidFill>
                <a:latin typeface="Noto Sans"/>
                <a:ea typeface="Noto Sans"/>
              </a:rPr>
              <a:t>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1026" name="Picture 2">
            <a:extLst>
              <a:ext uri="{FF2B5EF4-FFF2-40B4-BE49-F238E27FC236}">
                <a16:creationId xmlns:a16="http://schemas.microsoft.com/office/drawing/2014/main" id="{771CE6E7-FE74-D17B-BD8A-6AA0F596F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03" b="35071"/>
          <a:stretch/>
        </p:blipFill>
        <p:spPr bwMode="auto">
          <a:xfrm>
            <a:off x="1004888" y="1615440"/>
            <a:ext cx="11430000" cy="3230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actuales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Hoy día, una gran mayoría de las aplicaciones web son una mezcla de tecnología que combina:</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Elementos de páginas web estáticas, como HTML o CSS.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 lenguaje (</a:t>
            </a:r>
            <a:r>
              <a:rPr lang="es-ES" sz="2800" spc="-1" dirty="0" err="1">
                <a:solidFill>
                  <a:srgbClr val="333333"/>
                </a:solidFill>
                <a:latin typeface="Noto Sans"/>
                <a:ea typeface="DejaVu Sans"/>
              </a:rPr>
              <a:t>TypeScript</a:t>
            </a:r>
            <a:r>
              <a:rPr lang="es-ES" sz="2800" spc="-1" dirty="0">
                <a:solidFill>
                  <a:srgbClr val="333333"/>
                </a:solidFill>
                <a:latin typeface="Noto Sans"/>
                <a:ea typeface="DejaVu Sans"/>
              </a:rPr>
              <a:t> / JavaScript) para la programación en cliente.</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Un desarrollo con lenguaje de servidor para la programación en servidor, que puede hacer varias cosas:</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Generar páginas web completas como respuesta a una petición.</a:t>
            </a:r>
          </a:p>
          <a:p>
            <a:pPr marL="914400" lvl="1" indent="-457200">
              <a:spcAft>
                <a:spcPts val="1414"/>
              </a:spcAft>
              <a:buFont typeface="Arial" panose="020B0604020202020204" pitchFamily="34" charset="0"/>
              <a:buChar char="•"/>
            </a:pPr>
            <a:r>
              <a:rPr lang="es-ES" sz="2800" b="0" strike="noStrike" spc="-1" dirty="0">
                <a:solidFill>
                  <a:srgbClr val="333333"/>
                </a:solidFill>
                <a:latin typeface="Noto Sans"/>
                <a:ea typeface="DejaVu Sans"/>
              </a:rPr>
              <a:t>Generar fragmentos de páginas web para actualizar, usand</a:t>
            </a:r>
            <a:r>
              <a:rPr lang="es-ES" sz="2800" spc="-1" dirty="0">
                <a:solidFill>
                  <a:srgbClr val="333333"/>
                </a:solidFill>
                <a:latin typeface="Noto Sans"/>
                <a:ea typeface="DejaVu Sans"/>
              </a:rPr>
              <a:t>o JavaScript</a:t>
            </a:r>
            <a:r>
              <a:rPr lang="es-ES" sz="2800" b="0" strike="noStrike" spc="-1" dirty="0">
                <a:solidFill>
                  <a:srgbClr val="333333"/>
                </a:solidFill>
                <a:latin typeface="Noto Sans"/>
                <a:ea typeface="DejaVu Sans"/>
              </a:rPr>
              <a:t>, parte de la página.</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Generar sólo datos (no HTML) que el navegador, usando JavaScript, utiliza para generar nuevo contenido en la página.</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297083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 </a:t>
            </a:r>
            <a:r>
              <a:rPr lang="es-ES" b="1" spc="-1" dirty="0">
                <a:solidFill>
                  <a:srgbClr val="000000"/>
                </a:solidFill>
                <a:latin typeface="Noto Sans"/>
                <a:ea typeface="Noto Sans"/>
              </a:rPr>
              <a:t>Algunas v</a:t>
            </a:r>
            <a:r>
              <a:rPr lang="es-ES" sz="4400" b="1" strike="noStrike" spc="-1" dirty="0">
                <a:solidFill>
                  <a:srgbClr val="000000"/>
                </a:solidFill>
                <a:latin typeface="Noto Sans"/>
                <a:ea typeface="Noto Sans"/>
              </a:rPr>
              <a:t>entajas </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61" y="1248336"/>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Accesibles desde cualquier lugar con conexión a Internet.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Multiplataforma: cualquier sistema con navegador puede ejecutarlas.</a:t>
            </a:r>
            <a:endParaRPr lang="es-ES" sz="2800" b="0" strike="noStrike"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Instalación y distribución simples: no es necesario instalar la aplicación en cada equipo. Los cambios se implementan en el servidor.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Actualización permanente: l</a:t>
            </a:r>
            <a:r>
              <a:rPr lang="es-ES" sz="2800" b="0" strike="noStrike" spc="-1" dirty="0">
                <a:solidFill>
                  <a:srgbClr val="333333"/>
                </a:solidFill>
                <a:latin typeface="Noto Sans"/>
                <a:ea typeface="DejaVu Sans"/>
              </a:rPr>
              <a:t>os usuarios siempre acceden a la versión más actualizada de la aplicación.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Menos recursos: los equipos cliente pueden ser muy ligeros. El servidor es el que debe soportar la mayor carga.</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Escalabilidad:</a:t>
            </a:r>
            <a:r>
              <a:rPr lang="es-ES" sz="2800" spc="-1" dirty="0">
                <a:solidFill>
                  <a:srgbClr val="333333"/>
                </a:solidFill>
                <a:latin typeface="Noto Sans"/>
                <a:ea typeface="DejaVu Sans"/>
              </a:rPr>
              <a:t> en general, son fácilmente escalables.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Más seguras: tanto en almacenamiento de datos como en exposición al hackeo. </a:t>
            </a:r>
            <a:r>
              <a:rPr lang="es-ES" sz="2800" spc="-1" dirty="0">
                <a:solidFill>
                  <a:srgbClr val="333333"/>
                </a:solidFill>
                <a:latin typeface="Noto Sans"/>
                <a:ea typeface="DejaVu Sans"/>
              </a:rPr>
              <a:t>El recurso que proteger es fundamentalmente el servidor.</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169862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 Algunos inconvenientes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Dependencia de Internet: sin conexión a Internet no funcionan.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Dependencia del servidor: si el servidor falla, la aplicación falla.</a:t>
            </a:r>
            <a:endParaRPr lang="es-ES" sz="2800" b="0" strike="noStrike"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Rendimiento limitado: para ciertas tareas, el rendimiento de las aplicaciones web es menor que el de las aplicaciones de escritorio.</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Problemas de latencia: al funcionar con mensajes que viajan entre el cliente y el servidor, pueden afectarles las condiciones de la red. </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Funcionalidad limitada: cuando tenemos versión de escritorio y versión web de una aplicación, la versión web es más limitada (generalmente).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Consumo de datos: al usar Internet puede implicar un gasto adicional en datos, en conexiones que no sean de tarifa plana.</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Expu</a:t>
            </a:r>
            <a:r>
              <a:rPr lang="es-ES" sz="2800" spc="-1" dirty="0">
                <a:solidFill>
                  <a:srgbClr val="333333"/>
                </a:solidFill>
                <a:latin typeface="Noto Sans"/>
                <a:ea typeface="DejaVu Sans"/>
              </a:rPr>
              <a:t>estas a ataques DoS o </a:t>
            </a:r>
            <a:r>
              <a:rPr lang="es-ES" sz="2800" spc="-1" dirty="0" err="1">
                <a:solidFill>
                  <a:srgbClr val="333333"/>
                </a:solidFill>
                <a:latin typeface="Noto Sans"/>
                <a:ea typeface="DejaVu Sans"/>
              </a:rPr>
              <a:t>DDoS</a:t>
            </a:r>
            <a:r>
              <a:rPr lang="es-ES" sz="2800" spc="-1" dirty="0">
                <a:solidFill>
                  <a:srgbClr val="333333"/>
                </a:solidFill>
                <a:latin typeface="Noto Sans"/>
                <a:ea typeface="DejaVu Sans"/>
              </a:rPr>
              <a:t>, XSS, inyección SQL, etc.</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294203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Aplicaciones web – Funcionamiento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728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Un posible funcionamiento, a rasgos muy generales, de una página web dinámica en una ap</a:t>
            </a:r>
            <a:r>
              <a:rPr lang="es-ES" sz="2800" spc="-1" dirty="0">
                <a:solidFill>
                  <a:srgbClr val="333333"/>
                </a:solidFill>
                <a:latin typeface="Noto Sans"/>
                <a:ea typeface="DejaVu Sans"/>
              </a:rPr>
              <a:t>licación web es:</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cliente lanza la petición al servidor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recibe la petición, la analiza, </a:t>
            </a:r>
            <a:br>
              <a:rPr lang="es-ES" sz="2800" spc="-1" dirty="0">
                <a:solidFill>
                  <a:srgbClr val="333333"/>
                </a:solidFill>
                <a:latin typeface="Noto Sans"/>
                <a:ea typeface="DejaVu Sans"/>
              </a:rPr>
            </a:br>
            <a:r>
              <a:rPr lang="es-ES" sz="2800" spc="-1" dirty="0">
                <a:solidFill>
                  <a:srgbClr val="333333"/>
                </a:solidFill>
                <a:latin typeface="Noto Sans"/>
                <a:ea typeface="DejaVu Sans"/>
              </a:rPr>
              <a:t>y decide cómo debe procesarla, qué </a:t>
            </a:r>
            <a:br>
              <a:rPr lang="es-ES" sz="2800" spc="-1" dirty="0">
                <a:solidFill>
                  <a:srgbClr val="333333"/>
                </a:solidFill>
                <a:latin typeface="Noto Sans"/>
                <a:ea typeface="DejaVu Sans"/>
              </a:rPr>
            </a:br>
            <a:r>
              <a:rPr lang="es-ES" sz="2800" spc="-1" dirty="0">
                <a:solidFill>
                  <a:srgbClr val="333333"/>
                </a:solidFill>
                <a:latin typeface="Noto Sans"/>
                <a:ea typeface="DejaVu Sans"/>
              </a:rPr>
              <a:t>componente debe responder.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pasa la petición al </a:t>
            </a:r>
            <a:br>
              <a:rPr lang="es-ES" sz="2800" spc="-1" dirty="0">
                <a:solidFill>
                  <a:srgbClr val="333333"/>
                </a:solidFill>
                <a:latin typeface="Noto Sans"/>
                <a:ea typeface="DejaVu Sans"/>
              </a:rPr>
            </a:br>
            <a:r>
              <a:rPr lang="es-ES" sz="2800" spc="-1" dirty="0">
                <a:solidFill>
                  <a:srgbClr val="333333"/>
                </a:solidFill>
                <a:latin typeface="Noto Sans"/>
                <a:ea typeface="DejaVu Sans"/>
              </a:rPr>
              <a:t>componente adecuado.</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componente procesa la petición, </a:t>
            </a:r>
            <a:br>
              <a:rPr lang="es-ES" sz="2800" spc="-1" dirty="0">
                <a:solidFill>
                  <a:srgbClr val="333333"/>
                </a:solidFill>
                <a:latin typeface="Noto Sans"/>
                <a:ea typeface="DejaVu Sans"/>
              </a:rPr>
            </a:br>
            <a:r>
              <a:rPr lang="es-ES" sz="2800" spc="-1" dirty="0">
                <a:solidFill>
                  <a:srgbClr val="333333"/>
                </a:solidFill>
                <a:latin typeface="Noto Sans"/>
                <a:ea typeface="DejaVu Sans"/>
              </a:rPr>
              <a:t>crea la página, y la devuelve al servidor.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devuelve la página al cliente.</a:t>
            </a:r>
          </a:p>
        </p:txBody>
      </p:sp>
      <p:sp>
        <p:nvSpPr>
          <p:cNvPr id="3" name="Rectángulo: esquinas redondeadas 2">
            <a:extLst>
              <a:ext uri="{FF2B5EF4-FFF2-40B4-BE49-F238E27FC236}">
                <a16:creationId xmlns:a16="http://schemas.microsoft.com/office/drawing/2014/main" id="{9BC79D75-16E9-EF4E-D88F-70B6F0EEE926}"/>
              </a:ext>
            </a:extLst>
          </p:cNvPr>
          <p:cNvSpPr/>
          <p:nvPr/>
        </p:nvSpPr>
        <p:spPr>
          <a:xfrm>
            <a:off x="8606118" y="1893703"/>
            <a:ext cx="3818964" cy="1057101"/>
          </a:xfrm>
          <a:prstGeom prst="roundRect">
            <a:avLst/>
          </a:prstGeom>
          <a:solidFill>
            <a:schemeClr val="accent3">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latin typeface="Noto Sans" panose="020B0502040504020204" pitchFamily="34" charset="0"/>
                <a:ea typeface="Noto Sans" panose="020B0502040504020204" pitchFamily="34" charset="0"/>
                <a:cs typeface="Noto Sans" panose="020B0502040504020204" pitchFamily="34" charset="0"/>
              </a:rPr>
              <a:t>Cliente</a:t>
            </a:r>
          </a:p>
        </p:txBody>
      </p:sp>
      <p:sp>
        <p:nvSpPr>
          <p:cNvPr id="4" name="Rectángulo: esquinas redondeadas 3">
            <a:extLst>
              <a:ext uri="{FF2B5EF4-FFF2-40B4-BE49-F238E27FC236}">
                <a16:creationId xmlns:a16="http://schemas.microsoft.com/office/drawing/2014/main" id="{E3C1B179-CB41-9075-7ABB-439636597DC2}"/>
              </a:ext>
            </a:extLst>
          </p:cNvPr>
          <p:cNvSpPr/>
          <p:nvPr/>
        </p:nvSpPr>
        <p:spPr>
          <a:xfrm>
            <a:off x="8606118" y="3923800"/>
            <a:ext cx="3818964" cy="1057102"/>
          </a:xfrm>
          <a:prstGeom prst="roundRect">
            <a:avLst/>
          </a:prstGeom>
          <a:solidFill>
            <a:schemeClr val="accent3">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latin typeface="Noto Sans" panose="020B0502040504020204" pitchFamily="34" charset="0"/>
                <a:ea typeface="Noto Sans" panose="020B0502040504020204" pitchFamily="34" charset="0"/>
                <a:cs typeface="Noto Sans" panose="020B0502040504020204" pitchFamily="34" charset="0"/>
              </a:rPr>
              <a:t>Servidor web</a:t>
            </a:r>
          </a:p>
        </p:txBody>
      </p:sp>
      <p:sp>
        <p:nvSpPr>
          <p:cNvPr id="5" name="Rectángulo: esquinas redondeadas 4">
            <a:extLst>
              <a:ext uri="{FF2B5EF4-FFF2-40B4-BE49-F238E27FC236}">
                <a16:creationId xmlns:a16="http://schemas.microsoft.com/office/drawing/2014/main" id="{DC0070CE-8E38-15CD-4617-8803DBB5C44C}"/>
              </a:ext>
            </a:extLst>
          </p:cNvPr>
          <p:cNvSpPr/>
          <p:nvPr/>
        </p:nvSpPr>
        <p:spPr>
          <a:xfrm>
            <a:off x="8606118" y="5953898"/>
            <a:ext cx="3818964" cy="1057102"/>
          </a:xfrm>
          <a:prstGeom prst="roundRect">
            <a:avLst/>
          </a:prstGeom>
          <a:solidFill>
            <a:schemeClr val="accent3">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latin typeface="Noto Sans" panose="020B0502040504020204" pitchFamily="34" charset="0"/>
                <a:ea typeface="Noto Sans" panose="020B0502040504020204" pitchFamily="34" charset="0"/>
                <a:cs typeface="Noto Sans" panose="020B0502040504020204" pitchFamily="34" charset="0"/>
              </a:rPr>
              <a:t>CGI / PHP / Java </a:t>
            </a:r>
            <a:br>
              <a:rPr lang="es-ES" sz="2400" b="1" dirty="0">
                <a:solidFill>
                  <a:schemeClr val="tx1"/>
                </a:solidFill>
                <a:latin typeface="Noto Sans" panose="020B0502040504020204" pitchFamily="34" charset="0"/>
                <a:ea typeface="Noto Sans" panose="020B0502040504020204" pitchFamily="34" charset="0"/>
                <a:cs typeface="Noto Sans" panose="020B0502040504020204" pitchFamily="34" charset="0"/>
              </a:rPr>
            </a:br>
            <a:r>
              <a:rPr lang="es-ES" sz="2400" b="1" dirty="0">
                <a:solidFill>
                  <a:schemeClr val="tx1"/>
                </a:solidFill>
                <a:latin typeface="Noto Sans" panose="020B0502040504020204" pitchFamily="34" charset="0"/>
                <a:ea typeface="Noto Sans" panose="020B0502040504020204" pitchFamily="34" charset="0"/>
                <a:cs typeface="Noto Sans" panose="020B0502040504020204" pitchFamily="34" charset="0"/>
              </a:rPr>
              <a:t>/ C# / Python / …</a:t>
            </a:r>
          </a:p>
        </p:txBody>
      </p:sp>
      <p:cxnSp>
        <p:nvCxnSpPr>
          <p:cNvPr id="7" name="Conector recto de flecha 6">
            <a:extLst>
              <a:ext uri="{FF2B5EF4-FFF2-40B4-BE49-F238E27FC236}">
                <a16:creationId xmlns:a16="http://schemas.microsoft.com/office/drawing/2014/main" id="{01575C69-2449-9A32-795A-EB00B134255D}"/>
              </a:ext>
            </a:extLst>
          </p:cNvPr>
          <p:cNvCxnSpPr>
            <a:cxnSpLocks/>
          </p:cNvCxnSpPr>
          <p:nvPr/>
        </p:nvCxnSpPr>
        <p:spPr>
          <a:xfrm>
            <a:off x="9423400" y="2950804"/>
            <a:ext cx="0" cy="9729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C4C0C08-8E91-E82A-DD4D-F1A046BA627B}"/>
              </a:ext>
            </a:extLst>
          </p:cNvPr>
          <p:cNvCxnSpPr>
            <a:cxnSpLocks/>
          </p:cNvCxnSpPr>
          <p:nvPr/>
        </p:nvCxnSpPr>
        <p:spPr>
          <a:xfrm>
            <a:off x="9423400" y="4980902"/>
            <a:ext cx="0" cy="9729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F64ECBA4-2CEA-39EF-F765-35BA2BF299F0}"/>
              </a:ext>
            </a:extLst>
          </p:cNvPr>
          <p:cNvCxnSpPr>
            <a:cxnSpLocks/>
          </p:cNvCxnSpPr>
          <p:nvPr/>
        </p:nvCxnSpPr>
        <p:spPr>
          <a:xfrm flipV="1">
            <a:off x="11531600" y="4980902"/>
            <a:ext cx="0" cy="9729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1C398F31-FAC7-5148-F5A9-2C271CF7C3A4}"/>
              </a:ext>
            </a:extLst>
          </p:cNvPr>
          <p:cNvCxnSpPr>
            <a:cxnSpLocks/>
          </p:cNvCxnSpPr>
          <p:nvPr/>
        </p:nvCxnSpPr>
        <p:spPr>
          <a:xfrm flipV="1">
            <a:off x="11531600" y="2950804"/>
            <a:ext cx="0" cy="9729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4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¿Quién genera la página web dinámica?</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En esencia, la parte de “servidor web” de una aplicación es un componente bastante “tonto”.</a:t>
            </a:r>
          </a:p>
          <a:p>
            <a:pPr>
              <a:lnSpc>
                <a:spcPct val="100000"/>
              </a:lnSpc>
              <a:spcAft>
                <a:spcPts val="1414"/>
              </a:spcAft>
            </a:pPr>
            <a:r>
              <a:rPr lang="es-ES" sz="2800" spc="-1" dirty="0">
                <a:solidFill>
                  <a:srgbClr val="333333"/>
                </a:solidFill>
                <a:latin typeface="Noto Sans"/>
                <a:ea typeface="DejaVu Sans"/>
              </a:rPr>
              <a:t>Se limita a recibir las peticiones y, en función de alguna característica de la petición, la redirige a otro componente, que es el que realmente se encarga de procesar esta petición.</a:t>
            </a:r>
          </a:p>
          <a:p>
            <a:pPr>
              <a:lnSpc>
                <a:spcPct val="100000"/>
              </a:lnSpc>
              <a:spcAft>
                <a:spcPts val="1414"/>
              </a:spcAft>
            </a:pPr>
            <a:r>
              <a:rPr lang="es-ES" sz="2800" b="0" strike="noStrike" spc="-1" dirty="0">
                <a:solidFill>
                  <a:srgbClr val="333333"/>
                </a:solidFill>
                <a:latin typeface="Noto Sans"/>
                <a:ea typeface="DejaVu Sans"/>
              </a:rPr>
              <a:t>Este componente, tras procesar la petición, genera una respuesta, y la devuelve al servidor web para que este a su vez la devuelva al cliente.</a:t>
            </a:r>
          </a:p>
          <a:p>
            <a:pPr>
              <a:lnSpc>
                <a:spcPct val="100000"/>
              </a:lnSpc>
              <a:spcAft>
                <a:spcPts val="1414"/>
              </a:spcAft>
            </a:pPr>
            <a:r>
              <a:rPr lang="es-ES" sz="2800" spc="-1" dirty="0">
                <a:solidFill>
                  <a:srgbClr val="333333"/>
                </a:solidFill>
                <a:latin typeface="Noto Sans"/>
                <a:ea typeface="DejaVu Sans"/>
              </a:rPr>
              <a:t>Estos componentes se pueden agrupar en tres grandes grupos:</a:t>
            </a:r>
          </a:p>
          <a:p>
            <a:pPr marL="457200" indent="-457200">
              <a:lnSpc>
                <a:spcPct val="100000"/>
              </a:lnSpc>
              <a:spcAft>
                <a:spcPts val="1414"/>
              </a:spcAft>
              <a:buFont typeface="Arial" panose="020B0604020202020204" pitchFamily="34" charset="0"/>
              <a:buChar char="•"/>
            </a:pPr>
            <a:r>
              <a:rPr lang="es-ES" sz="2800" b="0" strike="noStrike" spc="-1" dirty="0" err="1">
                <a:solidFill>
                  <a:srgbClr val="333333"/>
                </a:solidFill>
                <a:latin typeface="Noto Sans"/>
                <a:ea typeface="DejaVu Sans"/>
              </a:rPr>
              <a:t>CGI</a:t>
            </a:r>
            <a:r>
              <a:rPr lang="es-ES" sz="2800" b="0" strike="noStrike" spc="-1" dirty="0">
                <a:solidFill>
                  <a:srgbClr val="333333"/>
                </a:solidFill>
                <a:latin typeface="Noto Sans"/>
                <a:ea typeface="DejaVu Sans"/>
              </a:rPr>
              <a:t> – </a:t>
            </a:r>
            <a:r>
              <a:rPr lang="es-ES" sz="2800" b="0" strike="noStrike" spc="-1" dirty="0" err="1">
                <a:solidFill>
                  <a:srgbClr val="333333"/>
                </a:solidFill>
                <a:latin typeface="Noto Sans"/>
                <a:ea typeface="DejaVu Sans"/>
              </a:rPr>
              <a:t>Common</a:t>
            </a:r>
            <a:r>
              <a:rPr lang="es-ES" sz="2800" b="0" strike="noStrike" spc="-1" dirty="0">
                <a:solidFill>
                  <a:srgbClr val="333333"/>
                </a:solidFill>
                <a:latin typeface="Noto Sans"/>
                <a:ea typeface="DejaVu Sans"/>
              </a:rPr>
              <a:t> Gateway Interface</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Lenguajes de script (lenguajes de guiones)</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 de desarrollo web</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363217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CGI</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1592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Tecnología que permite al servidor interactuar con programas externos para generar el código de forma dinámica. El proceso básico es:</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navegador envía una petición HTTP al servidor.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a:t>
            </a:r>
            <a:r>
              <a:rPr lang="es-ES" sz="2800" b="1" spc="-1" dirty="0">
                <a:solidFill>
                  <a:srgbClr val="333333"/>
                </a:solidFill>
                <a:latin typeface="Noto Sans"/>
                <a:ea typeface="DejaVu Sans"/>
              </a:rPr>
              <a:t>lanza un nuevo proceso</a:t>
            </a:r>
            <a:r>
              <a:rPr lang="es-ES" sz="2800" spc="-1" dirty="0">
                <a:solidFill>
                  <a:srgbClr val="333333"/>
                </a:solidFill>
                <a:latin typeface="Noto Sans"/>
                <a:ea typeface="DejaVu Sans"/>
              </a:rPr>
              <a:t> para ejecutar el programa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pasando la información de la petición (formulario, parámetros, …).</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programa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procesa la petición, genera una respuesta, como una página HTML o un archivo, y la suele escribir en su salida estándar.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recoge la respuesta generada por el programa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y la transmite al navegador del cliente.</a:t>
            </a:r>
          </a:p>
          <a:p>
            <a:pPr>
              <a:lnSpc>
                <a:spcPct val="100000"/>
              </a:lnSpc>
              <a:spcAft>
                <a:spcPts val="1414"/>
              </a:spcAft>
            </a:pP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no se usa demasiado en la actualidad, pero hay caso en los que se puede (PHP con Apache) y en otros es obligatorio (PHP con </a:t>
            </a:r>
            <a:r>
              <a:rPr lang="es-ES" sz="2800" spc="-1" dirty="0" err="1">
                <a:solidFill>
                  <a:srgbClr val="333333"/>
                </a:solidFill>
                <a:latin typeface="Noto Sans"/>
                <a:ea typeface="DejaVu Sans"/>
              </a:rPr>
              <a:t>nginx</a:t>
            </a:r>
            <a:r>
              <a:rPr lang="es-ES" sz="2800" spc="-1" dirty="0">
                <a:solidFill>
                  <a:srgbClr val="333333"/>
                </a:solidFill>
                <a:latin typeface="Noto Sans"/>
                <a:ea typeface="DejaVu Sans"/>
              </a:rPr>
              <a:t>, que no tiene soporte para módulos con este lenguaje).</a:t>
            </a:r>
          </a:p>
        </p:txBody>
      </p:sp>
    </p:spTree>
    <p:extLst>
      <p:ext uri="{BB962C8B-B14F-4D97-AF65-F5344CB8AC3E}">
        <p14:creationId xmlns:p14="http://schemas.microsoft.com/office/powerpoint/2010/main" val="149761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CGI</a:t>
            </a:r>
            <a:r>
              <a:rPr lang="es-ES" sz="4400" b="1" strike="noStrike" spc="-1" dirty="0">
                <a:solidFill>
                  <a:srgbClr val="000000"/>
                </a:solidFill>
                <a:latin typeface="Noto Sans"/>
                <a:ea typeface="Noto Sans"/>
              </a:rPr>
              <a:t> – Ventajas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40765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es una especificación, no está vinculado o a un servidor específico. En la práctica se puede ejecutar casi cualquier programa en cualquier servidor, si se configura adecuadamente.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 un método relativamente sencillo de entender y de implementar.</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Como los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son independientes del servidor web, se pueden escribir en cualquier lenguaje, lo que da libertad a los desarrolladores.</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permite mantener el servidor web y la lógica de la aplicación completamente separados, lo que facilita su mantenimiento.</a:t>
            </a:r>
          </a:p>
        </p:txBody>
      </p:sp>
    </p:spTree>
    <p:extLst>
      <p:ext uri="{BB962C8B-B14F-4D97-AF65-F5344CB8AC3E}">
        <p14:creationId xmlns:p14="http://schemas.microsoft.com/office/powerpoint/2010/main" val="1234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CGI</a:t>
            </a:r>
            <a:r>
              <a:rPr lang="es-ES" sz="4400" b="1" strike="noStrike" spc="-1" dirty="0">
                <a:solidFill>
                  <a:srgbClr val="000000"/>
                </a:solidFill>
                <a:latin typeface="Noto Sans"/>
                <a:ea typeface="Noto Sans"/>
              </a:rPr>
              <a:t> – Inconvenientes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1178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Bajo rendimiento. Implica crear un nuevo proceso para cada petición.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Poco escalable. El modelo de "un proceso por solicitud",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no es adecuado para aplicaciones con un gran volumen de tráfico. </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funciona sin estado, cada solicitud es independiente de las demás. Aplicaciones con sesión o estado necesitan mecanismos adicionales.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Menor seguridad.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ejecuta programas en el servidor, una mala práctica que puede permitir la ejecución de comandos maliciosos.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Mayor latencia.  Con un proceso por solicitud, aumenta el tiempo de respuesta comparado con otros modelos. Una versión más moderna llamada </a:t>
            </a:r>
            <a:r>
              <a:rPr lang="es-ES" sz="2800" spc="-1" dirty="0" err="1">
                <a:solidFill>
                  <a:srgbClr val="333333"/>
                </a:solidFill>
                <a:latin typeface="Noto Sans"/>
                <a:ea typeface="DejaVu Sans"/>
              </a:rPr>
              <a:t>FastCGI</a:t>
            </a:r>
            <a:r>
              <a:rPr lang="es-ES" sz="2800" spc="-1" dirty="0">
                <a:solidFill>
                  <a:srgbClr val="333333"/>
                </a:solidFill>
                <a:latin typeface="Noto Sans"/>
                <a:ea typeface="DejaVu Sans"/>
              </a:rPr>
              <a:t> alivia algo este problema reutilizando procesos.</a:t>
            </a:r>
          </a:p>
        </p:txBody>
      </p:sp>
    </p:spTree>
    <p:extLst>
      <p:ext uri="{BB962C8B-B14F-4D97-AF65-F5344CB8AC3E}">
        <p14:creationId xmlns:p14="http://schemas.microsoft.com/office/powerpoint/2010/main" val="1448079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Lenguajes de Script en servidor</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1592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Estos lenguajes se ejecutan integrados en el servidor web (no programas externos) para generar el código dinámico. El proceso básico es:</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navegador envía una petición HTTP al servidor.</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pasa la petición al procesador del lenguaje. Este se integra en el servidor como un "</a:t>
            </a:r>
            <a:r>
              <a:rPr lang="es-ES" sz="2800" spc="-1" dirty="0" err="1">
                <a:solidFill>
                  <a:srgbClr val="333333"/>
                </a:solidFill>
                <a:latin typeface="Noto Sans"/>
                <a:ea typeface="DejaVu Sans"/>
              </a:rPr>
              <a:t>plug</a:t>
            </a:r>
            <a:r>
              <a:rPr lang="es-ES" sz="2800" spc="-1" dirty="0">
                <a:solidFill>
                  <a:srgbClr val="333333"/>
                </a:solidFill>
                <a:latin typeface="Noto Sans"/>
                <a:ea typeface="DejaVu Sans"/>
              </a:rPr>
              <a:t>-in" independiente, pero dentro del mismo proceso (módulos).</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lenguaje de script genera el HTML necesario. El lenguaje se suele embeber dentro de un HTML base, con tags específicos.</a:t>
            </a:r>
          </a:p>
          <a:p>
            <a:pPr marL="514350" indent="-514350">
              <a:lnSpc>
                <a:spcPct val="100000"/>
              </a:lnSpc>
              <a:spcAft>
                <a:spcPts val="1414"/>
              </a:spcAft>
              <a:buFont typeface="+mj-lt"/>
              <a:buAutoNum type="arabicPeriod"/>
            </a:pPr>
            <a:r>
              <a:rPr lang="es-ES" sz="2800" spc="-1" dirty="0">
                <a:solidFill>
                  <a:srgbClr val="333333"/>
                </a:solidFill>
                <a:latin typeface="Noto Sans"/>
                <a:ea typeface="DejaVu Sans"/>
              </a:rPr>
              <a:t>El servidor recoge la respuesta generada por el script, y la transmite al navegador del cliente.</a:t>
            </a:r>
          </a:p>
          <a:p>
            <a:pPr>
              <a:lnSpc>
                <a:spcPct val="100000"/>
              </a:lnSpc>
              <a:spcAft>
                <a:spcPts val="1414"/>
              </a:spcAft>
            </a:pPr>
            <a:r>
              <a:rPr lang="es-ES" sz="2800" spc="-1" dirty="0">
                <a:solidFill>
                  <a:srgbClr val="333333"/>
                </a:solidFill>
                <a:latin typeface="Noto Sans"/>
                <a:ea typeface="DejaVu Sans"/>
              </a:rPr>
              <a:t>El lenguaje de script más utilizado en el mundo, con diferencia, es PHP. Vamos a centrarnos en él para analizar ventajas e inconvenientes.</a:t>
            </a:r>
          </a:p>
        </p:txBody>
      </p:sp>
    </p:spTree>
    <p:extLst>
      <p:ext uri="{BB962C8B-B14F-4D97-AF65-F5344CB8AC3E}">
        <p14:creationId xmlns:p14="http://schemas.microsoft.com/office/powerpoint/2010/main" val="234339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Lenguajes de script (PHP) – Ventajas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728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Hay una inmensa comunidad de desarrolladores, y mucha información y documentación.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Desarrollo simple y rápido. Realizar una página PHP dinámica básica es cuestión de minutos. Además, al ser interpretado, permite probar rápidamente los cambios.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Mantenimiento. En general el código es simple y fácil de mantener.</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Multiplataforma. Puede ejecutarse en casi cualquier sistema operativo.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Bajo coste. Tanto el lenguaje como las herramientas necesarias para desarrollo y explotación pueden ser todas open </a:t>
            </a:r>
            <a:r>
              <a:rPr lang="es-ES" sz="2800" spc="-1" dirty="0" err="1">
                <a:solidFill>
                  <a:srgbClr val="333333"/>
                </a:solidFill>
                <a:latin typeface="Noto Sans"/>
                <a:ea typeface="DejaVu Sans"/>
              </a:rPr>
              <a:t>source</a:t>
            </a:r>
            <a:r>
              <a:rPr lang="es-ES" sz="2800" spc="-1" dirty="0">
                <a:solidFill>
                  <a:srgbClr val="333333"/>
                </a:solidFill>
                <a:latin typeface="Noto Sans"/>
                <a:ea typeface="DejaVu Sans"/>
              </a:rPr>
              <a:t> y gratuitas.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Frente a programas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tiene mejor rendimiento, porque se ejecuta en el proceso del servidor (salvo en </a:t>
            </a:r>
            <a:r>
              <a:rPr lang="es-ES" sz="2800" spc="-1" dirty="0" err="1">
                <a:solidFill>
                  <a:srgbClr val="333333"/>
                </a:solidFill>
                <a:latin typeface="Noto Sans"/>
                <a:ea typeface="DejaVu Sans"/>
              </a:rPr>
              <a:t>nginx</a:t>
            </a:r>
            <a:r>
              <a:rPr lang="es-ES" sz="2800" spc="-1" dirty="0">
                <a:solidFill>
                  <a:srgbClr val="333333"/>
                </a:solidFill>
                <a:latin typeface="Noto Sans"/>
                <a:ea typeface="DejaVu Sans"/>
              </a:rPr>
              <a:t> o IIS que es </a:t>
            </a:r>
            <a:r>
              <a:rPr lang="es-ES" sz="2800" spc="-1" dirty="0" err="1">
                <a:solidFill>
                  <a:srgbClr val="333333"/>
                </a:solidFill>
                <a:latin typeface="Noto Sans"/>
                <a:ea typeface="DejaVu Sans"/>
              </a:rPr>
              <a:t>FastCGI</a:t>
            </a:r>
            <a:r>
              <a:rPr lang="es-ES" sz="2800" spc="-1" dirty="0">
                <a:solidFill>
                  <a:srgbClr val="333333"/>
                </a:solidFill>
                <a:latin typeface="Noto Sans"/>
                <a:ea typeface="DejaVu Sans"/>
              </a:rPr>
              <a:t>).</a:t>
            </a:r>
          </a:p>
        </p:txBody>
      </p:sp>
    </p:spTree>
    <p:extLst>
      <p:ext uri="{BB962C8B-B14F-4D97-AF65-F5344CB8AC3E}">
        <p14:creationId xmlns:p14="http://schemas.microsoft.com/office/powerpoint/2010/main" val="348916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54878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Una aplicación web es un programa informático que utiliza un navegador web para interactuar con el usuario y para realizar tareas en Internet.</a:t>
            </a:r>
          </a:p>
          <a:p>
            <a:pPr>
              <a:lnSpc>
                <a:spcPct val="100000"/>
              </a:lnSpc>
              <a:spcAft>
                <a:spcPts val="1414"/>
              </a:spcAft>
            </a:pPr>
            <a:r>
              <a:rPr lang="es-ES" sz="2800" spc="-1" dirty="0">
                <a:solidFill>
                  <a:srgbClr val="333333"/>
                </a:solidFill>
                <a:latin typeface="Noto Sans"/>
                <a:ea typeface="DejaVu Sans"/>
              </a:rPr>
              <a:t>Se ejecutan a través de un servidor web que responde a las solicitudes realizadas por el usuario. </a:t>
            </a:r>
          </a:p>
          <a:p>
            <a:pPr>
              <a:lnSpc>
                <a:spcPct val="100000"/>
              </a:lnSpc>
              <a:spcAft>
                <a:spcPts val="1414"/>
              </a:spcAft>
            </a:pPr>
            <a:r>
              <a:rPr lang="es-ES" sz="2800" spc="-1" dirty="0">
                <a:solidFill>
                  <a:srgbClr val="333333"/>
                </a:solidFill>
                <a:latin typeface="Noto Sans"/>
                <a:ea typeface="DejaVu Sans"/>
              </a:rPr>
              <a:t>Siguen el modelo "cliente-servidor", en el que el navegador del usuario (el cliente) realiza peticiones al servidor web.</a:t>
            </a:r>
          </a:p>
          <a:p>
            <a:pPr>
              <a:lnSpc>
                <a:spcPct val="100000"/>
              </a:lnSpc>
              <a:spcAft>
                <a:spcPts val="1414"/>
              </a:spcAft>
            </a:pPr>
            <a:r>
              <a:rPr lang="es-ES" sz="2800" spc="-1" dirty="0">
                <a:solidFill>
                  <a:srgbClr val="333333"/>
                </a:solidFill>
                <a:latin typeface="Noto Sans"/>
                <a:ea typeface="DejaVu Sans"/>
              </a:rPr>
              <a:t>Normalmente se pueden ejecutar en cualquier dispositivo que disponga de un navegador, incluidos teléfonos móviles, portátiles, </a:t>
            </a:r>
            <a:r>
              <a:rPr lang="es-ES" sz="2800" spc="-1" dirty="0" err="1">
                <a:solidFill>
                  <a:srgbClr val="333333"/>
                </a:solidFill>
                <a:latin typeface="Noto Sans"/>
                <a:ea typeface="DejaVu Sans"/>
              </a:rPr>
              <a:t>tablets</a:t>
            </a:r>
            <a:r>
              <a:rPr lang="es-ES" sz="2800" spc="-1" dirty="0">
                <a:solidFill>
                  <a:srgbClr val="333333"/>
                </a:solidFill>
                <a:latin typeface="Noto Sans"/>
                <a:ea typeface="DejaVu Sans"/>
              </a:rPr>
              <a:t> y ordenadores. </a:t>
            </a:r>
          </a:p>
          <a:p>
            <a:pPr>
              <a:lnSpc>
                <a:spcPct val="100000"/>
              </a:lnSpc>
              <a:spcAft>
                <a:spcPts val="1414"/>
              </a:spcAft>
            </a:pPr>
            <a:r>
              <a:rPr lang="es-ES" sz="2800" spc="-1" dirty="0">
                <a:solidFill>
                  <a:srgbClr val="333333"/>
                </a:solidFill>
                <a:latin typeface="Noto Sans"/>
                <a:ea typeface="DejaVu Sans"/>
              </a:rPr>
              <a:t>Pueden estar limitadas en lo que se refiere al acceso a los recursos del dispositivo del usuario (el móvil, portátil, etc.)</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87849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Lenguajes de script (PHP) – Inconvenientes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54878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Menor rendimiento que lenguajes compilados. El código interpretado es más lento que el compilado (C#, Java).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Usados como scripting "puro" (código PHP dentro de páginas HTML) no son los más aptos para desarrollos de gran envergadura. Este tipo de proyectos requieren una muy buena organización y estructuración del proyecto de desarrollo. Para estos casos, si se quiere seguir usando PHP como lenguaje, hay una serie de </a:t>
            </a: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 que ayudan a estructurar el proyecto. Los dos más famosos son:</a:t>
            </a:r>
          </a:p>
          <a:p>
            <a:pPr marL="914400" lvl="1" indent="-457200">
              <a:spcAft>
                <a:spcPts val="1414"/>
              </a:spcAft>
              <a:buFont typeface="Arial" panose="020B0604020202020204" pitchFamily="34" charset="0"/>
              <a:buChar char="•"/>
            </a:pPr>
            <a:r>
              <a:rPr lang="es-ES" sz="2800" spc="-1" dirty="0" err="1">
                <a:solidFill>
                  <a:srgbClr val="333333"/>
                </a:solidFill>
                <a:latin typeface="Noto Sans"/>
                <a:ea typeface="DejaVu Sans"/>
              </a:rPr>
              <a:t>Symfony</a:t>
            </a:r>
            <a:r>
              <a:rPr lang="es-ES" sz="2800" spc="-1" dirty="0">
                <a:solidFill>
                  <a:srgbClr val="333333"/>
                </a:solidFill>
                <a:latin typeface="Noto Sans"/>
                <a:ea typeface="DejaVu Sans"/>
              </a:rPr>
              <a:t>. </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Laravel. Este </a:t>
            </a:r>
            <a:r>
              <a:rPr lang="es-ES" sz="2800" spc="-1" dirty="0" err="1">
                <a:solidFill>
                  <a:srgbClr val="333333"/>
                </a:solidFill>
                <a:latin typeface="Noto Sans"/>
                <a:ea typeface="DejaVu Sans"/>
              </a:rPr>
              <a:t>framework</a:t>
            </a:r>
            <a:r>
              <a:rPr lang="es-ES" sz="2800" spc="-1" dirty="0">
                <a:solidFill>
                  <a:srgbClr val="333333"/>
                </a:solidFill>
                <a:latin typeface="Noto Sans"/>
                <a:ea typeface="DejaVu Sans"/>
              </a:rPr>
              <a:t> usa varios componentes de </a:t>
            </a:r>
            <a:r>
              <a:rPr lang="es-ES" sz="2800" spc="-1" dirty="0" err="1">
                <a:solidFill>
                  <a:srgbClr val="333333"/>
                </a:solidFill>
                <a:latin typeface="Noto Sans"/>
                <a:ea typeface="DejaVu Sans"/>
              </a:rPr>
              <a:t>Symfony</a:t>
            </a:r>
            <a:r>
              <a:rPr lang="es-ES" sz="2800" spc="-1" dirty="0">
                <a:solidFill>
                  <a:srgbClr val="333333"/>
                </a:solidFill>
                <a:latin typeface="Noto Sans"/>
                <a:ea typeface="DejaVu Sans"/>
              </a:rPr>
              <a:t>.</a:t>
            </a:r>
          </a:p>
          <a:p>
            <a:pPr marL="914400" lvl="1" indent="-457200">
              <a:spcAft>
                <a:spcPts val="1414"/>
              </a:spcAft>
              <a:buFont typeface="Arial" panose="020B0604020202020204" pitchFamily="34" charset="0"/>
              <a:buChar char="•"/>
            </a:pP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281196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04608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Un </a:t>
            </a:r>
            <a:r>
              <a:rPr lang="es-ES" sz="2800" spc="-1" dirty="0" err="1">
                <a:solidFill>
                  <a:srgbClr val="333333"/>
                </a:solidFill>
                <a:latin typeface="Noto Sans"/>
                <a:ea typeface="DejaVu Sans"/>
              </a:rPr>
              <a:t>framework</a:t>
            </a:r>
            <a:r>
              <a:rPr lang="es-ES" sz="2800" spc="-1" dirty="0">
                <a:solidFill>
                  <a:srgbClr val="333333"/>
                </a:solidFill>
                <a:latin typeface="Noto Sans"/>
                <a:ea typeface="DejaVu Sans"/>
              </a:rPr>
              <a:t> de desarrollo web es un conjunto de: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Estructura estándar de aplicación, y directrices estandarización.</a:t>
            </a:r>
          </a:p>
          <a:p>
            <a:pPr marL="457200" indent="-457200">
              <a:spcAft>
                <a:spcPts val="1414"/>
              </a:spcAft>
              <a:buFont typeface="Arial" panose="020B0604020202020204" pitchFamily="34" charset="0"/>
              <a:buChar char="•"/>
            </a:pPr>
            <a:r>
              <a:rPr lang="es-ES" sz="2800" spc="-1" dirty="0">
                <a:solidFill>
                  <a:srgbClr val="333333"/>
                </a:solidFill>
                <a:latin typeface="Noto Sans"/>
                <a:ea typeface="DejaVu Sans"/>
              </a:rPr>
              <a:t>Esqueletos de aplicación predefinidos.</a:t>
            </a:r>
          </a:p>
          <a:p>
            <a:pPr marL="457200" indent="-457200">
              <a:spcAft>
                <a:spcPts val="1414"/>
              </a:spcAft>
              <a:buFont typeface="Arial" panose="020B0604020202020204" pitchFamily="34" charset="0"/>
              <a:buChar char="•"/>
            </a:pPr>
            <a:r>
              <a:rPr lang="es-ES" sz="2800" spc="-1" dirty="0">
                <a:solidFill>
                  <a:srgbClr val="333333"/>
                </a:solidFill>
                <a:latin typeface="Noto Sans"/>
                <a:ea typeface="DejaVu Sans"/>
              </a:rPr>
              <a:t>Bibliotecas de clases.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Herramientas o entornos de trabajo.</a:t>
            </a:r>
          </a:p>
          <a:p>
            <a:pPr>
              <a:lnSpc>
                <a:spcPct val="100000"/>
              </a:lnSpc>
              <a:spcAft>
                <a:spcPts val="1414"/>
              </a:spcAft>
            </a:pPr>
            <a:r>
              <a:rPr lang="es-ES" sz="2800" spc="-1" dirty="0">
                <a:solidFill>
                  <a:srgbClr val="333333"/>
                </a:solidFill>
                <a:latin typeface="Noto Sans"/>
                <a:ea typeface="DejaVu Sans"/>
              </a:rPr>
              <a:t>Que permiten a los desarrolladores crear aplicaciones de forma más rápida, eficiente y consistente, en comparación con otras tecnologías como </a:t>
            </a:r>
            <a:r>
              <a:rPr lang="es-ES" sz="2800" spc="-1" dirty="0" err="1">
                <a:solidFill>
                  <a:srgbClr val="333333"/>
                </a:solidFill>
                <a:latin typeface="Noto Sans"/>
                <a:ea typeface="DejaVu Sans"/>
              </a:rPr>
              <a:t>CGI</a:t>
            </a:r>
            <a:r>
              <a:rPr lang="es-ES" sz="2800" spc="-1" dirty="0">
                <a:solidFill>
                  <a:srgbClr val="333333"/>
                </a:solidFill>
                <a:latin typeface="Noto Sans"/>
                <a:ea typeface="DejaVu Sans"/>
              </a:rPr>
              <a:t> o lenguajes de script "puros".</a:t>
            </a:r>
          </a:p>
          <a:p>
            <a:pPr>
              <a:lnSpc>
                <a:spcPct val="100000"/>
              </a:lnSpc>
              <a:spcAft>
                <a:spcPts val="1414"/>
              </a:spcAft>
            </a:pP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33390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97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Suelen seguir un patrón de arquitectura que organiza el código de una manera consistente y eficiente. </a:t>
            </a:r>
          </a:p>
          <a:p>
            <a:pPr>
              <a:lnSpc>
                <a:spcPct val="100000"/>
              </a:lnSpc>
              <a:spcAft>
                <a:spcPts val="1414"/>
              </a:spcAft>
            </a:pPr>
            <a:r>
              <a:rPr lang="es-ES" sz="2800" spc="-1" dirty="0">
                <a:solidFill>
                  <a:srgbClr val="333333"/>
                </a:solidFill>
                <a:latin typeface="Noto Sans"/>
                <a:ea typeface="DejaVu Sans"/>
              </a:rPr>
              <a:t>El patrón más habitual es </a:t>
            </a:r>
            <a:r>
              <a:rPr lang="es-ES" sz="2800" spc="-1" dirty="0" err="1">
                <a:solidFill>
                  <a:srgbClr val="333333"/>
                </a:solidFill>
                <a:latin typeface="Noto Sans"/>
                <a:ea typeface="DejaVu Sans"/>
              </a:rPr>
              <a:t>MVC</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Model</a:t>
            </a:r>
            <a:r>
              <a:rPr lang="es-ES" sz="2800" spc="-1" dirty="0">
                <a:solidFill>
                  <a:srgbClr val="333333"/>
                </a:solidFill>
                <a:latin typeface="Noto Sans"/>
                <a:ea typeface="DejaVu Sans"/>
              </a:rPr>
              <a:t>-View-</a:t>
            </a:r>
            <a:r>
              <a:rPr lang="es-ES" sz="2800" spc="-1" dirty="0" err="1">
                <a:solidFill>
                  <a:srgbClr val="333333"/>
                </a:solidFill>
                <a:latin typeface="Noto Sans"/>
                <a:ea typeface="DejaVu Sans"/>
              </a:rPr>
              <a:t>Controller</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Model</a:t>
            </a:r>
            <a:r>
              <a:rPr lang="es-ES" sz="2800" spc="-1" dirty="0">
                <a:solidFill>
                  <a:srgbClr val="333333"/>
                </a:solidFill>
                <a:latin typeface="Noto Sans"/>
                <a:ea typeface="DejaVu Sans"/>
              </a:rPr>
              <a:t> (modelo): Datos de la aplicación.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View (vista): Se encarga de mostrar datos al usuario.</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Controller</a:t>
            </a:r>
            <a:r>
              <a:rPr lang="es-ES" sz="2800" spc="-1" dirty="0">
                <a:solidFill>
                  <a:srgbClr val="333333"/>
                </a:solidFill>
                <a:latin typeface="Noto Sans"/>
                <a:ea typeface="DejaVu Sans"/>
              </a:rPr>
              <a:t> (controlador): Gestiona la interacción entre el usuario, la vista y el modelo.</a:t>
            </a:r>
          </a:p>
          <a:p>
            <a:pPr>
              <a:lnSpc>
                <a:spcPct val="100000"/>
              </a:lnSpc>
              <a:spcAft>
                <a:spcPts val="1414"/>
              </a:spcAft>
            </a:pPr>
            <a:r>
              <a:rPr lang="es-ES" sz="2800" spc="-1" dirty="0">
                <a:solidFill>
                  <a:srgbClr val="333333"/>
                </a:solidFill>
                <a:latin typeface="Noto Sans"/>
                <a:ea typeface="DejaVu Sans"/>
              </a:rPr>
              <a:t>Es normal, en cuanto la aplicación se complica un mínimo, que haya una cuarta "capa" denominada "de negocio" o "de servicios", que ayuda al controlador a gestionar la lógica de la aplicación.</a:t>
            </a:r>
          </a:p>
        </p:txBody>
      </p:sp>
    </p:spTree>
    <p:extLst>
      <p:ext uri="{BB962C8B-B14F-4D97-AF65-F5344CB8AC3E}">
        <p14:creationId xmlns:p14="http://schemas.microsoft.com/office/powerpoint/2010/main" val="98307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468700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Además, los </a:t>
            </a: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 suelen incluir componentes muy útiles como:</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Routing</a:t>
            </a:r>
            <a:r>
              <a:rPr lang="es-ES" sz="2800" spc="-1" dirty="0">
                <a:solidFill>
                  <a:srgbClr val="333333"/>
                </a:solidFill>
                <a:latin typeface="Noto Sans"/>
                <a:ea typeface="DejaVu Sans"/>
              </a:rPr>
              <a:t>: mapeo de las </a:t>
            </a:r>
            <a:r>
              <a:rPr lang="es-ES" sz="2800" spc="-1" dirty="0" err="1">
                <a:solidFill>
                  <a:srgbClr val="333333"/>
                </a:solidFill>
                <a:latin typeface="Noto Sans"/>
                <a:ea typeface="DejaVu Sans"/>
              </a:rPr>
              <a:t>URLs</a:t>
            </a:r>
            <a:r>
              <a:rPr lang="es-ES" sz="2800" spc="-1" dirty="0">
                <a:solidFill>
                  <a:srgbClr val="333333"/>
                </a:solidFill>
                <a:latin typeface="Noto Sans"/>
                <a:ea typeface="DejaVu Sans"/>
              </a:rPr>
              <a:t> a controladores específicos.</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ORM</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Object-Relational</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Mapper</a:t>
            </a:r>
            <a:r>
              <a:rPr lang="es-ES" sz="2800" spc="-1" dirty="0">
                <a:solidFill>
                  <a:srgbClr val="333333"/>
                </a:solidFill>
                <a:latin typeface="Noto Sans"/>
                <a:ea typeface="DejaVu Sans"/>
              </a:rPr>
              <a:t>): permite interactuar con bases de datos relacionales de manera más sencilla.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Middleware: capas de procesamiento que manejan las solicitudes HTTP, la seguridad y la autenticación.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Herramientas CLI (</a:t>
            </a:r>
            <a:r>
              <a:rPr lang="es-ES" sz="2800" spc="-1" dirty="0" err="1">
                <a:solidFill>
                  <a:srgbClr val="333333"/>
                </a:solidFill>
                <a:latin typeface="Noto Sans"/>
                <a:ea typeface="DejaVu Sans"/>
              </a:rPr>
              <a:t>command</a:t>
            </a:r>
            <a:r>
              <a:rPr lang="es-ES" sz="2800" spc="-1" dirty="0">
                <a:solidFill>
                  <a:srgbClr val="333333"/>
                </a:solidFill>
                <a:latin typeface="Noto Sans"/>
                <a:ea typeface="DejaVu Sans"/>
              </a:rPr>
              <a:t> line interface): permite crear elementos como controladores o modelos sin escribir código, y realizar pruebas o  configurar procesos desde la línea de comandos o la terminal.</a:t>
            </a:r>
          </a:p>
        </p:txBody>
      </p:sp>
    </p:spTree>
    <p:extLst>
      <p:ext uri="{BB962C8B-B14F-4D97-AF65-F5344CB8AC3E}">
        <p14:creationId xmlns:p14="http://schemas.microsoft.com/office/powerpoint/2010/main" val="109704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 Ventajas </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728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Eficiencia y velocidad: tiene bibliotecas preconstruidas que permiten desarrollar aplicaciones más rápido.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Buenas prácticas: al ser bastante dogmáticos, obligan a seguir patrones como </a:t>
            </a:r>
            <a:r>
              <a:rPr lang="es-ES" sz="2800" spc="-1" dirty="0" err="1">
                <a:solidFill>
                  <a:srgbClr val="333333"/>
                </a:solidFill>
                <a:latin typeface="Noto Sans"/>
                <a:ea typeface="DejaVu Sans"/>
              </a:rPr>
              <a:t>MVC</a:t>
            </a:r>
            <a:r>
              <a:rPr lang="es-ES" sz="2800" spc="-1" dirty="0">
                <a:solidFill>
                  <a:srgbClr val="333333"/>
                </a:solidFill>
                <a:latin typeface="Noto Sans"/>
                <a:ea typeface="DejaVu Sans"/>
              </a:rPr>
              <a:t>, generando un código más mantenible.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Mantenimiento: los estándares hacen el código más mantenible.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Seguridad: suelen tener activadas por defecto medidas para prevenir los ataques más habituales (inyecciones SQL, </a:t>
            </a:r>
            <a:r>
              <a:rPr lang="es-ES" sz="2800" spc="-1" dirty="0" err="1">
                <a:solidFill>
                  <a:srgbClr val="333333"/>
                </a:solidFill>
                <a:latin typeface="Noto Sans"/>
                <a:ea typeface="DejaVu Sans"/>
              </a:rPr>
              <a:t>XSS</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CSRF</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Reutilización de código: al seguir estructura estándar, es más fácil reutilizar código en otros proyectos.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Actualizaciones y comunidad: Muchos </a:t>
            </a: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 son mantenidos por grandes comunidades. Actualizaciones y mejoras constantes.</a:t>
            </a:r>
          </a:p>
        </p:txBody>
      </p:sp>
    </p:spTree>
    <p:extLst>
      <p:ext uri="{BB962C8B-B14F-4D97-AF65-F5344CB8AC3E}">
        <p14:creationId xmlns:p14="http://schemas.microsoft.com/office/powerpoint/2010/main" val="213852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 Inconvenientes </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45074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Curva de aprendizaje: pueden ser más complejos de aprender y dominar que un simple lenguaje de script.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Sobrecarga: pueden tener demasiadas funcionalidades, lo que quizá no los haga adecuados para desarrollos muy pequeños.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Limitaciones: pueden imponer restricciones en lo que se refiere a estructura y organización de la aplicación.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Dependencia: usar un </a:t>
            </a:r>
            <a:r>
              <a:rPr lang="es-ES" sz="2800" spc="-1" dirty="0" err="1">
                <a:solidFill>
                  <a:srgbClr val="333333"/>
                </a:solidFill>
                <a:latin typeface="Noto Sans"/>
                <a:ea typeface="DejaVu Sans"/>
              </a:rPr>
              <a:t>framework</a:t>
            </a:r>
            <a:r>
              <a:rPr lang="es-ES" sz="2800" spc="-1" dirty="0">
                <a:solidFill>
                  <a:srgbClr val="333333"/>
                </a:solidFill>
                <a:latin typeface="Noto Sans"/>
                <a:ea typeface="DejaVu Sans"/>
              </a:rPr>
              <a:t> tiene muchas ventajas, pero una vez utilizado, la aplicación tiene una fuerte dependencia de este, y de las posibles actualizaciones y cambios.</a:t>
            </a:r>
          </a:p>
        </p:txBody>
      </p:sp>
    </p:spTree>
    <p:extLst>
      <p:ext uri="{BB962C8B-B14F-4D97-AF65-F5344CB8AC3E}">
        <p14:creationId xmlns:p14="http://schemas.microsoft.com/office/powerpoint/2010/main" val="4857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0155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PHP (aunque PHP se use mucho como script, existen </a:t>
            </a: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Laravel</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Symfony</a:t>
            </a:r>
            <a:endParaRPr lang="es-ES" sz="28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JavaScript en servidor (</a:t>
            </a:r>
            <a:r>
              <a:rPr lang="es-ES" sz="2800" spc="-1" dirty="0" err="1">
                <a:solidFill>
                  <a:srgbClr val="333333"/>
                </a:solidFill>
                <a:latin typeface="Noto Sans"/>
                <a:ea typeface="DejaVu Sans"/>
              </a:rPr>
              <a:t>Node.js</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Express.js</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NextJS</a:t>
            </a:r>
            <a:r>
              <a:rPr lang="es-ES" sz="2800" spc="-1" dirty="0">
                <a:solidFill>
                  <a:srgbClr val="333333"/>
                </a:solidFill>
                <a:latin typeface="Noto Sans"/>
                <a:ea typeface="DejaVu Sans"/>
              </a:rPr>
              <a:t> (añade a </a:t>
            </a:r>
            <a:r>
              <a:rPr lang="es-ES" sz="2800" spc="-1" dirty="0" err="1">
                <a:solidFill>
                  <a:srgbClr val="333333"/>
                </a:solidFill>
                <a:latin typeface="Noto Sans"/>
                <a:ea typeface="DejaVu Sans"/>
              </a:rPr>
              <a:t>React</a:t>
            </a:r>
            <a:r>
              <a:rPr lang="es-ES" sz="2800" spc="-1" dirty="0">
                <a:solidFill>
                  <a:srgbClr val="333333"/>
                </a:solidFill>
                <a:latin typeface="Noto Sans"/>
                <a:ea typeface="DejaVu Sans"/>
              </a:rPr>
              <a:t> la creación de páginas en servidor)</a:t>
            </a:r>
          </a:p>
          <a:p>
            <a:pPr>
              <a:lnSpc>
                <a:spcPct val="100000"/>
              </a:lnSpc>
              <a:spcAft>
                <a:spcPts val="1414"/>
              </a:spcAft>
            </a:pPr>
            <a:r>
              <a:rPr lang="es-ES" sz="2800" spc="-1" dirty="0">
                <a:solidFill>
                  <a:srgbClr val="333333"/>
                </a:solidFill>
                <a:latin typeface="Noto Sans"/>
                <a:ea typeface="DejaVu Sans"/>
              </a:rPr>
              <a:t>Python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Django</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Flask</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3321541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Frameworks</a:t>
            </a:r>
            <a:r>
              <a:rPr lang="es-ES" sz="4400" b="1" strike="noStrike" spc="-1" dirty="0">
                <a:solidFill>
                  <a:srgbClr val="000000"/>
                </a:solidFill>
                <a:latin typeface="Noto Sans"/>
                <a:ea typeface="Noto Sans"/>
              </a:rPr>
              <a:t> de desarrollo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0155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Ruby</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Ruby </a:t>
            </a:r>
            <a:r>
              <a:rPr lang="es-ES" sz="2800" spc="-1" dirty="0" err="1">
                <a:solidFill>
                  <a:srgbClr val="333333"/>
                </a:solidFill>
                <a:latin typeface="Noto Sans"/>
                <a:ea typeface="DejaVu Sans"/>
              </a:rPr>
              <a:t>on</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rails</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Sinatra</a:t>
            </a:r>
          </a:p>
          <a:p>
            <a:pPr>
              <a:lnSpc>
                <a:spcPct val="100000"/>
              </a:lnSpc>
              <a:spcAft>
                <a:spcPts val="1414"/>
              </a:spcAft>
            </a:pPr>
            <a:r>
              <a:rPr lang="es-ES" sz="2800" spc="-1" dirty="0">
                <a:solidFill>
                  <a:srgbClr val="333333"/>
                </a:solidFill>
                <a:latin typeface="Noto Sans"/>
                <a:ea typeface="DejaVu Sans"/>
              </a:rPr>
              <a:t>Java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Spring (más usada su versión "simple" Spring </a:t>
            </a:r>
            <a:r>
              <a:rPr lang="es-ES" sz="2800" spc="-1" dirty="0" err="1">
                <a:solidFill>
                  <a:srgbClr val="333333"/>
                </a:solidFill>
                <a:latin typeface="Noto Sans"/>
                <a:ea typeface="DejaVu Sans"/>
              </a:rPr>
              <a:t>Boot</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JSF</a:t>
            </a:r>
            <a:r>
              <a:rPr lang="es-ES" sz="2800" spc="-1" dirty="0">
                <a:solidFill>
                  <a:srgbClr val="333333"/>
                </a:solidFill>
                <a:latin typeface="Noto Sans"/>
                <a:ea typeface="DejaVu Sans"/>
              </a:rPr>
              <a:t> (Java Server Faces)</a:t>
            </a:r>
          </a:p>
          <a:p>
            <a:pPr>
              <a:lnSpc>
                <a:spcPct val="100000"/>
              </a:lnSpc>
              <a:spcAft>
                <a:spcPts val="1414"/>
              </a:spcAft>
            </a:pPr>
            <a:r>
              <a:rPr lang="es-ES" sz="2800" spc="-1" dirty="0">
                <a:solidFill>
                  <a:srgbClr val="333333"/>
                </a:solidFill>
                <a:latin typeface="Noto Sans"/>
                <a:ea typeface="DejaVu Sans"/>
              </a:rPr>
              <a:t>C# (</a:t>
            </a:r>
            <a:r>
              <a:rPr lang="es-ES" sz="2800" spc="-1" dirty="0" err="1">
                <a:solidFill>
                  <a:srgbClr val="333333"/>
                </a:solidFill>
                <a:latin typeface="Noto Sans"/>
                <a:ea typeface="DejaVu Sans"/>
              </a:rPr>
              <a:t>.Net</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ASP.Net</a:t>
            </a:r>
            <a:r>
              <a:rPr lang="es-ES" sz="2800" spc="-1" dirty="0">
                <a:solidFill>
                  <a:srgbClr val="333333"/>
                </a:solidFill>
                <a:latin typeface="Noto Sans"/>
                <a:ea typeface="DejaVu Sans"/>
              </a:rPr>
              <a:t> Core</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Blazor</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103155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b="1" spc="-1" dirty="0">
                <a:solidFill>
                  <a:srgbClr val="000000"/>
                </a:solidFill>
                <a:latin typeface="Noto Sans"/>
                <a:ea typeface="Noto Sans"/>
              </a:rPr>
              <a:t>¿Qué usaremos durante el curso?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83604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En este curso vamos a trabajar con dos lenguajes: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PHP</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Lo usaremos como lenguaje de script.</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Se trata de una pequeña introducción para que tomemos contacto con este tipo de lenguajes.</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No usaremos </a:t>
            </a:r>
            <a:r>
              <a:rPr lang="es-ES" sz="2800" spc="-1" dirty="0" err="1">
                <a:solidFill>
                  <a:srgbClr val="333333"/>
                </a:solidFill>
                <a:latin typeface="Noto Sans"/>
                <a:ea typeface="DejaVu Sans"/>
              </a:rPr>
              <a:t>frameworks</a:t>
            </a:r>
            <a:r>
              <a:rPr lang="es-ES" sz="2800" spc="-1" dirty="0">
                <a:solidFill>
                  <a:srgbClr val="333333"/>
                </a:solidFill>
                <a:latin typeface="Noto Sans"/>
                <a:ea typeface="DejaVu Sans"/>
              </a:rPr>
              <a:t> ni patrones (</a:t>
            </a:r>
            <a:r>
              <a:rPr lang="es-ES" sz="2800" spc="-1" dirty="0" err="1">
                <a:solidFill>
                  <a:srgbClr val="333333"/>
                </a:solidFill>
                <a:latin typeface="Noto Sans"/>
                <a:ea typeface="DejaVu Sans"/>
              </a:rPr>
              <a:t>MVC</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MVVM</a:t>
            </a:r>
            <a:r>
              <a:rPr lang="es-ES" sz="2800" spc="-1" dirty="0">
                <a:solidFill>
                  <a:srgbClr val="333333"/>
                </a:solidFill>
                <a:latin typeface="Noto Sans"/>
                <a:ea typeface="DejaVu Sans"/>
              </a:rPr>
              <a:t>)</a:t>
            </a:r>
          </a:p>
          <a:p>
            <a:pPr marL="457200" indent="-457200">
              <a:spcAft>
                <a:spcPts val="1414"/>
              </a:spcAft>
              <a:buFont typeface="Arial" panose="020B0604020202020204" pitchFamily="34" charset="0"/>
              <a:buChar char="•"/>
            </a:pPr>
            <a:r>
              <a:rPr lang="es-ES" sz="2800" spc="-1" dirty="0">
                <a:solidFill>
                  <a:srgbClr val="333333"/>
                </a:solidFill>
                <a:latin typeface="Noto Sans"/>
                <a:ea typeface="DejaVu Sans"/>
              </a:rPr>
              <a:t>Java</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Utilizaremos Spring </a:t>
            </a:r>
            <a:r>
              <a:rPr lang="es-ES" sz="2800" spc="-1" dirty="0" err="1">
                <a:solidFill>
                  <a:srgbClr val="333333"/>
                </a:solidFill>
                <a:latin typeface="Noto Sans"/>
                <a:ea typeface="DejaVu Sans"/>
              </a:rPr>
              <a:t>Boot</a:t>
            </a:r>
            <a:r>
              <a:rPr lang="es-ES" sz="2800" spc="-1" dirty="0">
                <a:solidFill>
                  <a:srgbClr val="333333"/>
                </a:solidFill>
                <a:latin typeface="Noto Sans"/>
                <a:ea typeface="DejaVu Sans"/>
              </a:rPr>
              <a:t>, con patrón </a:t>
            </a:r>
            <a:r>
              <a:rPr lang="es-ES" sz="2800" spc="-1" dirty="0" err="1">
                <a:solidFill>
                  <a:srgbClr val="333333"/>
                </a:solidFill>
                <a:latin typeface="Noto Sans"/>
                <a:ea typeface="DejaVu Sans"/>
              </a:rPr>
              <a:t>MVC</a:t>
            </a:r>
            <a:r>
              <a:rPr lang="es-ES" sz="2800" spc="-1" dirty="0">
                <a:solidFill>
                  <a:srgbClr val="333333"/>
                </a:solidFill>
                <a:latin typeface="Noto Sans"/>
                <a:ea typeface="DejaVu Sans"/>
              </a:rPr>
              <a:t>, y principios SOLID</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Utilizaremos técnicas avanzadas de acceso a datos (</a:t>
            </a:r>
            <a:r>
              <a:rPr lang="es-ES" sz="2800" spc="-1" dirty="0" err="1">
                <a:solidFill>
                  <a:srgbClr val="333333"/>
                </a:solidFill>
                <a:latin typeface="Noto Sans"/>
                <a:ea typeface="DejaVu Sans"/>
              </a:rPr>
              <a:t>ORM</a:t>
            </a:r>
            <a:r>
              <a:rPr lang="es-ES" sz="2800" spc="-1" dirty="0">
                <a:solidFill>
                  <a:srgbClr val="333333"/>
                </a:solidFill>
                <a:latin typeface="Noto Sans"/>
                <a:ea typeface="DejaVu Sans"/>
              </a:rPr>
              <a:t>)</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Además de sitios web, haremos desarrollo servicios </a:t>
            </a:r>
            <a:r>
              <a:rPr lang="es-ES" sz="2800" spc="-1" dirty="0" err="1">
                <a:solidFill>
                  <a:srgbClr val="333333"/>
                </a:solidFill>
                <a:latin typeface="Noto Sans"/>
                <a:ea typeface="DejaVu Sans"/>
              </a:rPr>
              <a:t>REST</a:t>
            </a:r>
            <a:r>
              <a:rPr lang="es-ES" sz="2800" spc="-1" dirty="0">
                <a:solidFill>
                  <a:srgbClr val="333333"/>
                </a:solidFill>
                <a:latin typeface="Noto Sans"/>
                <a:ea typeface="DejaVu Sans"/>
              </a:rPr>
              <a:t> / JSON.</a:t>
            </a:r>
          </a:p>
        </p:txBody>
      </p:sp>
    </p:spTree>
    <p:extLst>
      <p:ext uri="{BB962C8B-B14F-4D97-AF65-F5344CB8AC3E}">
        <p14:creationId xmlns:p14="http://schemas.microsoft.com/office/powerpoint/2010/main" val="387495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Funcionamiento de las aplicaciones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El funcionamiento general de una aplicación web es el siguiente: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El cliente (navegador) envía una solicitud al servidor web en Internet utilizando el navegador web o la interfaz de usuario de la aplicación.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En el servidor web se ejecuta la solicitud y se genera un resultado. La tarea solicitada puede ser muy variada:</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Leer datos de una BD y devolverlos, o guardar información.</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Generar informes. Enviar email o mensajes instantáneos.</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Etc.</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El servidor web devuelve los datos o resultado del proceso al cliente.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El navegador web muestra los datos al usuario. </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49608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Modelos de programación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40047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Hay tres modelos básicos de programación en web:</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Páginas web estáticas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Aplicaciones web dinámicas programadas en cliente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Aplicaciones web dinámicas programadas en servidor</a:t>
            </a:r>
          </a:p>
          <a:p>
            <a:pPr>
              <a:lnSpc>
                <a:spcPct val="100000"/>
              </a:lnSpc>
              <a:spcAft>
                <a:spcPts val="1414"/>
              </a:spcAft>
            </a:pPr>
            <a:r>
              <a:rPr lang="es-ES" sz="2800" b="0" strike="noStrike" spc="-1" dirty="0">
                <a:solidFill>
                  <a:srgbClr val="333333"/>
                </a:solidFill>
                <a:latin typeface="Noto Sans"/>
                <a:ea typeface="DejaVu Sans"/>
              </a:rPr>
              <a:t>Estos modelos no suelen estar completamente aislados. </a:t>
            </a:r>
          </a:p>
          <a:p>
            <a:pPr>
              <a:lnSpc>
                <a:spcPct val="100000"/>
              </a:lnSpc>
              <a:spcAft>
                <a:spcPts val="1414"/>
              </a:spcAft>
            </a:pPr>
            <a:r>
              <a:rPr lang="es-ES" sz="2800" spc="-1" dirty="0">
                <a:solidFill>
                  <a:srgbClr val="333333"/>
                </a:solidFill>
                <a:latin typeface="Noto Sans"/>
                <a:ea typeface="DejaVu Sans"/>
              </a:rPr>
              <a:t>Actualmente lo más habitual es que una aplicación web esté formada por una combinación de las tecnologías de los tres modelos.</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267599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Páginas web estáticas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Tecnologías utilizadas: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HTML</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CSS</a:t>
            </a:r>
          </a:p>
          <a:p>
            <a:pPr>
              <a:lnSpc>
                <a:spcPct val="100000"/>
              </a:lnSpc>
              <a:spcAft>
                <a:spcPts val="1414"/>
              </a:spcAft>
            </a:pPr>
            <a:r>
              <a:rPr lang="es-ES" sz="2800" spc="-1" dirty="0">
                <a:solidFill>
                  <a:srgbClr val="333333"/>
                </a:solidFill>
                <a:latin typeface="Noto Sans"/>
                <a:ea typeface="DejaVu Sans"/>
              </a:rPr>
              <a:t>Pueden utilizar alguna otra, como XML (o dialectos como SVG o MathML).</a:t>
            </a:r>
          </a:p>
          <a:p>
            <a:pPr>
              <a:lnSpc>
                <a:spcPct val="100000"/>
              </a:lnSpc>
              <a:spcAft>
                <a:spcPts val="1414"/>
              </a:spcAft>
            </a:pPr>
            <a:r>
              <a:rPr lang="es-ES" sz="2800" spc="-1" dirty="0">
                <a:solidFill>
                  <a:srgbClr val="333333"/>
                </a:solidFill>
                <a:latin typeface="Noto Sans"/>
                <a:ea typeface="DejaVu Sans"/>
              </a:rPr>
              <a:t>No generan contenido de forma dinámica. Las páginas existen como ficheros. Si queremos generar más páginas, tenemos que escribir distintos ficheros HTML.</a:t>
            </a:r>
          </a:p>
          <a:p>
            <a:pPr>
              <a:lnSpc>
                <a:spcPct val="100000"/>
              </a:lnSpc>
              <a:spcAft>
                <a:spcPts val="1414"/>
              </a:spcAft>
            </a:pPr>
            <a:r>
              <a:rPr lang="es-ES" sz="2800" spc="-1" dirty="0">
                <a:solidFill>
                  <a:srgbClr val="333333"/>
                </a:solidFill>
                <a:latin typeface="Noto Sans"/>
                <a:ea typeface="DejaVu Sans"/>
              </a:rPr>
              <a:t>En muchas ocasiones pueden funcionar en local, con solo almacenar los ficheros necesarios (</a:t>
            </a:r>
            <a:r>
              <a:rPr lang="es-ES" sz="2800" spc="-1" dirty="0" err="1">
                <a:solidFill>
                  <a:srgbClr val="333333"/>
                </a:solidFill>
                <a:latin typeface="Noto Sans"/>
                <a:ea typeface="DejaVu Sans"/>
              </a:rPr>
              <a:t>html</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css</a:t>
            </a:r>
            <a:r>
              <a:rPr lang="es-ES" sz="2800" spc="-1" dirty="0">
                <a:solidFill>
                  <a:srgbClr val="333333"/>
                </a:solidFill>
                <a:latin typeface="Noto Sans"/>
                <a:ea typeface="DejaVu Sans"/>
              </a:rPr>
              <a:t>, imágenes, etc.) en una carpeta.</a:t>
            </a:r>
          </a:p>
          <a:p>
            <a:pPr>
              <a:lnSpc>
                <a:spcPct val="100000"/>
              </a:lnSpc>
              <a:spcAft>
                <a:spcPts val="1414"/>
              </a:spcAft>
            </a:pPr>
            <a:r>
              <a:rPr lang="es-ES" sz="2800" b="0" strike="noStrike" spc="-1" dirty="0">
                <a:solidFill>
                  <a:srgbClr val="333333"/>
                </a:solidFill>
                <a:latin typeface="Noto Sans"/>
                <a:ea typeface="DejaVu Sans"/>
              </a:rPr>
              <a:t>Si queremos </a:t>
            </a:r>
            <a:r>
              <a:rPr lang="es-ES" sz="2800" spc="-1" dirty="0">
                <a:solidFill>
                  <a:srgbClr val="333333"/>
                </a:solidFill>
                <a:latin typeface="Noto Sans"/>
                <a:ea typeface="DejaVu Sans"/>
              </a:rPr>
              <a:t>publicarlas en Internet es necesario un servidor web donde alojar los contenidos, como por ejemplo Apache, </a:t>
            </a:r>
            <a:r>
              <a:rPr lang="es-ES" sz="2800" spc="-1" dirty="0" err="1">
                <a:solidFill>
                  <a:srgbClr val="333333"/>
                </a:solidFill>
                <a:latin typeface="Noto Sans"/>
                <a:ea typeface="DejaVu Sans"/>
              </a:rPr>
              <a:t>nginx</a:t>
            </a:r>
            <a:r>
              <a:rPr lang="es-ES" sz="2800" spc="-1" dirty="0">
                <a:solidFill>
                  <a:srgbClr val="333333"/>
                </a:solidFill>
                <a:latin typeface="Noto Sans"/>
                <a:ea typeface="DejaVu Sans"/>
              </a:rPr>
              <a:t>, o IIS (Windows).</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287234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dinámicas en cliente</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Tecnologías utilizadas: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HTML</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CSS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JavaScript / </a:t>
            </a:r>
            <a:r>
              <a:rPr lang="es-ES" sz="2800" spc="-1" dirty="0" err="1">
                <a:solidFill>
                  <a:srgbClr val="333333"/>
                </a:solidFill>
                <a:latin typeface="Noto Sans"/>
                <a:ea typeface="DejaVu Sans"/>
              </a:rPr>
              <a:t>TypeScript</a:t>
            </a:r>
            <a:endParaRPr lang="es-ES" sz="2800" b="0" strike="noStrike"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Pueden generar contenido dinámico, modificando la página.</a:t>
            </a:r>
          </a:p>
          <a:p>
            <a:pPr>
              <a:lnSpc>
                <a:spcPct val="100000"/>
              </a:lnSpc>
              <a:spcAft>
                <a:spcPts val="1414"/>
              </a:spcAft>
            </a:pPr>
            <a:r>
              <a:rPr lang="es-ES" sz="2800" spc="-1" dirty="0">
                <a:solidFill>
                  <a:srgbClr val="333333"/>
                </a:solidFill>
                <a:latin typeface="Noto Sans"/>
                <a:ea typeface="DejaVu Sans"/>
              </a:rPr>
              <a:t>Utilizan el DOM (</a:t>
            </a:r>
            <a:r>
              <a:rPr lang="es-ES" sz="2800" spc="-1" dirty="0" err="1">
                <a:solidFill>
                  <a:srgbClr val="333333"/>
                </a:solidFill>
                <a:latin typeface="Noto Sans"/>
                <a:ea typeface="DejaVu Sans"/>
              </a:rPr>
              <a:t>Document</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Object</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Model</a:t>
            </a:r>
            <a:r>
              <a:rPr lang="es-ES" sz="2800" spc="-1" dirty="0">
                <a:solidFill>
                  <a:srgbClr val="333333"/>
                </a:solidFill>
                <a:latin typeface="Noto Sans"/>
                <a:ea typeface="DejaVu Sans"/>
              </a:rPr>
              <a:t>) para cambiar la página. Por ejemplo, añadir filas en una tabla o elementos en una lista, o modificar estilos para que cambie el aspecto.</a:t>
            </a:r>
          </a:p>
          <a:p>
            <a:pPr>
              <a:lnSpc>
                <a:spcPct val="100000"/>
              </a:lnSpc>
              <a:spcAft>
                <a:spcPts val="1414"/>
              </a:spcAft>
            </a:pPr>
            <a:r>
              <a:rPr lang="es-ES" sz="2800" spc="-1" dirty="0">
                <a:solidFill>
                  <a:srgbClr val="333333"/>
                </a:solidFill>
                <a:latin typeface="Noto Sans"/>
                <a:ea typeface="DejaVu Sans"/>
              </a:rPr>
              <a:t>También pueden funcionar en local, simplemente almacenando los ficheros necesarios (</a:t>
            </a:r>
            <a:r>
              <a:rPr lang="es-ES" sz="2800" spc="-1" dirty="0" err="1">
                <a:solidFill>
                  <a:srgbClr val="333333"/>
                </a:solidFill>
                <a:latin typeface="Noto Sans"/>
                <a:ea typeface="DejaVu Sans"/>
              </a:rPr>
              <a:t>html</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css</a:t>
            </a:r>
            <a:r>
              <a:rPr lang="es-ES" sz="2800" spc="-1" dirty="0">
                <a:solidFill>
                  <a:srgbClr val="333333"/>
                </a:solidFill>
                <a:latin typeface="Noto Sans"/>
                <a:ea typeface="DejaVu Sans"/>
              </a:rPr>
              <a:t>, imágenes, etc.) en local.  Para publicarlas en Internet también hace falta un servidor web.</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189378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dinámicas en servidor</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Tecnologías utilizadas: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HTML</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CSS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 lenguaje de programación en servidor, como Java, C#, </a:t>
            </a:r>
            <a:r>
              <a:rPr lang="es-ES" sz="2800" spc="-1" dirty="0" err="1">
                <a:solidFill>
                  <a:srgbClr val="333333"/>
                </a:solidFill>
                <a:latin typeface="Noto Sans"/>
                <a:ea typeface="DejaVu Sans"/>
              </a:rPr>
              <a:t>Node.js</a:t>
            </a:r>
            <a:r>
              <a:rPr lang="es-ES" sz="2800" spc="-1" dirty="0">
                <a:solidFill>
                  <a:srgbClr val="333333"/>
                </a:solidFill>
                <a:latin typeface="Noto Sans"/>
                <a:ea typeface="DejaVu Sans"/>
              </a:rPr>
              <a:t> (JavaScript), Python, PHP, etc.</a:t>
            </a:r>
          </a:p>
          <a:p>
            <a:pPr>
              <a:lnSpc>
                <a:spcPct val="100000"/>
              </a:lnSpc>
              <a:spcAft>
                <a:spcPts val="1414"/>
              </a:spcAft>
            </a:pPr>
            <a:r>
              <a:rPr lang="es-ES" sz="2800" spc="-1" dirty="0">
                <a:solidFill>
                  <a:srgbClr val="333333"/>
                </a:solidFill>
                <a:latin typeface="Noto Sans"/>
                <a:ea typeface="DejaVu Sans"/>
              </a:rPr>
              <a:t>Generan contenido dinámico, generando páginas HTML diferentes en función de la URL o parámetros que recibe.</a:t>
            </a:r>
          </a:p>
          <a:p>
            <a:pPr>
              <a:lnSpc>
                <a:spcPct val="100000"/>
              </a:lnSpc>
              <a:spcAft>
                <a:spcPts val="1414"/>
              </a:spcAft>
            </a:pPr>
            <a:r>
              <a:rPr lang="es-ES" sz="2800" spc="-1" dirty="0">
                <a:solidFill>
                  <a:srgbClr val="333333"/>
                </a:solidFill>
                <a:latin typeface="Noto Sans"/>
                <a:ea typeface="DejaVu Sans"/>
              </a:rPr>
              <a:t>Siempre necesitan de un servidor para poder publicarlas. En este caso suele usarse un servidor de aplicaciones, que está un escalón por encima de los servidores web (veremos más sobre esto en despliegue).</a:t>
            </a:r>
          </a:p>
          <a:p>
            <a:pPr>
              <a:lnSpc>
                <a:spcPct val="100000"/>
              </a:lnSpc>
              <a:spcAft>
                <a:spcPts val="1414"/>
              </a:spcAft>
            </a:pP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355361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dinámicas en servidor</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Permiten generar distintas versiones de la misma página en función de múltiples factores, como, por ejemplo:</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La identidad del usuario, su situación o su perfil en el sistema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La zona geográfica</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La </a:t>
            </a:r>
            <a:r>
              <a:rPr lang="es-ES" sz="2800" spc="-1" dirty="0">
                <a:solidFill>
                  <a:srgbClr val="333333"/>
                </a:solidFill>
                <a:latin typeface="Noto Sans"/>
                <a:ea typeface="DejaVu Sans"/>
              </a:rPr>
              <a:t>fecha u hora</a:t>
            </a:r>
          </a:p>
          <a:p>
            <a:pPr>
              <a:lnSpc>
                <a:spcPct val="100000"/>
              </a:lnSpc>
              <a:spcAft>
                <a:spcPts val="1414"/>
              </a:spcAft>
            </a:pPr>
            <a:r>
              <a:rPr lang="es-ES" sz="2800" b="0" strike="noStrike" spc="-1" dirty="0">
                <a:solidFill>
                  <a:srgbClr val="333333"/>
                </a:solidFill>
                <a:latin typeface="Noto Sans"/>
                <a:ea typeface="DejaVu Sans"/>
              </a:rPr>
              <a:t>Para generar las páginas dinámicas, el servidor ejecuta un programa o parte de un programa que: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Obtiene los datos necesarios de la petición del usuario</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Busca lo que necesite de bases de datos, de ficheros, etc.</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Genera una página web que devuelve al usuario.</a:t>
            </a:r>
            <a:endParaRPr lang="es-ES" sz="2800" b="0" strike="noStrike" spc="-1" dirty="0">
              <a:solidFill>
                <a:srgbClr val="333333"/>
              </a:solidFill>
              <a:latin typeface="Noto Sans"/>
              <a:ea typeface="DejaVu Sans"/>
            </a:endParaRPr>
          </a:p>
        </p:txBody>
      </p:sp>
    </p:spTree>
    <p:extLst>
      <p:ext uri="{BB962C8B-B14F-4D97-AF65-F5344CB8AC3E}">
        <p14:creationId xmlns:p14="http://schemas.microsoft.com/office/powerpoint/2010/main" val="41336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Aplicaciones web estáticas vs dinámicas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1178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0" strike="noStrike" spc="-1" dirty="0">
                <a:solidFill>
                  <a:srgbClr val="333333"/>
                </a:solidFill>
                <a:latin typeface="Noto Sans"/>
                <a:ea typeface="DejaVu Sans"/>
              </a:rPr>
              <a:t>¿Qué enfoque es mejor?</a:t>
            </a:r>
          </a:p>
          <a:p>
            <a:pPr>
              <a:lnSpc>
                <a:spcPct val="100000"/>
              </a:lnSpc>
              <a:spcAft>
                <a:spcPts val="1414"/>
              </a:spcAft>
            </a:pPr>
            <a:r>
              <a:rPr lang="es-ES" sz="2800" spc="-1" dirty="0">
                <a:solidFill>
                  <a:srgbClr val="333333"/>
                </a:solidFill>
                <a:latin typeface="Noto Sans"/>
                <a:ea typeface="DejaVu Sans"/>
              </a:rPr>
              <a:t>En general, la generación de páginas dinámicas es más potente y flexible que las páginas estáticas, pero también puede tener sus inconvenientes: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N</a:t>
            </a:r>
            <a:r>
              <a:rPr lang="es-ES" sz="2800" spc="-1" dirty="0">
                <a:solidFill>
                  <a:srgbClr val="333333"/>
                </a:solidFill>
                <a:latin typeface="Noto Sans"/>
                <a:ea typeface="DejaVu Sans"/>
              </a:rPr>
              <a:t>o es necesario saber programar para desarrollar una página web estática. Sólo es necesario HTML y CSS.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Requieren más recursos en el se</a:t>
            </a:r>
            <a:r>
              <a:rPr lang="es-ES" sz="2800" spc="-1" dirty="0">
                <a:solidFill>
                  <a:srgbClr val="333333"/>
                </a:solidFill>
                <a:latin typeface="Noto Sans"/>
                <a:ea typeface="DejaVu Sans"/>
              </a:rPr>
              <a:t>rvidor, porque consumen CPU y memoria para generar las respuestas dinámicas.</a:t>
            </a: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Los recursos necesarios son más complejos de administrar que para las páginas estáticas, lo que implica más coste en personal especializado.</a:t>
            </a:r>
          </a:p>
        </p:txBody>
      </p:sp>
    </p:spTree>
    <p:extLst>
      <p:ext uri="{BB962C8B-B14F-4D97-AF65-F5344CB8AC3E}">
        <p14:creationId xmlns:p14="http://schemas.microsoft.com/office/powerpoint/2010/main" val="613494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14707</TotalTime>
  <Words>2773</Words>
  <Application>Microsoft Office PowerPoint</Application>
  <PresentationFormat>Personalizado</PresentationFormat>
  <Paragraphs>232</Paragraphs>
  <Slides>28</Slides>
  <Notes>28</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28</vt:i4>
      </vt:variant>
    </vt:vector>
  </HeadingPairs>
  <TitlesOfParts>
    <vt:vector size="37" baseType="lpstr">
      <vt:lpstr>Arial</vt:lpstr>
      <vt:lpstr>Calibri</vt:lpstr>
      <vt:lpstr>Calibri Light</vt:lpstr>
      <vt:lpstr>Noto Sans</vt:lpstr>
      <vt:lpstr>Symbol</vt:lpstr>
      <vt:lpstr>Times New Roman</vt:lpstr>
      <vt:lpstr>Wingdings</vt:lpstr>
      <vt:lpstr>Office Theme</vt:lpstr>
      <vt:lpstr>Office Theme</vt:lpstr>
      <vt:lpstr>UT1.1 – Arquitectura y programación web 1 – Aplicaciones web – Modelos de programación web –  CGI – Lenguajes de script – Frameworks </vt:lpstr>
      <vt:lpstr>Aplicaciones web</vt:lpstr>
      <vt:lpstr>Funcionamiento de las aplicaciones web</vt:lpstr>
      <vt:lpstr>Modelos de programación web</vt:lpstr>
      <vt:lpstr>Páginas web estáticas</vt:lpstr>
      <vt:lpstr>Aplicaciones web dinámicas en cliente</vt:lpstr>
      <vt:lpstr>Aplicaciones web dinámicas en servidor</vt:lpstr>
      <vt:lpstr>Aplicaciones web dinámicas en servidor</vt:lpstr>
      <vt:lpstr>Aplicaciones web estáticas vs dinámicas</vt:lpstr>
      <vt:lpstr>Aplicaciones web actuales</vt:lpstr>
      <vt:lpstr>Aplicaciones web – Algunas ventajas </vt:lpstr>
      <vt:lpstr>Aplicaciones web – Algunos inconvenientes</vt:lpstr>
      <vt:lpstr>Aplicaciones web – Funcionamiento</vt:lpstr>
      <vt:lpstr>¿Quién genera la página web dinámica?</vt:lpstr>
      <vt:lpstr>CGI</vt:lpstr>
      <vt:lpstr>CGI – Ventajas</vt:lpstr>
      <vt:lpstr>CGI – Inconvenientes</vt:lpstr>
      <vt:lpstr>Lenguajes de Script en servidor</vt:lpstr>
      <vt:lpstr>Lenguajes de script (PHP) – Ventajas</vt:lpstr>
      <vt:lpstr>Lenguajes de script (PHP) – Inconvenientes</vt:lpstr>
      <vt:lpstr>Frameworks de desarrollo web</vt:lpstr>
      <vt:lpstr>Frameworks de desarrollo web</vt:lpstr>
      <vt:lpstr>Frameworks de desarrollo web</vt:lpstr>
      <vt:lpstr>Frameworks de desarrollo – Ventajas </vt:lpstr>
      <vt:lpstr>Frameworks de desarrollo – Inconvenientes </vt:lpstr>
      <vt:lpstr>Frameworks de desarrollo – Ejemplos</vt:lpstr>
      <vt:lpstr>Frameworks de desarrollo – Ejemplos</vt:lpstr>
      <vt:lpstr>¿Qué usaremos durante 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102</cp:revision>
  <dcterms:created xsi:type="dcterms:W3CDTF">2020-03-19T01:13:35Z</dcterms:created>
  <dcterms:modified xsi:type="dcterms:W3CDTF">2024-09-30T10:01:16Z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