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61" r:id="rId4"/>
    <p:sldId id="262" r:id="rId5"/>
    <p:sldId id="263" r:id="rId6"/>
    <p:sldId id="266" r:id="rId7"/>
    <p:sldId id="267" r:id="rId8"/>
    <p:sldId id="265" r:id="rId9"/>
    <p:sldId id="269" r:id="rId10"/>
    <p:sldId id="270" r:id="rId11"/>
    <p:sldId id="264" r:id="rId12"/>
    <p:sldId id="268" r:id="rId13"/>
    <p:sldId id="272" r:id="rId14"/>
    <p:sldId id="273" r:id="rId15"/>
    <p:sldId id="274" r:id="rId16"/>
    <p:sldId id="271" r:id="rId17"/>
  </p:sldIdLst>
  <p:sldSz cx="1343977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74" autoAdjust="0"/>
  </p:normalViewPr>
  <p:slideViewPr>
    <p:cSldViewPr snapToGrid="0">
      <p:cViewPr varScale="1">
        <p:scale>
          <a:sx n="52" d="100"/>
          <a:sy n="52" d="100"/>
        </p:scale>
        <p:origin x="120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3B74DF7-E64D-441E-A1FE-BA58F3FBE691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A00BB6-1805-4BF7-9182-F420BAAB72B9}" type="slidenum">
              <a:rPr lang="es-ES" sz="1400" b="0" strike="noStrike" spc="-1">
                <a:latin typeface="Noto Sans"/>
                <a:ea typeface="DejaVu Sans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391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2407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3170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6087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5641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288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2349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3609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3819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1342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5506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4570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6595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3165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23D68B-C461-4EE1-8C5D-AB34F58ECF0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961E18-1B86-4FB6-BBD9-E4DB195240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A37C5AF-A56B-4CA1-BE73-1CC78485A780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CDFD80-CE5C-4B30-A729-384972449E51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D4D71C3-14E4-4461-ABA8-CDF7179DDF4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B8DAB65-D23C-46CF-A632-5EEE93285E48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7D187F-163D-4EEB-9F56-3DC073979AB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D5C489D-A684-4800-B154-E17FB0583E88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59D094D-52F4-402E-8F89-6A5AA321B05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2F52D02-EF3B-4FE7-A043-285D3A3ECF4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AB8007-AD3F-40A2-B9F6-39FFC6A8F08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09C478-0B8B-45E8-B175-09C8697BE956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77E7885-008B-459D-AF04-C4C29ECA5DC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1882B94-CB2D-414D-B337-A23B7EC8676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FC52EDB-7319-4C2C-BC33-C4D230C4AACC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86DA7F2-DA03-4C16-96F4-F659B99501CE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6C57C64-5BAB-48BF-BFF9-82D4FF205315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C72B47-5A18-401F-8D32-F2872BF71F1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B0F795-E28B-4BFF-9D03-5408933356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939157-F857-450B-85C1-E460D19459E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5F6E8B-A8AA-4A80-80A5-C80800AA03C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BCE0D1-A4E8-4278-9D76-6A9C6C655B8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819497-6725-4572-9810-53A0AC3C6E4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CEE967-FC56-423E-B4E2-C0F9A06BC5A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10367A-9B2A-4DDD-9B19-EFBFFBF775FC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AB5BBE-97FF-4F0B-BB66-A1B521C3A143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n/configuration.file.ph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5120" y="4730040"/>
            <a:ext cx="11609280" cy="1660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0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UT 1.1 – Arquitectura y herramientas web</a:t>
            </a:r>
            <a:br>
              <a:rPr lang="es-ES" sz="4000" dirty="0"/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8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PHP – Modularizar código – Fichero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php.ini</a:t>
            </a: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0" y="411120"/>
            <a:ext cx="13439520" cy="982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103"/>
              </a:spcBef>
              <a:buNone/>
              <a:tabLst>
                <a:tab pos="0" algn="l"/>
              </a:tabLst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Desarrollo web en entorno servidor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0" name="CuadroTexto 3"/>
          <p:cNvSpPr/>
          <p:nvPr/>
        </p:nvSpPr>
        <p:spPr>
          <a:xfrm>
            <a:off x="2404440" y="6267960"/>
            <a:ext cx="8567640" cy="98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IES Clara del Rey – Madrid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1CE6E7-FE74-D17B-BD8A-6AA0F596FC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3" b="35071"/>
          <a:stretch/>
        </p:blipFill>
        <p:spPr bwMode="auto">
          <a:xfrm>
            <a:off x="1004888" y="1615440"/>
            <a:ext cx="11430000" cy="323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b="1" spc="-1" dirty="0">
                <a:solidFill>
                  <a:srgbClr val="000000"/>
                </a:solidFill>
                <a:latin typeface="Noto Sans"/>
                <a:ea typeface="Noto Sans"/>
              </a:rPr>
              <a:t>PHP – Otras formas de modularizar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4051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Autoloading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de clases: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Carga automáticamente las clases utilizadas sin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include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/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require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Autoloading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con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composer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Sistema de configuración basado en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json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similar a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npm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o Maven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Uso de motores de plantillas, que simplifican la generación de HTML: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Twig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. El más popular.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Symfony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Laravel o Drupal lo utilizan.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Blade. El motor nativo en Laravel.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Otros menos populares: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Smarty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Plates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PHPTAL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Latte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158367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b="1" spc="-1" dirty="0">
                <a:solidFill>
                  <a:srgbClr val="000000"/>
                </a:solidFill>
                <a:latin typeface="Noto Sans"/>
                <a:ea typeface="Noto Sans"/>
              </a:rPr>
              <a:t>PHP – Fichero </a:t>
            </a:r>
            <a:r>
              <a:rPr lang="es-ES" b="1" spc="-1" dirty="0" err="1">
                <a:solidFill>
                  <a:srgbClr val="000000"/>
                </a:solidFill>
                <a:latin typeface="Noto Sans"/>
                <a:ea typeface="Noto Sans"/>
              </a:rPr>
              <a:t>php.ini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608739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Es el principal fichero de configuración de PHP.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Controla cómo se comporta PHP en el servidor, y permite configurar distintas directivas para ajustar rendimiento, seguridad y funcionalidad.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¿Dónde se encuentra? Se puede: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Ejecutar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php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--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ini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. 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En un script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php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llamar a la función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phpinfo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()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que muestra toda la configuración de PHP. Buscar "</a:t>
            </a:r>
            <a:r>
              <a:rPr lang="es-ES" sz="2800" i="1" spc="-1" dirty="0" err="1">
                <a:solidFill>
                  <a:srgbClr val="333333"/>
                </a:solidFill>
                <a:latin typeface="Noto Sans"/>
                <a:ea typeface="DejaVu Sans"/>
              </a:rPr>
              <a:t>Loaded</a:t>
            </a:r>
            <a:r>
              <a:rPr lang="es-ES" sz="2800" i="1" spc="-1" dirty="0">
                <a:solidFill>
                  <a:srgbClr val="333333"/>
                </a:solidFill>
                <a:latin typeface="Noto Sans"/>
                <a:ea typeface="DejaVu Sans"/>
              </a:rPr>
              <a:t> </a:t>
            </a:r>
            <a:r>
              <a:rPr lang="es-ES" sz="2800" i="1" spc="-1" dirty="0" err="1">
                <a:solidFill>
                  <a:srgbClr val="333333"/>
                </a:solidFill>
                <a:latin typeface="Noto Sans"/>
                <a:ea typeface="DejaVu Sans"/>
              </a:rPr>
              <a:t>Configuration</a:t>
            </a:r>
            <a:r>
              <a:rPr lang="es-ES" sz="2800" i="1" spc="-1" dirty="0">
                <a:solidFill>
                  <a:srgbClr val="333333"/>
                </a:solidFill>
                <a:latin typeface="Noto Sans"/>
                <a:ea typeface="DejaVu Sans"/>
              </a:rPr>
              <a:t> File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". O usar la función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php_ini_loaded_file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()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Al ejecutar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php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se busca el fichero .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ini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en distintos directorios. En la referencia de PHP está el orden de prioridad en la búsqueda: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	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  <a:hlinkClick r:id="rId3"/>
              </a:rPr>
              <a:t>https://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  <a:hlinkClick r:id="rId3"/>
              </a:rPr>
              <a:t>www.php.net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  <a:hlinkClick r:id="rId3"/>
              </a:rPr>
              <a:t>/manual/en/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  <a:hlinkClick r:id="rId3"/>
              </a:rPr>
              <a:t>configuration.file.php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032749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b="1" spc="-1" dirty="0">
                <a:solidFill>
                  <a:srgbClr val="000000"/>
                </a:solidFill>
                <a:latin typeface="Noto Sans"/>
                <a:ea typeface="Noto Sans"/>
              </a:rPr>
              <a:t>PHP – Fichero </a:t>
            </a:r>
            <a:r>
              <a:rPr lang="es-ES" b="1" spc="-1" dirty="0" err="1">
                <a:solidFill>
                  <a:srgbClr val="000000"/>
                </a:solidFill>
                <a:latin typeface="Noto Sans"/>
                <a:ea typeface="Noto Sans"/>
              </a:rPr>
              <a:t>php.ini</a:t>
            </a:r>
            <a:r>
              <a:rPr lang="es-ES" b="1" spc="-1" dirty="0">
                <a:solidFill>
                  <a:srgbClr val="000000"/>
                </a:solidFill>
                <a:latin typeface="Noto Sans"/>
                <a:ea typeface="Noto Sans"/>
              </a:rPr>
              <a:t> – Estructura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4769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Es un archivo de texto plano, con directivas de configuración.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Cada directiva se escribe en una línea sigue la estructura: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directiva = valor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Por ejemplo: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memory_limit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=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128M</a:t>
            </a:r>
            <a:endParaRPr lang="es-ES" sz="2800" i="1" spc="-1" dirty="0">
              <a:solidFill>
                <a:schemeClr val="accent1">
                  <a:lumMod val="75000"/>
                </a:schemeClr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Los comentarios se pueden escribir con ";" o con "#". Ejemplos: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; Esto es un comentario en .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ini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# Esto es también un comentario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memory_limit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=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128M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; El comentario puede tras la directiva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log_errors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= Off # También con almohadilla</a:t>
            </a:r>
          </a:p>
        </p:txBody>
      </p:sp>
    </p:spTree>
    <p:extLst>
      <p:ext uri="{BB962C8B-B14F-4D97-AF65-F5344CB8AC3E}">
        <p14:creationId xmlns:p14="http://schemas.microsoft.com/office/powerpoint/2010/main" val="2537807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b="1" spc="-1" dirty="0">
                <a:solidFill>
                  <a:srgbClr val="000000"/>
                </a:solidFill>
                <a:latin typeface="Noto Sans"/>
                <a:ea typeface="Noto Sans"/>
              </a:rPr>
              <a:t>PHP – Fichero </a:t>
            </a:r>
            <a:r>
              <a:rPr lang="es-ES" b="1" spc="-1" dirty="0" err="1">
                <a:solidFill>
                  <a:srgbClr val="000000"/>
                </a:solidFill>
                <a:latin typeface="Noto Sans"/>
                <a:ea typeface="Noto Sans"/>
              </a:rPr>
              <a:t>php.ini</a:t>
            </a:r>
            <a:r>
              <a:rPr lang="es-ES" b="1" spc="-1" dirty="0">
                <a:solidFill>
                  <a:srgbClr val="000000"/>
                </a:solidFill>
                <a:latin typeface="Noto Sans"/>
                <a:ea typeface="Noto Sans"/>
              </a:rPr>
              <a:t> – Valores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6565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Lógicos –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On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/Off o 1/0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	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display_errors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= On</a:t>
            </a:r>
            <a:endParaRPr lang="es-ES" sz="2800" i="1" spc="-1" dirty="0">
              <a:solidFill>
                <a:schemeClr val="accent1">
                  <a:lumMod val="75000"/>
                </a:schemeClr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Numéricos – Pueden incluir unidades, como M para megabyte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max_execution_time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= 30</a:t>
            </a:r>
            <a:b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post_max_size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= 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8M</a:t>
            </a:r>
            <a:endParaRPr lang="en-US" sz="2800" i="1" spc="-1" dirty="0">
              <a:solidFill>
                <a:schemeClr val="accent1">
                  <a:lumMod val="75000"/>
                </a:schemeClr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Texto – En general, se puede escribir sin comillas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i="1" spc="-1" dirty="0">
                <a:solidFill>
                  <a:srgbClr val="333333"/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error_log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= "/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var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/log/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php_errors.log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"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Listas – Algunas directivas admiten varios valores, en líneas separadas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extension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=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mbstring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extension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=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gd</a:t>
            </a:r>
            <a:endParaRPr lang="es-ES" sz="2800" i="1" spc="-1" dirty="0">
              <a:solidFill>
                <a:schemeClr val="accent1">
                  <a:lumMod val="75000"/>
                </a:schemeClr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967644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b="1" spc="-1" dirty="0">
                <a:solidFill>
                  <a:srgbClr val="000000"/>
                </a:solidFill>
                <a:latin typeface="Noto Sans"/>
                <a:ea typeface="Noto Sans"/>
              </a:rPr>
              <a:t>PHP – Fichero </a:t>
            </a:r>
            <a:r>
              <a:rPr lang="es-ES" b="1" spc="-1" dirty="0" err="1">
                <a:solidFill>
                  <a:srgbClr val="000000"/>
                </a:solidFill>
                <a:latin typeface="Noto Sans"/>
                <a:ea typeface="Noto Sans"/>
              </a:rPr>
              <a:t>php.ini</a:t>
            </a:r>
            <a:r>
              <a:rPr lang="es-ES" b="1" spc="-1" dirty="0">
                <a:solidFill>
                  <a:srgbClr val="000000"/>
                </a:solidFill>
                <a:latin typeface="Noto Sans"/>
                <a:ea typeface="Noto Sans"/>
              </a:rPr>
              <a:t> – Ejemplos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11789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; Muestra o no los errores en la salida</a:t>
            </a:r>
            <a:b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display_errors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= Off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; Nivel de reporte de errores</a:t>
            </a:r>
            <a:b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error_reporting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=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E_ALL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&amp; ~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E_NOTICE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&amp; ~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E_DEPRECATED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; Límite de memoria</a:t>
            </a:r>
            <a:b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memory_limit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=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256M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; Tiempo máximo de ejecución de un script</a:t>
            </a:r>
            <a:b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max_execution_time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= 60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; Tamaño máximo de datos POST</a:t>
            </a:r>
            <a:b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post_max_size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=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16M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514579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b="1" spc="-1" dirty="0">
                <a:solidFill>
                  <a:srgbClr val="000000"/>
                </a:solidFill>
                <a:latin typeface="Noto Sans"/>
                <a:ea typeface="Noto Sans"/>
              </a:rPr>
              <a:t>PHP – Fichero </a:t>
            </a:r>
            <a:r>
              <a:rPr lang="es-ES" b="1" spc="-1" dirty="0" err="1">
                <a:solidFill>
                  <a:srgbClr val="000000"/>
                </a:solidFill>
                <a:latin typeface="Noto Sans"/>
                <a:ea typeface="Noto Sans"/>
              </a:rPr>
              <a:t>php.ini</a:t>
            </a:r>
            <a:r>
              <a:rPr lang="es-ES" b="1" spc="-1" dirty="0">
                <a:solidFill>
                  <a:srgbClr val="000000"/>
                </a:solidFill>
                <a:latin typeface="Noto Sans"/>
                <a:ea typeface="Noto Sans"/>
              </a:rPr>
              <a:t> – Ejemplos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3692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; Tamaño máximo de archivos subidos</a:t>
            </a:r>
            <a:b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upload_max_filesize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=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10M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; Ruta para guardar archivos de sesión</a:t>
            </a:r>
            <a:b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session.save_path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= "/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var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/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lib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/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php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/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sessions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"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; Cargar extensiones de PHP</a:t>
            </a:r>
            <a:b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extension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=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mbstring</a:t>
            </a:r>
            <a:b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extension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=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gd</a:t>
            </a:r>
            <a:b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extension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=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mysqli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; Configuración de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logging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de errores</a:t>
            </a:r>
            <a:b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log_errors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=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On</a:t>
            </a:r>
            <a:b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error_log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= "/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var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/log/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php_errors.log"Confi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58020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b="1" spc="-1" dirty="0">
                <a:solidFill>
                  <a:srgbClr val="000000"/>
                </a:solidFill>
                <a:latin typeface="Noto Sans"/>
                <a:ea typeface="Noto Sans"/>
              </a:rPr>
              <a:t>PHP – Modularizar código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0460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En PHP, como en cualquier otro lenguaje, es una buena práctica modularizar el código, dividiéndolo en múltiples archivos.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Se dispone de cuatro instrucciones básicas para incluir unos archivos dentro de otros: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include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include_once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require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require_once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87010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b="1" spc="-1" dirty="0">
                <a:solidFill>
                  <a:srgbClr val="000000"/>
                </a:solidFill>
                <a:latin typeface="Noto Sans"/>
                <a:ea typeface="Noto Sans"/>
              </a:rPr>
              <a:t>PHP – </a:t>
            </a:r>
            <a:r>
              <a:rPr lang="es-ES" b="1" spc="-1" dirty="0" err="1">
                <a:solidFill>
                  <a:srgbClr val="000000"/>
                </a:solidFill>
                <a:latin typeface="Noto Sans"/>
                <a:ea typeface="Noto Sans"/>
              </a:rPr>
              <a:t>include</a:t>
            </a:r>
            <a:r>
              <a:rPr lang="es-ES" b="1" spc="-1" dirty="0">
                <a:solidFill>
                  <a:srgbClr val="000000"/>
                </a:solidFill>
                <a:latin typeface="Noto Sans"/>
                <a:ea typeface="Noto Sans"/>
              </a:rPr>
              <a:t> – </a:t>
            </a:r>
            <a:r>
              <a:rPr lang="es-ES" b="1" spc="-1" dirty="0" err="1">
                <a:solidFill>
                  <a:srgbClr val="000000"/>
                </a:solidFill>
                <a:latin typeface="Noto Sans"/>
                <a:ea typeface="Noto Sans"/>
              </a:rPr>
              <a:t>require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54878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La instrucción "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include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" inserta el contenido del archivo especificado en el lugar donde se encuentre la sentencia.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&lt;?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php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include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'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funciones.php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'; // Incluye el archivo de funciones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resultadoOperacion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(); // Usa una función de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funciones.php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?&gt;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Si el archivo no se encuentra, se produce un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warning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y el script continúa.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Puede incluirse dos veces el mismo archivo, pero esto puede llevar a redefinir funciones o clases, lo que sí podría provocar errores.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La instrucción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require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es idéntica a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include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pero si no se encuentra el archivo, se detiene el script con un error.</a:t>
            </a:r>
          </a:p>
        </p:txBody>
      </p:sp>
    </p:spTree>
    <p:extLst>
      <p:ext uri="{BB962C8B-B14F-4D97-AF65-F5344CB8AC3E}">
        <p14:creationId xmlns:p14="http://schemas.microsoft.com/office/powerpoint/2010/main" val="200439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b="1" spc="-1" dirty="0">
                <a:solidFill>
                  <a:srgbClr val="000000"/>
                </a:solidFill>
                <a:latin typeface="Noto Sans"/>
                <a:ea typeface="Noto Sans"/>
              </a:rPr>
              <a:t>PHP – </a:t>
            </a:r>
            <a:r>
              <a:rPr lang="es-ES" b="1" spc="-1" dirty="0" err="1">
                <a:solidFill>
                  <a:srgbClr val="000000"/>
                </a:solidFill>
                <a:latin typeface="Noto Sans"/>
                <a:ea typeface="Noto Sans"/>
              </a:rPr>
              <a:t>include_once</a:t>
            </a:r>
            <a:r>
              <a:rPr lang="es-ES" b="1" spc="-1" dirty="0">
                <a:solidFill>
                  <a:srgbClr val="000000"/>
                </a:solidFill>
                <a:latin typeface="Noto Sans"/>
                <a:ea typeface="Noto Sans"/>
              </a:rPr>
              <a:t> – </a:t>
            </a:r>
            <a:r>
              <a:rPr lang="es-ES" b="1" spc="-1" dirty="0" err="1">
                <a:solidFill>
                  <a:srgbClr val="000000"/>
                </a:solidFill>
                <a:latin typeface="Noto Sans"/>
                <a:ea typeface="Noto Sans"/>
              </a:rPr>
              <a:t>require_once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8001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Include_once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es como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include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pero el archivo se incluirá sólo una vez.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&lt;?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php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include_once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'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funciones.php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'; // Incluye el archivo de funciones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resultadoOperacion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(); // Usa una función de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funciones.php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include_once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'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funciones.php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'; // Esto no hace nada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resultadoOtraOperacion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(); // Usa otra función de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funciones.php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?&gt;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Igual que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include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si el archivo no se encuentra, se produce un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warning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pero el script sigue ejecutándose. Sólo se incluye el archivo donde se haya hecho la primera llamada a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include_once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require_once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es idéntica a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include_once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pero si no se encuentra el archivo se lanza un error.</a:t>
            </a:r>
          </a:p>
        </p:txBody>
      </p:sp>
    </p:spTree>
    <p:extLst>
      <p:ext uri="{BB962C8B-B14F-4D97-AF65-F5344CB8AC3E}">
        <p14:creationId xmlns:p14="http://schemas.microsoft.com/office/powerpoint/2010/main" val="284313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b="1" spc="-1" dirty="0">
                <a:solidFill>
                  <a:srgbClr val="000000"/>
                </a:solidFill>
                <a:latin typeface="Noto Sans"/>
                <a:ea typeface="Noto Sans"/>
              </a:rPr>
              <a:t>PHP – Control de flujo e </a:t>
            </a:r>
            <a:r>
              <a:rPr lang="es-ES" b="1" spc="-1" dirty="0" err="1">
                <a:solidFill>
                  <a:srgbClr val="000000"/>
                </a:solidFill>
                <a:latin typeface="Noto Sans"/>
                <a:ea typeface="Noto Sans"/>
              </a:rPr>
              <a:t>includes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605148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Cualquiera de las instrucciones que hemos visto se puede usar dentro de control de flujo, de forma que se cargue o no un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include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en función de cierta condición.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&lt;?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php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# Comprobar si el usuario está autenticado, usando sesión, p. ej.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usuarioAutenticado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=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isUserAutenticated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();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# En función de si está o no autenticado, mostrar un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include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u otro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if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($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usuarioAutenticado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) {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include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'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dashboard.php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';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}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else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{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include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'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login.php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';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}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?&gt;</a:t>
            </a:r>
          </a:p>
        </p:txBody>
      </p:sp>
    </p:spTree>
    <p:extLst>
      <p:ext uri="{BB962C8B-B14F-4D97-AF65-F5344CB8AC3E}">
        <p14:creationId xmlns:p14="http://schemas.microsoft.com/office/powerpoint/2010/main" val="875230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b="1" spc="-1" dirty="0">
                <a:solidFill>
                  <a:srgbClr val="000000"/>
                </a:solidFill>
                <a:latin typeface="Noto Sans"/>
                <a:ea typeface="Noto Sans"/>
              </a:rPr>
              <a:t>PHP – Control de errores al usar </a:t>
            </a:r>
            <a:r>
              <a:rPr lang="es-ES" b="1" spc="-1" dirty="0" err="1">
                <a:solidFill>
                  <a:srgbClr val="000000"/>
                </a:solidFill>
                <a:latin typeface="Noto Sans"/>
                <a:ea typeface="Noto Sans"/>
              </a:rPr>
              <a:t>include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605148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Si se necesita que un fichero esté disponible, se puede usar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require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o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require_once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que lanzan errores si no está disponible.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Pero si se usa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include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o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include_once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y se quiere controlar el error, se debe comprobar la existencia del fichero.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&lt;?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php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if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(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file_exists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('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config.php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')) {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include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'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config.php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';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}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else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{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// Manejar el error: registrar, mostrar mensaje amigable, etc.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error_log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('Archivo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config.php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no encontrado.');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die('Error de configuración.'); // Finaliza el script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}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?&gt;</a:t>
            </a:r>
          </a:p>
        </p:txBody>
      </p:sp>
    </p:spTree>
    <p:extLst>
      <p:ext uri="{BB962C8B-B14F-4D97-AF65-F5344CB8AC3E}">
        <p14:creationId xmlns:p14="http://schemas.microsoft.com/office/powerpoint/2010/main" val="90583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b="1" spc="-1" dirty="0">
                <a:solidFill>
                  <a:srgbClr val="000000"/>
                </a:solidFill>
                <a:latin typeface="Noto Sans"/>
                <a:ea typeface="Noto Sans"/>
              </a:rPr>
              <a:t>PHP – </a:t>
            </a:r>
            <a:r>
              <a:rPr lang="es-ES" b="1" spc="-1" dirty="0" err="1">
                <a:solidFill>
                  <a:srgbClr val="000000"/>
                </a:solidFill>
                <a:latin typeface="Noto Sans"/>
                <a:ea typeface="Noto Sans"/>
              </a:rPr>
              <a:t>Paths</a:t>
            </a:r>
            <a:r>
              <a:rPr lang="es-ES" b="1" spc="-1" dirty="0">
                <a:solidFill>
                  <a:srgbClr val="000000"/>
                </a:solidFill>
                <a:latin typeface="Noto Sans"/>
                <a:ea typeface="Noto Sans"/>
              </a:rPr>
              <a:t> al incluir ficheros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3692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Absolutos – Hacen referencia a la estructura del disco, no a la de la aplicación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php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. Son menos portables entre distintos servidores, porque todos los servidores deben tener la misma estructura de disco. Ejemplos: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include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'/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var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/www/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html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/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includes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/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cabecera.php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'; // Ruta Linux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include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'C:\\web\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includes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\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cabecera.php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';	// Ruta Windows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Relativos – Hacen referencia a la estructura de la aplicación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php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. Pueden ser relativos al script en ejecución, o a la raíz de la aplicación PHP, en cuyo caso empezarán con '/'. Más portables ente servidores. Ejemplos: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include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'../../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includes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/inicio-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sesion.php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'; // Relativa al script actual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include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'/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includes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/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sesion.php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'; // Relativa a la raíz de la aplicación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include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'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fun.php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'; // Relativa a script actual, en mismo directorio.</a:t>
            </a:r>
          </a:p>
        </p:txBody>
      </p:sp>
    </p:spTree>
    <p:extLst>
      <p:ext uri="{BB962C8B-B14F-4D97-AF65-F5344CB8AC3E}">
        <p14:creationId xmlns:p14="http://schemas.microsoft.com/office/powerpoint/2010/main" val="1756593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b="1" spc="-1" dirty="0">
                <a:solidFill>
                  <a:srgbClr val="000000"/>
                </a:solidFill>
                <a:latin typeface="Noto Sans"/>
                <a:ea typeface="Noto Sans"/>
              </a:rPr>
              <a:t>PHP – </a:t>
            </a:r>
            <a:r>
              <a:rPr lang="es-ES" b="1" spc="-1" dirty="0" err="1">
                <a:solidFill>
                  <a:srgbClr val="000000"/>
                </a:solidFill>
                <a:latin typeface="Noto Sans"/>
                <a:ea typeface="Noto Sans"/>
              </a:rPr>
              <a:t>Paths</a:t>
            </a:r>
            <a:r>
              <a:rPr lang="es-ES" b="1" spc="-1" dirty="0">
                <a:solidFill>
                  <a:srgbClr val="000000"/>
                </a:solidFill>
                <a:latin typeface="Noto Sans"/>
                <a:ea typeface="Noto Sans"/>
              </a:rPr>
              <a:t> al incluir – </a:t>
            </a:r>
            <a:r>
              <a:rPr lang="es-ES" b="1" spc="-1" dirty="0" err="1">
                <a:solidFill>
                  <a:srgbClr val="000000"/>
                </a:solidFill>
                <a:latin typeface="Noto Sans"/>
                <a:ea typeface="Noto Sans"/>
              </a:rPr>
              <a:t>include_path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4769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La directiva "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include_path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" permite configurar una serie de directorios en los que PHP buscará cuando se haga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include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de un fichero.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Esta directiva se puede configurar en el fichero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php.ini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	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include_path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= ".:/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usr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/local/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lib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/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php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" ;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PHP.ini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O se puede configurar en un script PHP en tiempo de ejecución: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	$inicial =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get_include_path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()</a:t>
            </a:r>
            <a:b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	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set_include_path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($inicial .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PATH_SEPARATOR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. 'otra/carpeta');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PHP, cuando encuentra un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include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o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require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buscará en los directorios indicados en el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include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path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Este mecanismo centraliza las rutas de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inclusion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5284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b="1" spc="-1" dirty="0">
                <a:solidFill>
                  <a:srgbClr val="000000"/>
                </a:solidFill>
                <a:latin typeface="Noto Sans"/>
                <a:ea typeface="Noto Sans"/>
              </a:rPr>
              <a:t>PHP – </a:t>
            </a:r>
            <a:r>
              <a:rPr lang="es-ES" b="1" spc="-1" dirty="0" err="1">
                <a:solidFill>
                  <a:srgbClr val="000000"/>
                </a:solidFill>
                <a:latin typeface="Noto Sans"/>
                <a:ea typeface="Noto Sans"/>
              </a:rPr>
              <a:t>Paths</a:t>
            </a:r>
            <a:r>
              <a:rPr lang="es-ES" b="1" spc="-1" dirty="0">
                <a:solidFill>
                  <a:srgbClr val="000000"/>
                </a:solidFill>
                <a:latin typeface="Noto Sans"/>
                <a:ea typeface="Noto Sans"/>
              </a:rPr>
              <a:t> al incluir – __</a:t>
            </a:r>
            <a:r>
              <a:rPr lang="es-ES" b="1" spc="-1" dirty="0" err="1">
                <a:solidFill>
                  <a:srgbClr val="000000"/>
                </a:solidFill>
                <a:latin typeface="Noto Sans"/>
                <a:ea typeface="Noto Sans"/>
              </a:rPr>
              <a:t>DIR</a:t>
            </a:r>
            <a:r>
              <a:rPr lang="es-ES" b="1" spc="-1" dirty="0">
                <a:solidFill>
                  <a:srgbClr val="000000"/>
                </a:solidFill>
                <a:latin typeface="Noto Sans"/>
                <a:ea typeface="Noto Sans"/>
              </a:rPr>
              <a:t>__ y __FILE__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297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__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DIR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__ (con dos guiones bajos al principio y al final) es una constante que devuelve el directorio en el que se encuentra el fichero en el que se consulta la constante. Se puede usar para montar la ruta de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includes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include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__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DIR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__ . "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images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" .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nombreImagen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;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__FILE__ devuelve el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path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del fichero en el que se consulta la constante.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En ambos casos, siempre devuelve una ruta absoluta en el , respecto al disco, no respecto a la aplicación.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Se puede obtener la ruta del directorio a partir de la del fichero, con la función "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dirname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":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$directorio =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dirname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(__FILE__); // Devuelve lo mismo que __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DIR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__</a:t>
            </a:r>
          </a:p>
        </p:txBody>
      </p:sp>
    </p:spTree>
    <p:extLst>
      <p:ext uri="{BB962C8B-B14F-4D97-AF65-F5344CB8AC3E}">
        <p14:creationId xmlns:p14="http://schemas.microsoft.com/office/powerpoint/2010/main" val="2972578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16831</TotalTime>
  <Words>1647</Words>
  <Application>Microsoft Office PowerPoint</Application>
  <PresentationFormat>Personalizado</PresentationFormat>
  <Paragraphs>109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Noto Sans</vt:lpstr>
      <vt:lpstr>Symbol</vt:lpstr>
      <vt:lpstr>Times New Roman</vt:lpstr>
      <vt:lpstr>Wingdings</vt:lpstr>
      <vt:lpstr>Office Theme</vt:lpstr>
      <vt:lpstr>Office Theme</vt:lpstr>
      <vt:lpstr>UT 1.1 – Arquitectura y herramientas web 8 – PHP – Modularizar código – Fichero php.ini</vt:lpstr>
      <vt:lpstr>PHP – Modularizar código</vt:lpstr>
      <vt:lpstr>PHP – include – require</vt:lpstr>
      <vt:lpstr>PHP – include_once – require_once</vt:lpstr>
      <vt:lpstr>PHP – Control de flujo e includes</vt:lpstr>
      <vt:lpstr>PHP – Control de errores al usar include</vt:lpstr>
      <vt:lpstr>PHP – Paths al incluir ficheros</vt:lpstr>
      <vt:lpstr>PHP – Paths al incluir – include_path</vt:lpstr>
      <vt:lpstr>PHP – Paths al incluir – __DIR__ y __FILE__</vt:lpstr>
      <vt:lpstr>PHP – Otras formas de modularizar</vt:lpstr>
      <vt:lpstr>PHP – Fichero php.ini</vt:lpstr>
      <vt:lpstr>PHP – Fichero php.ini – Estructura</vt:lpstr>
      <vt:lpstr>PHP – Fichero php.ini – Valores</vt:lpstr>
      <vt:lpstr>PHP – Fichero php.ini – Ejemplos</vt:lpstr>
      <vt:lpstr>PHP – Fichero php.ini – Ejemplos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subject/>
  <dc:creator>Familia López Lamela</dc:creator>
  <dc:description/>
  <cp:lastModifiedBy>Familia López Lamela</cp:lastModifiedBy>
  <cp:revision>120</cp:revision>
  <dcterms:created xsi:type="dcterms:W3CDTF">2020-03-19T01:13:35Z</dcterms:created>
  <dcterms:modified xsi:type="dcterms:W3CDTF">2024-10-15T08:37:57Z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20</vt:i4>
  </property>
  <property fmtid="{D5CDD505-2E9C-101B-9397-08002B2CF9AE}" pid="3" name="PresentationFormat">
    <vt:lpwstr>Personalizado</vt:lpwstr>
  </property>
  <property fmtid="{D5CDD505-2E9C-101B-9397-08002B2CF9AE}" pid="4" name="Slides">
    <vt:i4>20</vt:i4>
  </property>
</Properties>
</file>