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4" r:id="rId3"/>
    <p:sldId id="293" r:id="rId4"/>
    <p:sldId id="295" r:id="rId5"/>
    <p:sldId id="296" r:id="rId6"/>
    <p:sldId id="298" r:id="rId7"/>
    <p:sldId id="299" r:id="rId8"/>
    <p:sldId id="300" r:id="rId9"/>
    <p:sldId id="301" r:id="rId10"/>
    <p:sldId id="282" r:id="rId11"/>
    <p:sldId id="297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93" d="100"/>
          <a:sy n="9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84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90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AACF5-4A30-996B-7C04-52CC794F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4CB8E3C-5887-FC0D-B926-BA96BAE9909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3D06453F-20EC-7A86-1013-1E1CCFFDB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9DF20490-E3D4-F82E-8EC9-3288877BAC8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0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75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064D8-A965-E6FE-5167-7E882E1F3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10F86C1B-8E64-B8EC-33BD-B9DE55557309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2F77296-A1CA-A09D-C1F5-5DC8A6760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E58471ED-DDF9-E023-A285-4A12C9EA809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352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4303B-2DAE-FEEB-B731-D0CEE61F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1B7CED9C-9DED-E480-E1FA-349C895512CC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7578D4F-2053-D0CD-7CD8-B298B3C08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DA98D8D-50DB-EF3B-CD9D-D2E2E183BFD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42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9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B1FC-86C8-30CA-C09B-555338EF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529DFDA6-DC8F-EF54-D8A0-0188F0311D12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7FDE9AF-F938-6079-336D-A1CA231D8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AE9283E-702F-D658-F7DA-CDD638F1352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772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B1FC-86C8-30CA-C09B-555338EF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529DFDA6-DC8F-EF54-D8A0-0188F0311D12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7FDE9AF-F938-6079-336D-A1CA231D8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AE9283E-702F-D658-F7DA-CDD638F1352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32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51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661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3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91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462-6E67-E25E-71A8-C0D8702C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0D1E1249-1A75-6A24-8EAA-32AC304540A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F74A2D8-D552-A2A6-7200-C3FDD25F4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18CBCF7-F47B-8564-3B1C-50658B3D24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171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CE059-2493-3661-53A8-B9959B68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6012F98-E4ED-3069-61E5-1D429BFCCBE8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05A0B3B6-F9A5-C0D7-277C-B5AB715F6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1E062D1F-6811-5492-E695-71B9D24FCF6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786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A471-D363-76E3-13A1-E78792A3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C245E4A2-FBDF-4450-AE1C-5B335049614D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6D1140A-D860-E6D2-272E-3503F02B3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CA5416CD-FF91-B0AD-F7E5-9D989AC37A5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1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75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9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21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84CD9-4CD1-1BAF-89C8-25AF2490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7C798470-6EEE-327C-AF04-42EB5E7A461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CCF993A7-5E2C-541A-F2B1-DB9FCCA86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9AEAF5A7-C52D-6D91-A0C6-F184599335B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48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84CD9-4CD1-1BAF-89C8-25AF2490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7C798470-6EEE-327C-AF04-42EB5E7A461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CCF993A7-5E2C-541A-F2B1-DB9FCCA86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9AEAF5A7-C52D-6D91-A0C6-F184599335B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66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4C6D-6094-6943-D6A0-E6E25DB5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E0089363-98AA-A18E-0CCC-7E2848E1D190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74C3959-6726-7DEC-A702-08947CE39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2A66B767-E585-4D1A-80AC-F34F29736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15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4C6D-6094-6943-D6A0-E6E25DB5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E0089363-98AA-A18E-0CCC-7E2848E1D190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74C3959-6726-7DEC-A702-08947CE39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2A66B767-E585-4D1A-80AC-F34F29736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76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/>
            </a:br>
            <a:r>
              <a:rPr lang="es-ES" sz="2800" spc="-1">
                <a:solidFill>
                  <a:srgbClr val="000000"/>
                </a:solidFill>
                <a:latin typeface="Noto Sans"/>
                <a:ea typeface="Noto Sans"/>
              </a:rPr>
              <a:t>5</a:t>
            </a:r>
            <a:r>
              <a:rPr lang="es-ES" sz="28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IoC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en Spring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Beans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Definición y uso de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beans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Uso de un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utilizar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hay que "inyectarlo" en una clase para que lo utilice.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tres formas de realizar la inyección de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por constructor. Recomendada (código más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testeable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por atributo.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por setter.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Vamos a ver las tres, suponiendo que queremos inyectar un objeto de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 haber configurado por XML o por anotaciones (@Bean, @Component, @Service, etc.). Para la inyección, la forma en la que se ha declarado y configurado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indiferente.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8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constructor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clase que recibe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una dependencia que se inyecta) recibirá en su constructor un objeto del mismo tipo que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queremos inyectar.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constructor se debe encargar de utilizar esta dependencia recibida.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Suele haber dos casos: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Guardar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un atributo privado para usarlo posteriormente en distintos métodos de la clase. Lo más habitual.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durante la construcción del objeto de la clase, y descartarlo si no se va a utilizar posteriormente.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clase que recibe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que ser a su vez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que se haga correctamente la inyección de dependencias.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09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20117-43FA-4728-5CE7-F90C72C3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8D73A7F2-044F-D366-E0E4-E2A2EAD6C547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constructor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957B827-9CD1-DB45-188A-3FFE0A4B2D78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clase que recibe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que lo guarda para usarlo posteriormente en un método.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ClaseConDependencias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Atributo para guardar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uso posterior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final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El constructor recibe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ClaseConDependencias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dependencia){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dependencia;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Otros métodos que usan el objeto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24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atributo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conocida como inyección por campo o por propiedad. En otros lenguajes los campos y las propiedades son los atributos de Java.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estos casos se utiliza la anotación “@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Autowired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para identificar aquellos atributos que deben ser inyectados por el contendor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es necesario que se use un constructor o un setter. El contendor de dependencias de Spring asignará un valor al atributo automáticamente.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igual que en la inyección por constructor, la clase que recibe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que ser a su vez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que se haga correctamente la inyección de dependencias.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tipo de inyección es menos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la realizada en constructor, porque no se pueden usar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mocks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para sustituir a la dependencia "real"</a:t>
            </a:r>
          </a:p>
        </p:txBody>
      </p:sp>
    </p:spTree>
    <p:extLst>
      <p:ext uri="{BB962C8B-B14F-4D97-AF65-F5344CB8AC3E}">
        <p14:creationId xmlns:p14="http://schemas.microsoft.com/office/powerpoint/2010/main" val="3937797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2CDF-20D9-C322-641C-374D3162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5C10C65-063A-EFB6-73C2-686ED85D1FE1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atributo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70F129D7-79BA-3722-6CF5-8BBF114DC55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la misma clase de ejemplo de inyección por constructor, modificada para que use inyección por atributo.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ClaseConDependencias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Atributo para guardar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uso posterior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No puede ser final porque en este tipo de inyección Spring inyecta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DESPUÉS de la creación del objeto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Autowired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No es necesario el constructor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Otros métodos que usan el objeto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437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setter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Es, en lo fundamental, igual que la inyección por atributo, pero se hace colocando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Autowired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al setter del atributo, no al atributo directamente.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tener en cuenta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dependencia inyectada puede cambiarse después de la inyección realizada por Spring. Esto hace que: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Sea más flexible, permite usar una dependencia distinta en ciertos casos.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Pero también puede ser más problemática, porque podemos, virtualmente, eliminar una dependencia, dejarla 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porque podemos crear objetos de la clase sin pasar la dependencia al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30828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E66F8-8A32-A7E4-80FB-9686D9D7B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A7549AF-7D66-9D73-A8B8-5972BA0B6004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Inyección por setter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45BD8CA9-B5B3-4FBC-6B66-D2579F06E4E3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 vez, la misma clase con dependencia por setter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ClaseConDependencias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Atributo para guardar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uso posterior. No puede ser final porque 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Spring inyecta 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DESPUÉS de la creación del objeto. Además, hay un setter.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Autowired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// Otros métodos que usan el objeto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this.helloWorldBean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>
              <a:spcAft>
                <a:spcPts val="1414"/>
              </a:spcAft>
            </a:pP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53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Buenas prácticas – Uso de interfaces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todos los ejemplos presentados muestran clases, se considera buena práctica el uso de interfaces para la inyección de dependencias.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Existe un principio de diseño denominado "Principio de inversión de dependencias" que dice: "Depende de la abstracción, no de los detalles".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se traduce, en el contexto de la inyección de dependencias en Spring (y en cualquier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similar) en: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Cualquier clase que se quiera usar como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debería ser la implementación de una interfaz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inyecta la dependencia, se debe usar siempre la interfaz, no la implementación. </a:t>
            </a:r>
          </a:p>
        </p:txBody>
      </p:sp>
    </p:spTree>
    <p:extLst>
      <p:ext uri="{BB962C8B-B14F-4D97-AF65-F5344CB8AC3E}">
        <p14:creationId xmlns:p14="http://schemas.microsoft.com/office/powerpoint/2010/main" val="2765949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1C1A0-1AD7-66AE-F71F-F8770178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95489926-E377-1E14-F750-35C25BF6DF9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Buenas prácticas – Interfaces – Ejemplo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B1A2EF40-F72F-C7CF-2277-997A33805E5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Supongamos una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MailMessagingService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se quiere usar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inyectar en otros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Atributos privados, no tiene constructor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 … 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cumplir con el principio de inversión de dependencias, se debe extraer una interfaz del servicio:</a:t>
            </a: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 // Debe implementarse en la clase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MailMessagingService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interface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 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sendMail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 // Por defecto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abstract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10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1C1A0-1AD7-66AE-F71F-F8770178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95489926-E377-1E14-F750-35C25BF6DF9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Buenas prácticas – Interfaces – Ejemplo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B1A2EF40-F72F-C7CF-2277-997A33805E5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Ya al hacer la inyección de dependencias (sea cual sea el mecanismo usado) se debe usar la interfaz, no la implementación: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Service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ClaseQueRecibeDependencias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Atributo para la dependencia inyectada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final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Inyección por constructor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ClaseQueRecibeDependencias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5116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Spring existe un contenedor de inversión de control, que es el responsable de crear las dependencias e inyectarlas en los objetos que las necesitan.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Todo el sistema de inyección de dependencias se mueve alrededor del concepto de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es cualquier objeto que el contenedor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Spring crea, gestiona, y controla.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Cualquier clase puede ser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Sólo hay que definir, de alguna forma de las varias posibles, que esa clase es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014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Múltiples implementaciones de interfaz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hay varias implementaciones de una interfaz inyectada, Spring puede tener dificultades para identificar cuál de las implementaciones se debe inyectar. Hay varias opciones: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Especificar la implementación primaria, la implementación que se debe inyectar cuando se inyecte la interfaz. Esto se hace con la anotación "@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en la implementación por defecto. Spring usará, salvo instrucciones en otro sentido, esa implementación siempre que se deba inyectar la interfaz.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realizar la inyección de la interfaz, especificar qué implementación se desea utilizar, si es distinta a la implementación por defecto. Esto se hace con la anotación "@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Qualifier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en la inyección (sea por constructor, por atributo o por setter).</a:t>
            </a:r>
          </a:p>
        </p:txBody>
      </p:sp>
    </p:spTree>
    <p:extLst>
      <p:ext uri="{BB962C8B-B14F-4D97-AF65-F5344CB8AC3E}">
        <p14:creationId xmlns:p14="http://schemas.microsoft.com/office/powerpoint/2010/main" val="4013543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Múltiples implementaciones – Ejemplo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Supongamos la interfaz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que se quiere usar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inyectarla en distintos componentes.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interface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sendMail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por defecto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abstract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sendMail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clase se implementará de dos formas diferentes, una para enviar mensajes por correo electrónico, y otra para enviarlos por SMS.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defecto se desea que se use la implementación que envía mensajes por correo electrónico.</a:t>
            </a:r>
          </a:p>
        </p:txBody>
      </p:sp>
    </p:spTree>
    <p:extLst>
      <p:ext uri="{BB962C8B-B14F-4D97-AF65-F5344CB8AC3E}">
        <p14:creationId xmlns:p14="http://schemas.microsoft.com/office/powerpoint/2010/main" val="2404411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Múltiples implementaciones – Ejemplo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Habría dos implementaciones: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MailMessagingService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implementación por defecto o "primaria":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Implementación de métodos abstractos de la interfaz para usar email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SmsMessagingService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una implementación alternativa: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SmsMessagingService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// Implementación de métodos abstractos de la interfaz para usar SMS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99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41B3-D4DC-21D3-62C7-F487295B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3C15EAD-6023-6FF6-116A-706657D2618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Múltiples implementaciones – Ejemplo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5B40F6-120E-3389-45C8-CE603C5FD12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inyectaría la implementación por defecto, pero puede forzarse la otra: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ConDependenciaPorDefecto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final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ConDependenciaPorDefecto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…</a:t>
            </a:r>
          </a:p>
          <a:p>
            <a:pPr>
              <a:spcAft>
                <a:spcPts val="1414"/>
              </a:spcAft>
            </a:pP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ConDependenciaAlternativa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final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ConDependenciaPorDefecto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@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Qualifier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smsMessagingService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")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…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2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AAC6-919A-AA5E-0967-90721D77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724AB976-A0AC-5DEC-1718-14503AD8392F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Component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Observaciones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B8FC5607-3D36-2191-AB25-1870E2120CD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usar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Spring registra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el mismo nombre de la clase, pero comenzando en minúscula. Así,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registra el componente con el nombre/id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usa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un método se registra con el nombre del método.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Ambas anotaciones pueden recibir el nombre con el que se desea registrar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Ejemplos: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nombrePersonalizado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nombrePersonalizado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")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31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9A3A5-C4C3-62EB-19A7-34CE47CB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C5FAF83-69A2-3739-5F85-01FF7243F28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Qualifier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Observaciones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BEDDE639-BE3B-D450-B9B1-90A68FDF09E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usar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Qualifier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 debe usar el nombre/id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será: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ha usado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sin parámetro, el nombre de la clase comenzando en minúscula.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ha usado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parámetro, el valor del parámetro usado.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ha usado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sin parámetro en un método, el nombre del método.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ha usado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parámetro, el valor del parámetro usado.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ha registrado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XML, el valor del atributo "id" en el fichero XML</a:t>
            </a:r>
          </a:p>
        </p:txBody>
      </p:sp>
    </p:spTree>
    <p:extLst>
      <p:ext uri="{BB962C8B-B14F-4D97-AF65-F5344CB8AC3E}">
        <p14:creationId xmlns:p14="http://schemas.microsoft.com/office/powerpoint/2010/main" val="1778814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Declaración con XML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la forma más antigua de declarar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Algo en desuso en favor de la declaración con anotaciones. Para declarar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 una clase para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Es una clase normal y corriente, puede tener constructor, métodos, atributos,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getters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 un fichero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la carpeta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resources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del proyecto Spring. El fichero puede llamarse como queramos, por ejemplo,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beans.xml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XML.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la anotación 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ImportResource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classpath:beans.xml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")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 clase del programa principal, anotado con 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SpringBootApplication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Declaración con XML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Supongamos la siguiente clase que queremos que sea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final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){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sayHello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(){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System.out.println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 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Podremos declarar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la siguiente forma: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="……...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&lt;constructor-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value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XML!"/&gt;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id puede ser cualquier valor que queramos. Hay que indicar el nombre completo de la clase, con paquetes. Se pueden pasar parámetros al constructor.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98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Declaración con XML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XML completo podría ser similar a este: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&lt;?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version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="1.0"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encoding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utf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-8" ?&gt;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&lt;!-- Los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namespaces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usan para que se identifiquen los elementos y se valide el XML --&gt;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xmlns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="http://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www.springframework.org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schema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xmlns:xsi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="http://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www.w3.org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/2001/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XMLSchema-instance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xsi:schemaLocation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="http://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www.springframework.org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schema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http://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www.springframework.org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schema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spring-beans.xsd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&lt;!-- Definición del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mensajes --&gt;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es.paquete.paquete.HelloWorldXmlBean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&lt;constructor-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value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XML!"/&gt;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96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8A36-AFA2-2799-49E5-6DBA5E8F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2C4A7812-D019-3111-C1EE-D7882A9CCC4B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Declaración con anotaciones en la clase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A8D21CBE-C13B-EF78-EAD4-403A656F19A8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es la forma más habitual para declarar clases completas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general, para que una clase sea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Estar dentro del mismo paquete que la aplicación Spring. Puede ser en el mismo paquete o en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subpaquete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Estar anotada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anotación derivada. Las anotaciones derivadas más habituales son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Controller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RescContoller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Repository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Configuration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aplicación Spring, al arrancar, escanea su paquete y todos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subpaquetes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busca de este tipo de anotaciones, y registra automáticamente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12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8A36-AFA2-2799-49E5-6DBA5E8F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2C4A7812-D019-3111-C1EE-D7882A9CCC4B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Declaración con anotaciones en la clase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A8D21CBE-C13B-EF78-EAD4-403A656F19A8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clase declarada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usando anotación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HelloWorldAnnotatedBean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sayHello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(){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System.out.println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aplicación Spring, al detectar la anotación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automáticamente registra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que pueda inyectarlo en aquellos objetos que necesiten una instancia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HelloWorldAnnotatedBean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como dependencia.</a:t>
            </a:r>
          </a:p>
        </p:txBody>
      </p:sp>
    </p:spTree>
    <p:extLst>
      <p:ext uri="{BB962C8B-B14F-4D97-AF65-F5344CB8AC3E}">
        <p14:creationId xmlns:p14="http://schemas.microsoft.com/office/powerpoint/2010/main" val="358947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8BB6-2787-4335-B3C6-E9931C5A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9406F56D-E1DE-2CE1-DC36-F20A3970DBD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Declaración en clases de configuración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4F607F3-C25B-C3EE-9F58-CAC9792A961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última forma para crear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usar la anotación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un método de una clase anotada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Configuration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aplicación Spring, al arrancar, busca todas las clases anotadas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Configuration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y, dentro de ellas, los métodos anotados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Estos métodos tienen que devolver un objeto de la clase que se quiere  declarar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igual que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derivados, sólo se escanea en busca de estas anotaciones el paquete de la aplicación y sus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subpaquetes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Por defecto, cualquier clase que no esté dentro del paquete de la aplicación, será ignorada.</a:t>
            </a:r>
          </a:p>
        </p:txBody>
      </p:sp>
    </p:spTree>
    <p:extLst>
      <p:ext uri="{BB962C8B-B14F-4D97-AF65-F5344CB8AC3E}">
        <p14:creationId xmlns:p14="http://schemas.microsoft.com/office/powerpoint/2010/main" val="341336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8BB6-2787-4335-B3C6-E9931C5A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9406F56D-E1DE-2CE1-DC36-F20A3970DBD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Beans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Declaración en clases de configuración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4F607F3-C25B-C3EE-9F58-CAC9792A9616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configuración que declara dos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dos tipos distintos: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@Configuration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ServicesConfiguration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@Bean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getMessagingService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new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EmailMessagingService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@Bean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AuthenticationService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getAuthenticationService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new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JwtAuthenticationService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39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15132</TotalTime>
  <Words>2664</Words>
  <Application>Microsoft Office PowerPoint</Application>
  <PresentationFormat>Personalizado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5 – IoC en Spring – Beans – Definición y uso de beans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Mª Concepción Fernández</cp:lastModifiedBy>
  <cp:revision>112</cp:revision>
  <dcterms:created xsi:type="dcterms:W3CDTF">2020-03-19T01:13:35Z</dcterms:created>
  <dcterms:modified xsi:type="dcterms:W3CDTF">2024-11-14T16:27:49Z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