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94" r:id="rId3"/>
    <p:sldId id="298" r:id="rId4"/>
    <p:sldId id="299" r:id="rId5"/>
    <p:sldId id="300" r:id="rId6"/>
    <p:sldId id="301" r:id="rId7"/>
    <p:sldId id="293" r:id="rId8"/>
    <p:sldId id="309" r:id="rId9"/>
    <p:sldId id="295" r:id="rId10"/>
    <p:sldId id="302" r:id="rId11"/>
    <p:sldId id="296" r:id="rId12"/>
    <p:sldId id="310" r:id="rId13"/>
    <p:sldId id="303" r:id="rId14"/>
    <p:sldId id="304" r:id="rId15"/>
    <p:sldId id="308" r:id="rId16"/>
    <p:sldId id="305" r:id="rId17"/>
    <p:sldId id="306" r:id="rId18"/>
    <p:sldId id="307" r:id="rId19"/>
    <p:sldId id="313" r:id="rId20"/>
    <p:sldId id="311" r:id="rId21"/>
    <p:sldId id="312" r:id="rId22"/>
    <p:sldId id="314" r:id="rId23"/>
    <p:sldId id="315" r:id="rId24"/>
    <p:sldId id="316" r:id="rId25"/>
    <p:sldId id="317" r:id="rId26"/>
    <p:sldId id="297" r:id="rId27"/>
  </p:sldIdLst>
  <p:sldSz cx="13439775" cy="7559675"/>
  <p:notesSz cx="7559675" cy="106918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74" autoAdjust="0"/>
  </p:normalViewPr>
  <p:slideViewPr>
    <p:cSldViewPr snapToGrid="0">
      <p:cViewPr varScale="1">
        <p:scale>
          <a:sx n="94" d="100"/>
          <a:sy n="94" d="100"/>
        </p:scale>
        <p:origin x="744" y="96"/>
      </p:cViewPr>
      <p:guideLst/>
    </p:cSldViewPr>
  </p:slideViewPr>
  <p:notesTextViewPr>
    <p:cViewPr>
      <p:scale>
        <a:sx n="1" d="1"/>
        <a:sy n="1" d="1"/>
      </p:scale>
      <p:origin x="0" y="0"/>
    </p:cViewPr>
  </p:notesTextViewPr>
  <p:gridSpacing cx="180000" cy="180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move the slide</a:t>
            </a: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8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85" name="PlaceHolder 4"/>
          <p:cNvSpPr>
            <a:spLocks noGrp="1"/>
          </p:cNvSpPr>
          <p:nvPr>
            <p:ph type="dt" idx="7"/>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86" name="PlaceHolder 5"/>
          <p:cNvSpPr>
            <a:spLocks noGrp="1"/>
          </p:cNvSpPr>
          <p:nvPr>
            <p:ph type="ftr" idx="8"/>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87" name="PlaceHolder 6"/>
          <p:cNvSpPr>
            <a:spLocks noGrp="1"/>
          </p:cNvSpPr>
          <p:nvPr>
            <p:ph type="sldNum" idx="9"/>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43B74DF7-E64D-441E-A1FE-BA58F3FBE691}" type="slidenum">
              <a:rPr lang="en-US" sz="1400" b="0" strike="noStrike" spc="-1">
                <a:latin typeface="Times New Roman"/>
              </a:rPr>
              <a:t>‹Nº›</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PlaceHolder 1"/>
          <p:cNvSpPr>
            <a:spLocks noGrp="1"/>
          </p:cNvSpPr>
          <p:nvPr>
            <p:ph type="sldNum" idx="10"/>
          </p:nvPr>
        </p:nvSpPr>
        <p:spPr>
          <a:xfrm>
            <a:off x="4278960" y="10157400"/>
            <a:ext cx="3280320" cy="533880"/>
          </a:xfrm>
          <a:prstGeom prst="rect">
            <a:avLst/>
          </a:prstGeom>
          <a:noFill/>
          <a:ln w="0">
            <a:noFill/>
          </a:ln>
        </p:spPr>
        <p:txBody>
          <a:bodyPr lIns="0" tIns="0" rIns="0" bIns="0" anchor="b">
            <a:noAutofit/>
          </a:bodyPr>
          <a:lstStyle>
            <a:lvl1pPr algn="r">
              <a:lnSpc>
                <a:spcPct val="100000"/>
              </a:lnSpc>
              <a:buNone/>
              <a:defRPr lang="es-ES" sz="1400" b="0" strike="noStrike" spc="-1">
                <a:latin typeface="Noto Sans"/>
                <a:ea typeface="DejaVu Sans"/>
              </a:defRPr>
            </a:lvl1pPr>
          </a:lstStyle>
          <a:p>
            <a:pPr algn="r">
              <a:lnSpc>
                <a:spcPct val="100000"/>
              </a:lnSpc>
              <a:buNone/>
            </a:pPr>
            <a:fld id="{19A00BB6-1805-4BF7-9182-F420BAAB72B9}" type="slidenum">
              <a:rPr lang="es-ES" sz="1400" b="0" strike="noStrike" spc="-1">
                <a:latin typeface="Noto Sans"/>
                <a:ea typeface="DejaVu Sans"/>
              </a:rPr>
              <a:t>1</a:t>
            </a:fld>
            <a:endParaRPr lang="en-US" sz="1400" b="0" strike="noStrike" spc="-1">
              <a:latin typeface="Times New Roman"/>
            </a:endParaRPr>
          </a:p>
        </p:txBody>
      </p:sp>
      <p:sp>
        <p:nvSpPr>
          <p:cNvPr id="135" name="PlaceHolder 2"/>
          <p:cNvSpPr>
            <a:spLocks noGrp="1" noRot="1" noChangeAspect="1"/>
          </p:cNvSpPr>
          <p:nvPr>
            <p:ph type="sldImg"/>
          </p:nvPr>
        </p:nvSpPr>
        <p:spPr>
          <a:xfrm>
            <a:off x="215900" y="812800"/>
            <a:ext cx="7126288" cy="4008438"/>
          </a:xfrm>
          <a:prstGeom prst="rect">
            <a:avLst/>
          </a:prstGeom>
          <a:ln w="0">
            <a:noFill/>
          </a:ln>
        </p:spPr>
      </p:sp>
      <p:sp>
        <p:nvSpPr>
          <p:cNvPr id="136" name="PlaceHolder 3"/>
          <p:cNvSpPr>
            <a:spLocks noGrp="1"/>
          </p:cNvSpPr>
          <p:nvPr>
            <p:ph type="body"/>
          </p:nvPr>
        </p:nvSpPr>
        <p:spPr>
          <a:xfrm>
            <a:off x="756000" y="5078520"/>
            <a:ext cx="6047280" cy="4811040"/>
          </a:xfrm>
          <a:prstGeom prst="rect">
            <a:avLst/>
          </a:prstGeom>
          <a:noFill/>
          <a:ln w="0">
            <a:noFill/>
          </a:ln>
        </p:spPr>
        <p:txBody>
          <a:bodyPr lIns="0" tIns="0" rIns="0" bIns="0" anchor="t">
            <a:noAutofit/>
          </a:bodyPr>
          <a:lstStyle/>
          <a:p>
            <a:endParaRPr lang="en-US" sz="2000" b="0" strike="noStrike" spc="-1" dirty="0">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10</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598866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11</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307128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12</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5980475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13</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77765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14</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6501374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A1BFB-966F-9972-77A5-CF2028C8A8F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BF40AD6-DC09-9E23-4DEF-3151C431AE34}"/>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15</a:t>
            </a:fld>
            <a:endParaRPr lang="es-ES" sz="1400" b="0" strike="noStrike" spc="-1">
              <a:latin typeface="Arial"/>
            </a:endParaRPr>
          </a:p>
        </p:txBody>
      </p:sp>
      <p:sp>
        <p:nvSpPr>
          <p:cNvPr id="155" name="PlaceHolder 2">
            <a:extLst>
              <a:ext uri="{FF2B5EF4-FFF2-40B4-BE49-F238E27FC236}">
                <a16:creationId xmlns:a16="http://schemas.microsoft.com/office/drawing/2014/main" id="{959E958E-28A2-939E-B1A2-8D7D5EE3B48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DA4BF4B-69F9-27E1-2785-529749CB26A0}"/>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767315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16</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570846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17</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643317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18</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93973708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19</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658575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5835108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20</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19648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21</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6735260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22</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265678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9A4A-6111-DF9C-1C87-5ABD4D5A7199}"/>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58ABE735-3188-1D13-C600-780C2140B778}"/>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23</a:t>
            </a:fld>
            <a:endParaRPr lang="es-ES" sz="1400" b="0" strike="noStrike" spc="-1">
              <a:latin typeface="Arial"/>
            </a:endParaRPr>
          </a:p>
        </p:txBody>
      </p:sp>
      <p:sp>
        <p:nvSpPr>
          <p:cNvPr id="155" name="PlaceHolder 2">
            <a:extLst>
              <a:ext uri="{FF2B5EF4-FFF2-40B4-BE49-F238E27FC236}">
                <a16:creationId xmlns:a16="http://schemas.microsoft.com/office/drawing/2014/main" id="{B0931AB3-F4CC-E47E-92F2-7AD76A8497B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094FAE28-718C-D294-A772-A959DDEAC3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2900325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0FD50-DFAD-D7AA-7351-62B89FCCDE26}"/>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A11025B9-CB05-DE65-53AE-716E9939CD9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24</a:t>
            </a:fld>
            <a:endParaRPr lang="es-ES" sz="1400" b="0" strike="noStrike" spc="-1">
              <a:latin typeface="Arial"/>
            </a:endParaRPr>
          </a:p>
        </p:txBody>
      </p:sp>
      <p:sp>
        <p:nvSpPr>
          <p:cNvPr id="155" name="PlaceHolder 2">
            <a:extLst>
              <a:ext uri="{FF2B5EF4-FFF2-40B4-BE49-F238E27FC236}">
                <a16:creationId xmlns:a16="http://schemas.microsoft.com/office/drawing/2014/main" id="{8BD13509-48DF-D161-B5C7-4E3D6F9F6600}"/>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D38A0A72-C159-D458-F137-D33286BD37C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9364240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06B-1925-ABC0-7A3B-3A4C6F74762F}"/>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B5FB4E3D-C872-0AB7-B654-F94AC98B24EE}"/>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25</a:t>
            </a:fld>
            <a:endParaRPr lang="es-ES" sz="1400" b="0" strike="noStrike" spc="-1">
              <a:latin typeface="Arial"/>
            </a:endParaRPr>
          </a:p>
        </p:txBody>
      </p:sp>
      <p:sp>
        <p:nvSpPr>
          <p:cNvPr id="155" name="PlaceHolder 2">
            <a:extLst>
              <a:ext uri="{FF2B5EF4-FFF2-40B4-BE49-F238E27FC236}">
                <a16:creationId xmlns:a16="http://schemas.microsoft.com/office/drawing/2014/main" id="{03C8756B-047E-3662-BD07-99208DFDBA3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81FAAD6A-EF69-5443-AD4D-97627619A228}"/>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6835311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06B-1925-ABC0-7A3B-3A4C6F74762F}"/>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B5FB4E3D-C872-0AB7-B654-F94AC98B24EE}"/>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26</a:t>
            </a:fld>
            <a:endParaRPr lang="es-ES" sz="1400" b="0" strike="noStrike" spc="-1">
              <a:latin typeface="Arial"/>
            </a:endParaRPr>
          </a:p>
        </p:txBody>
      </p:sp>
      <p:sp>
        <p:nvSpPr>
          <p:cNvPr id="155" name="PlaceHolder 2">
            <a:extLst>
              <a:ext uri="{FF2B5EF4-FFF2-40B4-BE49-F238E27FC236}">
                <a16:creationId xmlns:a16="http://schemas.microsoft.com/office/drawing/2014/main" id="{03C8756B-047E-3662-BD07-99208DFDBA3A}"/>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81FAAD6A-EF69-5443-AD4D-97627619A228}"/>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700100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5D992-74F4-A3DB-6E6E-2FC61820543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9953FD8A-FA18-CE97-72B0-47F33AB33FFF}"/>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3</a:t>
            </a:fld>
            <a:endParaRPr lang="es-ES" sz="1400" b="0" strike="noStrike" spc="-1">
              <a:latin typeface="Arial"/>
            </a:endParaRPr>
          </a:p>
        </p:txBody>
      </p:sp>
      <p:sp>
        <p:nvSpPr>
          <p:cNvPr id="155" name="PlaceHolder 2">
            <a:extLst>
              <a:ext uri="{FF2B5EF4-FFF2-40B4-BE49-F238E27FC236}">
                <a16:creationId xmlns:a16="http://schemas.microsoft.com/office/drawing/2014/main" id="{E3747545-FFB3-787E-03AD-23DB8D8A0FD8}"/>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936FA28-9FA9-9324-A9C0-C21E474B4854}"/>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999612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5D992-74F4-A3DB-6E6E-2FC61820543D}"/>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9953FD8A-FA18-CE97-72B0-47F33AB33FFF}"/>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4</a:t>
            </a:fld>
            <a:endParaRPr lang="es-ES" sz="1400" b="0" strike="noStrike" spc="-1">
              <a:latin typeface="Arial"/>
            </a:endParaRPr>
          </a:p>
        </p:txBody>
      </p:sp>
      <p:sp>
        <p:nvSpPr>
          <p:cNvPr id="155" name="PlaceHolder 2">
            <a:extLst>
              <a:ext uri="{FF2B5EF4-FFF2-40B4-BE49-F238E27FC236}">
                <a16:creationId xmlns:a16="http://schemas.microsoft.com/office/drawing/2014/main" id="{E3747545-FFB3-787E-03AD-23DB8D8A0FD8}"/>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936FA28-9FA9-9324-A9C0-C21E474B4854}"/>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774370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DEAC9-CFD5-BC9B-59D3-94DBDEC5163A}"/>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F5B71F0D-6BD1-7BB9-2F3B-32399895EDE9}"/>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5</a:t>
            </a:fld>
            <a:endParaRPr lang="es-ES" sz="1400" b="0" strike="noStrike" spc="-1">
              <a:latin typeface="Arial"/>
            </a:endParaRPr>
          </a:p>
        </p:txBody>
      </p:sp>
      <p:sp>
        <p:nvSpPr>
          <p:cNvPr id="155" name="PlaceHolder 2">
            <a:extLst>
              <a:ext uri="{FF2B5EF4-FFF2-40B4-BE49-F238E27FC236}">
                <a16:creationId xmlns:a16="http://schemas.microsoft.com/office/drawing/2014/main" id="{A78DC221-BE72-EB70-3314-82C6D63CBE5E}"/>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F5D2C2B3-C539-CB04-A7CC-4B91AD11FA2A}"/>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514109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DDC1E-126B-DCE6-4471-D33E11FD8E7B}"/>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C9E0CF7A-01CC-7211-7CB3-0175E4C09D82}"/>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6</a:t>
            </a:fld>
            <a:endParaRPr lang="es-ES" sz="1400" b="0" strike="noStrike" spc="-1">
              <a:latin typeface="Arial"/>
            </a:endParaRPr>
          </a:p>
        </p:txBody>
      </p:sp>
      <p:sp>
        <p:nvSpPr>
          <p:cNvPr id="155" name="PlaceHolder 2">
            <a:extLst>
              <a:ext uri="{FF2B5EF4-FFF2-40B4-BE49-F238E27FC236}">
                <a16:creationId xmlns:a16="http://schemas.microsoft.com/office/drawing/2014/main" id="{111A68B3-2B0D-8F03-DEF0-636B4CB2B71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AE136847-829E-30DB-0A90-AA08B72A2EEF}"/>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378478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CustomShape 1"/>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7</a:t>
            </a:fld>
            <a:endParaRPr lang="es-ES" sz="1400" b="0" strike="noStrike" spc="-1">
              <a:latin typeface="Arial"/>
            </a:endParaRPr>
          </a:p>
        </p:txBody>
      </p:sp>
      <p:sp>
        <p:nvSpPr>
          <p:cNvPr id="155" name="PlaceHolder 2"/>
          <p:cNvSpPr>
            <a:spLocks noGrp="1" noRot="1" noChangeAspect="1"/>
          </p:cNvSpPr>
          <p:nvPr>
            <p:ph type="sldImg"/>
          </p:nvPr>
        </p:nvSpPr>
        <p:spPr>
          <a:xfrm>
            <a:off x="215900" y="812800"/>
            <a:ext cx="7126288" cy="4008438"/>
          </a:xfrm>
          <a:prstGeom prst="rect">
            <a:avLst/>
          </a:prstGeom>
        </p:spPr>
      </p:sp>
      <p:sp>
        <p:nvSpPr>
          <p:cNvPr id="156" name="PlaceHolder 3"/>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11107560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DDC1E-126B-DCE6-4471-D33E11FD8E7B}"/>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C9E0CF7A-01CC-7211-7CB3-0175E4C09D82}"/>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8</a:t>
            </a:fld>
            <a:endParaRPr lang="es-ES" sz="1400" b="0" strike="noStrike" spc="-1">
              <a:latin typeface="Arial"/>
            </a:endParaRPr>
          </a:p>
        </p:txBody>
      </p:sp>
      <p:sp>
        <p:nvSpPr>
          <p:cNvPr id="155" name="PlaceHolder 2">
            <a:extLst>
              <a:ext uri="{FF2B5EF4-FFF2-40B4-BE49-F238E27FC236}">
                <a16:creationId xmlns:a16="http://schemas.microsoft.com/office/drawing/2014/main" id="{111A68B3-2B0D-8F03-DEF0-636B4CB2B712}"/>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AE136847-829E-30DB-0A90-AA08B72A2EEF}"/>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25336212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A38E-C3C8-9210-A97B-A36E494DA741}"/>
            </a:ext>
          </a:extLst>
        </p:cNvPr>
        <p:cNvGrpSpPr/>
        <p:nvPr/>
      </p:nvGrpSpPr>
      <p:grpSpPr>
        <a:xfrm>
          <a:off x="0" y="0"/>
          <a:ext cx="0" cy="0"/>
          <a:chOff x="0" y="0"/>
          <a:chExt cx="0" cy="0"/>
        </a:xfrm>
      </p:grpSpPr>
      <p:sp>
        <p:nvSpPr>
          <p:cNvPr id="154" name="CustomShape 1">
            <a:extLst>
              <a:ext uri="{FF2B5EF4-FFF2-40B4-BE49-F238E27FC236}">
                <a16:creationId xmlns:a16="http://schemas.microsoft.com/office/drawing/2014/main" id="{90B7A0C1-FFBF-E37C-BB60-66766B23107D}"/>
              </a:ext>
            </a:extLst>
          </p:cNvPr>
          <p:cNvSpPr/>
          <p:nvPr/>
        </p:nvSpPr>
        <p:spPr>
          <a:xfrm>
            <a:off x="4278960" y="10157400"/>
            <a:ext cx="3279960" cy="53352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gn="r">
              <a:lnSpc>
                <a:spcPct val="100000"/>
              </a:lnSpc>
            </a:pPr>
            <a:fld id="{C1A5A4D7-866C-49BA-B3F6-1BD09CAF611B}" type="slidenum">
              <a:rPr lang="es-ES" sz="1400" b="0" strike="noStrike" spc="-1">
                <a:solidFill>
                  <a:srgbClr val="000000"/>
                </a:solidFill>
                <a:latin typeface="Noto Sans"/>
                <a:ea typeface="DejaVu Sans"/>
              </a:rPr>
              <a:t>9</a:t>
            </a:fld>
            <a:endParaRPr lang="es-ES" sz="1400" b="0" strike="noStrike" spc="-1">
              <a:latin typeface="Arial"/>
            </a:endParaRPr>
          </a:p>
        </p:txBody>
      </p:sp>
      <p:sp>
        <p:nvSpPr>
          <p:cNvPr id="155" name="PlaceHolder 2">
            <a:extLst>
              <a:ext uri="{FF2B5EF4-FFF2-40B4-BE49-F238E27FC236}">
                <a16:creationId xmlns:a16="http://schemas.microsoft.com/office/drawing/2014/main" id="{5182DBC9-1257-2EAE-5199-8E9E408500CF}"/>
              </a:ext>
            </a:extLst>
          </p:cNvPr>
          <p:cNvSpPr>
            <a:spLocks noGrp="1" noRot="1" noChangeAspect="1"/>
          </p:cNvSpPr>
          <p:nvPr>
            <p:ph type="sldImg"/>
          </p:nvPr>
        </p:nvSpPr>
        <p:spPr>
          <a:xfrm>
            <a:off x="215900" y="812800"/>
            <a:ext cx="7126288" cy="4008438"/>
          </a:xfrm>
          <a:prstGeom prst="rect">
            <a:avLst/>
          </a:prstGeom>
        </p:spPr>
      </p:sp>
      <p:sp>
        <p:nvSpPr>
          <p:cNvPr id="156" name="PlaceHolder 3">
            <a:extLst>
              <a:ext uri="{FF2B5EF4-FFF2-40B4-BE49-F238E27FC236}">
                <a16:creationId xmlns:a16="http://schemas.microsoft.com/office/drawing/2014/main" id="{E4C455F6-BC51-D305-1C30-0C0B50DDBA15}"/>
              </a:ext>
            </a:extLst>
          </p:cNvPr>
          <p:cNvSpPr>
            <a:spLocks noGrp="1"/>
          </p:cNvSpPr>
          <p:nvPr>
            <p:ph type="body"/>
          </p:nvPr>
        </p:nvSpPr>
        <p:spPr>
          <a:xfrm>
            <a:off x="756000" y="5078520"/>
            <a:ext cx="6046920" cy="4810680"/>
          </a:xfrm>
          <a:prstGeom prst="rect">
            <a:avLst/>
          </a:prstGeom>
        </p:spPr>
        <p:txBody>
          <a:bodyPr lIns="0" tIns="0" rIns="0" bIns="0"/>
          <a:lstStyle/>
          <a:p>
            <a:endParaRPr lang="es-ES" sz="2000" b="0" strike="noStrike" spc="-1">
              <a:latin typeface="Arial"/>
            </a:endParaRPr>
          </a:p>
        </p:txBody>
      </p:sp>
    </p:spTree>
    <p:extLst>
      <p:ext uri="{BB962C8B-B14F-4D97-AF65-F5344CB8AC3E}">
        <p14:creationId xmlns:p14="http://schemas.microsoft.com/office/powerpoint/2010/main" val="47926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3D68B-C461-4EE1-8C5D-AB34F58ECF00}" type="slidenum">
              <a:t>‹Nº›</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7" name="PlaceHolder 2"/>
          <p:cNvSpPr>
            <a:spLocks noGrp="1"/>
          </p:cNvSpPr>
          <p:nvPr>
            <p:ph/>
          </p:nvPr>
        </p:nvSpPr>
        <p:spPr>
          <a:xfrm>
            <a:off x="671760" y="176868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8" name="PlaceHolder 3"/>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B2961E18-1B86-4FB6-BBD9-E4DB195240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0"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1"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2"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3" name="PlaceHolder 5"/>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0A37C5AF-A56B-4CA1-BE73-1CC78485A780}" type="slidenum">
              <a:t>‹Nº›</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5" name="PlaceHolder 2"/>
          <p:cNvSpPr>
            <a:spLocks noGrp="1"/>
          </p:cNvSpPr>
          <p:nvPr>
            <p:ph/>
          </p:nvPr>
        </p:nvSpPr>
        <p:spPr>
          <a:xfrm>
            <a:off x="6717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6" name="PlaceHolder 3"/>
          <p:cNvSpPr>
            <a:spLocks noGrp="1"/>
          </p:cNvSpPr>
          <p:nvPr>
            <p:ph/>
          </p:nvPr>
        </p:nvSpPr>
        <p:spPr>
          <a:xfrm>
            <a:off x="47613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7" name="PlaceHolder 4"/>
          <p:cNvSpPr>
            <a:spLocks noGrp="1"/>
          </p:cNvSpPr>
          <p:nvPr>
            <p:ph/>
          </p:nvPr>
        </p:nvSpPr>
        <p:spPr>
          <a:xfrm>
            <a:off x="8850960" y="176868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8" name="PlaceHolder 5"/>
          <p:cNvSpPr>
            <a:spLocks noGrp="1"/>
          </p:cNvSpPr>
          <p:nvPr>
            <p:ph/>
          </p:nvPr>
        </p:nvSpPr>
        <p:spPr>
          <a:xfrm>
            <a:off x="6717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39" name="PlaceHolder 6"/>
          <p:cNvSpPr>
            <a:spLocks noGrp="1"/>
          </p:cNvSpPr>
          <p:nvPr>
            <p:ph/>
          </p:nvPr>
        </p:nvSpPr>
        <p:spPr>
          <a:xfrm>
            <a:off x="47613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0" name="PlaceHolder 7"/>
          <p:cNvSpPr>
            <a:spLocks noGrp="1"/>
          </p:cNvSpPr>
          <p:nvPr>
            <p:ph/>
          </p:nvPr>
        </p:nvSpPr>
        <p:spPr>
          <a:xfrm>
            <a:off x="8850960" y="4058640"/>
            <a:ext cx="38944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A4CDFD80-CE5C-4B30-A729-384972449E51}" type="slidenum">
              <a:t>‹Nº›</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6" name="PlaceHolder 2"/>
          <p:cNvSpPr>
            <a:spLocks noGrp="1"/>
          </p:cNvSpPr>
          <p:nvPr>
            <p:ph type="subTitle"/>
          </p:nvPr>
        </p:nvSpPr>
        <p:spPr>
          <a:xfrm>
            <a:off x="671760" y="1768680"/>
            <a:ext cx="12095280" cy="43840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A109C478-0B8B-45E8-B175-09C8697BE956}" type="slidenum">
              <a:t>‹Nº›</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8" name="PlaceHolder 2"/>
          <p:cNvSpPr>
            <a:spLocks noGrp="1"/>
          </p:cNvSpPr>
          <p:nvPr>
            <p:ph/>
          </p:nvPr>
        </p:nvSpPr>
        <p:spPr>
          <a:xfrm>
            <a:off x="671760" y="1768680"/>
            <a:ext cx="1209528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CDC72B47-5A18-401F-8D32-F2872BF71F14}" type="slidenum">
              <a:t>‹Nº›</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0"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1"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A1B0F795-E28B-4BFF-9D03-54089333564A}" type="slidenum">
              <a:t>‹Nº›</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6D939157-F857-450B-85C1-E460D19459E5}"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71760" y="301320"/>
            <a:ext cx="12095280" cy="58503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AB5F6E8B-A8AA-4A80-80A5-C80800AA03C8}" type="slidenum">
              <a:t>‹Nº›</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5"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6" name="PlaceHolder 3"/>
          <p:cNvSpPr>
            <a:spLocks noGrp="1"/>
          </p:cNvSpPr>
          <p:nvPr>
            <p:ph/>
          </p:nvPr>
        </p:nvSpPr>
        <p:spPr>
          <a:xfrm>
            <a:off x="686952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17" name="PlaceHolder 4"/>
          <p:cNvSpPr>
            <a:spLocks noGrp="1"/>
          </p:cNvSpPr>
          <p:nvPr>
            <p:ph/>
          </p:nvPr>
        </p:nvSpPr>
        <p:spPr>
          <a:xfrm>
            <a:off x="67176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CBCE0D1-A4E8-4278-9D76-6A9C6C655B8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19" name="PlaceHolder 2"/>
          <p:cNvSpPr>
            <a:spLocks noGrp="1"/>
          </p:cNvSpPr>
          <p:nvPr>
            <p:ph/>
          </p:nvPr>
        </p:nvSpPr>
        <p:spPr>
          <a:xfrm>
            <a:off x="671760" y="1768680"/>
            <a:ext cx="5902200" cy="43840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0"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1" name="PlaceHolder 4"/>
          <p:cNvSpPr>
            <a:spLocks noGrp="1"/>
          </p:cNvSpPr>
          <p:nvPr>
            <p:ph/>
          </p:nvPr>
        </p:nvSpPr>
        <p:spPr>
          <a:xfrm>
            <a:off x="6869520" y="405864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C8819497-6725-4572-9810-53A0AC3C6E45}"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endParaRPr lang="es-ES" sz="1800" b="0" strike="noStrike" spc="-1">
              <a:solidFill>
                <a:srgbClr val="000000"/>
              </a:solidFill>
              <a:latin typeface="Calibri"/>
            </a:endParaRPr>
          </a:p>
        </p:txBody>
      </p:sp>
      <p:sp>
        <p:nvSpPr>
          <p:cNvPr id="23" name="PlaceHolder 2"/>
          <p:cNvSpPr>
            <a:spLocks noGrp="1"/>
          </p:cNvSpPr>
          <p:nvPr>
            <p:ph/>
          </p:nvPr>
        </p:nvSpPr>
        <p:spPr>
          <a:xfrm>
            <a:off x="67176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4" name="PlaceHolder 3"/>
          <p:cNvSpPr>
            <a:spLocks noGrp="1"/>
          </p:cNvSpPr>
          <p:nvPr>
            <p:ph/>
          </p:nvPr>
        </p:nvSpPr>
        <p:spPr>
          <a:xfrm>
            <a:off x="6869520" y="1768680"/>
            <a:ext cx="590220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25" name="PlaceHolder 4"/>
          <p:cNvSpPr>
            <a:spLocks noGrp="1"/>
          </p:cNvSpPr>
          <p:nvPr>
            <p:ph/>
          </p:nvPr>
        </p:nvSpPr>
        <p:spPr>
          <a:xfrm>
            <a:off x="671760" y="4058640"/>
            <a:ext cx="12095280" cy="2090880"/>
          </a:xfrm>
          <a:prstGeom prst="rect">
            <a:avLst/>
          </a:prstGeom>
          <a:noFill/>
          <a:ln w="0">
            <a:noFill/>
          </a:ln>
        </p:spPr>
        <p:txBody>
          <a:bodyPr lIns="0" tIns="0" rIns="0" bIns="0" anchor="t">
            <a:normAutofit/>
          </a:bodyPr>
          <a:lstStyle/>
          <a:p>
            <a:pPr>
              <a:lnSpc>
                <a:spcPct val="90000"/>
              </a:lnSpc>
              <a:spcBef>
                <a:spcPts val="1417"/>
              </a:spcBef>
              <a:buNone/>
            </a:pPr>
            <a:endParaRPr lang="es-ES" sz="308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3ECEE967-FC56-423E-B4E2-C0F9A06BC5A8}" type="slidenum">
              <a:t>‹Nº›</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dt" idx="1"/>
          </p:nvPr>
        </p:nvSpPr>
        <p:spPr>
          <a:xfrm>
            <a:off x="924120" y="7006680"/>
            <a:ext cx="3023640" cy="402120"/>
          </a:xfrm>
          <a:prstGeom prst="rect">
            <a:avLst/>
          </a:prstGeom>
          <a:noFill/>
          <a:ln w="0">
            <a:noFill/>
          </a:ln>
        </p:spPr>
        <p:txBody>
          <a:bodyPr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6" name="PlaceHolder 2"/>
          <p:cNvSpPr>
            <a:spLocks noGrp="1"/>
          </p:cNvSpPr>
          <p:nvPr>
            <p:ph type="ftr" idx="2"/>
          </p:nvPr>
        </p:nvSpPr>
        <p:spPr>
          <a:xfrm>
            <a:off x="4451760" y="7006680"/>
            <a:ext cx="4535640" cy="402120"/>
          </a:xfrm>
          <a:prstGeom prst="rect">
            <a:avLst/>
          </a:prstGeom>
          <a:noFill/>
          <a:ln w="0">
            <a:noFill/>
          </a:ln>
        </p:spPr>
        <p:txBody>
          <a:bodyPr anchor="ctr">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2" name="PlaceHolder 3"/>
          <p:cNvSpPr>
            <a:spLocks noGrp="1"/>
          </p:cNvSpPr>
          <p:nvPr>
            <p:ph type="sldNum" idx="3"/>
          </p:nvPr>
        </p:nvSpPr>
        <p:spPr>
          <a:xfrm>
            <a:off x="9491760" y="7006680"/>
            <a:ext cx="3023640" cy="402120"/>
          </a:xfrm>
          <a:prstGeom prst="rect">
            <a:avLst/>
          </a:prstGeom>
          <a:noFill/>
          <a:ln w="0">
            <a:noFill/>
          </a:ln>
        </p:spPr>
        <p:txBody>
          <a:bodyPr anchor="ctr">
            <a:noAutofit/>
          </a:bodyPr>
          <a:lstStyle>
            <a:lvl1pPr algn="r">
              <a:lnSpc>
                <a:spcPct val="100000"/>
              </a:lnSpc>
              <a:buNone/>
              <a:defRPr lang="es-ES" sz="1320" b="0" strike="noStrike" spc="-1">
                <a:solidFill>
                  <a:srgbClr val="8B8B8B"/>
                </a:solidFill>
                <a:latin typeface="Calibri"/>
              </a:defRPr>
            </a:lvl1pPr>
          </a:lstStyle>
          <a:p>
            <a:pPr algn="r">
              <a:lnSpc>
                <a:spcPct val="100000"/>
              </a:lnSpc>
              <a:buNone/>
            </a:pPr>
            <a:fld id="{4E10367A-9B2A-4DDD-9B19-EFBFFBF775FC}" type="slidenum">
              <a:rPr lang="es-ES" sz="1320" b="0" strike="noStrike" spc="-1">
                <a:solidFill>
                  <a:srgbClr val="8B8B8B"/>
                </a:solidFill>
                <a:latin typeface="Calibri"/>
              </a:rPr>
              <a:t>‹Nº›</a:t>
            </a:fld>
            <a:r>
              <a:rPr lang="es-ES" sz="1320" b="0" strike="noStrike" spc="-1">
                <a:solidFill>
                  <a:srgbClr val="8B8B8B"/>
                </a:solidFill>
                <a:latin typeface="Calibri"/>
              </a:rPr>
              <a:t> /</a:t>
            </a:r>
            <a:endParaRPr lang="en-US" sz="1320" b="0" strike="noStrike" spc="-1">
              <a:latin typeface="Times New Roman"/>
            </a:endParaRPr>
          </a:p>
        </p:txBody>
      </p:sp>
      <p:sp>
        <p:nvSpPr>
          <p:cNvPr id="3" name="PlaceHolder 4"/>
          <p:cNvSpPr>
            <a:spLocks noGrp="1"/>
          </p:cNvSpPr>
          <p:nvPr>
            <p:ph type="title"/>
          </p:nvPr>
        </p:nvSpPr>
        <p:spPr>
          <a:xfrm>
            <a:off x="671760" y="301320"/>
            <a:ext cx="12095280" cy="1261800"/>
          </a:xfrm>
          <a:prstGeom prst="rect">
            <a:avLst/>
          </a:prstGeom>
          <a:noFill/>
          <a:ln w="0">
            <a:noFill/>
          </a:ln>
        </p:spPr>
        <p:txBody>
          <a:bodyPr lIns="0" tIns="0" rIns="0" bIns="0" anchor="ctr">
            <a:noAutofit/>
          </a:bodyPr>
          <a:lstStyle/>
          <a:p>
            <a:r>
              <a:rPr lang="es-ES" sz="1800" b="0" strike="noStrike" spc="-1">
                <a:solidFill>
                  <a:srgbClr val="000000"/>
                </a:solidFill>
                <a:latin typeface="Calibri"/>
              </a:rPr>
              <a:t>Click to edit the title text format</a:t>
            </a:r>
          </a:p>
        </p:txBody>
      </p:sp>
      <p:sp>
        <p:nvSpPr>
          <p:cNvPr id="4" name="PlaceHolder 5"/>
          <p:cNvSpPr>
            <a:spLocks noGrp="1"/>
          </p:cNvSpPr>
          <p:nvPr>
            <p:ph type="body"/>
          </p:nvPr>
        </p:nvSpPr>
        <p:spPr>
          <a:xfrm>
            <a:off x="671760" y="1768680"/>
            <a:ext cx="12095280" cy="43840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s-ES" sz="308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s-ES" sz="221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s-ES" sz="1979"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s-ES" sz="1979"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s-E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baeldung.com/spring-requestmapping"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ui/Model.html"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ui/ModelMap.html"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web/servlet/ModelAndView.html"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docs.spring.io/spring-framework/docs/current/javadoc-api/org/springframework/web/servlet/ModelAndView.html"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915120" y="4730040"/>
            <a:ext cx="11609280" cy="1660320"/>
          </a:xfrm>
          <a:prstGeom prst="rect">
            <a:avLst/>
          </a:prstGeom>
          <a:noFill/>
          <a:ln w="0">
            <a:noFill/>
          </a:ln>
        </p:spPr>
        <p:txBody>
          <a:bodyPr anchor="ctr">
            <a:noAutofit/>
          </a:bodyPr>
          <a:lstStyle/>
          <a:p>
            <a:pPr>
              <a:lnSpc>
                <a:spcPct val="90000"/>
              </a:lnSpc>
              <a:buNone/>
            </a:pPr>
            <a:r>
              <a:rPr lang="es-ES" sz="4000" b="0" strike="noStrike" spc="-1" dirty="0" err="1">
                <a:solidFill>
                  <a:srgbClr val="000000"/>
                </a:solidFill>
                <a:latin typeface="Noto Sans"/>
                <a:ea typeface="Noto Sans"/>
              </a:rPr>
              <a:t>UT1.2</a:t>
            </a:r>
            <a:r>
              <a:rPr lang="es-ES" sz="4000" b="0" strike="noStrike" spc="-1" dirty="0">
                <a:solidFill>
                  <a:srgbClr val="000000"/>
                </a:solidFill>
                <a:latin typeface="Noto Sans"/>
                <a:ea typeface="Noto Sans"/>
              </a:rPr>
              <a:t> – Programación web</a:t>
            </a:r>
            <a:br>
              <a:rPr sz="4000" dirty="0"/>
            </a:br>
            <a:r>
              <a:rPr lang="es-ES" sz="2800" spc="-1" dirty="0">
                <a:solidFill>
                  <a:srgbClr val="000000"/>
                </a:solidFill>
                <a:latin typeface="Noto Sans"/>
                <a:ea typeface="Noto Sans"/>
              </a:rPr>
              <a:t>6</a:t>
            </a:r>
            <a:r>
              <a:rPr lang="es-ES" sz="2800" b="0" strike="noStrike" spc="-1" dirty="0">
                <a:solidFill>
                  <a:srgbClr val="000000"/>
                </a:solidFill>
                <a:latin typeface="Noto Sans"/>
                <a:ea typeface="Noto Sans"/>
              </a:rPr>
              <a:t> – </a:t>
            </a:r>
            <a:r>
              <a:rPr lang="es-ES" sz="2800" spc="-1" dirty="0">
                <a:solidFill>
                  <a:srgbClr val="000000"/>
                </a:solidFill>
                <a:latin typeface="Noto Sans"/>
                <a:ea typeface="Noto Sans"/>
              </a:rPr>
              <a:t>El patrón </a:t>
            </a:r>
            <a:r>
              <a:rPr lang="es-ES" sz="2800" spc="-1" dirty="0" err="1">
                <a:solidFill>
                  <a:srgbClr val="000000"/>
                </a:solidFill>
                <a:latin typeface="Noto Sans"/>
                <a:ea typeface="Noto Sans"/>
              </a:rPr>
              <a:t>MVC</a:t>
            </a:r>
            <a:r>
              <a:rPr lang="es-ES" sz="2800" spc="-1" dirty="0">
                <a:solidFill>
                  <a:srgbClr val="000000"/>
                </a:solidFill>
                <a:latin typeface="Noto Sans"/>
                <a:ea typeface="Noto Sans"/>
              </a:rPr>
              <a:t> – </a:t>
            </a:r>
            <a:r>
              <a:rPr lang="es-ES" sz="2800" spc="-1" dirty="0" err="1">
                <a:solidFill>
                  <a:srgbClr val="000000"/>
                </a:solidFill>
                <a:latin typeface="Noto Sans"/>
                <a:ea typeface="Noto Sans"/>
              </a:rPr>
              <a:t>MVC</a:t>
            </a:r>
            <a:r>
              <a:rPr lang="es-ES" sz="2800" spc="-1" dirty="0">
                <a:solidFill>
                  <a:srgbClr val="000000"/>
                </a:solidFill>
                <a:latin typeface="Noto Sans"/>
                <a:ea typeface="Noto Sans"/>
              </a:rPr>
              <a:t> en Spring / Spring </a:t>
            </a:r>
            <a:r>
              <a:rPr lang="es-ES" sz="2800" spc="-1" dirty="0" err="1">
                <a:solidFill>
                  <a:srgbClr val="000000"/>
                </a:solidFill>
                <a:latin typeface="Noto Sans"/>
                <a:ea typeface="Noto Sans"/>
              </a:rPr>
              <a:t>Boot</a:t>
            </a:r>
            <a:r>
              <a:rPr lang="es-ES" sz="2800" spc="-1" dirty="0">
                <a:solidFill>
                  <a:srgbClr val="000000"/>
                </a:solidFill>
                <a:latin typeface="Noto Sans"/>
                <a:ea typeface="Noto Sans"/>
              </a:rPr>
              <a:t> – </a:t>
            </a:r>
            <a:br>
              <a:rPr lang="es-ES" sz="2800" spc="-1" dirty="0">
                <a:solidFill>
                  <a:srgbClr val="000000"/>
                </a:solidFill>
                <a:latin typeface="Noto Sans"/>
                <a:ea typeface="Noto Sans"/>
              </a:rPr>
            </a:br>
            <a:r>
              <a:rPr lang="es-ES" sz="2800" spc="-1" dirty="0">
                <a:solidFill>
                  <a:srgbClr val="000000"/>
                </a:solidFill>
                <a:latin typeface="Noto Sans"/>
                <a:ea typeface="Noto Sans"/>
              </a:rPr>
              <a:t>Paso de datos a la vista – Selección de vista</a:t>
            </a:r>
            <a:endParaRPr lang="es-ES" sz="2800" b="0" strike="noStrike" spc="-1" dirty="0">
              <a:solidFill>
                <a:srgbClr val="000000"/>
              </a:solidFill>
              <a:latin typeface="Calibri"/>
            </a:endParaRPr>
          </a:p>
        </p:txBody>
      </p:sp>
      <p:sp>
        <p:nvSpPr>
          <p:cNvPr id="89" name="PlaceHolder 2"/>
          <p:cNvSpPr>
            <a:spLocks noGrp="1"/>
          </p:cNvSpPr>
          <p:nvPr>
            <p:ph type="subTitle"/>
          </p:nvPr>
        </p:nvSpPr>
        <p:spPr>
          <a:xfrm>
            <a:off x="0" y="411120"/>
            <a:ext cx="13439520" cy="982080"/>
          </a:xfrm>
          <a:prstGeom prst="rect">
            <a:avLst/>
          </a:prstGeom>
          <a:noFill/>
          <a:ln w="0">
            <a:noFill/>
          </a:ln>
        </p:spPr>
        <p:txBody>
          <a:bodyPr anchor="ctr">
            <a:noAutofit/>
          </a:bodyPr>
          <a:lstStyle/>
          <a:p>
            <a:pPr algn="ctr">
              <a:lnSpc>
                <a:spcPct val="90000"/>
              </a:lnSpc>
              <a:spcBef>
                <a:spcPts val="1103"/>
              </a:spcBef>
              <a:buNone/>
              <a:tabLst>
                <a:tab pos="0" algn="l"/>
              </a:tabLst>
            </a:pPr>
            <a:r>
              <a:rPr lang="es-ES" sz="4400" b="1" strike="noStrike" spc="-1" dirty="0">
                <a:solidFill>
                  <a:srgbClr val="000000"/>
                </a:solidFill>
                <a:latin typeface="Noto Sans"/>
                <a:ea typeface="Noto Sans"/>
              </a:rPr>
              <a:t>Desarrollo web </a:t>
            </a:r>
            <a:br>
              <a:rPr lang="es-ES" sz="4400" b="1" strike="noStrike" spc="-1" dirty="0">
                <a:solidFill>
                  <a:srgbClr val="000000"/>
                </a:solidFill>
                <a:latin typeface="Noto Sans"/>
                <a:ea typeface="Noto Sans"/>
              </a:rPr>
            </a:br>
            <a:r>
              <a:rPr lang="es-ES" sz="4400" b="1" strike="noStrike" spc="-1" dirty="0">
                <a:solidFill>
                  <a:srgbClr val="000000"/>
                </a:solidFill>
                <a:latin typeface="Noto Sans"/>
                <a:ea typeface="Noto Sans"/>
              </a:rPr>
              <a:t>en entorno servidor</a:t>
            </a:r>
            <a:endParaRPr lang="en-US" sz="4400" b="0" strike="noStrike" spc="-1" dirty="0">
              <a:latin typeface="Arial"/>
            </a:endParaRPr>
          </a:p>
        </p:txBody>
      </p:sp>
      <p:sp>
        <p:nvSpPr>
          <p:cNvPr id="90" name="CuadroTexto 3"/>
          <p:cNvSpPr/>
          <p:nvPr/>
        </p:nvSpPr>
        <p:spPr>
          <a:xfrm>
            <a:off x="2404440" y="6267960"/>
            <a:ext cx="8567640" cy="9820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buNone/>
            </a:pPr>
            <a:r>
              <a:rPr lang="es-ES" sz="2000" b="0" strike="noStrike" spc="-1">
                <a:solidFill>
                  <a:srgbClr val="000000"/>
                </a:solidFill>
                <a:latin typeface="Calibri Light"/>
                <a:ea typeface="DejaVu Sans"/>
              </a:rPr>
              <a:t>IES Clara del Rey – Madrid</a:t>
            </a:r>
            <a:endParaRPr lang="en-US" sz="2000" b="0" strike="noStrike" spc="-1">
              <a:latin typeface="Arial"/>
            </a:endParaRPr>
          </a:p>
        </p:txBody>
      </p:sp>
      <p:pic>
        <p:nvPicPr>
          <p:cNvPr id="1026" name="Picture 2">
            <a:extLst>
              <a:ext uri="{FF2B5EF4-FFF2-40B4-BE49-F238E27FC236}">
                <a16:creationId xmlns:a16="http://schemas.microsoft.com/office/drawing/2014/main" id="{771CE6E7-FE74-D17B-BD8A-6AA0F596FC7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03" b="35071"/>
          <a:stretch/>
        </p:blipFill>
        <p:spPr bwMode="auto">
          <a:xfrm>
            <a:off x="1004888" y="1615440"/>
            <a:ext cx="11430000" cy="32308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en Spring</a:t>
            </a:r>
            <a:endParaRPr lang="es-ES" sz="4400" spc="-1" dirty="0">
              <a:latin typeface="Arial"/>
            </a:endParaRPr>
          </a:p>
        </p:txBody>
      </p:sp>
      <p:sp>
        <p:nvSpPr>
          <p:cNvPr id="2" name="CustomShape 3">
            <a:extLst>
              <a:ext uri="{FF2B5EF4-FFF2-40B4-BE49-F238E27FC236}">
                <a16:creationId xmlns:a16="http://schemas.microsoft.com/office/drawing/2014/main" id="{E250869F-2E3F-00E1-A8C0-58F6D0D9AB9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implementar MVC en Spring se usan elementos como: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 controladores: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Anotaciones @Controller (web/HTML) o @RestController (API) para identificar los controladores, que serán </a:t>
            </a:r>
            <a:r>
              <a:rPr lang="es-ES" sz="2800" spc="-1" dirty="0" err="1">
                <a:latin typeface="Noto Sans" panose="020B0502040504020204" pitchFamily="34" charset="0"/>
                <a:ea typeface="Noto Sans" panose="020B0502040504020204" pitchFamily="34" charset="0"/>
                <a:cs typeface="Noto Sans" panose="020B0502040504020204" pitchFamily="34" charset="0"/>
              </a:rPr>
              <a:t>beans</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Anotaciones @</a:t>
            </a:r>
            <a:r>
              <a:rPr lang="es-ES" sz="2800" spc="-1" dirty="0" err="1">
                <a:latin typeface="Noto Sans" panose="020B0502040504020204" pitchFamily="34" charset="0"/>
                <a:ea typeface="Noto Sans" panose="020B0502040504020204" pitchFamily="34" charset="0"/>
                <a:cs typeface="Noto Sans" panose="020B0502040504020204" pitchFamily="34" charset="0"/>
              </a:rPr>
              <a:t>RequestMapping</a:t>
            </a:r>
            <a:r>
              <a:rPr lang="es-ES" sz="2800" spc="-1" dirty="0">
                <a:latin typeface="Noto Sans" panose="020B0502040504020204" pitchFamily="34" charset="0"/>
                <a:ea typeface="Noto Sans" panose="020B0502040504020204" pitchFamily="34" charset="0"/>
                <a:cs typeface="Noto Sans" panose="020B0502040504020204" pitchFamily="34" charset="0"/>
              </a:rPr>
              <a:t>, o las más especializadas @</a:t>
            </a:r>
            <a:r>
              <a:rPr lang="es-ES" sz="2800" spc="-1" dirty="0" err="1">
                <a:latin typeface="Noto Sans" panose="020B0502040504020204" pitchFamily="34" charset="0"/>
                <a:ea typeface="Noto Sans" panose="020B0502040504020204" pitchFamily="34" charset="0"/>
                <a:cs typeface="Noto Sans" panose="020B0502040504020204" pitchFamily="34" charset="0"/>
              </a:rPr>
              <a:t>GetMapping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PostMapping</a:t>
            </a:r>
            <a:r>
              <a:rPr lang="es-ES" sz="2800" spc="-1" dirty="0">
                <a:latin typeface="Noto Sans" panose="020B0502040504020204" pitchFamily="34" charset="0"/>
                <a:ea typeface="Noto Sans" panose="020B0502040504020204" pitchFamily="34" charset="0"/>
                <a:cs typeface="Noto Sans" panose="020B0502040504020204" pitchFamily="34" charset="0"/>
              </a:rPr>
              <a:t>, etc., para asociar métodos de controlador a las URL de las peticiones de los clientes.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Anotaciones como @PathParam o @</a:t>
            </a:r>
            <a:r>
              <a:rPr lang="es-ES" sz="2800" spc="-1" dirty="0" err="1">
                <a:latin typeface="Noto Sans" panose="020B0502040504020204" pitchFamily="34" charset="0"/>
                <a:ea typeface="Noto Sans" panose="020B0502040504020204" pitchFamily="34" charset="0"/>
                <a:cs typeface="Noto Sans" panose="020B0502040504020204" pitchFamily="34" charset="0"/>
              </a:rPr>
              <a:t>RequestBody</a:t>
            </a:r>
            <a:r>
              <a:rPr lang="es-ES" sz="2800" spc="-1" dirty="0">
                <a:latin typeface="Noto Sans" panose="020B0502040504020204" pitchFamily="34" charset="0"/>
                <a:ea typeface="Noto Sans" panose="020B0502040504020204" pitchFamily="34" charset="0"/>
                <a:cs typeface="Noto Sans" panose="020B0502040504020204" pitchFamily="34" charset="0"/>
              </a:rPr>
              <a:t>, entre otras, para extraer datos de la petición.</a:t>
            </a:r>
          </a:p>
        </p:txBody>
      </p:sp>
    </p:spTree>
    <p:extLst>
      <p:ext uri="{BB962C8B-B14F-4D97-AF65-F5344CB8AC3E}">
        <p14:creationId xmlns:p14="http://schemas.microsoft.com/office/powerpoint/2010/main" val="189340226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en Spring</a:t>
            </a:r>
            <a:endParaRPr lang="es-ES" sz="4400" spc="-1" dirty="0">
              <a:latin typeface="Arial"/>
            </a:endParaRPr>
          </a:p>
        </p:txBody>
      </p:sp>
      <p:sp>
        <p:nvSpPr>
          <p:cNvPr id="2" name="CustomShape 3">
            <a:extLst>
              <a:ext uri="{FF2B5EF4-FFF2-40B4-BE49-F238E27FC236}">
                <a16:creationId xmlns:a16="http://schemas.microsoft.com/office/drawing/2014/main" id="{E250869F-2E3F-00E1-A8C0-58F6D0D9AB9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implementar MVC en Spring se usan elementos como (cont.):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 servicios: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Anotación @</a:t>
            </a:r>
            <a:r>
              <a:rPr lang="es-ES" sz="2800" spc="-1" dirty="0" err="1">
                <a:latin typeface="Noto Sans" panose="020B0502040504020204" pitchFamily="34" charset="0"/>
                <a:ea typeface="Noto Sans" panose="020B0502040504020204" pitchFamily="34" charset="0"/>
                <a:cs typeface="Noto Sans" panose="020B0502040504020204" pitchFamily="34" charset="0"/>
              </a:rPr>
              <a:t>Service</a:t>
            </a:r>
            <a:r>
              <a:rPr lang="es-ES" sz="2800" spc="-1" dirty="0">
                <a:latin typeface="Noto Sans" panose="020B0502040504020204" pitchFamily="34" charset="0"/>
                <a:ea typeface="Noto Sans" panose="020B0502040504020204" pitchFamily="34" charset="0"/>
                <a:cs typeface="Noto Sans" panose="020B0502040504020204" pitchFamily="34" charset="0"/>
              </a:rPr>
              <a:t>, que amplía @</a:t>
            </a:r>
            <a:r>
              <a:rPr lang="es-ES" sz="2800" spc="-1" dirty="0" err="1">
                <a:latin typeface="Noto Sans" panose="020B0502040504020204" pitchFamily="34" charset="0"/>
                <a:ea typeface="Noto Sans" panose="020B0502040504020204" pitchFamily="34" charset="0"/>
                <a:cs typeface="Noto Sans" panose="020B0502040504020204" pitchFamily="34" charset="0"/>
              </a:rPr>
              <a:t>Component</a:t>
            </a:r>
            <a:r>
              <a:rPr lang="es-ES" sz="2800" spc="-1" dirty="0">
                <a:latin typeface="Noto Sans" panose="020B0502040504020204" pitchFamily="34" charset="0"/>
                <a:ea typeface="Noto Sans" panose="020B0502040504020204" pitchFamily="34" charset="0"/>
                <a:cs typeface="Noto Sans" panose="020B0502040504020204" pitchFamily="34" charset="0"/>
              </a:rPr>
              <a:t>, para identificar los </a:t>
            </a:r>
            <a:r>
              <a:rPr lang="es-ES" sz="2800" spc="-1" dirty="0" err="1">
                <a:latin typeface="Noto Sans" panose="020B0502040504020204" pitchFamily="34" charset="0"/>
                <a:ea typeface="Noto Sans" panose="020B0502040504020204" pitchFamily="34" charset="0"/>
                <a:cs typeface="Noto Sans" panose="020B0502040504020204" pitchFamily="34" charset="0"/>
              </a:rPr>
              <a:t>beans</a:t>
            </a:r>
            <a:r>
              <a:rPr lang="es-ES" sz="2800" spc="-1" dirty="0">
                <a:latin typeface="Noto Sans" panose="020B0502040504020204" pitchFamily="34" charset="0"/>
                <a:ea typeface="Noto Sans" panose="020B0502040504020204" pitchFamily="34" charset="0"/>
                <a:cs typeface="Noto Sans" panose="020B0502040504020204" pitchFamily="34" charset="0"/>
              </a:rPr>
              <a:t> con la lógica de negocio.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 repositorios: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Anotación @</a:t>
            </a:r>
            <a:r>
              <a:rPr lang="es-ES" sz="2800" spc="-1" dirty="0" err="1">
                <a:latin typeface="Noto Sans" panose="020B0502040504020204" pitchFamily="34" charset="0"/>
                <a:ea typeface="Noto Sans" panose="020B0502040504020204" pitchFamily="34" charset="0"/>
                <a:cs typeface="Noto Sans" panose="020B0502040504020204" pitchFamily="34" charset="0"/>
              </a:rPr>
              <a:t>Repository</a:t>
            </a:r>
            <a:r>
              <a:rPr lang="es-ES" sz="2800" spc="-1" dirty="0">
                <a:latin typeface="Noto Sans" panose="020B0502040504020204" pitchFamily="34" charset="0"/>
                <a:ea typeface="Noto Sans" panose="020B0502040504020204" pitchFamily="34" charset="0"/>
                <a:cs typeface="Noto Sans" panose="020B0502040504020204" pitchFamily="34" charset="0"/>
              </a:rPr>
              <a:t> (Spring Data), en </a:t>
            </a:r>
            <a:r>
              <a:rPr lang="es-ES" sz="2800" spc="-1" dirty="0" err="1">
                <a:latin typeface="Noto Sans" panose="020B0502040504020204" pitchFamily="34" charset="0"/>
                <a:ea typeface="Noto Sans" panose="020B0502040504020204" pitchFamily="34" charset="0"/>
                <a:cs typeface="Noto Sans" panose="020B0502040504020204" pitchFamily="34" charset="0"/>
              </a:rPr>
              <a:t>beans</a:t>
            </a:r>
            <a:r>
              <a:rPr lang="es-ES" sz="2800" spc="-1" dirty="0">
                <a:latin typeface="Noto Sans" panose="020B0502040504020204" pitchFamily="34" charset="0"/>
                <a:ea typeface="Noto Sans" panose="020B0502040504020204" pitchFamily="34" charset="0"/>
                <a:cs typeface="Noto Sans" panose="020B0502040504020204" pitchFamily="34" charset="0"/>
              </a:rPr>
              <a:t> de acceso a datos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En vista:</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Motores de plantillas como </a:t>
            </a:r>
            <a:r>
              <a:rPr lang="es-ES" sz="2800" spc="-1" dirty="0" err="1">
                <a:latin typeface="Noto Sans" panose="020B0502040504020204" pitchFamily="34" charset="0"/>
                <a:ea typeface="Noto Sans" panose="020B0502040504020204" pitchFamily="34" charset="0"/>
                <a:cs typeface="Noto Sans" panose="020B0502040504020204" pitchFamily="34" charset="0"/>
              </a:rPr>
              <a:t>Thymeleaf</a:t>
            </a:r>
            <a:r>
              <a:rPr lang="es-ES" sz="2800" spc="-1" dirty="0">
                <a:latin typeface="Noto Sans" panose="020B0502040504020204" pitchFamily="34" charset="0"/>
                <a:ea typeface="Noto Sans" panose="020B0502040504020204" pitchFamily="34" charset="0"/>
                <a:cs typeface="Noto Sans" panose="020B0502040504020204" pitchFamily="34" charset="0"/>
              </a:rPr>
              <a:t> o </a:t>
            </a:r>
            <a:r>
              <a:rPr lang="es-ES" sz="2800" spc="-1" dirty="0" err="1">
                <a:latin typeface="Noto Sans" panose="020B0502040504020204" pitchFamily="34" charset="0"/>
                <a:ea typeface="Noto Sans" panose="020B0502040504020204" pitchFamily="34" charset="0"/>
                <a:cs typeface="Noto Sans" panose="020B0502040504020204" pitchFamily="34" charset="0"/>
              </a:rPr>
              <a:t>JSP</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0617533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en Spring</a:t>
            </a:r>
            <a:endParaRPr lang="es-ES" sz="4400" spc="-1" dirty="0">
              <a:latin typeface="Arial"/>
            </a:endParaRPr>
          </a:p>
        </p:txBody>
      </p:sp>
      <p:sp>
        <p:nvSpPr>
          <p:cNvPr id="2" name="CustomShape 3">
            <a:extLst>
              <a:ext uri="{FF2B5EF4-FFF2-40B4-BE49-F238E27FC236}">
                <a16:creationId xmlns:a16="http://schemas.microsoft.com/office/drawing/2014/main" id="{E250869F-2E3F-00E1-A8C0-58F6D0D9AB9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el modelo (los datos):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Clases POJO, </a:t>
            </a:r>
            <a:r>
              <a:rPr lang="es-ES" sz="2800" spc="-1" dirty="0" err="1">
                <a:latin typeface="Noto Sans" panose="020B0502040504020204" pitchFamily="34" charset="0"/>
                <a:ea typeface="Noto Sans" panose="020B0502040504020204" pitchFamily="34" charset="0"/>
                <a:cs typeface="Noto Sans" panose="020B0502040504020204" pitchFamily="34" charset="0"/>
              </a:rPr>
              <a:t>records</a:t>
            </a:r>
            <a:r>
              <a:rPr lang="es-ES" sz="2800" spc="-1" dirty="0">
                <a:latin typeface="Noto Sans" panose="020B0502040504020204" pitchFamily="34" charset="0"/>
                <a:ea typeface="Noto Sans" panose="020B0502040504020204" pitchFamily="34" charset="0"/>
                <a:cs typeface="Noto Sans" panose="020B0502040504020204" pitchFamily="34" charset="0"/>
              </a:rPr>
              <a:t> e interfaces para representar los datos.</a:t>
            </a:r>
          </a:p>
          <a:p>
            <a:pPr marL="914400" lvl="1"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Objetos de las clases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ModelMap</a:t>
            </a:r>
            <a:r>
              <a:rPr lang="es-ES" sz="2800" spc="-1" dirty="0">
                <a:latin typeface="Noto Sans" panose="020B0502040504020204" pitchFamily="34" charset="0"/>
                <a:ea typeface="Noto Sans" panose="020B0502040504020204" pitchFamily="34" charset="0"/>
                <a:cs typeface="Noto Sans" panose="020B0502040504020204" pitchFamily="34" charset="0"/>
              </a:rPr>
              <a:t> o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rPr>
              <a:t>, entre otras, para transferir los datos del controlador a la vista.</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lvl="1">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914400" lvl="1"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lvl="1">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7286005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MVC – </a:t>
            </a:r>
            <a:r>
              <a:rPr lang="es-ES" sz="4400" b="1" dirty="0" err="1">
                <a:latin typeface="Noto Sans" panose="020B0502040504020204" pitchFamily="34" charset="0"/>
                <a:ea typeface="Noto Sans" panose="020B0502040504020204" pitchFamily="34" charset="0"/>
                <a:cs typeface="Noto Sans" panose="020B0502040504020204" pitchFamily="34" charset="0"/>
              </a:rPr>
              <a:t>DispatcherServlet</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E250869F-2E3F-00E1-A8C0-58F6D0D9AB9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a:t>
            </a:r>
            <a:r>
              <a:rPr lang="es-ES" sz="2800" spc="-1" dirty="0" err="1">
                <a:latin typeface="Noto Sans" panose="020B0502040504020204" pitchFamily="34" charset="0"/>
                <a:ea typeface="Noto Sans" panose="020B0502040504020204" pitchFamily="34" charset="0"/>
                <a:cs typeface="Noto Sans" panose="020B0502040504020204" pitchFamily="34" charset="0"/>
              </a:rPr>
              <a:t>DispatcherServlet</a:t>
            </a:r>
            <a:r>
              <a:rPr lang="es-ES" sz="2800" spc="-1" dirty="0">
                <a:latin typeface="Noto Sans" panose="020B0502040504020204" pitchFamily="34" charset="0"/>
                <a:ea typeface="Noto Sans" panose="020B0502040504020204" pitchFamily="34" charset="0"/>
                <a:cs typeface="Noto Sans" panose="020B0502040504020204" pitchFamily="34" charset="0"/>
              </a:rPr>
              <a:t> es el componente central para coordinar el trabajo entre el modelo (servicios), la vista y el controlador. Sigue estos pasos:</a:t>
            </a:r>
          </a:p>
          <a:p>
            <a:pPr marL="514350" indent="-514350">
              <a:spcAft>
                <a:spcPts val="1414"/>
              </a:spcAft>
              <a:buFont typeface="+mj-lt"/>
              <a:buAutoNum type="arabicPeriod"/>
            </a:pPr>
            <a:r>
              <a:rPr lang="es-ES" sz="2800" spc="-1" dirty="0">
                <a:latin typeface="Noto Sans" panose="020B0502040504020204" pitchFamily="34" charset="0"/>
                <a:ea typeface="Noto Sans" panose="020B0502040504020204" pitchFamily="34" charset="0"/>
                <a:cs typeface="Noto Sans" panose="020B0502040504020204" pitchFamily="34" charset="0"/>
              </a:rPr>
              <a:t>Intercepta todas las solicitudes entrantes</a:t>
            </a:r>
          </a:p>
          <a:p>
            <a:pPr marL="514350" indent="-514350">
              <a:spcAft>
                <a:spcPts val="1414"/>
              </a:spcAft>
              <a:buFont typeface="+mj-lt"/>
              <a:buAutoNum type="arabicPeriod"/>
            </a:pPr>
            <a:r>
              <a:rPr lang="es-ES" sz="2800" spc="-1" dirty="0">
                <a:latin typeface="Noto Sans" panose="020B0502040504020204" pitchFamily="34" charset="0"/>
                <a:ea typeface="Noto Sans" panose="020B0502040504020204" pitchFamily="34" charset="0"/>
                <a:cs typeface="Noto Sans" panose="020B0502040504020204" pitchFamily="34" charset="0"/>
              </a:rPr>
              <a:t>Analiza la solicitud y determina el método de controlador apropiado, a partir de los </a:t>
            </a:r>
            <a:r>
              <a:rPr lang="es-ES" sz="2800" spc="-1" dirty="0" err="1">
                <a:latin typeface="Noto Sans" panose="020B0502040504020204" pitchFamily="34" charset="0"/>
                <a:ea typeface="Noto Sans" panose="020B0502040504020204" pitchFamily="34" charset="0"/>
                <a:cs typeface="Noto Sans" panose="020B0502040504020204" pitchFamily="34" charset="0"/>
              </a:rPr>
              <a:t>mappings</a:t>
            </a:r>
            <a:r>
              <a:rPr lang="es-ES" sz="2800" spc="-1" dirty="0">
                <a:latin typeface="Noto Sans" panose="020B0502040504020204" pitchFamily="34" charset="0"/>
                <a:ea typeface="Noto Sans" panose="020B0502040504020204" pitchFamily="34" charset="0"/>
                <a:cs typeface="Noto Sans" panose="020B0502040504020204" pitchFamily="34" charset="0"/>
              </a:rPr>
              <a:t> definidos en los controladores.</a:t>
            </a:r>
          </a:p>
          <a:p>
            <a:pPr marL="514350" indent="-514350">
              <a:spcAft>
                <a:spcPts val="1414"/>
              </a:spcAft>
              <a:buFont typeface="+mj-lt"/>
              <a:buAutoNum type="arabicPeriod"/>
            </a:pPr>
            <a:r>
              <a:rPr lang="es-ES" sz="2800" spc="-1" dirty="0">
                <a:latin typeface="Noto Sans" panose="020B0502040504020204" pitchFamily="34" charset="0"/>
                <a:ea typeface="Noto Sans" panose="020B0502040504020204" pitchFamily="34" charset="0"/>
                <a:cs typeface="Noto Sans" panose="020B0502040504020204" pitchFamily="34" charset="0"/>
              </a:rPr>
              <a:t>Llama al método del controlador, pasando datos si es necesario. El controlador obtiene datos del modelo, y determina la vista que debe procesar estos datos.</a:t>
            </a:r>
          </a:p>
          <a:p>
            <a:pPr marL="514350" indent="-514350">
              <a:spcAft>
                <a:spcPts val="1414"/>
              </a:spcAft>
              <a:buFont typeface="+mj-lt"/>
              <a:buAutoNum type="arabicPeriod"/>
            </a:pPr>
            <a:r>
              <a:rPr lang="es-ES" sz="2800" spc="-1" dirty="0">
                <a:latin typeface="Noto Sans" panose="020B0502040504020204" pitchFamily="34" charset="0"/>
                <a:ea typeface="Noto Sans" panose="020B0502040504020204" pitchFamily="34" charset="0"/>
                <a:cs typeface="Noto Sans" panose="020B0502040504020204" pitchFamily="34" charset="0"/>
              </a:rPr>
              <a:t>Recoge los datos del controlador, y los pasa a la vista que este indique.</a:t>
            </a:r>
          </a:p>
          <a:p>
            <a:pPr marL="514350" indent="-514350">
              <a:spcAft>
                <a:spcPts val="1414"/>
              </a:spcAft>
              <a:buFont typeface="+mj-lt"/>
              <a:buAutoNum type="arabicPeriod"/>
            </a:pPr>
            <a:r>
              <a:rPr lang="es-ES" sz="2800" spc="-1" dirty="0">
                <a:latin typeface="Noto Sans" panose="020B0502040504020204" pitchFamily="34" charset="0"/>
                <a:ea typeface="Noto Sans" panose="020B0502040504020204" pitchFamily="34" charset="0"/>
                <a:cs typeface="Noto Sans" panose="020B0502040504020204" pitchFamily="34" charset="0"/>
              </a:rPr>
              <a:t>Recoge el resultado de procesar la vista (y datos), y lo envía al cliente.</a:t>
            </a:r>
          </a:p>
        </p:txBody>
      </p:sp>
    </p:spTree>
    <p:extLst>
      <p:ext uri="{BB962C8B-B14F-4D97-AF65-F5344CB8AC3E}">
        <p14:creationId xmlns:p14="http://schemas.microsoft.com/office/powerpoint/2010/main" val="16056143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a:t>
            </a:r>
            <a:r>
              <a:rPr lang="es-ES" sz="4400" b="1" dirty="0" err="1">
                <a:latin typeface="Noto Sans" panose="020B0502040504020204" pitchFamily="34" charset="0"/>
                <a:ea typeface="Noto Sans" panose="020B0502040504020204" pitchFamily="34" charset="0"/>
                <a:cs typeface="Noto Sans" panose="020B0502040504020204" pitchFamily="34" charset="0"/>
              </a:rPr>
              <a:t>Mappings</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E250869F-2E3F-00E1-A8C0-58F6D0D9AB9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a:t>
            </a:r>
            <a:r>
              <a:rPr lang="es-ES" sz="2800" spc="-1" dirty="0" err="1">
                <a:latin typeface="Noto Sans" panose="020B0502040504020204" pitchFamily="34" charset="0"/>
                <a:ea typeface="Noto Sans" panose="020B0502040504020204" pitchFamily="34" charset="0"/>
                <a:cs typeface="Noto Sans" panose="020B0502040504020204" pitchFamily="34" charset="0"/>
              </a:rPr>
              <a:t>DispatcherServlet</a:t>
            </a:r>
            <a:r>
              <a:rPr lang="es-ES" sz="2800" spc="-1" dirty="0">
                <a:latin typeface="Noto Sans" panose="020B0502040504020204" pitchFamily="34" charset="0"/>
                <a:ea typeface="Noto Sans" panose="020B0502040504020204" pitchFamily="34" charset="0"/>
                <a:cs typeface="Noto Sans" panose="020B0502040504020204" pitchFamily="34" charset="0"/>
              </a:rPr>
              <a:t>, para identificar el controlador y método que deben procesar una petición de un cliente, utiliza los </a:t>
            </a:r>
            <a:r>
              <a:rPr lang="es-ES" sz="2800" spc="-1" dirty="0" err="1">
                <a:latin typeface="Noto Sans" panose="020B0502040504020204" pitchFamily="34" charset="0"/>
                <a:ea typeface="Noto Sans" panose="020B0502040504020204" pitchFamily="34" charset="0"/>
                <a:cs typeface="Noto Sans" panose="020B0502040504020204" pitchFamily="34" charset="0"/>
              </a:rPr>
              <a:t>mappings</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Un </a:t>
            </a:r>
            <a:r>
              <a:rPr lang="es-ES" sz="2800" spc="-1" dirty="0" err="1">
                <a:latin typeface="Noto Sans" panose="020B0502040504020204" pitchFamily="34" charset="0"/>
                <a:ea typeface="Noto Sans" panose="020B0502040504020204" pitchFamily="34" charset="0"/>
                <a:cs typeface="Noto Sans" panose="020B0502040504020204" pitchFamily="34" charset="0"/>
              </a:rPr>
              <a:t>mapping</a:t>
            </a:r>
            <a:r>
              <a:rPr lang="es-ES" sz="2800" spc="-1" dirty="0">
                <a:latin typeface="Noto Sans" panose="020B0502040504020204" pitchFamily="34" charset="0"/>
                <a:ea typeface="Noto Sans" panose="020B0502040504020204" pitchFamily="34" charset="0"/>
                <a:cs typeface="Noto Sans" panose="020B0502040504020204" pitchFamily="34" charset="0"/>
              </a:rPr>
              <a:t> es una asociación entre la combinación de URL, método HTTP, y otros criterios, y el método de controlador que debe procesarla.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configuración de mapeo se define con anotaciones en los métodos del controlador: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@RequestMapping: La forma más flexible de definir mapeos.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“Versiones” específicas de @RequestMapping: @GetMapping, @PostMapping, @PutMapping, @DeleteMapping, @PatchMapping. Cada una para un método HTTP específico.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Más información: </a:t>
            </a: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https://www.baeldung.com/spring-requestmapping</a:t>
            </a: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3483600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41DDD-7E1B-1DEE-DE8A-8C3B31F3F540}"/>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621B18C1-C519-BD9E-12D2-779C892FC249}"/>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Procesado de peticiones</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pic>
        <p:nvPicPr>
          <p:cNvPr id="1026" name="Picture 2">
            <a:extLst>
              <a:ext uri="{FF2B5EF4-FFF2-40B4-BE49-F238E27FC236}">
                <a16:creationId xmlns:a16="http://schemas.microsoft.com/office/drawing/2014/main" id="{37092018-42AA-4351-4012-B16BD851C35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2877"/>
          <a:stretch/>
        </p:blipFill>
        <p:spPr bwMode="auto">
          <a:xfrm>
            <a:off x="1837709" y="1340041"/>
            <a:ext cx="9691257" cy="4879591"/>
          </a:xfrm>
          <a:prstGeom prst="rect">
            <a:avLst/>
          </a:prstGeom>
          <a:noFill/>
          <a:extLst>
            <a:ext uri="{909E8E84-426E-40DD-AFC4-6F175D3DCCD1}">
              <a14:hiddenFill xmlns:a14="http://schemas.microsoft.com/office/drawing/2010/main">
                <a:solidFill>
                  <a:srgbClr val="FFFFFF"/>
                </a:solidFill>
              </a14:hiddenFill>
            </a:ext>
          </a:extLst>
        </p:spPr>
      </p:pic>
      <p:sp>
        <p:nvSpPr>
          <p:cNvPr id="3" name="CustomShape 3">
            <a:extLst>
              <a:ext uri="{FF2B5EF4-FFF2-40B4-BE49-F238E27FC236}">
                <a16:creationId xmlns:a16="http://schemas.microsoft.com/office/drawing/2014/main" id="{0B92E814-F2BE-8383-9587-E9CA3956E9CC}"/>
              </a:ext>
            </a:extLst>
          </p:cNvPr>
          <p:cNvSpPr/>
          <p:nvPr/>
        </p:nvSpPr>
        <p:spPr>
          <a:xfrm>
            <a:off x="4626789" y="6249426"/>
            <a:ext cx="4186195" cy="657927"/>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chorCtr="0"/>
          <a:lstStyle/>
          <a:p>
            <a:pPr algn="ct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Fuente: </a:t>
            </a:r>
            <a:r>
              <a:rPr lang="es-ES" sz="2800" spc="-1" dirty="0" err="1">
                <a:latin typeface="Noto Sans" panose="020B0502040504020204" pitchFamily="34" charset="0"/>
                <a:ea typeface="Noto Sans" panose="020B0502040504020204" pitchFamily="34" charset="0"/>
                <a:cs typeface="Noto Sans" panose="020B0502040504020204" pitchFamily="34" charset="0"/>
              </a:rPr>
              <a:t>medium.com</a:t>
            </a:r>
            <a:endPar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5501502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a la vista</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controlador, una vez procesada la petición, puede pasar datos a la vista de muchas formas diferentes (más de diez), pero las más habituales son: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Permite agregar atributos que estarán disponibles en la vista.</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Spring trata el objeto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como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a:t>
            </a:r>
            <a:r>
              <a:rPr lang="es-ES" sz="2800" spc="-1" dirty="0" err="1">
                <a:latin typeface="Noto Sans" panose="020B0502040504020204" pitchFamily="34" charset="0"/>
                <a:ea typeface="Noto Sans" panose="020B0502040504020204" pitchFamily="34" charset="0"/>
                <a:cs typeface="Noto Sans" panose="020B0502040504020204" pitchFamily="34" charset="0"/>
              </a:rPr>
              <a:t>ModelMap</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que también tiene los métodos de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rPr>
              <a:t>. Combina datos y vista. Permite devolver en un solo objeto la vista y la información necesaria para generar el resultado.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un objeto </a:t>
            </a:r>
            <a:r>
              <a:rPr lang="es-ES" sz="2800" spc="-1" dirty="0" err="1">
                <a:latin typeface="Noto Sans" panose="020B0502040504020204" pitchFamily="34" charset="0"/>
                <a:ea typeface="Noto Sans" panose="020B0502040504020204" pitchFamily="34" charset="0"/>
                <a:cs typeface="Noto Sans" panose="020B0502040504020204" pitchFamily="34" charset="0"/>
              </a:rPr>
              <a:t>RedirectAttributes</a:t>
            </a:r>
            <a:r>
              <a:rPr lang="es-ES" sz="2800" spc="-1" dirty="0">
                <a:latin typeface="Noto Sans" panose="020B0502040504020204" pitchFamily="34" charset="0"/>
                <a:ea typeface="Noto Sans" panose="020B0502040504020204" pitchFamily="34" charset="0"/>
                <a:cs typeface="Noto Sans" panose="020B0502040504020204" pitchFamily="34" charset="0"/>
              </a:rPr>
              <a:t> (para redirecciones). Junto a "flash </a:t>
            </a:r>
            <a:r>
              <a:rPr lang="es-ES" sz="2800" spc="-1" dirty="0" err="1">
                <a:latin typeface="Noto Sans" panose="020B0502040504020204" pitchFamily="34" charset="0"/>
                <a:ea typeface="Noto Sans" panose="020B0502040504020204" pitchFamily="34" charset="0"/>
                <a:cs typeface="Noto Sans" panose="020B0502040504020204" pitchFamily="34" charset="0"/>
              </a:rPr>
              <a:t>attributes</a:t>
            </a:r>
            <a:r>
              <a:rPr lang="es-ES" sz="2800" spc="-1" dirty="0">
                <a:latin typeface="Noto Sans" panose="020B0502040504020204" pitchFamily="34" charset="0"/>
                <a:ea typeface="Noto Sans" panose="020B0502040504020204" pitchFamily="34" charset="0"/>
                <a:cs typeface="Noto Sans" panose="020B0502040504020204" pitchFamily="34" charset="0"/>
              </a:rPr>
              <a:t>" permiten pasar datos entre métodos de controlador.</a:t>
            </a: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67395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a la vista</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Otras formas menos habituales o más avanzadas y de más bajo nivel son: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Devolviendo directamente un objeto. Esto sólo para servicios </a:t>
            </a:r>
            <a:r>
              <a:rPr lang="es-ES" sz="2800" spc="-1" dirty="0" err="1">
                <a:latin typeface="Noto Sans" panose="020B0502040504020204" pitchFamily="34" charset="0"/>
                <a:ea typeface="Noto Sans" panose="020B0502040504020204" pitchFamily="34" charset="0"/>
                <a:cs typeface="Noto Sans" panose="020B0502040504020204" pitchFamily="34" charset="0"/>
              </a:rPr>
              <a:t>REST</a:t>
            </a:r>
            <a:r>
              <a:rPr lang="es-ES" sz="2800" spc="-1" dirty="0">
                <a:latin typeface="Noto Sans" panose="020B0502040504020204" pitchFamily="34" charset="0"/>
                <a:ea typeface="Noto Sans" panose="020B0502040504020204" pitchFamily="34" charset="0"/>
                <a:cs typeface="Noto Sans" panose="020B0502040504020204" pitchFamily="34" charset="0"/>
              </a:rPr>
              <a:t>, en los que la vista no usa una plantilla, sino que es XML o JSON. </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Usando </a:t>
            </a:r>
            <a:r>
              <a:rPr lang="es-ES" sz="2800" spc="-1" dirty="0" err="1">
                <a:latin typeface="Noto Sans" panose="020B0502040504020204" pitchFamily="34" charset="0"/>
                <a:ea typeface="Noto Sans" panose="020B0502040504020204" pitchFamily="34" charset="0"/>
                <a:cs typeface="Noto Sans" panose="020B0502040504020204" pitchFamily="34" charset="0"/>
              </a:rPr>
              <a:t>ResponseEntity</a:t>
            </a:r>
            <a:r>
              <a:rPr lang="es-ES" sz="2800" spc="-1" dirty="0">
                <a:latin typeface="Noto Sans" panose="020B0502040504020204" pitchFamily="34" charset="0"/>
                <a:ea typeface="Noto Sans" panose="020B0502040504020204" pitchFamily="34" charset="0"/>
                <a:cs typeface="Noto Sans" panose="020B0502040504020204" pitchFamily="34" charset="0"/>
              </a:rPr>
              <a:t> para añadir metadatos HTTP en la respuesta. Más habitual en servicios </a:t>
            </a:r>
            <a:r>
              <a:rPr lang="es-ES" sz="2800" spc="-1" dirty="0" err="1">
                <a:latin typeface="Noto Sans" panose="020B0502040504020204" pitchFamily="34" charset="0"/>
                <a:ea typeface="Noto Sans" panose="020B0502040504020204" pitchFamily="34" charset="0"/>
                <a:cs typeface="Noto Sans" panose="020B0502040504020204" pitchFamily="34" charset="0"/>
              </a:rPr>
              <a:t>REST</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Utilizando anotaciones como @</a:t>
            </a:r>
            <a:r>
              <a:rPr lang="es-ES" sz="2800" spc="-1" dirty="0" err="1">
                <a:latin typeface="Noto Sans" panose="020B0502040504020204" pitchFamily="34" charset="0"/>
                <a:ea typeface="Noto Sans" panose="020B0502040504020204" pitchFamily="34" charset="0"/>
                <a:cs typeface="Noto Sans" panose="020B0502040504020204" pitchFamily="34" charset="0"/>
              </a:rPr>
              <a:t>SessionAttributes</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ModelAttribute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RequestScope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SessionScope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ApplicationScope</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Usando </a:t>
            </a:r>
            <a:r>
              <a:rPr lang="es-ES" sz="2800" spc="-1" dirty="0" err="1">
                <a:latin typeface="Noto Sans" panose="020B0502040504020204" pitchFamily="34" charset="0"/>
                <a:ea typeface="Noto Sans" panose="020B0502040504020204" pitchFamily="34" charset="0"/>
                <a:cs typeface="Noto Sans" panose="020B0502040504020204" pitchFamily="34" charset="0"/>
              </a:rPr>
              <a:t>BindingResult</a:t>
            </a:r>
            <a:r>
              <a:rPr lang="es-ES" sz="2800" spc="-1" dirty="0">
                <a:latin typeface="Noto Sans" panose="020B0502040504020204" pitchFamily="34" charset="0"/>
                <a:ea typeface="Noto Sans" panose="020B0502040504020204" pitchFamily="34" charset="0"/>
                <a:cs typeface="Noto Sans" panose="020B0502040504020204" pitchFamily="34" charset="0"/>
              </a:rPr>
              <a:t> (para validaciones)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Y algunas más…</a:t>
            </a: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8790928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 </a:t>
            </a:r>
            <a:r>
              <a:rPr lang="es-ES" sz="4400" b="1" dirty="0" err="1">
                <a:latin typeface="Noto Sans" panose="020B0502040504020204" pitchFamily="34" charset="0"/>
                <a:ea typeface="Noto Sans" panose="020B0502040504020204" pitchFamily="34" charset="0"/>
                <a:cs typeface="Noto Sans" panose="020B0502040504020204" pitchFamily="34" charset="0"/>
              </a:rPr>
              <a:t>Model</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datos se pasan a la vista en forma similar a un diccionario, muy similar a una colección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de Java.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La interfaz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define los métodos necesarios para añadir y consultar  información del modelo, de los datos que el controlador pasa a la vista.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datos se añaden en la forma "clave-valor". Algunos métodos: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Añadir: </a:t>
            </a:r>
            <a:r>
              <a:rPr lang="es-ES" sz="2800" spc="-1" dirty="0" err="1">
                <a:latin typeface="Noto Sans" panose="020B0502040504020204" pitchFamily="34" charset="0"/>
                <a:ea typeface="Noto Sans" panose="020B0502040504020204" pitchFamily="34" charset="0"/>
                <a:cs typeface="Noto Sans" panose="020B0502040504020204" pitchFamily="34" charset="0"/>
              </a:rPr>
              <a:t>addAttribute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addAllAttributes</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mergeAttributes</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Consultar: </a:t>
            </a:r>
            <a:r>
              <a:rPr lang="es-ES" sz="2800" spc="-1" dirty="0" err="1">
                <a:latin typeface="Noto Sans" panose="020B0502040504020204" pitchFamily="34" charset="0"/>
                <a:ea typeface="Noto Sans" panose="020B0502040504020204" pitchFamily="34" charset="0"/>
                <a:cs typeface="Noto Sans" panose="020B0502040504020204" pitchFamily="34" charset="0"/>
              </a:rPr>
              <a:t>containsAttribute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getAttribute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asMap</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No tiene métodos para retirar atributos del modelo.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más información: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Referencia de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Model</a:t>
            </a: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 en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docs.spring.io</a:t>
            </a:r>
            <a:br>
              <a:rPr lang="es-ES" sz="2800" spc="-1" dirty="0">
                <a:latin typeface="Noto Sans" panose="020B0502040504020204" pitchFamily="34" charset="0"/>
                <a:ea typeface="Noto Sans" panose="020B0502040504020204" pitchFamily="34" charset="0"/>
                <a:cs typeface="Noto Sans" panose="020B0502040504020204" pitchFamily="34" charset="0"/>
              </a:rPr>
            </a:b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03294095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 </a:t>
            </a:r>
            <a:r>
              <a:rPr lang="es-ES" sz="4400" b="1" dirty="0" err="1">
                <a:latin typeface="Noto Sans" panose="020B0502040504020204" pitchFamily="34" charset="0"/>
                <a:ea typeface="Noto Sans" panose="020B0502040504020204" pitchFamily="34" charset="0"/>
                <a:cs typeface="Noto Sans" panose="020B0502040504020204" pitchFamily="34" charset="0"/>
              </a:rPr>
              <a:t>Map</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determinar los pares clave-valor, se puede usar directamente un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Spring interpreta cada </a:t>
            </a:r>
            <a:r>
              <a:rPr lang="es-ES" sz="2800" spc="-1" dirty="0" err="1">
                <a:latin typeface="Noto Sans" panose="020B0502040504020204" pitchFamily="34" charset="0"/>
                <a:ea typeface="Noto Sans" panose="020B0502040504020204" pitchFamily="34" charset="0"/>
                <a:cs typeface="Noto Sans" panose="020B0502040504020204" pitchFamily="34" charset="0"/>
              </a:rPr>
              <a:t>Map.Entry</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 como un atributo del modelo, al que accederá por su clave.</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Permite manejar el modelo como si fuera un diccionario, con métodos como </a:t>
            </a:r>
            <a:r>
              <a:rPr lang="es-ES" sz="2800" spc="-1" dirty="0" err="1">
                <a:latin typeface="Noto Sans" panose="020B0502040504020204" pitchFamily="34" charset="0"/>
                <a:ea typeface="Noto Sans" panose="020B0502040504020204" pitchFamily="34" charset="0"/>
                <a:cs typeface="Noto Sans" panose="020B0502040504020204" pitchFamily="34" charset="0"/>
              </a:rPr>
              <a:t>put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remove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isEmpty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containsKey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keySet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values</a:t>
            </a:r>
            <a:r>
              <a:rPr lang="es-ES" sz="2800" spc="-1" dirty="0">
                <a:latin typeface="Noto Sans" panose="020B0502040504020204" pitchFamily="34" charset="0"/>
                <a:ea typeface="Noto Sans" panose="020B0502040504020204" pitchFamily="34" charset="0"/>
                <a:cs typeface="Noto Sans" panose="020B0502040504020204" pitchFamily="34" charset="0"/>
              </a:rPr>
              <a:t>, etc.</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este caso sí que se pueden eliminar atributos del modelo.</a:t>
            </a:r>
          </a:p>
          <a:p>
            <a:pPr>
              <a:spcAft>
                <a:spcPts val="1414"/>
              </a:spcAft>
            </a:pPr>
            <a:br>
              <a:rPr lang="es-ES" sz="2800" spc="-1" dirty="0">
                <a:latin typeface="Noto Sans" panose="020B0502040504020204" pitchFamily="34" charset="0"/>
                <a:ea typeface="Noto Sans" panose="020B0502040504020204" pitchFamily="34" charset="0"/>
                <a:cs typeface="Noto Sans" panose="020B0502040504020204" pitchFamily="34" charset="0"/>
              </a:rPr>
            </a:b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305456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nSpc>
                <a:spcPct val="100000"/>
              </a:lnSpc>
            </a:pPr>
            <a:r>
              <a:rPr lang="es-ES" sz="4400" b="1" spc="-1" dirty="0">
                <a:solidFill>
                  <a:srgbClr val="333333"/>
                </a:solidFill>
                <a:latin typeface="Noto Sans"/>
                <a:ea typeface="DejaVu Sans"/>
              </a:rPr>
              <a:t>MVC</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 View – </a:t>
            </a:r>
            <a:r>
              <a:rPr lang="es-ES" sz="2800" spc="-1" dirty="0" err="1">
                <a:latin typeface="Noto Sans" panose="020B0502040504020204" pitchFamily="34" charset="0"/>
                <a:ea typeface="Noto Sans" panose="020B0502040504020204" pitchFamily="34" charset="0"/>
                <a:cs typeface="Noto Sans" panose="020B0502040504020204" pitchFamily="34" charset="0"/>
              </a:rPr>
              <a:t>Controller</a:t>
            </a:r>
            <a:r>
              <a:rPr lang="es-ES" sz="2800" spc="-1" dirty="0">
                <a:latin typeface="Noto Sans" panose="020B0502040504020204" pitchFamily="34" charset="0"/>
                <a:ea typeface="Noto Sans" panose="020B0502040504020204" pitchFamily="34" charset="0"/>
                <a:cs typeface="Noto Sans" panose="020B0502040504020204" pitchFamily="34" charset="0"/>
              </a:rPr>
              <a:t> / Modelo – Vista – Controlador</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Patrón de diseño o de sistemas, que se centra en la separación de responsabilidades o </a:t>
            </a:r>
            <a:r>
              <a:rPr lang="es-ES" sz="2800" spc="-1" dirty="0" err="1">
                <a:latin typeface="Noto Sans" panose="020B0502040504020204" pitchFamily="34" charset="0"/>
                <a:ea typeface="Noto Sans" panose="020B0502040504020204" pitchFamily="34" charset="0"/>
                <a:cs typeface="Noto Sans" panose="020B0502040504020204" pitchFamily="34" charset="0"/>
              </a:rPr>
              <a:t>SoC</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Separation</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of</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Concerns</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Indica como organizar los componentes de un sistema, en tres “capas”, cada una con una responsabilidad específica.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No es exclusivo de web, pero es el utilizado en la mayoría de </a:t>
            </a:r>
            <a:r>
              <a:rPr lang="es-ES" sz="2800" spc="-1" dirty="0" err="1">
                <a:latin typeface="Noto Sans" panose="020B0502040504020204" pitchFamily="34" charset="0"/>
                <a:ea typeface="Noto Sans" panose="020B0502040504020204" pitchFamily="34" charset="0"/>
                <a:cs typeface="Noto Sans" panose="020B0502040504020204" pitchFamily="34" charset="0"/>
              </a:rPr>
              <a:t>frameworks</a:t>
            </a:r>
            <a:r>
              <a:rPr lang="es-ES" sz="2800" spc="-1" dirty="0">
                <a:latin typeface="Noto Sans" panose="020B0502040504020204" pitchFamily="34" charset="0"/>
                <a:ea typeface="Noto Sans" panose="020B0502040504020204" pitchFamily="34" charset="0"/>
                <a:cs typeface="Noto Sans" panose="020B0502040504020204" pitchFamily="34" charset="0"/>
              </a:rPr>
              <a:t> de desarrollo web.</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Su origen está en el desarrollo de aplicaciones Smalltalk (no web) en los años 70 / 80, pero se ha extendido a todo tipo de aplicaciones. </a:t>
            </a:r>
            <a:r>
              <a:rPr lang="es-ES" sz="2800" spc="-1" dirty="0" err="1">
                <a:latin typeface="Noto Sans" panose="020B0502040504020204" pitchFamily="34" charset="0"/>
                <a:ea typeface="Noto Sans" panose="020B0502040504020204" pitchFamily="34" charset="0"/>
                <a:cs typeface="Noto Sans" panose="020B0502040504020204" pitchFamily="34" charset="0"/>
              </a:rPr>
              <a:t>Framewoks</a:t>
            </a:r>
            <a:r>
              <a:rPr lang="es-ES" sz="2800" spc="-1" dirty="0">
                <a:latin typeface="Noto Sans" panose="020B0502040504020204" pitchFamily="34" charset="0"/>
                <a:ea typeface="Noto Sans" panose="020B0502040504020204" pitchFamily="34" charset="0"/>
                <a:cs typeface="Noto Sans" panose="020B0502040504020204" pitchFamily="34" charset="0"/>
              </a:rPr>
              <a:t> de desarrollo en servidor, aplicaciones móviles, aplicaciones web en cliente…</a:t>
            </a:r>
          </a:p>
        </p:txBody>
      </p:sp>
    </p:spTree>
    <p:extLst>
      <p:ext uri="{BB962C8B-B14F-4D97-AF65-F5344CB8AC3E}">
        <p14:creationId xmlns:p14="http://schemas.microsoft.com/office/powerpoint/2010/main" val="170701486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 </a:t>
            </a:r>
            <a:r>
              <a:rPr lang="es-ES" sz="4400" b="1" dirty="0" err="1">
                <a:latin typeface="Noto Sans" panose="020B0502040504020204" pitchFamily="34" charset="0"/>
                <a:ea typeface="Noto Sans" panose="020B0502040504020204" pitchFamily="34" charset="0"/>
                <a:cs typeface="Noto Sans" panose="020B0502040504020204" pitchFamily="34" charset="0"/>
              </a:rPr>
              <a:t>ModelMap</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Combinación de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y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Hereda de </a:t>
            </a:r>
            <a:r>
              <a:rPr lang="es-ES" sz="2800" spc="-1" dirty="0" err="1">
                <a:latin typeface="Noto Sans" panose="020B0502040504020204" pitchFamily="34" charset="0"/>
                <a:ea typeface="Noto Sans" panose="020B0502040504020204" pitchFamily="34" charset="0"/>
                <a:cs typeface="Noto Sans" panose="020B0502040504020204" pitchFamily="34" charset="0"/>
              </a:rPr>
              <a:t>LinkedHashMap</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 Tiene todos los métodos de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 y además tiene los mismos métodos que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Como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 permite manejar el modelo como si fuera un diccionario, con métodos como </a:t>
            </a:r>
            <a:r>
              <a:rPr lang="es-ES" sz="2800" spc="-1" dirty="0" err="1">
                <a:latin typeface="Noto Sans" panose="020B0502040504020204" pitchFamily="34" charset="0"/>
                <a:ea typeface="Noto Sans" panose="020B0502040504020204" pitchFamily="34" charset="0"/>
                <a:cs typeface="Noto Sans" panose="020B0502040504020204" pitchFamily="34" charset="0"/>
              </a:rPr>
              <a:t>put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remove</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isEmpty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containsKey</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keySet</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values</a:t>
            </a:r>
            <a:r>
              <a:rPr lang="es-ES" sz="2800" spc="-1" dirty="0">
                <a:latin typeface="Noto Sans" panose="020B0502040504020204" pitchFamily="34" charset="0"/>
                <a:ea typeface="Noto Sans" panose="020B0502040504020204" pitchFamily="34" charset="0"/>
                <a:cs typeface="Noto Sans" panose="020B0502040504020204" pitchFamily="34" charset="0"/>
              </a:rPr>
              <a:t>, etc.</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Se pueden eliminar atributos del modelo, y esta es quizá la diferencia fundamental con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Esto hace que </a:t>
            </a:r>
            <a:r>
              <a:rPr lang="es-ES" sz="2800" spc="-1" dirty="0" err="1">
                <a:latin typeface="Noto Sans" panose="020B0502040504020204" pitchFamily="34" charset="0"/>
                <a:ea typeface="Noto Sans" panose="020B0502040504020204" pitchFamily="34" charset="0"/>
                <a:cs typeface="Noto Sans" panose="020B0502040504020204" pitchFamily="34" charset="0"/>
              </a:rPr>
              <a:t>ModelMap</a:t>
            </a:r>
            <a:r>
              <a:rPr lang="es-ES" sz="2800" spc="-1" dirty="0">
                <a:latin typeface="Noto Sans" panose="020B0502040504020204" pitchFamily="34" charset="0"/>
                <a:ea typeface="Noto Sans" panose="020B0502040504020204" pitchFamily="34" charset="0"/>
                <a:cs typeface="Noto Sans" panose="020B0502040504020204" pitchFamily="34" charset="0"/>
              </a:rPr>
              <a:t> sea útil en escenarios más complejos, con una lógica más elaborada.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más información sobre métodos: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Referencia de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ModelMap</a:t>
            </a: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 en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docs.spring.io</a:t>
            </a:r>
            <a:br>
              <a:rPr lang="es-ES" sz="2800" spc="-1" dirty="0">
                <a:latin typeface="Noto Sans" panose="020B0502040504020204" pitchFamily="34" charset="0"/>
                <a:ea typeface="Noto Sans" panose="020B0502040504020204" pitchFamily="34" charset="0"/>
                <a:cs typeface="Noto Sans" panose="020B0502040504020204" pitchFamily="34" charset="0"/>
              </a:rPr>
            </a:b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7233073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 </a:t>
            </a:r>
            <a:r>
              <a:rPr lang="es-ES" sz="4400" b="1" dirty="0" err="1">
                <a:latin typeface="Noto Sans" panose="020B0502040504020204" pitchFamily="34" charset="0"/>
                <a:ea typeface="Noto Sans" panose="020B0502040504020204" pitchFamily="34" charset="0"/>
                <a:cs typeface="Noto Sans" panose="020B0502040504020204" pitchFamily="34" charset="0"/>
              </a:rPr>
              <a:t>ModelAndView</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una combinación de modelo, junto a la información de la vista.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métodos de controlador pueden devolver distintos valores para referenciar la vista, y un objeto de este tipo es uno de ellos.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modificar el modelo, se puede usar el método </a:t>
            </a:r>
            <a:r>
              <a:rPr lang="es-ES" sz="2800" spc="-1" dirty="0" err="1">
                <a:latin typeface="Noto Sans" panose="020B0502040504020204" pitchFamily="34" charset="0"/>
                <a:ea typeface="Noto Sans" panose="020B0502040504020204" pitchFamily="34" charset="0"/>
                <a:cs typeface="Noto Sans" panose="020B0502040504020204" pitchFamily="34" charset="0"/>
              </a:rPr>
              <a:t>getModel</a:t>
            </a:r>
            <a:r>
              <a:rPr lang="es-ES" sz="2800" spc="-1" dirty="0">
                <a:latin typeface="Noto Sans" panose="020B0502040504020204" pitchFamily="34" charset="0"/>
                <a:ea typeface="Noto Sans" panose="020B0502040504020204" pitchFamily="34" charset="0"/>
                <a:cs typeface="Noto Sans" panose="020B0502040504020204" pitchFamily="34" charset="0"/>
              </a:rPr>
              <a:t>, que devuelve un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 en el que se pueden añadir o eliminar entradas, que son a los atributos del modelo.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Tiene métodos y atributos asociados a la vista, que permiten personalizar más la vista que se tiene que generar.</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más información sobre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Referencia de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 en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docs.spring.io</a:t>
            </a:r>
            <a:br>
              <a:rPr lang="es-ES" sz="2800" spc="-1" dirty="0">
                <a:latin typeface="Noto Sans" panose="020B0502040504020204" pitchFamily="34" charset="0"/>
                <a:ea typeface="Noto Sans" panose="020B0502040504020204" pitchFamily="34" charset="0"/>
                <a:cs typeface="Noto Sans" panose="020B0502040504020204" pitchFamily="34" charset="0"/>
              </a:rPr>
            </a:b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0537414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Paso de datos – </a:t>
            </a:r>
            <a:r>
              <a:rPr lang="es-ES" sz="4400" b="1" dirty="0" err="1">
                <a:latin typeface="Noto Sans" panose="020B0502040504020204" pitchFamily="34" charset="0"/>
                <a:ea typeface="Noto Sans" panose="020B0502040504020204" pitchFamily="34" charset="0"/>
                <a:cs typeface="Noto Sans" panose="020B0502040504020204" pitchFamily="34" charset="0"/>
              </a:rPr>
              <a:t>ModelAndView</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una combinación de modelo, junto a la información de la vista.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Un método de controlador puede devolver distintos valores para indicar la vista, y un objeto de este tipo es uno de ellos. Tiene métodos y atributos asociados a la vista, que permiten especificarla de distintas formas.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modificar el modelo, se puede usar el método </a:t>
            </a:r>
            <a:r>
              <a:rPr lang="es-ES" sz="2800" spc="-1" dirty="0" err="1">
                <a:latin typeface="Noto Sans" panose="020B0502040504020204" pitchFamily="34" charset="0"/>
                <a:ea typeface="Noto Sans" panose="020B0502040504020204" pitchFamily="34" charset="0"/>
                <a:cs typeface="Noto Sans" panose="020B0502040504020204" pitchFamily="34" charset="0"/>
              </a:rPr>
              <a:t>getModel</a:t>
            </a:r>
            <a:r>
              <a:rPr lang="es-ES" sz="2800" spc="-1" dirty="0">
                <a:latin typeface="Noto Sans" panose="020B0502040504020204" pitchFamily="34" charset="0"/>
                <a:ea typeface="Noto Sans" panose="020B0502040504020204" pitchFamily="34" charset="0"/>
                <a:cs typeface="Noto Sans" panose="020B0502040504020204" pitchFamily="34" charset="0"/>
              </a:rPr>
              <a:t>, que devuelve un </a:t>
            </a:r>
            <a:r>
              <a:rPr lang="es-ES" sz="2800" spc="-1" dirty="0" err="1">
                <a:latin typeface="Noto Sans" panose="020B0502040504020204" pitchFamily="34" charset="0"/>
                <a:ea typeface="Noto Sans" panose="020B0502040504020204" pitchFamily="34" charset="0"/>
                <a:cs typeface="Noto Sans" panose="020B0502040504020204" pitchFamily="34" charset="0"/>
              </a:rPr>
              <a:t>Map</a:t>
            </a:r>
            <a:r>
              <a:rPr lang="es-ES" sz="2800" spc="-1" dirty="0">
                <a:latin typeface="Noto Sans" panose="020B0502040504020204" pitchFamily="34" charset="0"/>
                <a:ea typeface="Noto Sans" panose="020B0502040504020204" pitchFamily="34" charset="0"/>
                <a:cs typeface="Noto Sans" panose="020B0502040504020204" pitchFamily="34" charset="0"/>
              </a:rPr>
              <a:t>&lt;</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a:t>
            </a:r>
            <a:r>
              <a:rPr lang="es-ES" sz="2800" spc="-1" dirty="0">
                <a:latin typeface="Noto Sans" panose="020B0502040504020204" pitchFamily="34" charset="0"/>
                <a:ea typeface="Noto Sans" panose="020B0502040504020204" pitchFamily="34" charset="0"/>
                <a:cs typeface="Noto Sans" panose="020B0502040504020204" pitchFamily="34" charset="0"/>
              </a:rPr>
              <a:t>&gt; en el que se pueden añadir o eliminar entradas, que son a los atributos del modelo.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Útil para los métodos que no reciben modelo, pero deben generarlo. Ejemplo: listados, detalles de elemento, borrado de elemento…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más información sobre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Referencia de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hlinkClick r:id="rId3"/>
              </a:rPr>
              <a:t> en </a:t>
            </a:r>
            <a:r>
              <a:rPr lang="es-ES" sz="2800" spc="-1" dirty="0" err="1">
                <a:latin typeface="Noto Sans" panose="020B0502040504020204" pitchFamily="34" charset="0"/>
                <a:ea typeface="Noto Sans" panose="020B0502040504020204" pitchFamily="34" charset="0"/>
                <a:cs typeface="Noto Sans" panose="020B0502040504020204" pitchFamily="34" charset="0"/>
                <a:hlinkClick r:id="rId3"/>
              </a:rPr>
              <a:t>docs.spring.io</a:t>
            </a:r>
            <a:br>
              <a:rPr lang="es-ES" sz="2800" spc="-1" dirty="0">
                <a:latin typeface="Noto Sans" panose="020B0502040504020204" pitchFamily="34" charset="0"/>
                <a:ea typeface="Noto Sans" panose="020B0502040504020204" pitchFamily="34" charset="0"/>
                <a:cs typeface="Noto Sans" panose="020B0502040504020204" pitchFamily="34" charset="0"/>
              </a:rPr>
            </a:b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5181664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ECF1B-DFA4-AB75-3C64-80A6818D5B65}"/>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24E21F70-401B-3534-46DA-37C092F0DA33}"/>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 </a:t>
            </a:r>
            <a:r>
              <a:rPr lang="es-ES" sz="4400" b="1" dirty="0">
                <a:latin typeface="Noto Sans" panose="020B0502040504020204" pitchFamily="34" charset="0"/>
                <a:ea typeface="Noto Sans" panose="020B0502040504020204" pitchFamily="34" charset="0"/>
                <a:cs typeface="Noto Sans" panose="020B0502040504020204" pitchFamily="34" charset="0"/>
              </a:rPr>
              <a:t>@</a:t>
            </a:r>
            <a:r>
              <a:rPr lang="es-ES" sz="4400" b="1" dirty="0" err="1">
                <a:latin typeface="Noto Sans" panose="020B0502040504020204" pitchFamily="34" charset="0"/>
                <a:ea typeface="Noto Sans" panose="020B0502040504020204" pitchFamily="34" charset="0"/>
                <a:cs typeface="Noto Sans" panose="020B0502040504020204" pitchFamily="34" charset="0"/>
              </a:rPr>
              <a:t>ModelAttribute</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9CD9B85-5FF6-807A-C313-33A918590851}"/>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Esta anotación permite crear atributos en el modelo de una vista de forma más o menos  automática. Se puede usar para crear ciertos atributos en los modelos de todos los métodos de un controlador:</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ModelAttribute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private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&lt;tipo&gt;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crearParteDelModelo</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return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&lt;variable del tipo indicado&gt;;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ModelAttribute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private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void</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crearOtraParteDelModelo</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model.addAttribute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("atributo", &lt;valor del atributo&gt;);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modelo tendrá un atributo por cada uno de los métodos. Se puede personalizar el nombre del atributo con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ModelAttribute</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name</a:t>
            </a:r>
            <a:r>
              <a:rPr lang="es-ES" sz="2800" spc="-1" dirty="0">
                <a:latin typeface="Noto Sans" panose="020B0502040504020204" pitchFamily="34" charset="0"/>
                <a:ea typeface="Noto Sans" panose="020B0502040504020204" pitchFamily="34" charset="0"/>
                <a:cs typeface="Noto Sans" panose="020B0502040504020204" pitchFamily="34" charset="0"/>
              </a:rPr>
              <a:t>="…")</a:t>
            </a:r>
          </a:p>
        </p:txBody>
      </p:sp>
    </p:spTree>
    <p:extLst>
      <p:ext uri="{BB962C8B-B14F-4D97-AF65-F5344CB8AC3E}">
        <p14:creationId xmlns:p14="http://schemas.microsoft.com/office/powerpoint/2010/main" val="23988451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26F00-0DD3-45B3-8DFF-B9F944B65659}"/>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06D27DD0-8F7F-C455-A6C6-F74EA01BA4C6}"/>
              </a:ext>
            </a:extLst>
          </p:cNvPr>
          <p:cNvSpPr/>
          <p:nvPr/>
        </p:nvSpPr>
        <p:spPr>
          <a:xfrm>
            <a:off x="441788" y="152314"/>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 </a:t>
            </a:r>
            <a:r>
              <a:rPr lang="es-ES" sz="4400" b="1" dirty="0">
                <a:latin typeface="Noto Sans" panose="020B0502040504020204" pitchFamily="34" charset="0"/>
                <a:ea typeface="Noto Sans" panose="020B0502040504020204" pitchFamily="34" charset="0"/>
                <a:cs typeface="Noto Sans" panose="020B0502040504020204" pitchFamily="34" charset="0"/>
              </a:rPr>
              <a:t>@</a:t>
            </a:r>
            <a:r>
              <a:rPr lang="es-ES" sz="4400" b="1" dirty="0" err="1">
                <a:latin typeface="Noto Sans" panose="020B0502040504020204" pitchFamily="34" charset="0"/>
                <a:ea typeface="Noto Sans" panose="020B0502040504020204" pitchFamily="34" charset="0"/>
                <a:cs typeface="Noto Sans" panose="020B0502040504020204" pitchFamily="34" charset="0"/>
              </a:rPr>
              <a:t>ModelAttribute</a:t>
            </a:r>
            <a:r>
              <a:rPr lang="es-ES" sz="4400" b="1" dirty="0">
                <a:latin typeface="Noto Sans" panose="020B0502040504020204" pitchFamily="34" charset="0"/>
                <a:ea typeface="Noto Sans" panose="020B0502040504020204" pitchFamily="34" charset="0"/>
                <a:cs typeface="Noto Sans" panose="020B0502040504020204" pitchFamily="34" charset="0"/>
              </a:rPr>
              <a:t> </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A57709B1-3A11-43D3-BE5A-A2C587400C89}"/>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También se puede usar para que un parámetro de un método del controlador se añada automáticamente al modelo de la vista:</a:t>
            </a:r>
          </a:p>
          <a:p>
            <a:pPr>
              <a:spcAft>
                <a:spcPts val="1414"/>
              </a:spcAft>
            </a:pP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GetMapping</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("{id}/{nombre}")</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public</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ModelAndView</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metodoDeControlador</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ModelAttribute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PathVariable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int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id,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ModelAttribute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PathVariable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String</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nombre) {</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ModelAndView</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 new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ModelAndView</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model.addObject</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("titulo", "Prueba de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ModelAttribute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model.setViewName</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("test");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return</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r>
              <a:rPr lang="es-ES" sz="24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model</a:t>
            </a: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b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br>
            <a:r>
              <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	}</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modelo tendrá un atributo por cada uno de los parámetros. También se puede personalizar el nombre con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ModelAttribute</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name</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endParaRPr lang="es-ES" sz="24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20749153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08BA-68F4-1A26-33CC-ADDD9C59ACE8}"/>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09872678-1B61-9249-B439-40033B8A7318}"/>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Selección de la vista</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E0C4D56-93FD-6DFF-5415-E87AC96F6FCE}"/>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Un método de controlador puede devolver la vista de diferentes formas: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Devuelve el nombre de la vista. Spring buscará una vista que se llame igual, pero con la extensión configurada. Por defecto .</a:t>
            </a:r>
            <a:r>
              <a:rPr lang="es-ES" sz="2800" spc="-1" dirty="0" err="1">
                <a:latin typeface="Noto Sans" panose="020B0502040504020204" pitchFamily="34" charset="0"/>
                <a:ea typeface="Noto Sans" panose="020B0502040504020204" pitchFamily="34" charset="0"/>
                <a:cs typeface="Noto Sans" panose="020B0502040504020204" pitchFamily="34" charset="0"/>
              </a:rPr>
              <a:t>html</a:t>
            </a:r>
            <a:r>
              <a:rPr lang="es-ES" sz="2800" spc="-1" dirty="0">
                <a:latin typeface="Noto Sans" panose="020B0502040504020204" pitchFamily="34" charset="0"/>
                <a:ea typeface="Noto Sans" panose="020B0502040504020204" pitchFamily="34" charset="0"/>
                <a:cs typeface="Noto Sans" panose="020B0502040504020204" pitchFamily="34" charset="0"/>
              </a:rPr>
              <a:t>. Las vistas pueden estar organizadas en subcarpetas, y en ese caso, se incluye las subcarpetas (ej. </a:t>
            </a:r>
            <a:r>
              <a:rPr lang="es-ES" sz="2800" spc="-1" dirty="0" err="1">
                <a:latin typeface="Noto Sans" panose="020B0502040504020204" pitchFamily="34" charset="0"/>
                <a:ea typeface="Noto Sans" panose="020B0502040504020204" pitchFamily="34" charset="0"/>
                <a:cs typeface="Noto Sans" panose="020B0502040504020204" pitchFamily="34" charset="0"/>
              </a:rPr>
              <a:t>return</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admin</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user</a:t>
            </a:r>
            <a:r>
              <a:rPr lang="es-ES" sz="2800" spc="-1" dirty="0">
                <a:latin typeface="Noto Sans" panose="020B0502040504020204" pitchFamily="34" charset="0"/>
                <a:ea typeface="Noto Sans" panose="020B0502040504020204" pitchFamily="34" charset="0"/>
                <a:cs typeface="Noto Sans" panose="020B0502040504020204" pitchFamily="34" charset="0"/>
              </a:rPr>
              <a:t>/</a:t>
            </a:r>
            <a:r>
              <a:rPr lang="es-ES" sz="2800" spc="-1" dirty="0" err="1">
                <a:latin typeface="Noto Sans" panose="020B0502040504020204" pitchFamily="34" charset="0"/>
                <a:ea typeface="Noto Sans" panose="020B0502040504020204" pitchFamily="34" charset="0"/>
                <a:cs typeface="Noto Sans" panose="020B0502040504020204" pitchFamily="34" charset="0"/>
              </a:rPr>
              <a:t>detail</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ModelAndView</a:t>
            </a:r>
            <a:r>
              <a:rPr lang="es-ES" sz="2800" spc="-1" dirty="0">
                <a:latin typeface="Noto Sans" panose="020B0502040504020204" pitchFamily="34" charset="0"/>
                <a:ea typeface="Noto Sans" panose="020B0502040504020204" pitchFamily="34" charset="0"/>
                <a:cs typeface="Noto Sans" panose="020B0502040504020204" pitchFamily="34" charset="0"/>
              </a:rPr>
              <a:t>. Devuelve una combinación de modelo y vista. La vista se puede especificar como un </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(equivalente a devolver </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pero permite escenarios más avanzados, como generar vistas dinámicamente, a partir, por ejemplo, de plantillas almacenadas en una base de datos.</a:t>
            </a:r>
          </a:p>
          <a:p>
            <a:pPr>
              <a:spcAft>
                <a:spcPts val="1414"/>
              </a:spcAft>
            </a:pPr>
            <a:endPar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18343720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08BA-68F4-1A26-33CC-ADDD9C59ACE8}"/>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09872678-1B61-9249-B439-40033B8A7318}"/>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Spring </a:t>
            </a:r>
            <a:r>
              <a:rPr lang="es-ES" sz="4400" b="1" spc="-1" dirty="0" err="1">
                <a:solidFill>
                  <a:srgbClr val="333333"/>
                </a:solidFill>
                <a:latin typeface="Noto Sans" panose="020B0502040504020204" pitchFamily="34" charset="0"/>
                <a:ea typeface="Noto Sans" panose="020B0502040504020204" pitchFamily="34" charset="0"/>
                <a:cs typeface="Noto Sans" panose="020B0502040504020204" pitchFamily="34" charset="0"/>
              </a:rPr>
              <a:t>MVC</a:t>
            </a:r>
            <a:r>
              <a:rPr lang="es-ES" sz="4400" b="1" spc="-1" dirty="0">
                <a:solidFill>
                  <a:srgbClr val="333333"/>
                </a:solidFill>
                <a:latin typeface="Noto Sans" panose="020B0502040504020204" pitchFamily="34" charset="0"/>
                <a:ea typeface="Noto Sans" panose="020B0502040504020204" pitchFamily="34" charset="0"/>
                <a:cs typeface="Noto Sans" panose="020B0502040504020204" pitchFamily="34" charset="0"/>
              </a:rPr>
              <a:t> –</a:t>
            </a:r>
            <a:r>
              <a:rPr lang="es-ES" sz="4400" b="1" dirty="0">
                <a:latin typeface="Noto Sans" panose="020B0502040504020204" pitchFamily="34" charset="0"/>
                <a:ea typeface="Noto Sans" panose="020B0502040504020204" pitchFamily="34" charset="0"/>
                <a:cs typeface="Noto Sans" panose="020B0502040504020204" pitchFamily="34" charset="0"/>
              </a:rPr>
              <a:t> Selección de la vista</a:t>
            </a:r>
            <a:endParaRPr lang="es-ES" sz="4400" spc="-1" dirty="0">
              <a:latin typeface="Noto Sans" panose="020B0502040504020204" pitchFamily="34" charset="0"/>
              <a:ea typeface="Noto Sans" panose="020B0502040504020204" pitchFamily="34" charset="0"/>
              <a:cs typeface="Noto Sans" panose="020B0502040504020204" pitchFamily="34" charset="0"/>
            </a:endParaRPr>
          </a:p>
        </p:txBody>
      </p:sp>
      <p:sp>
        <p:nvSpPr>
          <p:cNvPr id="2" name="CustomShape 3">
            <a:extLst>
              <a:ext uri="{FF2B5EF4-FFF2-40B4-BE49-F238E27FC236}">
                <a16:creationId xmlns:a16="http://schemas.microsoft.com/office/drawing/2014/main" id="{6E0C4D56-93FD-6DFF-5415-E87AC96F6FCE}"/>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Se puede devolver la vista de diferentes formas (continuación):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void</a:t>
            </a:r>
            <a:r>
              <a:rPr lang="es-ES" sz="2800" spc="-1" dirty="0">
                <a:latin typeface="Noto Sans" panose="020B0502040504020204" pitchFamily="34" charset="0"/>
                <a:ea typeface="Noto Sans" panose="020B0502040504020204" pitchFamily="34" charset="0"/>
                <a:cs typeface="Noto Sans" panose="020B0502040504020204" pitchFamily="34" charset="0"/>
              </a:rPr>
              <a:t>. Spring intentará obtener la vista a partir de la URL de la petición.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RedirectView</a:t>
            </a:r>
            <a:r>
              <a:rPr lang="es-ES" sz="2800" spc="-1" dirty="0">
                <a:latin typeface="Noto Sans" panose="020B0502040504020204" pitchFamily="34" charset="0"/>
                <a:ea typeface="Noto Sans" panose="020B0502040504020204" pitchFamily="34" charset="0"/>
                <a:cs typeface="Noto Sans" panose="020B0502040504020204" pitchFamily="34" charset="0"/>
              </a:rPr>
              <a:t> / </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spc="-1" dirty="0" err="1">
                <a:latin typeface="Noto Sans" panose="020B0502040504020204" pitchFamily="34" charset="0"/>
                <a:ea typeface="Noto Sans" panose="020B0502040504020204" pitchFamily="34" charset="0"/>
                <a:cs typeface="Noto Sans" panose="020B0502040504020204" pitchFamily="34" charset="0"/>
              </a:rPr>
              <a:t>redirect</a:t>
            </a:r>
            <a:r>
              <a:rPr lang="es-ES" sz="2800" spc="-1" dirty="0">
                <a:latin typeface="Noto Sans" panose="020B0502040504020204" pitchFamily="34" charset="0"/>
                <a:ea typeface="Noto Sans" panose="020B0502040504020204" pitchFamily="34" charset="0"/>
                <a:cs typeface="Noto Sans" panose="020B0502040504020204" pitchFamily="34" charset="0"/>
              </a:rPr>
              <a:t>: otra-</a:t>
            </a:r>
            <a:r>
              <a:rPr lang="es-ES" sz="2800" spc="-1" dirty="0" err="1">
                <a:latin typeface="Noto Sans" panose="020B0502040504020204" pitchFamily="34" charset="0"/>
                <a:ea typeface="Noto Sans" panose="020B0502040504020204" pitchFamily="34" charset="0"/>
                <a:cs typeface="Noto Sans" panose="020B0502040504020204" pitchFamily="34" charset="0"/>
              </a:rPr>
              <a:t>url</a:t>
            </a:r>
            <a:r>
              <a:rPr lang="es-ES" sz="2800" spc="-1" dirty="0">
                <a:latin typeface="Noto Sans" panose="020B0502040504020204" pitchFamily="34" charset="0"/>
                <a:ea typeface="Noto Sans" panose="020B0502040504020204" pitchFamily="34" charset="0"/>
                <a:cs typeface="Noto Sans" panose="020B0502040504020204" pitchFamily="34" charset="0"/>
              </a:rPr>
              <a:t>". Redirige a otra URL. Los datos recibidos no se reenvían.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String</a:t>
            </a:r>
            <a:r>
              <a:rPr lang="es-ES" sz="2800" spc="-1" dirty="0">
                <a:latin typeface="Noto Sans" panose="020B0502040504020204" pitchFamily="34" charset="0"/>
                <a:ea typeface="Noto Sans" panose="020B0502040504020204" pitchFamily="34" charset="0"/>
                <a:cs typeface="Noto Sans" panose="020B0502040504020204" pitchFamily="34" charset="0"/>
              </a:rPr>
              <a:t> "forward: otra-</a:t>
            </a:r>
            <a:r>
              <a:rPr lang="es-ES" sz="2800" spc="-1" dirty="0" err="1">
                <a:latin typeface="Noto Sans" panose="020B0502040504020204" pitchFamily="34" charset="0"/>
                <a:ea typeface="Noto Sans" panose="020B0502040504020204" pitchFamily="34" charset="0"/>
                <a:cs typeface="Noto Sans" panose="020B0502040504020204" pitchFamily="34" charset="0"/>
              </a:rPr>
              <a:t>url</a:t>
            </a:r>
            <a:r>
              <a:rPr lang="es-ES" sz="2800" spc="-1" dirty="0">
                <a:latin typeface="Noto Sans" panose="020B0502040504020204" pitchFamily="34" charset="0"/>
                <a:ea typeface="Noto Sans" panose="020B0502040504020204" pitchFamily="34" charset="0"/>
                <a:cs typeface="Noto Sans" panose="020B0502040504020204" pitchFamily="34" charset="0"/>
              </a:rPr>
              <a:t>". Reenvía la solicitud a otra URL, incluidos los datos que se recibieron.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Con </a:t>
            </a:r>
            <a:r>
              <a:rPr lang="es-ES" sz="2800" spc="-1" dirty="0" err="1">
                <a:latin typeface="Noto Sans" panose="020B0502040504020204" pitchFamily="34" charset="0"/>
                <a:ea typeface="Noto Sans" panose="020B0502040504020204" pitchFamily="34" charset="0"/>
                <a:cs typeface="Noto Sans" panose="020B0502040504020204" pitchFamily="34" charset="0"/>
              </a:rPr>
              <a:t>ResponseEntity</a:t>
            </a:r>
            <a:r>
              <a:rPr lang="es-ES" sz="2800" spc="-1" dirty="0">
                <a:latin typeface="Noto Sans" panose="020B0502040504020204" pitchFamily="34" charset="0"/>
                <a:ea typeface="Noto Sans" panose="020B0502040504020204" pitchFamily="34" charset="0"/>
                <a:cs typeface="Noto Sans" panose="020B0502040504020204" pitchFamily="34" charset="0"/>
              </a:rPr>
              <a:t> o </a:t>
            </a:r>
            <a:r>
              <a:rPr lang="es-ES" sz="2800" spc="-1" dirty="0" err="1">
                <a:latin typeface="Noto Sans" panose="020B0502040504020204" pitchFamily="34" charset="0"/>
                <a:ea typeface="Noto Sans" panose="020B0502040504020204" pitchFamily="34" charset="0"/>
                <a:cs typeface="Noto Sans" panose="020B0502040504020204" pitchFamily="34" charset="0"/>
              </a:rPr>
              <a:t>devovler</a:t>
            </a:r>
            <a:r>
              <a:rPr lang="es-ES" sz="2800" spc="-1" dirty="0">
                <a:latin typeface="Noto Sans" panose="020B0502040504020204" pitchFamily="34" charset="0"/>
                <a:ea typeface="Noto Sans" panose="020B0502040504020204" pitchFamily="34" charset="0"/>
                <a:cs typeface="Noto Sans" panose="020B0502040504020204" pitchFamily="34" charset="0"/>
              </a:rPr>
              <a:t> directamente un objeto. Para servicios </a:t>
            </a:r>
            <a:r>
              <a:rPr lang="es-ES" sz="2800" spc="-1" dirty="0" err="1">
                <a:latin typeface="Noto Sans" panose="020B0502040504020204" pitchFamily="34" charset="0"/>
                <a:ea typeface="Noto Sans" panose="020B0502040504020204" pitchFamily="34" charset="0"/>
                <a:cs typeface="Noto Sans" panose="020B0502040504020204" pitchFamily="34" charset="0"/>
              </a:rPr>
              <a:t>REST</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Aún hay alguna otra forma de devolver la vista, además de las indicadas.</a:t>
            </a:r>
          </a:p>
          <a:p>
            <a:pPr marL="457200" indent="-457200">
              <a:spcAft>
                <a:spcPts val="1414"/>
              </a:spcAft>
              <a:buFont typeface="Arial" panose="020B0604020202020204" pitchFamily="34" charset="0"/>
              <a:buChar char="•"/>
            </a:pPr>
            <a:endPar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2649320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DBBB-B213-400B-21C2-7A3D28D900B9}"/>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A23DEF66-F99E-5991-B999-1255104A4262}"/>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a:t>
            </a:r>
            <a:endParaRPr lang="es-ES" sz="4400" spc="-1" dirty="0">
              <a:latin typeface="Arial"/>
            </a:endParaRPr>
          </a:p>
        </p:txBody>
      </p:sp>
      <p:sp>
        <p:nvSpPr>
          <p:cNvPr id="2" name="CustomShape 3">
            <a:extLst>
              <a:ext uri="{FF2B5EF4-FFF2-40B4-BE49-F238E27FC236}">
                <a16:creationId xmlns:a16="http://schemas.microsoft.com/office/drawing/2014/main" id="{2D2694A9-9E7E-DC32-8D7E-0F5AD59936DF}"/>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Propone la separación de los componentes del sistema en tres capas:</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Model</a:t>
            </a:r>
            <a:r>
              <a:rPr lang="es-ES" sz="2800" spc="-1" dirty="0">
                <a:latin typeface="Noto Sans" panose="020B0502040504020204" pitchFamily="34" charset="0"/>
                <a:ea typeface="Noto Sans" panose="020B0502040504020204" pitchFamily="34" charset="0"/>
                <a:cs typeface="Noto Sans" panose="020B0502040504020204" pitchFamily="34" charset="0"/>
              </a:rPr>
              <a:t> (modelo): Responsable del dominio de la aplicación. Manipular datos, persistencia de datos, lógica de negocio y procesos, etc.</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View (vista): Responsable de la presentación de los datos al cliente. Genera la interfaz de la aplicación, que puede ser de distintos tipos dependiendo de la aplicación / del cliente que hace la petición.</a:t>
            </a:r>
          </a:p>
          <a:p>
            <a:pPr marL="457200" indent="-457200">
              <a:spcAft>
                <a:spcPts val="1414"/>
              </a:spcAft>
              <a:buFont typeface="Arial" panose="020B0604020202020204" pitchFamily="34" charset="0"/>
              <a:buChar char="•"/>
            </a:pPr>
            <a:r>
              <a:rPr lang="es-ES" sz="2800" spc="-1" dirty="0" err="1">
                <a:latin typeface="Noto Sans" panose="020B0502040504020204" pitchFamily="34" charset="0"/>
                <a:ea typeface="Noto Sans" panose="020B0502040504020204" pitchFamily="34" charset="0"/>
                <a:cs typeface="Noto Sans" panose="020B0502040504020204" pitchFamily="34" charset="0"/>
              </a:rPr>
              <a:t>Controller</a:t>
            </a:r>
            <a:r>
              <a:rPr lang="es-ES" sz="2800" spc="-1" dirty="0">
                <a:latin typeface="Noto Sans" panose="020B0502040504020204" pitchFamily="34" charset="0"/>
                <a:ea typeface="Noto Sans" panose="020B0502040504020204" pitchFamily="34" charset="0"/>
                <a:cs typeface="Noto Sans" panose="020B0502040504020204" pitchFamily="34" charset="0"/>
              </a:rPr>
              <a:t> (controlador): Responsable de atender las peticiones del usuario, y decidir qué hacer con ellas. Normalmente se remiten al modelo para su procesamiento. También es la capa responsable de preparar los datos para la vista, y pasárselos para que se genere la interfaz de usuario.</a:t>
            </a: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9480963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DBBB-B213-400B-21C2-7A3D28D900B9}"/>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A23DEF66-F99E-5991-B999-1255104A4262}"/>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 Modelo </a:t>
            </a:r>
            <a:endParaRPr lang="es-ES" sz="4400" spc="-1" dirty="0">
              <a:latin typeface="Arial"/>
            </a:endParaRPr>
          </a:p>
        </p:txBody>
      </p:sp>
      <p:sp>
        <p:nvSpPr>
          <p:cNvPr id="2" name="CustomShape 3">
            <a:extLst>
              <a:ext uri="{FF2B5EF4-FFF2-40B4-BE49-F238E27FC236}">
                <a16:creationId xmlns:a16="http://schemas.microsoft.com/office/drawing/2014/main" id="{2D2694A9-9E7E-DC32-8D7E-0F5AD59936DF}"/>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el Modelo de una aplicación MVC se puede encontrar:</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Clases que representan las entidades del dominio de la aplicación. Por ejemplo, en facturación serían las clases Factura, Cliente, etc. </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Lógica de negocio. Reglas, restricciones y acciones necesarias para que la aplicación realice su trabajo. Por ejemplo, crear una factura, enviar una factura al cliente, hacer un informe de facturación mensual, etc.</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Gestión del almacenamiento. Mecanismos que permiten que los objetos del dominio se almacenen y recuperen de la base de datos, o integración con servicios externos.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Clases “auxiliares” específicas para la transferencia de datos, denominadas  DTO (Data Transfer </a:t>
            </a:r>
            <a:r>
              <a:rPr lang="es-ES" sz="2800" spc="-1" dirty="0" err="1">
                <a:latin typeface="Noto Sans" panose="020B0502040504020204" pitchFamily="34" charset="0"/>
                <a:ea typeface="Noto Sans" panose="020B0502040504020204" pitchFamily="34" charset="0"/>
                <a:cs typeface="Noto Sans" panose="020B0502040504020204" pitchFamily="34" charset="0"/>
              </a:rPr>
              <a:t>Objects</a:t>
            </a:r>
            <a:r>
              <a:rPr lang="es-ES" sz="2800" spc="-1" dirty="0">
                <a:latin typeface="Noto Sans" panose="020B0502040504020204" pitchFamily="34" charset="0"/>
                <a:ea typeface="Noto Sans" panose="020B0502040504020204" pitchFamily="34" charset="0"/>
                <a:cs typeface="Noto Sans" panose="020B0502040504020204" pitchFamily="34" charset="0"/>
              </a:rPr>
              <a:t>).</a:t>
            </a:r>
          </a:p>
          <a:p>
            <a:pPr marL="457200" indent="-457200">
              <a:spcAft>
                <a:spcPts val="1414"/>
              </a:spcAft>
              <a:buFont typeface="Arial" panose="020B0604020202020204" pitchFamily="34" charset="0"/>
              <a:buChar char="•"/>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372509662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3481C-61EF-5AF9-5380-E754577B110F}"/>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845C5F73-EB42-909A-19F0-75BA43FDA2BB}"/>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 Vista </a:t>
            </a:r>
            <a:endParaRPr lang="es-ES" sz="4400" spc="-1" dirty="0">
              <a:latin typeface="Arial"/>
            </a:endParaRPr>
          </a:p>
        </p:txBody>
      </p:sp>
      <p:sp>
        <p:nvSpPr>
          <p:cNvPr id="2" name="CustomShape 3">
            <a:extLst>
              <a:ext uri="{FF2B5EF4-FFF2-40B4-BE49-F238E27FC236}">
                <a16:creationId xmlns:a16="http://schemas.microsoft.com/office/drawing/2014/main" id="{B1B4070B-43D9-F1EF-C7D9-21D4222AEC5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 la capa que contiene los componentes responsables de generar la interfaz de la aplicación. Suelen contener los elementos que permiten al usuario interactuar con la aplicación. En las aplicaciones web es la que contiene y genera el HTML de las páginas.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Puede considerarse que la vista es una representación de del estado del modelo en un momento concreto y en un contexto determinado.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Por ejemplo, la vista puede representar los datos de una factura en el contexto de validar la factura y marcarla como pagada.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Aunque se suele pensar en interacción con el usuario, no siempre es interactiva. Por ejemplo, en el sistema de facturación puede haber una vista que presente datos del modelo como un XML para que sea procesado por otro sistema.</a:t>
            </a:r>
          </a:p>
        </p:txBody>
      </p:sp>
    </p:spTree>
    <p:extLst>
      <p:ext uri="{BB962C8B-B14F-4D97-AF65-F5344CB8AC3E}">
        <p14:creationId xmlns:p14="http://schemas.microsoft.com/office/powerpoint/2010/main" val="16433563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7EA31-5A2D-58EF-59E4-D5298CC08703}"/>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D96FB78B-6285-B5E4-7860-12BA5193D040}"/>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 Controlador </a:t>
            </a:r>
            <a:endParaRPr lang="es-ES" sz="4400" spc="-1" dirty="0">
              <a:latin typeface="Arial"/>
            </a:endParaRPr>
          </a:p>
        </p:txBody>
      </p:sp>
      <p:sp>
        <p:nvSpPr>
          <p:cNvPr id="2" name="CustomShape 3">
            <a:extLst>
              <a:ext uri="{FF2B5EF4-FFF2-40B4-BE49-F238E27FC236}">
                <a16:creationId xmlns:a16="http://schemas.microsoft.com/office/drawing/2014/main" id="{0EE20571-BA2A-801C-463B-2FC6367CD7A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Los componentes de esta capa son los que hacen de intermediarios entre el usuario y el sistema.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Capturan las acciones que el usuario realiza en la vista, y:</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Las analizan para determinar qué se debe hacer para atenderlas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Solicitan al modelo que realice las acciones necesarias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Si es necesario, recuperan datos del modelo</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Trasladan los datos a la vista, que será la responsable de presentarlos.</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El controlador se podría considerar como un coordinador general del sistema, responsable de recibir las peticiones de del usuario, interactuar con el modelo, y devolver a la vista los datos necesarios para actualizarse.</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7864821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2"/>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 Proceso habitual</a:t>
            </a:r>
            <a:endParaRPr lang="es-ES" sz="4400" spc="-1" dirty="0">
              <a:latin typeface="Arial"/>
            </a:endParaRPr>
          </a:p>
        </p:txBody>
      </p:sp>
      <p:sp>
        <p:nvSpPr>
          <p:cNvPr id="2" name="CustomShape 3">
            <a:extLst>
              <a:ext uri="{FF2B5EF4-FFF2-40B4-BE49-F238E27FC236}">
                <a16:creationId xmlns:a16="http://schemas.microsoft.com/office/drawing/2014/main" id="{36320FFE-347D-8A7D-5D75-0A1A7A1A27FB}"/>
              </a:ext>
            </a:extLst>
          </p:cNvPr>
          <p:cNvSpPr/>
          <p:nvPr/>
        </p:nvSpPr>
        <p:spPr>
          <a:xfrm>
            <a:off x="441788" y="1562759"/>
            <a:ext cx="6653932"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14350" indent="-514350">
              <a:spcAft>
                <a:spcPts val="1414"/>
              </a:spcAft>
              <a:buFont typeface="+mj-lt"/>
              <a:buAutoNum type="arabicPeriod"/>
            </a:pPr>
            <a:r>
              <a:rPr lang="es-ES" sz="2500" spc="-1" dirty="0">
                <a:latin typeface="Noto Sans" panose="020B0502040504020204" pitchFamily="34" charset="0"/>
                <a:ea typeface="Noto Sans" panose="020B0502040504020204" pitchFamily="34" charset="0"/>
                <a:cs typeface="Noto Sans" panose="020B0502040504020204" pitchFamily="34" charset="0"/>
              </a:rPr>
              <a:t>El controlador recibe la acción / petición del usuario. Normalmente como respuesta a una acción en un componente del UI.</a:t>
            </a:r>
          </a:p>
          <a:p>
            <a:pPr marL="514350" indent="-514350">
              <a:spcAft>
                <a:spcPts val="1414"/>
              </a:spcAft>
              <a:buFont typeface="+mj-lt"/>
              <a:buAutoNum type="arabicPeriod"/>
            </a:pPr>
            <a:r>
              <a:rPr lang="es-ES" sz="2500" spc="-1" dirty="0">
                <a:latin typeface="Noto Sans" panose="020B0502040504020204" pitchFamily="34" charset="0"/>
                <a:ea typeface="Noto Sans" panose="020B0502040504020204" pitchFamily="34" charset="0"/>
                <a:cs typeface="Noto Sans" panose="020B0502040504020204" pitchFamily="34" charset="0"/>
              </a:rPr>
              <a:t>El controlador pide al modelo que realice acciones, que devuelven datos.</a:t>
            </a:r>
          </a:p>
          <a:p>
            <a:pPr marL="514350" indent="-514350">
              <a:spcAft>
                <a:spcPts val="1414"/>
              </a:spcAft>
              <a:buFont typeface="+mj-lt"/>
              <a:buAutoNum type="arabicPeriod"/>
            </a:pPr>
            <a:r>
              <a:rPr lang="es-ES" sz="2500" spc="-1" dirty="0">
                <a:latin typeface="Noto Sans" panose="020B0502040504020204" pitchFamily="34" charset="0"/>
                <a:ea typeface="Noto Sans" panose="020B0502040504020204" pitchFamily="34" charset="0"/>
                <a:cs typeface="Noto Sans" panose="020B0502040504020204" pitchFamily="34" charset="0"/>
              </a:rPr>
              <a:t>El controlador pasa los datos a la vista, que genera el UI (HTML en web)</a:t>
            </a:r>
          </a:p>
          <a:p>
            <a:pPr marL="514350" indent="-514350">
              <a:spcAft>
                <a:spcPts val="1414"/>
              </a:spcAft>
              <a:buFont typeface="+mj-lt"/>
              <a:buAutoNum type="arabicPeriod"/>
            </a:pPr>
            <a:r>
              <a:rPr lang="es-ES" sz="2500" spc="-1" dirty="0">
                <a:latin typeface="Noto Sans" panose="020B0502040504020204" pitchFamily="34" charset="0"/>
                <a:ea typeface="Noto Sans" panose="020B0502040504020204" pitchFamily="34" charset="0"/>
                <a:cs typeface="Noto Sans" panose="020B0502040504020204" pitchFamily="34" charset="0"/>
              </a:rPr>
              <a:t>La vista devuelve al controlador el UI generado, que contendrá componentes para acciones adicionales.</a:t>
            </a:r>
          </a:p>
          <a:p>
            <a:pPr marL="514350" indent="-514350">
              <a:spcAft>
                <a:spcPts val="1414"/>
              </a:spcAft>
              <a:buFont typeface="+mj-lt"/>
              <a:buAutoNum type="arabicPeriod"/>
            </a:pPr>
            <a:r>
              <a:rPr lang="es-ES" sz="2500" spc="-1" dirty="0">
                <a:latin typeface="Noto Sans" panose="020B0502040504020204" pitchFamily="34" charset="0"/>
                <a:ea typeface="Noto Sans" panose="020B0502040504020204" pitchFamily="34" charset="0"/>
                <a:cs typeface="Noto Sans" panose="020B0502040504020204" pitchFamily="34" charset="0"/>
              </a:rPr>
              <a:t>El controlador envía / muestra el UI al usuario.</a:t>
            </a:r>
            <a:endParaRPr lang="es-ES" sz="25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pic>
        <p:nvPicPr>
          <p:cNvPr id="1026" name="Picture 2">
            <a:extLst>
              <a:ext uri="{FF2B5EF4-FFF2-40B4-BE49-F238E27FC236}">
                <a16:creationId xmlns:a16="http://schemas.microsoft.com/office/drawing/2014/main" id="{C697A6A7-6B94-4E6B-7440-C65AC7C0EB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8817" y="1562758"/>
            <a:ext cx="5829169" cy="43718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9458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7EA31-5A2D-58EF-59E4-D5298CC08703}"/>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D96FB78B-6285-B5E4-7860-12BA5193D040}"/>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 Ampliación de la estructura</a:t>
            </a:r>
            <a:endParaRPr lang="es-ES" sz="4400" spc="-1" dirty="0">
              <a:latin typeface="Arial"/>
            </a:endParaRPr>
          </a:p>
        </p:txBody>
      </p:sp>
      <p:sp>
        <p:nvSpPr>
          <p:cNvPr id="2" name="CustomShape 3">
            <a:extLst>
              <a:ext uri="{FF2B5EF4-FFF2-40B4-BE49-F238E27FC236}">
                <a16:creationId xmlns:a16="http://schemas.microsoft.com/office/drawing/2014/main" id="{0EE20571-BA2A-801C-463B-2FC6367CD7A2}"/>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 aplicaciones complejas o grandes, de nivel empresarial, el concepto "modelo", tal y como lo define el patrón </a:t>
            </a:r>
            <a:r>
              <a:rPr lang="es-ES" sz="2800" spc="-1" dirty="0" err="1">
                <a:latin typeface="Noto Sans" panose="020B0502040504020204" pitchFamily="34" charset="0"/>
                <a:ea typeface="Noto Sans" panose="020B0502040504020204" pitchFamily="34" charset="0"/>
                <a:cs typeface="Noto Sans" panose="020B0502040504020204" pitchFamily="34" charset="0"/>
              </a:rPr>
              <a:t>MVC</a:t>
            </a:r>
            <a:r>
              <a:rPr lang="es-ES" sz="2800" spc="-1" dirty="0">
                <a:latin typeface="Noto Sans" panose="020B0502040504020204" pitchFamily="34" charset="0"/>
                <a:ea typeface="Noto Sans" panose="020B0502040504020204" pitchFamily="34" charset="0"/>
                <a:cs typeface="Noto Sans" panose="020B0502040504020204" pitchFamily="34" charset="0"/>
              </a:rPr>
              <a:t>, puede ser algo ambiguo.</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Engloba demasiadas cosas: las clases los datos que el controlador pasa a la vista, procesos de negocio, persistencia de datos, validación, etc.</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Se puede ampliar la estructura, dividiendo el modelo en varios bloques o capas, cada una con unas responsabilidades más concretas: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Modelo: se reserva a los datos que el controlador pasa a la vista, o que el controlador recibe junto a algunas peticiones.</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Servicios: engloban la mayor parte de la lógica de la aplicación.</a:t>
            </a:r>
          </a:p>
          <a:p>
            <a:pPr marL="457200" indent="-457200">
              <a:spcAft>
                <a:spcPts val="1414"/>
              </a:spcAft>
              <a:buFont typeface="Arial" panose="020B0604020202020204" pitchFamily="34" charset="0"/>
              <a:buChar char="•"/>
            </a:pPr>
            <a:r>
              <a:rPr lang="es-ES" sz="2800" spc="-1" dirty="0">
                <a:latin typeface="Noto Sans" panose="020B0502040504020204" pitchFamily="34" charset="0"/>
                <a:ea typeface="Noto Sans" panose="020B0502040504020204" pitchFamily="34" charset="0"/>
                <a:cs typeface="Noto Sans" panose="020B0502040504020204" pitchFamily="34" charset="0"/>
              </a:rPr>
              <a:t>Repositorios: se encargan de la persistencia de datos.</a:t>
            </a:r>
          </a:p>
        </p:txBody>
      </p:sp>
    </p:spTree>
    <p:extLst>
      <p:ext uri="{BB962C8B-B14F-4D97-AF65-F5344CB8AC3E}">
        <p14:creationId xmlns:p14="http://schemas.microsoft.com/office/powerpoint/2010/main" val="10656738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58DA8-3667-3ACB-74F8-75A1DC9D1611}"/>
            </a:ext>
          </a:extLst>
        </p:cNvPr>
        <p:cNvGrpSpPr/>
        <p:nvPr/>
      </p:nvGrpSpPr>
      <p:grpSpPr>
        <a:xfrm>
          <a:off x="0" y="0"/>
          <a:ext cx="0" cy="0"/>
          <a:chOff x="0" y="0"/>
          <a:chExt cx="0" cy="0"/>
        </a:xfrm>
      </p:grpSpPr>
      <p:sp>
        <p:nvSpPr>
          <p:cNvPr id="90" name="CustomShape 2">
            <a:extLst>
              <a:ext uri="{FF2B5EF4-FFF2-40B4-BE49-F238E27FC236}">
                <a16:creationId xmlns:a16="http://schemas.microsoft.com/office/drawing/2014/main" id="{0AB874A8-7488-A60B-1153-3E2965B61C1F}"/>
              </a:ext>
            </a:extLst>
          </p:cNvPr>
          <p:cNvSpPr/>
          <p:nvPr/>
        </p:nvSpPr>
        <p:spPr>
          <a:xfrm>
            <a:off x="441788" y="152315"/>
            <a:ext cx="12483101" cy="1410445"/>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r>
              <a:rPr lang="es-ES" sz="4400" b="1" spc="-1" dirty="0">
                <a:solidFill>
                  <a:srgbClr val="333333"/>
                </a:solidFill>
                <a:latin typeface="Noto Sans"/>
                <a:ea typeface="DejaVu Sans"/>
              </a:rPr>
              <a:t>MVC en Spring – Proyecto con Spring </a:t>
            </a:r>
            <a:r>
              <a:rPr lang="es-ES" sz="4400" b="1" spc="-1" dirty="0" err="1">
                <a:solidFill>
                  <a:srgbClr val="333333"/>
                </a:solidFill>
                <a:latin typeface="Noto Sans"/>
                <a:ea typeface="DejaVu Sans"/>
              </a:rPr>
              <a:t>Boot</a:t>
            </a:r>
            <a:endParaRPr lang="es-ES" sz="4400" spc="-1" dirty="0">
              <a:latin typeface="Arial"/>
            </a:endParaRPr>
          </a:p>
        </p:txBody>
      </p:sp>
      <p:sp>
        <p:nvSpPr>
          <p:cNvPr id="2" name="CustomShape 3">
            <a:extLst>
              <a:ext uri="{FF2B5EF4-FFF2-40B4-BE49-F238E27FC236}">
                <a16:creationId xmlns:a16="http://schemas.microsoft.com/office/drawing/2014/main" id="{391D5396-70BA-36DE-B400-32916BEC36D3}"/>
              </a:ext>
            </a:extLst>
          </p:cNvPr>
          <p:cNvSpPr/>
          <p:nvPr/>
        </p:nvSpPr>
        <p:spPr>
          <a:xfrm>
            <a:off x="441788" y="1562759"/>
            <a:ext cx="12483101" cy="5588053"/>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Para poder desarrollar una aplicación Web MVC en Spring, se debe incluir la dependencia “Spring Web”.</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Esta dependencia introduce en Maven o </a:t>
            </a:r>
            <a:r>
              <a:rPr lang="es-ES" sz="2800" spc="-1" dirty="0" err="1">
                <a:latin typeface="Noto Sans" panose="020B0502040504020204" pitchFamily="34" charset="0"/>
                <a:ea typeface="Noto Sans" panose="020B0502040504020204" pitchFamily="34" charset="0"/>
                <a:cs typeface="Noto Sans" panose="020B0502040504020204" pitchFamily="34" charset="0"/>
              </a:rPr>
              <a:t>Gradle</a:t>
            </a:r>
            <a:r>
              <a:rPr lang="es-ES" sz="2800" spc="-1" dirty="0">
                <a:latin typeface="Noto Sans" panose="020B0502040504020204" pitchFamily="34" charset="0"/>
                <a:ea typeface="Noto Sans" panose="020B0502040504020204" pitchFamily="34" charset="0"/>
                <a:cs typeface="Noto Sans" panose="020B0502040504020204" pitchFamily="34" charset="0"/>
              </a:rPr>
              <a:t> la siguiente dependencia:</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	</a:t>
            </a:r>
            <a:r>
              <a:rPr lang="es-ES" sz="28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org.springframework.boot.spring</a:t>
            </a:r>
            <a:r>
              <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t>
            </a:r>
            <a:r>
              <a:rPr lang="es-ES" sz="28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boot</a:t>
            </a:r>
            <a:r>
              <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-starter-web</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Al incluir esta dependencia, en la aplicación se dispone de un servidor Apache Tomcat embebido, que se lanza automáticamente al ejecutar la aplicación.</a:t>
            </a: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Por defecto, el servidor escucha en el puerto 8080, pero puede cambiarse con la propiedad </a:t>
            </a:r>
            <a:r>
              <a:rPr lang="es-ES" sz="28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server.port</a:t>
            </a:r>
            <a:r>
              <a:rPr lang="es-ES" sz="2800" spc="-1" dirty="0">
                <a:latin typeface="Noto Sans" panose="020B0502040504020204" pitchFamily="34" charset="0"/>
                <a:ea typeface="Noto Sans" panose="020B0502040504020204" pitchFamily="34" charset="0"/>
                <a:cs typeface="Noto Sans" panose="020B0502040504020204" pitchFamily="34" charset="0"/>
              </a:rPr>
              <a:t> en el fichero </a:t>
            </a:r>
            <a:r>
              <a:rPr lang="es-ES" sz="2800" i="1" spc="-1" dirty="0" err="1">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rPr>
              <a:t>application.properties</a:t>
            </a:r>
            <a:r>
              <a:rPr lang="es-ES" sz="2800" spc="-1" dirty="0">
                <a:latin typeface="Noto Sans" panose="020B0502040504020204" pitchFamily="34" charset="0"/>
                <a:ea typeface="Noto Sans" panose="020B0502040504020204" pitchFamily="34" charset="0"/>
                <a:cs typeface="Noto Sans" panose="020B0502040504020204" pitchFamily="34" charset="0"/>
              </a:rPr>
              <a:t>, que se encuentra en la carpeta “</a:t>
            </a:r>
            <a:r>
              <a:rPr lang="es-ES" sz="2800" spc="-1" dirty="0" err="1">
                <a:latin typeface="Noto Sans" panose="020B0502040504020204" pitchFamily="34" charset="0"/>
                <a:ea typeface="Noto Sans" panose="020B0502040504020204" pitchFamily="34" charset="0"/>
                <a:cs typeface="Noto Sans" panose="020B0502040504020204" pitchFamily="34" charset="0"/>
              </a:rPr>
              <a:t>resources</a:t>
            </a:r>
            <a:r>
              <a:rPr lang="es-ES" sz="2800" spc="-1" dirty="0">
                <a:latin typeface="Noto Sans" panose="020B0502040504020204" pitchFamily="34" charset="0"/>
                <a:ea typeface="Noto Sans" panose="020B0502040504020204" pitchFamily="34" charset="0"/>
                <a:cs typeface="Noto Sans" panose="020B0502040504020204" pitchFamily="34" charset="0"/>
              </a:rPr>
              <a:t>” del proyecto.</a:t>
            </a:r>
          </a:p>
          <a:p>
            <a:pPr>
              <a:spcAft>
                <a:spcPts val="1414"/>
              </a:spcAft>
            </a:pPr>
            <a:endParaRPr lang="es-ES" sz="2800" spc="-1" dirty="0">
              <a:latin typeface="Noto Sans" panose="020B0502040504020204" pitchFamily="34" charset="0"/>
              <a:ea typeface="Noto Sans" panose="020B0502040504020204" pitchFamily="34" charset="0"/>
              <a:cs typeface="Noto Sans" panose="020B0502040504020204" pitchFamily="34" charset="0"/>
            </a:endParaRPr>
          </a:p>
          <a:p>
            <a:pPr>
              <a:spcAft>
                <a:spcPts val="1414"/>
              </a:spcAft>
            </a:pPr>
            <a:r>
              <a:rPr lang="es-ES" sz="2800" spc="-1" dirty="0">
                <a:latin typeface="Noto Sans" panose="020B0502040504020204" pitchFamily="34" charset="0"/>
                <a:ea typeface="Noto Sans" panose="020B0502040504020204" pitchFamily="34" charset="0"/>
                <a:cs typeface="Noto Sans" panose="020B0502040504020204" pitchFamily="34" charset="0"/>
              </a:rPr>
              <a:t>.</a:t>
            </a:r>
            <a:endParaRPr lang="es-ES" sz="2800" i="1" spc="-1" dirty="0">
              <a:solidFill>
                <a:schemeClr val="accent1">
                  <a:lumMod val="75000"/>
                </a:schemeClr>
              </a:solidFill>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8555964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16514</TotalTime>
  <Words>2751</Words>
  <Application>Microsoft Office PowerPoint</Application>
  <PresentationFormat>Personalizado</PresentationFormat>
  <Paragraphs>194</Paragraphs>
  <Slides>26</Slides>
  <Notes>26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26</vt:i4>
      </vt:variant>
    </vt:vector>
  </HeadingPairs>
  <TitlesOfParts>
    <vt:vector size="34" baseType="lpstr">
      <vt:lpstr>Arial</vt:lpstr>
      <vt:lpstr>Calibri</vt:lpstr>
      <vt:lpstr>Calibri Light</vt:lpstr>
      <vt:lpstr>Noto Sans</vt:lpstr>
      <vt:lpstr>Symbol</vt:lpstr>
      <vt:lpstr>Times New Roman</vt:lpstr>
      <vt:lpstr>Wingdings</vt:lpstr>
      <vt:lpstr>Office Theme</vt:lpstr>
      <vt:lpstr>UT1.2 – Programación web 6 – El patrón MVC – MVC en Spring / Spring Boot –  Paso de datos a la vista – Selección de vista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Impress</dc:title>
  <dc:subject/>
  <dc:creator>Familia López Lamela</dc:creator>
  <dc:description/>
  <cp:lastModifiedBy>José Luis</cp:lastModifiedBy>
  <cp:revision>120</cp:revision>
  <dcterms:created xsi:type="dcterms:W3CDTF">2020-03-19T01:13:35Z</dcterms:created>
  <dcterms:modified xsi:type="dcterms:W3CDTF">2024-11-25T10:18:25Z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20</vt:i4>
  </property>
  <property fmtid="{D5CDD505-2E9C-101B-9397-08002B2CF9AE}" pid="3" name="PresentationFormat">
    <vt:lpwstr>Personalizado</vt:lpwstr>
  </property>
  <property fmtid="{D5CDD505-2E9C-101B-9397-08002B2CF9AE}" pid="4" name="Slides">
    <vt:i4>20</vt:i4>
  </property>
</Properties>
</file>