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4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4" r:id="rId11"/>
    <p:sldId id="306" r:id="rId12"/>
    <p:sldId id="308" r:id="rId13"/>
    <p:sldId id="309" r:id="rId14"/>
    <p:sldId id="307" r:id="rId15"/>
    <p:sldId id="310" r:id="rId16"/>
    <p:sldId id="312" r:id="rId17"/>
    <p:sldId id="311" r:id="rId18"/>
    <p:sldId id="313" r:id="rId19"/>
    <p:sldId id="315" r:id="rId20"/>
    <p:sldId id="314" r:id="rId21"/>
    <p:sldId id="316" r:id="rId22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0" d="100"/>
          <a:sy n="50" d="100"/>
        </p:scale>
        <p:origin x="6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EA52F-696C-7C4F-77BA-53F7B91D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21E69DB-A78B-4BF4-64A1-36EE5534EF5A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14413EEB-D5B6-CF03-3574-7A9DAB638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8BF5BA0-417F-3402-1E67-5011834C0A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578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EA52F-696C-7C4F-77BA-53F7B91D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21E69DB-A78B-4BF4-64A1-36EE5534EF5A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14413EEB-D5B6-CF03-3574-7A9DAB638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8BF5BA0-417F-3402-1E67-5011834C0A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2754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EA52F-696C-7C4F-77BA-53F7B91D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21E69DB-A78B-4BF4-64A1-36EE5534EF5A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14413EEB-D5B6-CF03-3574-7A9DAB638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8BF5BA0-417F-3402-1E67-5011834C0A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13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EA52F-696C-7C4F-77BA-53F7B91D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21E69DB-A78B-4BF4-64A1-36EE5534EF5A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14413EEB-D5B6-CF03-3574-7A9DAB638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8BF5BA0-417F-3402-1E67-5011834C0A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38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EA52F-696C-7C4F-77BA-53F7B91D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21E69DB-A78B-4BF4-64A1-36EE5534EF5A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14413EEB-D5B6-CF03-3574-7A9DAB638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8BF5BA0-417F-3402-1E67-5011834C0A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691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EA52F-696C-7C4F-77BA-53F7B91D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21E69DB-A78B-4BF4-64A1-36EE5534EF5A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14413EEB-D5B6-CF03-3574-7A9DAB638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8BF5BA0-417F-3402-1E67-5011834C0A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146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EA52F-696C-7C4F-77BA-53F7B91D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21E69DB-A78B-4BF4-64A1-36EE5534EF5A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14413EEB-D5B6-CF03-3574-7A9DAB638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8BF5BA0-417F-3402-1E67-5011834C0A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130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EA52F-696C-7C4F-77BA-53F7B91D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21E69DB-A78B-4BF4-64A1-36EE5534EF5A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14413EEB-D5B6-CF03-3574-7A9DAB638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8BF5BA0-417F-3402-1E67-5011834C0A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894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797C3-E818-B519-95D7-FDA82C28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B7ACD04F-44D8-B955-8C2A-F3DE950D594E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70102C71-2169-E32B-76D6-3807DB2BA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950933C-4184-4EEE-A235-D9F1A101632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5922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797C3-E818-B519-95D7-FDA82C28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B7ACD04F-44D8-B955-8C2A-F3DE950D594E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70102C71-2169-E32B-76D6-3807DB2BA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950933C-4184-4EEE-A235-D9F1A101632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10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510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797C3-E818-B519-95D7-FDA82C28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B7ACD04F-44D8-B955-8C2A-F3DE950D594E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70102C71-2169-E32B-76D6-3807DB2BA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950933C-4184-4EEE-A235-D9F1A101632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607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797C3-E818-B519-95D7-FDA82C28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B7ACD04F-44D8-B955-8C2A-F3DE950D594E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70102C71-2169-E32B-76D6-3807DB2BA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950933C-4184-4EEE-A235-D9F1A101632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531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D992-74F4-A3DB-6E6E-2FC61820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9953FD8A-FA18-CE97-72B0-47F33AB33FFF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E3747545-FFB3-787E-03AD-23DB8D8A0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F936FA28-9FA9-9324-A9C0-C21E474B48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61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D992-74F4-A3DB-6E6E-2FC61820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9953FD8A-FA18-CE97-72B0-47F33AB33FFF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E3747545-FFB3-787E-03AD-23DB8D8A0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F936FA28-9FA9-9324-A9C0-C21E474B48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23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D992-74F4-A3DB-6E6E-2FC61820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9953FD8A-FA18-CE97-72B0-47F33AB33FFF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E3747545-FFB3-787E-03AD-23DB8D8A0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F936FA28-9FA9-9324-A9C0-C21E474B48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8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D992-74F4-A3DB-6E6E-2FC61820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9953FD8A-FA18-CE97-72B0-47F33AB33FFF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E3747545-FFB3-787E-03AD-23DB8D8A0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F936FA28-9FA9-9324-A9C0-C21E474B48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4823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D992-74F4-A3DB-6E6E-2FC61820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9953FD8A-FA18-CE97-72B0-47F33AB33FFF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E3747545-FFB3-787E-03AD-23DB8D8A0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F936FA28-9FA9-9324-A9C0-C21E474B48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41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EA52F-696C-7C4F-77BA-53F7B91D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21E69DB-A78B-4BF4-64A1-36EE5534EF5A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14413EEB-D5B6-CF03-3574-7A9DAB638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8BF5BA0-417F-3402-1E67-5011834C0A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441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EA52F-696C-7C4F-77BA-53F7B91D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21E69DB-A78B-4BF4-64A1-36EE5534EF5A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14413EEB-D5B6-CF03-3574-7A9DAB638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8BF5BA0-417F-3402-1E67-5011834C0A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13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ymeleaf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ymeleaf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UT1.2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Programación web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7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Thymeleaf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BA055-8C6D-AFC1-93DD-3195D0A8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921DAB5-12C0-05C1-AB30-662A8AD0035C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Recepción de datos en plantilla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5F34177-993D-E828-72CA-27F018CAFEF0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vista recibe del controlador los datos a través de distintos mecanismos, siendo los más habituales: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Objeto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Objeto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ModelMap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Map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Objeto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ModelAndView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todos los casos, la forma de desarrollar la plantilla es la misma.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sintaxis para acceder a los datos será la misma en cualquiera de los casos. Todos estos objetos están formados por atributos a los que se puede acceder desde la plantilla.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Además, desde la plantilla se puede acceder a otros recursos.</a:t>
            </a:r>
          </a:p>
        </p:txBody>
      </p:sp>
    </p:spTree>
    <p:extLst>
      <p:ext uri="{BB962C8B-B14F-4D97-AF65-F5344CB8AC3E}">
        <p14:creationId xmlns:p14="http://schemas.microsoft.com/office/powerpoint/2010/main" val="400871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BA055-8C6D-AFC1-93DD-3195D0A8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921DAB5-12C0-05C1-AB30-662A8AD0035C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Natural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templating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5F34177-993D-E828-72CA-27F018CAFEF0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natural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templating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basa en: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Mantener la plantilla HTML lo más limpia y correcta posible, ajustándose al estándar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HTML5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HTML4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Permitir que la plantilla se pueda visualizar normalmente, sin necesidad de lanzar la ejecución de la aplicación, por lo que se pueden validar con sólo un navegador web.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ha optado por un funcionamiento basado en atributos. No existen elementos específicos para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sólo hay atributos.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que usar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namespace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xmlns:th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http://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www.thymeleaf.org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para que no se interpreten los atributos como errores. En algunos editores puede funcionar perfectamente si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namespace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pero es recomendable.</a:t>
            </a:r>
          </a:p>
        </p:txBody>
      </p:sp>
    </p:spTree>
    <p:extLst>
      <p:ext uri="{BB962C8B-B14F-4D97-AF65-F5344CB8AC3E}">
        <p14:creationId xmlns:p14="http://schemas.microsoft.com/office/powerpoint/2010/main" val="20287544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BA055-8C6D-AFC1-93DD-3195D0A8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921DAB5-12C0-05C1-AB30-662A8AD0035C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Atributos (atributos "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:")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5F34177-993D-E828-72CA-27F018CAFEF0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Son la base de las plantillas y permiten agregar lógica a las vistas.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Amplían la funcionalidad del HTML, permitiendo generar contenido dinámico, basado en datos proporcionados por el controlador.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integran en el HTML sin romper su estructura. Los navegadores ignoran estos atributos si no están procesados por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permitiendo que las plantillas sean legibles sin un servidor.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Reemplazan o complementan contenido o atributos nativos de HTML, según la lógica de la aplicación.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procesa los atributos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:" en el servidor, antes de enviar la respuesta al cliente. Utiliza los datos proporcionados por el controlador dentro del modelo para generar contenido dinámico.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41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BA055-8C6D-AFC1-93DD-3195D0A8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921DAB5-12C0-05C1-AB30-662A8AD0035C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Atributos (atributos "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:")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5F34177-993D-E828-72CA-27F018CAFEF0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el siguiente ejemplo: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="${titulo}"&gt;Esto es el título por defecto&lt;/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Pasan dos cosas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reemplaza el texto del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el atributo "titulo" del modelo.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se visualiza la plantilla en un navegador, el atributo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ignora (no es HTML válido), y el título será "Esto es un título por defecto"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se quiere realizar validación de las plantillas según estándares HTML, se puede usar "data-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en lugar de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:". Ejemplo: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data-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="${titulo}"&gt;Esto es el título por defecto&lt;/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Ambas notaciones son equivalentes, y no suponen ninguna diferencia.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30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BA055-8C6D-AFC1-93DD-3195D0A8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921DAB5-12C0-05C1-AB30-662A8AD0035C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Expresiones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5F34177-993D-E828-72CA-27F018CAFEF0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dentro de los atributos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th:href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th:attr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etc.) se usan expresiones, que pueden ser de distintos tipos: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${…} – Variables. Se utilizan para acceder a los datos del modelo.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*{…} – De selección. Se utilizan para acceder a los datos de un objeto que se ha seleccionado previamente, usando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th:object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#{…} – Mensajes. Se utilizan para acceder a mensajes en el contexto de internacionalización y localización (traducción) de aplicaciones. Dedicaremos un monográfico a esto más adelante.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@{…} – URL. URL dinámicas en función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mappins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parámetros.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Literales y números. No se anteponen de ningún carácter.</a:t>
            </a:r>
          </a:p>
        </p:txBody>
      </p:sp>
    </p:spTree>
    <p:extLst>
      <p:ext uri="{BB962C8B-B14F-4D97-AF65-F5344CB8AC3E}">
        <p14:creationId xmlns:p14="http://schemas.microsoft.com/office/powerpoint/2010/main" val="205973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BA055-8C6D-AFC1-93DD-3195D0A8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921DAB5-12C0-05C1-AB30-662A8AD0035C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Expresiones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5F34177-993D-E828-72CA-27F018CAFEF0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Expresiones lógicas. Específicamente en atributos condicionales como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th:if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th:unless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Expresiones aritméticas y concatenación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Operaciones entre valores del modelo y/o literales. +, -, *, /, %, o el operador ternario:	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codición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? valor-si verdadero : valor-si falso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{#utilidad} – Utilidades. Ojo, la almohadilla está dentro de las llaves, no fuera, como en mensajes. Proporciona variables y funciones para hacer ciertas operaciones. Algunas de estas utilidades: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locale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#dates,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numbers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Hay bastantes más.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~{…} – Fragmentos. Inclusión de fragmentos reutilizables. Similar 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include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/requiere en PHP. Los veremos en detalle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445966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BA055-8C6D-AFC1-93DD-3195D0A8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921DAB5-12C0-05C1-AB30-662A8AD0035C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Generar texto y atributos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5F34177-993D-E828-72CA-27F018CAFEF0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Reemplaza el texto de un elemento con un valor.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&lt;p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="${mensaje}"&gt;Texto por defecto&lt;/p&gt;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mensaje es "¡Hola!", el resultado es: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&lt;p&gt;¡Hola!&lt;/p&gt;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Escapa el texto al insertarlo, para evitar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XSS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de forma que si el mensaje fuera "&lt;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&gt;¡Hola!&lt;/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&gt;" el resultado sería: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&lt;p&gt;</a:t>
            </a:r>
            <a:r>
              <a:rPr lang="sv-SE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&amp;lt;span&amp;gt;¡Hola!&amp;lt;/span&amp;gt;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&lt;/p&gt;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no escapar el texto, se usa "</a:t>
            </a: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th:utext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en cuyo caso se obtendría: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&lt;p&gt;&lt;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span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&gt;¡Hola!&lt;/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span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&gt;&lt;/p&gt;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43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BA055-8C6D-AFC1-93DD-3195D0A8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921DAB5-12C0-05C1-AB30-662A8AD0035C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Generar texto y atributos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5F34177-993D-E828-72CA-27F018CAFEF0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th:attr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Define dinámicamente atributos en el elemento. Si el atributo ya existe, se reemplaza con el valor de la expresión.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&lt;p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th:attr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title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=${titulo},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=${clase}"&gt;Texto&lt;/p&gt;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titulo es "El título" y clase es "destacado", el resultado es: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&lt;p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title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="El título"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="destacado"&gt;Texto&lt;/p&gt;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Como es muy habitual usarlo con solo un atributo, hay muchos atajos, para los atributos HTML más utilizados: </a:t>
            </a: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th:href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th:src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th:class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añadir sin reemplazar, sin perder el valor "estático", se puede usar "</a:t>
            </a: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th:attrappend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(añade al final) y "</a:t>
            </a: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th:attrprepend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(añade al principio).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Útil para añadir clases CSS. Atajos: </a:t>
            </a: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classappend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/ </a:t>
            </a: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styleappend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4208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330C-82A2-A329-B071-C75E16B60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31A0DD00-3DD2-BA08-C09E-ABAF1A50C10A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Condicionales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6346E1E0-5F57-EA73-A812-E4E5DC741AA1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th:if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Genera el elemento si la condición se cumple.</a:t>
            </a:r>
          </a:p>
          <a:p>
            <a:pPr>
              <a:spcAft>
                <a:spcPts val="1414"/>
              </a:spcAft>
            </a:pP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th:unless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Genera el elemento si la condición NO se cumple. Es equivalente a usar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o "!" en la condición de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if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&lt;p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th:if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user.loggedIn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}"&gt;¡Bienvenido de vuelta!&lt;/p&gt;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th:unless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user.loggedIn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}"&gt;Identifícate para acceder&lt;/p&gt;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el usuario está logado (identificado) en el sistema, se mostrará el mensaje de bienvenida. Si no lo está se mostrará la indicación de que debe acceder.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unless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podría reescribir como: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th:if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="!${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user.loggedIn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}"&gt;Identifícate para acceder&lt;/p&gt;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th:if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${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user.loggedIn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}"&gt;Identifícate para acceder&lt;/p&gt;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21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330C-82A2-A329-B071-C75E16B60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31A0DD00-3DD2-BA08-C09E-ABAF1A50C10A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Condicionales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6346E1E0-5F57-EA73-A812-E4E5DC741AA1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th:switch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Define el comienzo de una estructura switch / case.</a:t>
            </a:r>
          </a:p>
          <a:p>
            <a:pPr>
              <a:spcAft>
                <a:spcPts val="1414"/>
              </a:spcAft>
            </a:pP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th:case</a:t>
            </a:r>
            <a:r>
              <a:rPr lang="es-ES" sz="2800" b="1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Cada caso dentro de una estructura switch/case.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 con un switch sobre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&lt;div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th:switch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tipo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}"&gt;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&lt;p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th:case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="'admin'"&gt;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Administrador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&lt;/p&gt;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&lt;p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th:case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="'manager'"&gt;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Gerente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&lt;/p&gt;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&lt;p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th:case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="'power-user'"&gt;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Usuario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avanzado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&lt;/p&gt;&lt;/div&gt;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&lt;p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th:case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="*"&gt;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Usuario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&lt;/p&gt;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&lt;/div&gt;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th:case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="*" es el equivalente a "default:" en Java. Se cumple cuando no se cumple ninguno de los anteriores.</a:t>
            </a:r>
          </a:p>
          <a:p>
            <a:pPr>
              <a:spcAft>
                <a:spcPts val="1414"/>
              </a:spcAft>
            </a:pP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524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Plantillas</a:t>
            </a: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plantilla es un documento diseñado para su reutilización.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desarrollo web, las plantillas contienen contenido estático (HTML, CSS) con marcadores para incrustar contenido dinámico.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tiempo de ejecución, estos marcadores son evaluados y reemplazados por el contenido, por los datos. Ejemplo de un fragmento de plantilla:</a:t>
            </a:r>
          </a:p>
          <a:p>
            <a:pPr>
              <a:spcAft>
                <a:spcPts val="1414"/>
              </a:spcAft>
            </a:pP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&lt;html&gt;</a:t>
            </a:r>
            <a:b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&lt;head&gt;&lt;title&gt;Página&lt;/title&gt;&lt;/head&gt;</a:t>
            </a:r>
            <a:b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&lt;body&gt;</a:t>
            </a:r>
            <a:b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	&lt;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&gt;¡Bienvenido, ${username}!&lt;/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h1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&lt;/body&gt;</a:t>
            </a:r>
            <a:b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&lt;/html&gt;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${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username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 se sustituye por contenido cuando se procesa la plantilla.</a:t>
            </a:r>
          </a:p>
        </p:txBody>
      </p:sp>
    </p:spTree>
    <p:extLst>
      <p:ext uri="{BB962C8B-B14F-4D97-AF65-F5344CB8AC3E}">
        <p14:creationId xmlns:p14="http://schemas.microsoft.com/office/powerpoint/2010/main" val="1707014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330C-82A2-A329-B071-C75E16B60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31A0DD00-3DD2-BA08-C09E-ABAF1A50C10A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Repetitivas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6346E1E0-5F57-EA73-A812-E4E5DC741AA1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b="1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th:each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Genera el elemento tantas veces como elementos haya en una colección. Funciona con listas, mapas,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arrays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entre otros.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el elemento más utilizado para iterar colecciones y repetir elementos</a:t>
            </a:r>
          </a:p>
          <a:p>
            <a:pPr>
              <a:spcAft>
                <a:spcPts val="1414"/>
              </a:spcAft>
            </a:pP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&lt;li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th:each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="item : ${items}"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="${item}"&gt;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Aquí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texto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&lt;/li&gt;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&lt;/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 una lista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los valores "Plátano" y "Melón" genera:</a:t>
            </a:r>
          </a:p>
          <a:p>
            <a:pPr>
              <a:spcAft>
                <a:spcPts val="1414"/>
              </a:spcAft>
            </a:pP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&lt;li&gt;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Plátano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&lt;/li&gt;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&lt;li&gt;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Melón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&lt;/li&gt;</a:t>
            </a:r>
            <a:b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&lt;/</a:t>
            </a:r>
            <a:r>
              <a:rPr lang="en-U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ul</a:t>
            </a:r>
            <a:r>
              <a:rPr lang="en-U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931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330C-82A2-A329-B071-C75E16B60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31A0DD00-3DD2-BA08-C09E-ABAF1A50C10A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Repetitivas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6346E1E0-5F57-EA73-A812-E4E5DC741AA1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Dentro de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th:each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puede acceder información sobre el proceso de iteración. Para usarlo se usa la sintaxis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th:each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itemStat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: ${col}"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itemStat.index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Índice actual de la iteración. Comienza en cero.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itemStat.count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Número actual de iteraciones. Comienza en uno.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itemStat.size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 – Tamaño de la colección.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itemStat.current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Elemento actual de la colección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itemStat.even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True si la iteración actual es par (0, 2, 4, 6, …)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itemStat.odd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True si la iteración actual es impar (1, 3, 5, 7, …)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itemStat.first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True si es el primer elemento de la iteración.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itemStat.last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True si es el último elemento de la iteración.</a:t>
            </a:r>
          </a:p>
        </p:txBody>
      </p:sp>
    </p:spTree>
    <p:extLst>
      <p:ext uri="{BB962C8B-B14F-4D97-AF65-F5344CB8AC3E}">
        <p14:creationId xmlns:p14="http://schemas.microsoft.com/office/powerpoint/2010/main" val="25697625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7DBBB-B213-400B-21C2-7A3D28D90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23DEF66-F99E-5991-B999-1255104A4262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Motor de plantillas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2D2694A9-9E7E-DC32-8D7E-0F5AD59936D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Herramienta que procesa las plantillas para generar contenido dinámico.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Combina datos con plantillas para generar documentos completos en tiempo de ejecución.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sistema de plantillas + motor de plantillas permite: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Separación de la lógica y la presentación de la aplicación.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código más limpio y fácil de mantener.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Ejemplos de motores: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Freemarker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Velocity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JSP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Twig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Razor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motores de plantillas no son exclusivos del desarrollo web, se pueden usar en todo tipo de aplicaciones, pero se integran especialmente bien con tecnologías como HTML o CSS.</a:t>
            </a:r>
          </a:p>
        </p:txBody>
      </p:sp>
    </p:spTree>
    <p:extLst>
      <p:ext uri="{BB962C8B-B14F-4D97-AF65-F5344CB8AC3E}">
        <p14:creationId xmlns:p14="http://schemas.microsoft.com/office/powerpoint/2010/main" val="1948096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7DBBB-B213-400B-21C2-7A3D28D90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23DEF66-F99E-5991-B999-1255104A4262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2D2694A9-9E7E-DC32-8D7E-0F5AD59936D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un motor de plantillas desarrollado en Java que se puede usar en entornos web, pero también en otro tipo de aplicaciones.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source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con licencia Apache 2.0. Gratis para uso y modificación.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centra en favorecer el llamado "natural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templating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que facilita la colaboración en equipos multidisciplinares, con diferentes perfiles, como maquetadores, diseñadores o programadores.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visualizar las plantillas correctamente en un navegador, sin necesidad de que el motor las procese. Esto facilita el trabajo de estilo y maquetación.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Permite generar HTML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HTML5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XHTML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1.0/1.1, HTML 4), XML,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CSS o texto plano.</a:t>
            </a:r>
          </a:p>
        </p:txBody>
      </p:sp>
    </p:spTree>
    <p:extLst>
      <p:ext uri="{BB962C8B-B14F-4D97-AF65-F5344CB8AC3E}">
        <p14:creationId xmlns:p14="http://schemas.microsoft.com/office/powerpoint/2010/main" val="318367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7DBBB-B213-400B-21C2-7A3D28D90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23DEF66-F99E-5991-B999-1255104A4262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en Spring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2D2694A9-9E7E-DC32-8D7E-0F5AD59936D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dispone de módulos específicos para el desarrollo en Spring, con un dialecto especial para el lenguaje de plantillas, y con configuración específica para este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framework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Además, Spring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simplifica aún más el desarrollo con un starter: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-starter-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del grupo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org.springframework.boot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Este starter facilita la configuración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Spring, ahorrando configuración XML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otras características), y la creación de cierto código necesario para inicializar el motor de plantillas.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el contexto de Spring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MVC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el motor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el encargado de generar las vistas, a partir de los datos que recibe del controlador.</a:t>
            </a:r>
          </a:p>
        </p:txBody>
      </p:sp>
    </p:spTree>
    <p:extLst>
      <p:ext uri="{BB962C8B-B14F-4D97-AF65-F5344CB8AC3E}">
        <p14:creationId xmlns:p14="http://schemas.microsoft.com/office/powerpoint/2010/main" val="3893478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7DBBB-B213-400B-21C2-7A3D28D90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23DEF66-F99E-5991-B999-1255104A4262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en Spring – Configuración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2D2694A9-9E7E-DC32-8D7E-0F5AD59936D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Spring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está listo para usar al incluir la dependencia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-starter-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con una configuración por defecto: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Ubicación de las plantillas: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resources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templates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Sufijo de archivos: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esperará que los ficheros de plantilla tengan la extensión ".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Codificación de los ficheros de plantilla: UTF-8.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Cacheo de plantillas: activado, para mejorar rendimiento.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Modo de trabajo: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HTML5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Contenido del modelo: Spring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agrega automáticamente al modelo datos comunes como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ServletContext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ServletRequest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entre otros.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58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7DBBB-B213-400B-21C2-7A3D28D90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23DEF66-F99E-5991-B999-1255104A4262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en Spring – Configuración 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2D2694A9-9E7E-DC32-8D7E-0F5AD59936D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 sobrescribir / modificar la configuración por defecto, usando propiedades en el fichero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application.properties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Algunos ejemplos: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Cambiar la ubicación de las plantillas: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spring.thymeleaf.prefix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classpath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:/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custom-templates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Cambia la carpeta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templates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por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custom-templates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Cambiar el sufijo (extensión) de los archivos de plantilla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spring.thymeleaf.suffix</a:t>
            </a:r>
            <a:r>
              <a:rPr lang="es-ES" sz="28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=.</a:t>
            </a:r>
            <a:r>
              <a:rPr lang="es-ES" sz="28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xhtml</a:t>
            </a:r>
            <a:endParaRPr lang="es-ES" sz="2800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Desactivar el cache en desarrollo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spring.thymeleaf.cache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=false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 Cambiar la codificación de los ficheros de plantilla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spring.thymeleaf.encoding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=UTF-16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10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BA055-8C6D-AFC1-93DD-3195D0A8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921DAB5-12C0-05C1-AB30-662A8AD0035C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en Spring – Lenguaje y dialectos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5F34177-993D-E828-72CA-27F018CAFEF0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proporciona un lenguaje para poder evaluar expresiones dentro de las plantillas, y así poder acceder a los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Este lenguaje se llama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Standard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Dialect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 este dialecto base derivan otros dialectos para uso específico.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dialectos añaden funcionalidades, personalizan el comportamiento o simplifican el desarrollo en contextos concretos.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permite, incluso, crear dialectos personalizados, a la medida del proyecto en el que se utilice.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dialecto específico para Spring es el dialecto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SpringStandard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80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BA055-8C6D-AFC1-93DD-3195D0A8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921DAB5-12C0-05C1-AB30-662A8AD0035C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Thymeleaf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Natural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templating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F5F34177-993D-E828-72CA-27F018CAFEF0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natural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templating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basa en: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Mantener la plantilla HTML lo más limpia y correcta posible, ajustándose al estándar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HTML5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HTML4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Permitir que la plantilla se pueda visualizar normalmente, sin necesidad de lanzar la ejecución de la aplicación, por lo que se pueden validar con sólo un navegador web.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ha optado por un funcionamiento basado en atributos. No existen elementos específicos para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sólo hay atributos.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que usar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namespace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xmlns:th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http://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www.thymeleaf.org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para que no se interpreten los atributos como errores. En algunos editores puede funcionar perfectamente si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namespace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pero es recomendable.</a:t>
            </a:r>
          </a:p>
        </p:txBody>
      </p:sp>
    </p:spTree>
    <p:extLst>
      <p:ext uri="{BB962C8B-B14F-4D97-AF65-F5344CB8AC3E}">
        <p14:creationId xmlns:p14="http://schemas.microsoft.com/office/powerpoint/2010/main" val="27776415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16968</TotalTime>
  <Words>2535</Words>
  <Application>Microsoft Office PowerPoint</Application>
  <PresentationFormat>Personalizado</PresentationFormat>
  <Paragraphs>167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UT1.2 – Programación web 7 – Thymeleaf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José Luis</cp:lastModifiedBy>
  <cp:revision>119</cp:revision>
  <dcterms:created xsi:type="dcterms:W3CDTF">2020-03-19T01:13:35Z</dcterms:created>
  <dcterms:modified xsi:type="dcterms:W3CDTF">2024-11-25T13:13:49Z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