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4" r:id="rId3"/>
    <p:sldId id="300" r:id="rId4"/>
    <p:sldId id="298" r:id="rId5"/>
    <p:sldId id="301" r:id="rId6"/>
    <p:sldId id="302" r:id="rId7"/>
    <p:sldId id="299" r:id="rId8"/>
    <p:sldId id="303" r:id="rId9"/>
  </p:sldIdLst>
  <p:sldSz cx="13439775" cy="7559675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74" autoAdjust="0"/>
  </p:normalViewPr>
  <p:slideViewPr>
    <p:cSldViewPr snapToGrid="0">
      <p:cViewPr varScale="1">
        <p:scale>
          <a:sx n="52" d="100"/>
          <a:sy n="52" d="100"/>
        </p:scale>
        <p:origin x="120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3B74DF7-E64D-441E-A1FE-BA58F3FBE691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80320" cy="53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s-ES" sz="1400" b="0" strike="noStrike" spc="-1">
                <a:latin typeface="Noto Sans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A00BB6-1805-4BF7-9182-F420BAAB72B9}" type="slidenum">
              <a:rPr lang="es-ES" sz="1400" b="0" strike="noStrike" spc="-1">
                <a:latin typeface="Noto Sans"/>
                <a:ea typeface="DejaVu Sans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3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2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3510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3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6067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4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61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5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7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6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1084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D992-74F4-A3DB-6E6E-2FC61820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9953FD8A-FA18-CE97-72B0-47F33AB33FFF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7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E3747545-FFB3-787E-03AD-23DB8D8A0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F936FA28-9FA9-9324-A9C0-C21E474B48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23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A4201-5583-D329-E77E-20F9F9423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>
            <a:extLst>
              <a:ext uri="{FF2B5EF4-FFF2-40B4-BE49-F238E27FC236}">
                <a16:creationId xmlns:a16="http://schemas.microsoft.com/office/drawing/2014/main" id="{E0FA3E56-8D67-681E-5FEE-F16808A66183}"/>
              </a:ext>
            </a:extLst>
          </p:cNvPr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C1A5A4D7-866C-49BA-B3F6-1BD09CAF611B}" type="slidenum">
              <a:rPr lang="es-ES" sz="1400" b="0" strike="noStrike" spc="-1">
                <a:solidFill>
                  <a:srgbClr val="000000"/>
                </a:solidFill>
                <a:latin typeface="Noto Sans"/>
                <a:ea typeface="DejaVu Sans"/>
              </a:rPr>
              <a:t>8</a:t>
            </a:fld>
            <a:endParaRPr lang="es-ES" sz="1400" b="0" strike="noStrike" spc="-1">
              <a:latin typeface="Arial"/>
            </a:endParaRPr>
          </a:p>
        </p:txBody>
      </p:sp>
      <p:sp>
        <p:nvSpPr>
          <p:cNvPr id="155" name="PlaceHolder 2">
            <a:extLst>
              <a:ext uri="{FF2B5EF4-FFF2-40B4-BE49-F238E27FC236}">
                <a16:creationId xmlns:a16="http://schemas.microsoft.com/office/drawing/2014/main" id="{45026BDA-5558-E537-FD8E-80EFEC98F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156" name="PlaceHolder 3">
            <a:extLst>
              <a:ext uri="{FF2B5EF4-FFF2-40B4-BE49-F238E27FC236}">
                <a16:creationId xmlns:a16="http://schemas.microsoft.com/office/drawing/2014/main" id="{4ACD7CDA-F9CD-47D7-4449-1F66D69B356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680"/>
          </a:xfrm>
          <a:prstGeom prst="rect">
            <a:avLst/>
          </a:prstGeom>
        </p:spPr>
        <p:txBody>
          <a:bodyPr lIns="0" tIns="0" rIns="0" bIns="0"/>
          <a:lstStyle/>
          <a:p>
            <a:endParaRPr lang="es-E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034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923D68B-C461-4EE1-8C5D-AB34F58ECF0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61E18-1B86-4FB6-BBD9-E4DB195240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37C5AF-A56B-4CA1-BE73-1CC78485A780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7613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850960" y="176868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717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7613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850960" y="4058640"/>
            <a:ext cx="38944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4CDFD80-CE5C-4B30-A729-384972449E51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09C478-0B8B-45E8-B175-09C8697BE956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C72B47-5A18-401F-8D32-F2872BF71F1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B0F795-E28B-4BFF-9D03-54089333564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939157-F857-450B-85C1-E460D19459E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71760" y="301320"/>
            <a:ext cx="1209528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F6E8B-A8AA-4A80-80A5-C80800AA03C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CBCE0D1-A4E8-4278-9D76-6A9C6C655B8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869520" y="405864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8819497-6725-4572-9810-53A0AC3C6E4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s-E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7176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869520" y="1768680"/>
            <a:ext cx="59022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71760" y="4058640"/>
            <a:ext cx="1209528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s-ES" sz="308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EE967-FC56-423E-B4E2-C0F9A06BC5A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92412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4451760" y="7006680"/>
            <a:ext cx="4535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9491760" y="7006680"/>
            <a:ext cx="30236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ES" sz="132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10367A-9B2A-4DDD-9B19-EFBFFBF775FC}" type="slidenum">
              <a:rPr lang="es-ES" sz="132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r>
              <a:rPr lang="es-ES" sz="1320" b="0" strike="noStrike" spc="-1">
                <a:solidFill>
                  <a:srgbClr val="8B8B8B"/>
                </a:solidFill>
                <a:latin typeface="Calibri"/>
              </a:rPr>
              <a:t> /</a:t>
            </a:r>
            <a:endParaRPr lang="en-US" sz="132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71760" y="301320"/>
            <a:ext cx="1209528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s-E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71760" y="1768680"/>
            <a:ext cx="1209528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08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21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979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ymeleaf.org/apidocs/thymeleaf/3.1.2.RELEASE/org/thymeleaf/expression/package-summary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915120" y="4730040"/>
            <a:ext cx="11609280" cy="1660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4000" b="0" strike="noStrike" spc="-1" dirty="0" err="1">
                <a:solidFill>
                  <a:srgbClr val="000000"/>
                </a:solidFill>
                <a:latin typeface="Noto Sans"/>
                <a:ea typeface="Noto Sans"/>
              </a:rPr>
              <a:t>UT1.2</a:t>
            </a:r>
            <a:r>
              <a:rPr lang="es-ES" sz="40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Programación web</a:t>
            </a:r>
            <a:br>
              <a:rPr sz="4000" dirty="0"/>
            </a:b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8</a:t>
            </a:r>
            <a:r>
              <a:rPr lang="es-ES" sz="2800" b="0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 – </a:t>
            </a:r>
            <a:r>
              <a:rPr lang="es-ES" sz="2800" spc="-1" dirty="0" err="1">
                <a:solidFill>
                  <a:srgbClr val="000000"/>
                </a:solidFill>
                <a:latin typeface="Noto Sans"/>
                <a:ea typeface="Noto Sans"/>
              </a:rPr>
              <a:t>Thymeleaf</a:t>
            </a:r>
            <a:r>
              <a:rPr lang="es-ES" sz="2800" spc="-1" dirty="0">
                <a:solidFill>
                  <a:srgbClr val="000000"/>
                </a:solidFill>
                <a:latin typeface="Noto Sans"/>
                <a:ea typeface="Noto Sans"/>
              </a:rPr>
              <a:t> – Utilidades – Variables </a:t>
            </a:r>
            <a:endParaRPr lang="es-E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0" y="411120"/>
            <a:ext cx="13439520" cy="9820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103"/>
              </a:spcBef>
              <a:buNone/>
              <a:tabLst>
                <a:tab pos="0" algn="l"/>
              </a:tabLst>
            </a:pP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Desarrollo web </a:t>
            </a:r>
            <a:b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</a:br>
            <a:r>
              <a:rPr lang="es-ES" sz="4400" b="1" strike="noStrike" spc="-1" dirty="0">
                <a:solidFill>
                  <a:srgbClr val="000000"/>
                </a:solidFill>
                <a:latin typeface="Noto Sans"/>
                <a:ea typeface="Noto Sans"/>
              </a:rPr>
              <a:t>en entorno servidor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0" name="CuadroTexto 3"/>
          <p:cNvSpPr/>
          <p:nvPr/>
        </p:nvSpPr>
        <p:spPr>
          <a:xfrm>
            <a:off x="2404440" y="6267960"/>
            <a:ext cx="8567640" cy="98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" sz="2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IES Clara del Rey – Madrid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1CE6E7-FE74-D17B-BD8A-6AA0F596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b="35071"/>
          <a:stretch/>
        </p:blipFill>
        <p:spPr bwMode="auto">
          <a:xfrm>
            <a:off x="1004888" y="1615440"/>
            <a:ext cx="11430000" cy="3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Las expresiones {#utilidad} y {#variable}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las expresiones ${…} y @{…} se puede usar: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Expresiones de clases de utilidad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Expresiones de variables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dos se construyen con #, y el nombre de la clase de utilidad o la variable que se desea utilizar. Ejemplos: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clase de utilidad para comprobar si  una colección está vacía: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th:if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lists.isEmpty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(datos)}"&gt;No hay datos&lt;/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Usar una variable para mostrar el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(idioma + cultura) actual</a:t>
            </a:r>
          </a:p>
          <a:p>
            <a:pPr>
              <a:spcAft>
                <a:spcPts val="1414"/>
              </a:spcAft>
            </a:pP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&lt;p&gt;Idioma: &lt;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th:remove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="tags" 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locale.getDisplayName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()}" &gt;</a:t>
            </a:r>
            <a:b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							Nombre del idioma&lt;/</a:t>
            </a:r>
            <a:r>
              <a:rPr lang="es-E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span</a:t>
            </a:r>
            <a:r>
              <a:rPr lang="es-E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val="17070148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/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s-ES" sz="4400" b="1" spc="-1" dirty="0">
                <a:solidFill>
                  <a:srgbClr val="333333"/>
                </a:solidFill>
                <a:latin typeface="Noto Sans"/>
              </a:rPr>
              <a:t>Las expresiones {#utilidad} y {#variable}</a:t>
            </a: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36320FFE-347D-8A7D-5D75-0A1A7A1A27FB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No hay que confundir las expresiones de utilidad o de variable con las expresiones de mensajes: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Expresiones de utilidad o variable, se usan dentro de otras expresiones: ${#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utilidad.método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(…)}, ${#variable} – El símbolo "#" acompaña a la clase de utilidad, o a la variable.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Expresiones de mensajes, que pueden contener otras expresiones: #{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clave_del_mensaje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 – El símbolo "#" se escribe fuera de las llaves.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Las expresiones de utilidad o de variable no se pueden usar: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expresiones de selección – *{…} que se usan con 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th:object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Dentro de expresiones de mensajes para localización – #{…}.</a:t>
            </a:r>
          </a:p>
          <a:p>
            <a:pPr>
              <a:spcAft>
                <a:spcPts val="1414"/>
              </a:spcAft>
            </a:pPr>
            <a:endParaRPr lang="es-E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353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Funciones de utilidad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#dates – Trabajar con fechas. Date, y otras clases relacionadas con fechas, del paquete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java.util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temporals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Trabajar con fechas.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LocalDate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LocalDatetime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 otras  clases relacionadas con fecha y hora, del paquete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java.time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calendars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Trabajar con calendarios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java.util.Calendar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numbers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bools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Cadenas, números y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booleans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collections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arrays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#sets,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objects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Trabajar con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arrays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colecciones y objetos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Otras: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ids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uris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objects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aggregates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messages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y más…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R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eferencia oficial del paquete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hlinkClick r:id="rId3"/>
              </a:rPr>
              <a:t>org.thymeleaf.expression</a:t>
            </a: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096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Variables de utilidad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templateName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Nombre de la plantilla actual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ctx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Contexto de ejecución de la plantilla.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vars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Variables del contexto.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La cultura (idioma) en la que se ejecuta la plantilla.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request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Sólo en web – La petición (objeto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HttpServletRequest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#response – Sólo en web – La respuesta (objeto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HttpServletResponse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session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Solo en web – La sesión (objeto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HttpSession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statics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Permite acceder a atributos estáticos de clases.</a:t>
            </a:r>
          </a:p>
          <a:p>
            <a:pPr>
              <a:spcAft>
                <a:spcPts val="1414"/>
              </a:spcAft>
            </a:pPr>
            <a:b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1328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Funciones y variables de utilidad en Spring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El dialecto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SpringStandard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añade algunas cosas a las variables y funciones de utilidad. Esto permite una mayor integración de las plantillas con Spring. Algunas de estas adiciones: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environment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Entorno y configuración de Spring.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Acceso al contenedor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IoC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de Spring.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applicationContext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– Similar a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springBean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pero permite obtener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beans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a partir del contexto de la aplicación.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authentication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authorization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#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userPrincipal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#principal – Relacionadas con la seguridad en la aplicación Spring.</a:t>
            </a:r>
          </a:p>
          <a:p>
            <a:pPr>
              <a:spcAft>
                <a:spcPts val="1414"/>
              </a:spcAft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 alguna otra más.</a:t>
            </a:r>
          </a:p>
        </p:txBody>
      </p:sp>
    </p:spTree>
    <p:extLst>
      <p:ext uri="{BB962C8B-B14F-4D97-AF65-F5344CB8AC3E}">
        <p14:creationId xmlns:p14="http://schemas.microsoft.com/office/powerpoint/2010/main" val="3622843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7DBBB-B213-400B-21C2-7A3D28D9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A23DEF66-F99E-5991-B999-1255104A4262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Ejemplos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2D2694A9-9E7E-DC32-8D7E-0F5AD59936DF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 formato a una fecha de 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java.util.Date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dates.format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fechaNacimiento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'dd/MM/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yyyy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')}"&gt;&lt;/p&gt;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Dar formato a una fecha de tipo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java.time.LocalDate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temporals.format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fechaNacimiento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'dd/MM/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yyyy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')}"&gt;&lt;/p&gt;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Formatear número con dos decimales: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numbers.formatDecimal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importe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2)}"&gt;&lt;/p&gt;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Convertir cadena a mayúsculas: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strings.toUpperCase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('Se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puede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usar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cadenas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directamente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')}"&gt;&lt;/p&gt;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Obtener el tamaño de un array: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arrays.size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myArray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)}"&gt;&lt;/p&gt;</a:t>
            </a:r>
          </a:p>
          <a:p>
            <a:pPr>
              <a:spcAft>
                <a:spcPts val="1414"/>
              </a:spcAft>
            </a:pPr>
            <a:endParaRPr lang="en-US" sz="2400" i="1" spc="-1" dirty="0">
              <a:solidFill>
                <a:schemeClr val="accent1">
                  <a:lumMod val="75000"/>
                </a:schemeClr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8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6EF4-512D-E05A-9B15-D104DE88A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2">
            <a:extLst>
              <a:ext uri="{FF2B5EF4-FFF2-40B4-BE49-F238E27FC236}">
                <a16:creationId xmlns:a16="http://schemas.microsoft.com/office/drawing/2014/main" id="{BA2715B9-6FF5-28D4-7913-4A2294CD5FC4}"/>
              </a:ext>
            </a:extLst>
          </p:cNvPr>
          <p:cNvSpPr/>
          <p:nvPr/>
        </p:nvSpPr>
        <p:spPr>
          <a:xfrm>
            <a:off x="441788" y="152315"/>
            <a:ext cx="12483101" cy="14104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r>
              <a:rPr lang="es-ES" sz="4400" b="1" spc="-1" dirty="0">
                <a:solidFill>
                  <a:srgbClr val="333333"/>
                </a:solidFill>
                <a:latin typeface="Noto Sans"/>
                <a:ea typeface="DejaVu Sans"/>
              </a:rPr>
              <a:t>Ejemplos</a:t>
            </a:r>
            <a:endParaRPr lang="es-ES" sz="4400" spc="-1" dirty="0">
              <a:latin typeface="Arial"/>
            </a:endParaRPr>
          </a:p>
        </p:txBody>
      </p:sp>
      <p:sp>
        <p:nvSpPr>
          <p:cNvPr id="2" name="CustomShape 3">
            <a:extLst>
              <a:ext uri="{FF2B5EF4-FFF2-40B4-BE49-F238E27FC236}">
                <a16:creationId xmlns:a16="http://schemas.microsoft.com/office/drawing/2014/main" id="{6E8728FB-9365-CCE5-5D38-B2BF81F4B7E5}"/>
              </a:ext>
            </a:extLst>
          </p:cNvPr>
          <p:cNvSpPr/>
          <p:nvPr/>
        </p:nvSpPr>
        <p:spPr>
          <a:xfrm>
            <a:off x="441788" y="1562759"/>
            <a:ext cx="12483101" cy="55880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Filtrar una lista para mostrar solo los elementos mayores de 10: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collections.filter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numeros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x -&gt; x &gt; 10)}"&gt;Lista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forma [a, b, …]&lt;/p&gt;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Filtrar, pero para usarlo en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th:each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&lt;li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th:each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="item : 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collections.filter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numeros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x -&gt; x &gt; 10)}"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="${item}"&gt;&lt;/li&gt;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Obtener el valor de un </a:t>
            </a:r>
            <a:r>
              <a:rPr lang="es-ES" sz="2800" spc="-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</a:t>
            </a: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por su clave: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maps.get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diccionario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'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key1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')}"&gt;&lt;/p&gt;</a:t>
            </a:r>
          </a:p>
          <a:p>
            <a:pPr marL="457200" indent="-457200">
              <a:spcAft>
                <a:spcPts val="1414"/>
              </a:spcAft>
              <a:buFont typeface="Arial" panose="020B0604020202020204" pitchFamily="34" charset="0"/>
              <a:buChar char="•"/>
            </a:pPr>
            <a:r>
              <a:rPr lang="es-ES" sz="2800" spc="-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Comprobar si una lista contiene un elemento concreto:</a:t>
            </a:r>
          </a:p>
          <a:p>
            <a:pPr>
              <a:spcAft>
                <a:spcPts val="1414"/>
              </a:spcAft>
            </a:pP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lists.contains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lista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'</a:t>
            </a:r>
            <a:r>
              <a:rPr lang="en-US" sz="2400" i="1" spc="-1" dirty="0" err="1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Thymeleaf</a:t>
            </a:r>
            <a:r>
              <a:rPr lang="en-US" sz="2400" i="1" spc="-1" dirty="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')}"&gt;&lt;/p&gt;</a:t>
            </a:r>
            <a:endParaRPr lang="es-ES" sz="24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Mostrar la cultura en la forma 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xx_XX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(ej. </a:t>
            </a:r>
            <a:r>
              <a:rPr kumimoji="0" lang="es-ES" sz="2800" b="0" i="0" u="none" strike="noStrike" kern="1200" cap="none" spc="-1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es_ES</a:t>
            </a:r>
            <a:r>
              <a:rPr kumimoji="0" lang="es-ES" sz="2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414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	&lt;p </a:t>
            </a:r>
            <a:r>
              <a:rPr kumimoji="0" lang="en-U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th:text</a:t>
            </a:r>
            <a:r>
              <a:rPr kumimoji="0" lang="en-U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="${#</a:t>
            </a:r>
            <a:r>
              <a:rPr kumimoji="0" lang="en-US" sz="2400" b="0" i="1" u="none" strike="noStrike" kern="1200" cap="none" spc="-1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locale.displayName</a:t>
            </a:r>
            <a:r>
              <a:rPr kumimoji="0" lang="en-US" sz="2400" b="0" i="1" u="none" strike="noStrike" kern="1200" cap="none" spc="-1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}"&gt;&lt;/p&gt;</a:t>
            </a:r>
            <a:endParaRPr kumimoji="0" lang="es-E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spcAft>
                <a:spcPts val="1414"/>
              </a:spcAft>
            </a:pPr>
            <a:endParaRPr lang="es-ES" sz="2800" spc="-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095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17418</TotalTime>
  <Words>926</Words>
  <Application>Microsoft Office PowerPoint</Application>
  <PresentationFormat>Personalizado</PresentationFormat>
  <Paragraphs>82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Noto Sans</vt:lpstr>
      <vt:lpstr>Symbol</vt:lpstr>
      <vt:lpstr>Times New Roman</vt:lpstr>
      <vt:lpstr>Wingdings</vt:lpstr>
      <vt:lpstr>Office Theme</vt:lpstr>
      <vt:lpstr>UT1.2 – Programación web 8 – Thymeleaf – Utilidades – Variables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>Familia López Lamela</dc:creator>
  <dc:description/>
  <cp:lastModifiedBy>José Luis</cp:lastModifiedBy>
  <cp:revision>127</cp:revision>
  <dcterms:created xsi:type="dcterms:W3CDTF">2020-03-19T01:13:35Z</dcterms:created>
  <dcterms:modified xsi:type="dcterms:W3CDTF">2024-11-26T14:26:07Z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20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