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60" r:id="rId4"/>
    <p:sldId id="295" r:id="rId5"/>
    <p:sldId id="296" r:id="rId6"/>
    <p:sldId id="297" r:id="rId7"/>
    <p:sldId id="298" r:id="rId8"/>
    <p:sldId id="300" r:id="rId9"/>
    <p:sldId id="301" r:id="rId10"/>
    <p:sldId id="302" r:id="rId11"/>
    <p:sldId id="303" r:id="rId12"/>
    <p:sldId id="310" r:id="rId13"/>
    <p:sldId id="309" r:id="rId14"/>
    <p:sldId id="311" r:id="rId15"/>
    <p:sldId id="312" r:id="rId16"/>
    <p:sldId id="304" r:id="rId17"/>
    <p:sldId id="305" r:id="rId18"/>
    <p:sldId id="306" r:id="rId19"/>
    <p:sldId id="307" r:id="rId20"/>
    <p:sldId id="308" r:id="rId21"/>
    <p:sldId id="313" r:id="rId22"/>
    <p:sldId id="319" r:id="rId23"/>
    <p:sldId id="318" r:id="rId24"/>
    <p:sldId id="316" r:id="rId25"/>
    <p:sldId id="317" r:id="rId26"/>
    <p:sldId id="321" r:id="rId27"/>
    <p:sldId id="324" r:id="rId28"/>
    <p:sldId id="323" r:id="rId29"/>
    <p:sldId id="322" r:id="rId30"/>
    <p:sldId id="325" r:id="rId31"/>
    <p:sldId id="326" r:id="rId32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312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304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1159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593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3985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198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9287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9088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802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57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4903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795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4193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175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6825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1013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445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15293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008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0354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26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550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7590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659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30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2418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0821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575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11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UT 2.1 – Implantación de arquitecturas web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2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Servidores – Escalabilidad – Ejemplos de arquitecturas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Despliegue de aplicaciones web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CE6E7-FE74-D17B-BD8A-6AA0F596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4888" y="1615440"/>
            <a:ext cx="11430000" cy="3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Escalabilidad – Algunas claves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796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Balanceo de carga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Distribuye las peticiones de los clientes entre un conjunto de servidores. Mejora disponibilidad y el tiempo de respuesta.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Replicación: </a:t>
            </a:r>
            <a:r>
              <a:rPr lang="es-ES" sz="280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Replica sistemas (normalmente SGBD) para mejorar la disponibilidad de la información.</a:t>
            </a:r>
            <a:endParaRPr lang="es-ES" sz="2800" b="1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Caché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Almacenamiento de muy rápido acceso, para guardar los datos frecuentemente usados. Mejora el rendimiento y el tiempo de respuesta.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Microservicios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una aplicación se divide en múltiples servicios más pequeños, y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quasi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-independientes. Los microservicios se pueden a su vez escalar en función de la demanda.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Contenedores y orquestación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contenedores (Docker) para empaquetar aplicaciones y dependencias. Orquestación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Kubernetes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 para escalar los contenedores. Facilita despliegue y gestión en entornos distribuidos.</a:t>
            </a:r>
          </a:p>
        </p:txBody>
      </p:sp>
    </p:spTree>
    <p:extLst>
      <p:ext uri="{BB962C8B-B14F-4D97-AF65-F5344CB8AC3E}">
        <p14:creationId xmlns:p14="http://schemas.microsoft.com/office/powerpoint/2010/main" val="32449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Escalabilidad – Balanceo de carga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61" y="1297195"/>
            <a:ext cx="12534119" cy="40765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Distribuye automáticamente las peticiones entre varios servidores para evitar la sobrecarga de uno solo y garantizar un rendimiento óptimo.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Mejora la disponibilidad: Si un servidor falla, el balanceador redirige las solicitudes a los servidores activos.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Aumenta la escalabilidad: Se pueden añadir más servidores para manejar un mayor volumen de peticiones.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Optimiza el rendimiento: Distribuye de manera eficiente las solicitudes para reducir los tiempos de respuesta. </a:t>
            </a:r>
          </a:p>
        </p:txBody>
      </p:sp>
    </p:spTree>
    <p:extLst>
      <p:ext uri="{BB962C8B-B14F-4D97-AF65-F5344CB8AC3E}">
        <p14:creationId xmlns:p14="http://schemas.microsoft.com/office/powerpoint/2010/main" val="279135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Escalabilidad – Replicación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61" y="1297195"/>
            <a:ext cx="12534119" cy="40765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usa fundamentalmente en bases de datos.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Mantiene varias copias idénticas de una base de datos en diferentes servidores, asegurando la sincronización entre nodos. Pueden estar en distintas ubicaciones geográficas.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Busca garantizar la disponibilidad de los datos y ofrecer redundancia, mejorando así la tolerancia a fallos.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un servidor falla, las réplicas en otros servidores aseguran que los datos sigan estando disponibles. </a:t>
            </a:r>
          </a:p>
        </p:txBody>
      </p:sp>
    </p:spTree>
    <p:extLst>
      <p:ext uri="{BB962C8B-B14F-4D97-AF65-F5344CB8AC3E}">
        <p14:creationId xmlns:p14="http://schemas.microsoft.com/office/powerpoint/2010/main" val="194983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Escalabilidad – Replicación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61" y="1297195"/>
            <a:ext cx="12534119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Los datos deben estar sincronizados entre las réplicas. Puede ser: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tiempo real (síncrona)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Con algún retraso (asíncrona)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Hay dos tipos de replicación: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Replicación maestra-esclavo: Solo el maestro acepta escrituras, y las réplicas (esclavos) manejan las lecturas. Las actualizaciones en el maestro se propagan a los esclavos.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Replicación maestro-maestro: Todos los nodos pueden recibir lecturas y escrituras, y las actualizaciones se sincronizan entre ellos.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1315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b="1" spc="-1" dirty="0">
                <a:solidFill>
                  <a:srgbClr val="000000"/>
                </a:solidFill>
                <a:latin typeface="Noto Sans"/>
                <a:ea typeface="Noto Sans"/>
              </a:rPr>
              <a:t>Escalabilidad – Balanceo vs replicación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F8BDC52-8830-EF3B-00D6-17E69D0E8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84096"/>
              </p:ext>
            </p:extLst>
          </p:nvPr>
        </p:nvGraphicFramePr>
        <p:xfrm>
          <a:off x="608385" y="1241456"/>
          <a:ext cx="12348630" cy="5303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27873">
                  <a:extLst>
                    <a:ext uri="{9D8B030D-6E8A-4147-A177-3AD203B41FA5}">
                      <a16:colId xmlns:a16="http://schemas.microsoft.com/office/drawing/2014/main" val="4236384484"/>
                    </a:ext>
                  </a:extLst>
                </a:gridCol>
                <a:gridCol w="4689987">
                  <a:extLst>
                    <a:ext uri="{9D8B030D-6E8A-4147-A177-3AD203B41FA5}">
                      <a16:colId xmlns:a16="http://schemas.microsoft.com/office/drawing/2014/main" val="2919852647"/>
                    </a:ext>
                  </a:extLst>
                </a:gridCol>
                <a:gridCol w="4530770">
                  <a:extLst>
                    <a:ext uri="{9D8B030D-6E8A-4147-A177-3AD203B41FA5}">
                      <a16:colId xmlns:a16="http://schemas.microsoft.com/office/drawing/2014/main" val="534570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Balanceo de Carga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Replicación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7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Objetivo principal.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Distribuir la carga de trabajo entre varios servidores.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Mantener múltiples copias de datos en diferentes nodos.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4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Tolerancia a fallos.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Redirige el tráfico a otras instancias si una falla.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Garantiza datos disponibles, aunque un nodo falle.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57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Enfoque en la disponibilidad.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Mejora disponibilidad de las peticiones de los clientes.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Mejora la disponibilidad de los datos y evita la pérdida.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22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Datos sincronizados.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No necesariamente implica que los datos estén sincronizados.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Asegura que todas las réplicas contengan los mismos datos.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22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Escalabilidad.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 enfoca en escalar el número de servidores para manejar más tráfico.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 enfoca en la disponibilidad y consistencia datos en varios nodos.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64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Tipo de fallos que cubre.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Fallos en la sobrecarga de consultas o fallos temporales de un nodo.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Fallos permanentes o catastróficos en el almacenamiento de datos.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38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Relación entre nodos.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Los nodos pueden no tener datos idénticos.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Los nodos tienen copias idénticas de la base de datos.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64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87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Escalabilidad específica Web –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CDN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Una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CDN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es una red de servidores distribuidos geográficamente especializados en entregar contenido web rápidamente.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Almacenan recursos estáticos (que no cambian, o que lo hacen poco frecuentemente) de los sitios web. Archivos CSS, JavaScript, videos…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Beneficios de una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CDN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Reducción de la latencia: al estar más cerca geográficamente.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Distribución de carga: el servidor principal delega en la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CDN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Mayor disponibilidad: las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CDN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ayudan a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la tolerancia a fallos.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Servicios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CDN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son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CloudFare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Akamai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el servicio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CloudFront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de Amazon, o el servicio "Content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Delivery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Network" de Azure.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572157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Arquitectura de servidores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5487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la implantación de aplicaciones web, se pueden utilizar multitud de arquitecturas de servidores.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No hay que confundir la arquitectura de la infraestructura con la arquitectura de la aplicación. Aunque relacionadas: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 arquitectura de infraestructura o de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seridores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se refiere a cuantos servidores se utilizan, la función de cada uno y como interactúan.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 arquitectura de la aplicación se refiere a cómo se estructura el código de una aplicación, en que capas o componentes, y como se relacionan.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Aunque sean aspectos claramente diferentes, están interrelacionados, uno condiciona el otro, y viceversa.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98696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Arquitectura de servidores</a:t>
            </a:r>
            <a:b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Servidor único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60" y="1608480"/>
            <a:ext cx="12534119" cy="3394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Un único servidor aloja la aplicación web y la base de datos.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Adecuado para aplicaciones pequeñas o en fase de desarrollo.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Bajo coste inicial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Simplicidad de administración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Limitaciones en escalabilidad 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y tolerancia a fallos.</a:t>
            </a:r>
          </a:p>
        </p:txBody>
      </p:sp>
      <p:pic>
        <p:nvPicPr>
          <p:cNvPr id="4" name="Imagen 3" descr="Computadora portátil sobre una superficie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B266C790-8867-77BE-314C-423D5C126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66" y="5326257"/>
            <a:ext cx="1680977" cy="1680977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DDFA33FC-B569-A854-94B4-04EF23989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332" y="4751921"/>
            <a:ext cx="2398548" cy="239854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6AB13BC-307A-83BB-CA69-7A75AC61338B}"/>
              </a:ext>
            </a:extLst>
          </p:cNvPr>
          <p:cNvCxnSpPr/>
          <p:nvPr/>
        </p:nvCxnSpPr>
        <p:spPr>
          <a:xfrm>
            <a:off x="6568751" y="5951195"/>
            <a:ext cx="2034073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94164AB2-8289-E6D9-AD54-382BAF97DD07}"/>
              </a:ext>
            </a:extLst>
          </p:cNvPr>
          <p:cNvSpPr txBox="1"/>
          <p:nvPr/>
        </p:nvSpPr>
        <p:spPr>
          <a:xfrm>
            <a:off x="10366405" y="5120197"/>
            <a:ext cx="1374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Web</a:t>
            </a:r>
          </a:p>
          <a:p>
            <a:pPr algn="ctr"/>
            <a: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</a:t>
            </a:r>
            <a:b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BBDD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DE3BD9-DB67-5CB3-7D1C-12DE5FD65B37}"/>
              </a:ext>
            </a:extLst>
          </p:cNvPr>
          <p:cNvSpPr txBox="1"/>
          <p:nvPr/>
        </p:nvSpPr>
        <p:spPr>
          <a:xfrm>
            <a:off x="3646241" y="5720362"/>
            <a:ext cx="129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191363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Arquitectura de servidores</a:t>
            </a:r>
            <a:b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Servidor web + servidor de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BBDD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60" y="1608480"/>
            <a:ext cx="12534119" cy="23530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Un servidor dedicado a la aplicación web, y otro para la base de datos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Mejora el rendimiento y permite distribuir los recursos.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Mejora la seguridad, al separar servicios.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Mejora levemente la escalabilidad. No mejora tolerancia a fallos.</a:t>
            </a:r>
          </a:p>
        </p:txBody>
      </p:sp>
      <p:pic>
        <p:nvPicPr>
          <p:cNvPr id="4" name="Imagen 3" descr="Computadora portátil sobre una superficie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B266C790-8867-77BE-314C-423D5C126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56" y="5110706"/>
            <a:ext cx="1680977" cy="1680977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DDFA33FC-B569-A854-94B4-04EF23989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222" y="4536370"/>
            <a:ext cx="2398548" cy="239854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6AB13BC-307A-83BB-CA69-7A75AC61338B}"/>
              </a:ext>
            </a:extLst>
          </p:cNvPr>
          <p:cNvCxnSpPr/>
          <p:nvPr/>
        </p:nvCxnSpPr>
        <p:spPr>
          <a:xfrm>
            <a:off x="3591641" y="5735644"/>
            <a:ext cx="2034073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94164AB2-8289-E6D9-AD54-382BAF97DD07}"/>
              </a:ext>
            </a:extLst>
          </p:cNvPr>
          <p:cNvSpPr txBox="1"/>
          <p:nvPr/>
        </p:nvSpPr>
        <p:spPr>
          <a:xfrm>
            <a:off x="6728151" y="4305537"/>
            <a:ext cx="105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Web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DE3BD9-DB67-5CB3-7D1C-12DE5FD65B37}"/>
              </a:ext>
            </a:extLst>
          </p:cNvPr>
          <p:cNvSpPr txBox="1"/>
          <p:nvPr/>
        </p:nvSpPr>
        <p:spPr>
          <a:xfrm>
            <a:off x="669131" y="5504811"/>
            <a:ext cx="129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Cliente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997B3C-87B9-3C7E-0512-D6C4D3CB9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271" y="4536370"/>
            <a:ext cx="2398548" cy="2398548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D8B2285-7360-CD05-8BCA-171ACE031615}"/>
              </a:ext>
            </a:extLst>
          </p:cNvPr>
          <p:cNvCxnSpPr/>
          <p:nvPr/>
        </p:nvCxnSpPr>
        <p:spPr>
          <a:xfrm>
            <a:off x="7563005" y="5735643"/>
            <a:ext cx="2034073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1DAA900-2A77-8AD8-86D8-9497AA358DB1}"/>
              </a:ext>
            </a:extLst>
          </p:cNvPr>
          <p:cNvSpPr txBox="1"/>
          <p:nvPr/>
        </p:nvSpPr>
        <p:spPr>
          <a:xfrm>
            <a:off x="10704915" y="4305537"/>
            <a:ext cx="105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BBDD</a:t>
            </a:r>
            <a:endParaRPr lang="es-ES" sz="2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1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Arquitectura de servidores</a:t>
            </a:r>
            <a:b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Balanceo de carga sólo en web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60" y="1608480"/>
            <a:ext cx="12534119" cy="27839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Múltiples servidores para la plataforma web, pero sólo uno para la BD.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Mejora el tiempo de respuesta y la tolerancia a fallos de la parte web.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servidor de BD es el punto crítico. Si falla, falla todo el sistema.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Mejora la escalabilidad, mejora la tolerancia a fallos en la parte web, pero no mejora tolerancia a fallos en lo que respecta a la BBDD.</a:t>
            </a:r>
          </a:p>
        </p:txBody>
      </p:sp>
      <p:pic>
        <p:nvPicPr>
          <p:cNvPr id="4" name="Imagen 3" descr="Computadora portátil sobre una superficie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B266C790-8867-77BE-314C-423D5C126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59" y="5493995"/>
            <a:ext cx="1122767" cy="112276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4164AB2-8289-E6D9-AD54-382BAF97DD07}"/>
              </a:ext>
            </a:extLst>
          </p:cNvPr>
          <p:cNvSpPr txBox="1"/>
          <p:nvPr/>
        </p:nvSpPr>
        <p:spPr>
          <a:xfrm>
            <a:off x="7197556" y="6546905"/>
            <a:ext cx="2398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Conjunto de </a:t>
            </a:r>
            <a:b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servidores Web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DE3BD9-DB67-5CB3-7D1C-12DE5FD65B37}"/>
              </a:ext>
            </a:extLst>
          </p:cNvPr>
          <p:cNvSpPr txBox="1"/>
          <p:nvPr/>
        </p:nvSpPr>
        <p:spPr>
          <a:xfrm>
            <a:off x="736760" y="6385930"/>
            <a:ext cx="129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Cliente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C997B3C-87B9-3C7E-0512-D6C4D3CB93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93" y="5107049"/>
            <a:ext cx="1410202" cy="1410202"/>
          </a:xfrm>
          <a:prstGeom prst="rect">
            <a:avLst/>
          </a:prstGeom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D8B2285-7360-CD05-8BCA-171ACE031615}"/>
              </a:ext>
            </a:extLst>
          </p:cNvPr>
          <p:cNvCxnSpPr/>
          <p:nvPr/>
        </p:nvCxnSpPr>
        <p:spPr>
          <a:xfrm>
            <a:off x="9062704" y="5555977"/>
            <a:ext cx="2034073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1DAA900-2A77-8AD8-86D8-9497AA358DB1}"/>
              </a:ext>
            </a:extLst>
          </p:cNvPr>
          <p:cNvSpPr txBox="1"/>
          <p:nvPr/>
        </p:nvSpPr>
        <p:spPr>
          <a:xfrm>
            <a:off x="11479116" y="6512577"/>
            <a:ext cx="105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BBDD</a:t>
            </a:r>
            <a:endParaRPr lang="es-ES" sz="2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019BD77A-359D-9BBB-F3AC-AE747D526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323" y="5349214"/>
            <a:ext cx="1122768" cy="112276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7F8BB45-F743-762A-3EE7-FA1CDED13262}"/>
              </a:ext>
            </a:extLst>
          </p:cNvPr>
          <p:cNvSpPr txBox="1"/>
          <p:nvPr/>
        </p:nvSpPr>
        <p:spPr>
          <a:xfrm>
            <a:off x="3623320" y="6507912"/>
            <a:ext cx="237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Load </a:t>
            </a:r>
            <a:b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balancer</a:t>
            </a:r>
            <a:endParaRPr lang="es-ES" sz="2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2E08AC6E-DE05-74D5-020D-9A8CB975C9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6288" y="5180097"/>
            <a:ext cx="998397" cy="1410202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4BDF982-76F5-5DE2-A1D3-D726D125B82C}"/>
              </a:ext>
            </a:extLst>
          </p:cNvPr>
          <p:cNvCxnSpPr/>
          <p:nvPr/>
        </p:nvCxnSpPr>
        <p:spPr>
          <a:xfrm>
            <a:off x="9062703" y="5951195"/>
            <a:ext cx="2034073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8DA204F-A6DE-7027-327B-068557F7F522}"/>
              </a:ext>
            </a:extLst>
          </p:cNvPr>
          <p:cNvCxnSpPr/>
          <p:nvPr/>
        </p:nvCxnSpPr>
        <p:spPr>
          <a:xfrm>
            <a:off x="9062702" y="6341511"/>
            <a:ext cx="2034073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16D251E-23D6-F06A-E19F-043A1CF4C521}"/>
              </a:ext>
            </a:extLst>
          </p:cNvPr>
          <p:cNvCxnSpPr/>
          <p:nvPr/>
        </p:nvCxnSpPr>
        <p:spPr>
          <a:xfrm>
            <a:off x="5510732" y="5500159"/>
            <a:ext cx="2034073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C365805-8D1D-9A04-E6AD-6E8F5D168E5D}"/>
              </a:ext>
            </a:extLst>
          </p:cNvPr>
          <p:cNvCxnSpPr/>
          <p:nvPr/>
        </p:nvCxnSpPr>
        <p:spPr>
          <a:xfrm>
            <a:off x="5510731" y="5895377"/>
            <a:ext cx="2034073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87513EB-8A1B-8D20-6BCE-CC43C6AB0BE1}"/>
              </a:ext>
            </a:extLst>
          </p:cNvPr>
          <p:cNvCxnSpPr/>
          <p:nvPr/>
        </p:nvCxnSpPr>
        <p:spPr>
          <a:xfrm>
            <a:off x="5510730" y="6285693"/>
            <a:ext cx="2034073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78F7F0E-3293-AB94-ADE9-7E4249D3EA61}"/>
              </a:ext>
            </a:extLst>
          </p:cNvPr>
          <p:cNvCxnSpPr/>
          <p:nvPr/>
        </p:nvCxnSpPr>
        <p:spPr>
          <a:xfrm>
            <a:off x="2186848" y="5914154"/>
            <a:ext cx="2034073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99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Arquitectura cliente – servidor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1178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Modelo de diseño de sistemas en el que existen dos roles: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Cliente: dispositivo, aplicación o proceso que solicita servicios o recursos. Estos servicios o recursos pueden ser páginas web, datos, la ejecución de una tarea, como envío de correo, etc.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Servidor: el sistema que almacena / gestiona / genera los recursos, y que responde a las solicitudes del cliente.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este modelo múltiples clientes pueden interactuar con un único servidor. Esto permite centralizar tareas y lógica de negocio, mejora la seguridad, y facilita el despliegue y actualización de sistemas.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 la arquitectura natural de los desarrollos web.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7849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Arquitectura de servidores</a:t>
            </a:r>
            <a:b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Balanceo de carga en web y en BBDD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60" y="1608480"/>
            <a:ext cx="12534119" cy="36456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Múltiples servidores para la plataforma web, y también en la BD.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Mejora el tiempo de respuesta y la tolerancia a fallos de la parte web, y también de la parte de acceso a datos.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Mejora la escalabilidad, mejora la tolerancia a fallos en la parte web, y también en la parte de acceso a la base de datos.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Ante un fallo en un servidor de BBDD, la información estará replicada en otros.</a:t>
            </a:r>
          </a:p>
        </p:txBody>
      </p:sp>
      <p:pic>
        <p:nvPicPr>
          <p:cNvPr id="4" name="Imagen 3" descr="Computadora portátil sobre una superficie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B266C790-8867-77BE-314C-423D5C126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59" y="5493995"/>
            <a:ext cx="1122767" cy="112276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4164AB2-8289-E6D9-AD54-382BAF97DD07}"/>
              </a:ext>
            </a:extLst>
          </p:cNvPr>
          <p:cNvSpPr txBox="1"/>
          <p:nvPr/>
        </p:nvSpPr>
        <p:spPr>
          <a:xfrm>
            <a:off x="5339258" y="6546905"/>
            <a:ext cx="2398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Conjunto de </a:t>
            </a:r>
            <a:b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servidores Web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1DE3BD9-DB67-5CB3-7D1C-12DE5FD65B37}"/>
              </a:ext>
            </a:extLst>
          </p:cNvPr>
          <p:cNvSpPr txBox="1"/>
          <p:nvPr/>
        </p:nvSpPr>
        <p:spPr>
          <a:xfrm>
            <a:off x="736760" y="6385930"/>
            <a:ext cx="1298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Cliente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5D8B2285-7360-CD05-8BCA-171ACE031615}"/>
              </a:ext>
            </a:extLst>
          </p:cNvPr>
          <p:cNvCxnSpPr>
            <a:cxnSpLocks/>
          </p:cNvCxnSpPr>
          <p:nvPr/>
        </p:nvCxnSpPr>
        <p:spPr>
          <a:xfrm>
            <a:off x="9881419" y="5555977"/>
            <a:ext cx="1215358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11DAA900-2A77-8AD8-86D8-9497AA358DB1}"/>
              </a:ext>
            </a:extLst>
          </p:cNvPr>
          <p:cNvSpPr txBox="1"/>
          <p:nvPr/>
        </p:nvSpPr>
        <p:spPr>
          <a:xfrm>
            <a:off x="10489097" y="6539586"/>
            <a:ext cx="2810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Conjunto de servidores BBDD</a:t>
            </a: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019BD77A-359D-9BBB-F3AC-AE747D526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32" y="5352770"/>
            <a:ext cx="1122768" cy="112276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7F8BB45-F743-762A-3EE7-FA1CDED13262}"/>
              </a:ext>
            </a:extLst>
          </p:cNvPr>
          <p:cNvSpPr txBox="1"/>
          <p:nvPr/>
        </p:nvSpPr>
        <p:spPr>
          <a:xfrm>
            <a:off x="2764629" y="6511468"/>
            <a:ext cx="237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Load </a:t>
            </a:r>
            <a:br>
              <a:rPr lang="es-ES" sz="2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balancer</a:t>
            </a:r>
            <a:endParaRPr lang="es-ES" sz="2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2E08AC6E-DE05-74D5-020D-9A8CB975C9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7990" y="5180097"/>
            <a:ext cx="998397" cy="1410202"/>
          </a:xfrm>
          <a:prstGeom prst="rect">
            <a:avLst/>
          </a:prstGeom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4BDF982-76F5-5DE2-A1D3-D726D125B82C}"/>
              </a:ext>
            </a:extLst>
          </p:cNvPr>
          <p:cNvCxnSpPr>
            <a:cxnSpLocks/>
          </p:cNvCxnSpPr>
          <p:nvPr/>
        </p:nvCxnSpPr>
        <p:spPr>
          <a:xfrm>
            <a:off x="9881419" y="5951195"/>
            <a:ext cx="1215357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8DA204F-A6DE-7027-327B-068557F7F522}"/>
              </a:ext>
            </a:extLst>
          </p:cNvPr>
          <p:cNvCxnSpPr>
            <a:cxnSpLocks/>
          </p:cNvCxnSpPr>
          <p:nvPr/>
        </p:nvCxnSpPr>
        <p:spPr>
          <a:xfrm>
            <a:off x="9881419" y="6341511"/>
            <a:ext cx="1215356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716D251E-23D6-F06A-E19F-043A1CF4C521}"/>
              </a:ext>
            </a:extLst>
          </p:cNvPr>
          <p:cNvCxnSpPr>
            <a:cxnSpLocks/>
          </p:cNvCxnSpPr>
          <p:nvPr/>
        </p:nvCxnSpPr>
        <p:spPr>
          <a:xfrm>
            <a:off x="4488174" y="5500159"/>
            <a:ext cx="1352187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C365805-8D1D-9A04-E6AD-6E8F5D168E5D}"/>
              </a:ext>
            </a:extLst>
          </p:cNvPr>
          <p:cNvCxnSpPr>
            <a:cxnSpLocks/>
          </p:cNvCxnSpPr>
          <p:nvPr/>
        </p:nvCxnSpPr>
        <p:spPr>
          <a:xfrm>
            <a:off x="4488173" y="5895377"/>
            <a:ext cx="1352188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87513EB-8A1B-8D20-6BCE-CC43C6AB0BE1}"/>
              </a:ext>
            </a:extLst>
          </p:cNvPr>
          <p:cNvCxnSpPr>
            <a:cxnSpLocks/>
          </p:cNvCxnSpPr>
          <p:nvPr/>
        </p:nvCxnSpPr>
        <p:spPr>
          <a:xfrm>
            <a:off x="4488172" y="6285693"/>
            <a:ext cx="1411183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78F7F0E-3293-AB94-ADE9-7E4249D3EA61}"/>
              </a:ext>
            </a:extLst>
          </p:cNvPr>
          <p:cNvCxnSpPr>
            <a:cxnSpLocks/>
          </p:cNvCxnSpPr>
          <p:nvPr/>
        </p:nvCxnSpPr>
        <p:spPr>
          <a:xfrm>
            <a:off x="2186848" y="5914154"/>
            <a:ext cx="1215113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n 29" descr="Diagrama&#10;&#10;Descripción generada automáticamente">
            <a:extLst>
              <a:ext uri="{FF2B5EF4-FFF2-40B4-BE49-F238E27FC236}">
                <a16:creationId xmlns:a16="http://schemas.microsoft.com/office/drawing/2014/main" id="{5F98D4B4-CA4A-827F-3C51-3C9A65A1F8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41468" y="5146535"/>
            <a:ext cx="998397" cy="1410202"/>
          </a:xfrm>
          <a:prstGeom prst="rect">
            <a:avLst/>
          </a:prstGeom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1226FDCA-4846-2F32-7A7E-223A6F522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393" y="5397239"/>
            <a:ext cx="1122768" cy="1122768"/>
          </a:xfrm>
          <a:prstGeom prst="rect">
            <a:avLst/>
          </a:prstGeom>
        </p:spPr>
      </p:pic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BAEDE59-38B9-2B5D-97E0-F7F6143A2A2D}"/>
              </a:ext>
            </a:extLst>
          </p:cNvPr>
          <p:cNvCxnSpPr>
            <a:cxnSpLocks/>
          </p:cNvCxnSpPr>
          <p:nvPr/>
        </p:nvCxnSpPr>
        <p:spPr>
          <a:xfrm>
            <a:off x="7265787" y="5547083"/>
            <a:ext cx="1352187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B831292-FC3D-0A75-00F8-DF2A2D5346BE}"/>
              </a:ext>
            </a:extLst>
          </p:cNvPr>
          <p:cNvCxnSpPr>
            <a:cxnSpLocks/>
          </p:cNvCxnSpPr>
          <p:nvPr/>
        </p:nvCxnSpPr>
        <p:spPr>
          <a:xfrm>
            <a:off x="7265786" y="5942301"/>
            <a:ext cx="1352188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EF488D6-D9B7-205C-EF80-AAA349A3798E}"/>
              </a:ext>
            </a:extLst>
          </p:cNvPr>
          <p:cNvCxnSpPr>
            <a:cxnSpLocks/>
          </p:cNvCxnSpPr>
          <p:nvPr/>
        </p:nvCxnSpPr>
        <p:spPr>
          <a:xfrm>
            <a:off x="7265785" y="6332617"/>
            <a:ext cx="1411183" cy="0"/>
          </a:xfrm>
          <a:prstGeom prst="straightConnector1">
            <a:avLst/>
          </a:prstGeom>
          <a:ln w="107950">
            <a:solidFill>
              <a:schemeClr val="accent1">
                <a:shade val="95000"/>
                <a:satMod val="105000"/>
              </a:schemeClr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12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Arquitectura n-niveles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60" y="1608480"/>
            <a:ext cx="12534119" cy="58360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 veces se confunde n-niveles con n-capas, y no es lo mismo: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Capas: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>
                <a:solidFill>
                  <a:srgbClr val="333333"/>
                </a:solidFill>
                <a:latin typeface="Noto Sans"/>
                <a:ea typeface="DejaVu Sans"/>
              </a:rPr>
              <a:t>División lógica del software. 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Cada capa tiene una función.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Ejemplo: presentación, lógica de negocio, acceso a datos.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Una aplicación monolítica puede estar organizada en n-capas.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Niveles: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1" spc="-1" dirty="0">
                <a:solidFill>
                  <a:srgbClr val="333333"/>
                </a:solidFill>
                <a:latin typeface="Noto Sans"/>
                <a:ea typeface="DejaVu Sans"/>
              </a:rPr>
              <a:t>División física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de los componentes del sistema. Pueden estar en diferentes máquinas o entornos, incluso distintas ubicaciones.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Ejemplo: cliente (UI), servidor de aplicaciones (negocio) y servidor BD.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Comunicación: Generalmente a través de una red o servicios.</a:t>
            </a:r>
          </a:p>
        </p:txBody>
      </p:sp>
    </p:spTree>
    <p:extLst>
      <p:ext uri="{BB962C8B-B14F-4D97-AF65-F5344CB8AC3E}">
        <p14:creationId xmlns:p14="http://schemas.microsoft.com/office/powerpoint/2010/main" val="2755691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Arquitectura n-niveles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095E276-AB1A-913C-16E4-F5AE21342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911" y="1791478"/>
            <a:ext cx="12427499" cy="509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54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Arquitectura n-niveles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60" y="1608480"/>
            <a:ext cx="12534119" cy="44356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Los niveles están físicamente separados (en máquinas diferentes).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Dos modos: estricto o relajado. 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Estricto: La solicitud debe pasar por los niveles adyacentes, uno a uno, y no puede saltarse ningún nivel intermedio.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Relajado: La solicitud puede saltarse algunos niveles si es necesario. 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 estricto tiene más latencia y sobrecarga. El relajado más acoplamientos y es más difícil de cambiar. 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Puede ser híbrido: niveles relajados o estrictos según sea necesario.</a:t>
            </a:r>
          </a:p>
        </p:txBody>
      </p:sp>
    </p:spTree>
    <p:extLst>
      <p:ext uri="{BB962C8B-B14F-4D97-AF65-F5344CB8AC3E}">
        <p14:creationId xmlns:p14="http://schemas.microsoft.com/office/powerpoint/2010/main" val="1113802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Arquitectura n-niveles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60" y="1608480"/>
            <a:ext cx="12534119" cy="45074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Un nivel puede llamar a otro nivel directamente o usar patrones de mensajería asíncrona, usando, por ejemplo, colas de mensajes.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Aunque cada capa (lógica) se puede hospedar en su propio nivel, esto no es necesario. Se pueden hospedar varias capas en el mismo nivel.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 separación física de los niveles mejora la escalabilidad y la resistencia, pero también agrega latencia.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Esquema tradicional: nivel de presentación, un nivel intermedio y un nivel de datos. El nivel intermedio es opcional. Las aplicaciones más complejas pueden tener más de tres niveles. </a:t>
            </a:r>
          </a:p>
        </p:txBody>
      </p:sp>
    </p:spTree>
    <p:extLst>
      <p:ext uri="{BB962C8B-B14F-4D97-AF65-F5344CB8AC3E}">
        <p14:creationId xmlns:p14="http://schemas.microsoft.com/office/powerpoint/2010/main" val="2158126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Arquitectura n-niveles - Ejemplo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6" name="Picture 2" descr="Diagrama físico de una arquitectura de N niveles">
            <a:extLst>
              <a:ext uri="{FF2B5EF4-FFF2-40B4-BE49-F238E27FC236}">
                <a16:creationId xmlns:a16="http://schemas.microsoft.com/office/drawing/2014/main" id="{68059272-3FBB-D80A-5BC4-87D32AE88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95" y="1367806"/>
            <a:ext cx="12807913" cy="516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855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Arquitectura de microservicios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50" name="Picture 2" descr="Diagrama lógico del estilo de arquitectura de microservicios.">
            <a:extLst>
              <a:ext uri="{FF2B5EF4-FFF2-40B4-BE49-F238E27FC236}">
                <a16:creationId xmlns:a16="http://schemas.microsoft.com/office/drawing/2014/main" id="{1820A1F4-00DA-7B6E-CE16-E43D8EAD8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93" y="1608480"/>
            <a:ext cx="11717600" cy="473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88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Arquitectura de microservicios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60" y="1608480"/>
            <a:ext cx="12534119" cy="51178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Los microservicios son pequeños e independientes.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Acoplados de forma imprecisa. No hay grandes dependencias entre ellos. Un único equipo reducido puede escribir y mantener un servicio.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Cada servicio es un código base independiente, que puede administrarse por un equipo de desarrollo pequeño.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Los servicios pueden implementarse de manera independiente. Se  puede actualizar un servicio sin volver a generar toda la aplicación.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Los servicios son los responsables de conservar sus propios datos o estado. Esto difiere del modelo tradicional, donde una capa de datos independiente controla la persistencia de los datos.</a:t>
            </a:r>
          </a:p>
        </p:txBody>
      </p:sp>
    </p:spTree>
    <p:extLst>
      <p:ext uri="{BB962C8B-B14F-4D97-AF65-F5344CB8AC3E}">
        <p14:creationId xmlns:p14="http://schemas.microsoft.com/office/powerpoint/2010/main" val="2832803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Arquitectura de microservicios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60" y="1608480"/>
            <a:ext cx="12534119" cy="493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Los servicios se comunican entre sí mediante API bien definidas. Los servicios que dependen unos de otros dependen de la interfaz de la API, no de los detalles.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Los detalles de la implementación interna de cada servicio se ocultan frente a otros servicios.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Admite múltiples lenguajes de programación. No es necesario que compartan pila de tecnología, bibliotecas o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frameworks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los servicios se tienen que exponer al exterior, se suele usar una “API Gateway”, que se encarga de “enrutar” las llamadas a los microservicios.</a:t>
            </a:r>
          </a:p>
        </p:txBody>
      </p:sp>
    </p:spTree>
    <p:extLst>
      <p:ext uri="{BB962C8B-B14F-4D97-AF65-F5344CB8AC3E}">
        <p14:creationId xmlns:p14="http://schemas.microsoft.com/office/powerpoint/2010/main" val="3979148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Arquitectura de microservicios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60" y="1608480"/>
            <a:ext cx="12534119" cy="5046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Ventajas: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Agilidad en la modificación y la actualización al ser independientes.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Equipos de desarrollo más pequeños y enfocados.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Base de código más pequeña. Es más fácil de mantener.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Mezcla de tecnologías. Pueden incorporarse nuevas tecnologías al sistema sin necesitada de rehacerlo por completo.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Escalabilidad. Se pueden escalar de forma independiente.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Aislamiento de datos. Cada servicio debe manejar sus datos. Se puede modificar el esquema de datos sin afectar a otros servicios.</a:t>
            </a:r>
          </a:p>
        </p:txBody>
      </p:sp>
    </p:spTree>
    <p:extLst>
      <p:ext uri="{BB962C8B-B14F-4D97-AF65-F5344CB8AC3E}">
        <p14:creationId xmlns:p14="http://schemas.microsoft.com/office/powerpoint/2010/main" val="153208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Servidor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Sistema que proporciona servicios, datos o recursos a otros equipos, aplicaciones o procesos (clientes) en una red.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Acepta peticiones y devuelve respuestas a estas peticiones.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el desarrollo web se pueden ver involucrados muchos tipos de servidores: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Servidores web y servidores de aplicaciones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Servidores de bases de datos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Otros servidores: correo, archivos, caché, etc.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Antes, la infraestructura se basaba en servidores físicos, ahora lo más habitual es que esté formada por servidores virtualizados, sobre soluciones como AWS, Azure o Google Cloud.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563618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Arquitectura de microservicios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60" y="1608480"/>
            <a:ext cx="12534119" cy="5297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Posibles inconvenientes: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Complejidad. El sistema tiene más partes independientes, que una por una son más sencillas, pero en conjunto es más complejo.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Desarrollo y pruebas. Si hay dependencias entre servicios, probarlos puede ser algo más complejo que en una aplicación monolítica.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Falta de homogeneidad. Se puede acabar con una variedad de lenguajes y tecnologías muy diversas.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Integridad de datos. Hay que diseñarlos teniendo en cuenta la independencia de los servicios.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Administración. Debe existir alguien que conozca bien la arquitectura.</a:t>
            </a:r>
          </a:p>
        </p:txBody>
      </p:sp>
    </p:spTree>
    <p:extLst>
      <p:ext uri="{BB962C8B-B14F-4D97-AF65-F5344CB8AC3E}">
        <p14:creationId xmlns:p14="http://schemas.microsoft.com/office/powerpoint/2010/main" val="120818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Servidores web y servidores de aplicaciones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0873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Servidores web: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Procesan las peticiones HTTP, y devuelven contenido, normalmente estático (HTML y CSS).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Ejemplos: Apache,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Nginx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IIS.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Servidores de aplicaciones: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Facilita la ejecución de aplicaciones dinámicas, gestionando la lógica de negocio, y manejando las interacciones entre cliente y servidor.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Pueden proporcionar servicios a las aplicaciones que ejecutan, como componentes, autenticación y autorización, sesión, etc.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Suelen interactuar con otros servidores (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BBDD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correo, etc.)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Ejemplos: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Tomcat,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GlassFish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Node.js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IIS, Apache (con módulos)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95526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Servidores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on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-premise y servidores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cloud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pc="-1" dirty="0">
                <a:solidFill>
                  <a:srgbClr val="333333"/>
                </a:solidFill>
                <a:latin typeface="Noto Sans"/>
                <a:ea typeface="DejaVu Sans"/>
              </a:rPr>
              <a:t>Servidores </a:t>
            </a: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on</a:t>
            </a:r>
            <a:r>
              <a:rPr lang="es-ES" sz="2800" b="1" spc="-1" dirty="0">
                <a:solidFill>
                  <a:srgbClr val="333333"/>
                </a:solidFill>
                <a:latin typeface="Noto Sans"/>
                <a:ea typeface="DejaVu Sans"/>
              </a:rPr>
              <a:t>-premise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encuentran en las instalaciones de una organización.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 organización es responsable de la compra, instalación y mantenimiento del hardware y software.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1" spc="-1" dirty="0">
                <a:solidFill>
                  <a:srgbClr val="333333"/>
                </a:solidFill>
                <a:latin typeface="Noto Sans"/>
                <a:ea typeface="DejaVu Sans"/>
              </a:rPr>
              <a:t>Servidores </a:t>
            </a:r>
            <a:r>
              <a:rPr lang="es-ES" sz="2800" b="1" spc="-1" dirty="0" err="1">
                <a:solidFill>
                  <a:srgbClr val="333333"/>
                </a:solidFill>
                <a:latin typeface="Noto Sans"/>
                <a:ea typeface="DejaVu Sans"/>
              </a:rPr>
              <a:t>cloud</a:t>
            </a:r>
            <a:r>
              <a:rPr lang="es-ES" sz="2800" b="1" spc="-1" dirty="0">
                <a:solidFill>
                  <a:srgbClr val="333333"/>
                </a:solidFill>
                <a:latin typeface="Noto Sans"/>
                <a:ea typeface="DejaVu Sans"/>
              </a:rPr>
              <a:t> (en la nube)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Virtualizados, en infraestructura proporcionada por proveedores de servicios en la nube, a través de Internet.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Los recursos se alquilan y escalan según las necesidades.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 elección de un modelo u otro dependerá de factores como coste, escalabilidad o seguridad. Las dos soluciones tienen ventajas y desventajas.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9516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Servidores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on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-premise y servidores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cloud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830B5599-FEF7-50D3-E848-37F2734EA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59398"/>
              </p:ext>
            </p:extLst>
          </p:nvPr>
        </p:nvGraphicFramePr>
        <p:xfrm>
          <a:off x="422895" y="1311381"/>
          <a:ext cx="12593985" cy="5394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0934">
                  <a:extLst>
                    <a:ext uri="{9D8B030D-6E8A-4147-A177-3AD203B41FA5}">
                      <a16:colId xmlns:a16="http://schemas.microsoft.com/office/drawing/2014/main" val="2087923922"/>
                    </a:ext>
                  </a:extLst>
                </a:gridCol>
                <a:gridCol w="4758612">
                  <a:extLst>
                    <a:ext uri="{9D8B030D-6E8A-4147-A177-3AD203B41FA5}">
                      <a16:colId xmlns:a16="http://schemas.microsoft.com/office/drawing/2014/main" val="1804451470"/>
                    </a:ext>
                  </a:extLst>
                </a:gridCol>
                <a:gridCol w="5384439">
                  <a:extLst>
                    <a:ext uri="{9D8B030D-6E8A-4147-A177-3AD203B41FA5}">
                      <a16:colId xmlns:a16="http://schemas.microsoft.com/office/drawing/2014/main" val="314735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Servidores </a:t>
                      </a:r>
                      <a:r>
                        <a:rPr lang="es-ES" sz="2400" dirty="0" err="1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On</a:t>
                      </a:r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-Premise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Servidores en la Nube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7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Coste inicial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Alto, con compra de hardware y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Bajo, pago por uso, sin grandes inversiones iniciales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8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Mantenimiento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Gestión interna, requiere personal especializado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Mantenimiento a cargo del proveedor de la nube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58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Escalabilidad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Limitada, requiere adquisición de nuevo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Alta, se pueden añadir o quitar recursos de forma dinámica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33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Acceso y disponibilidad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Acceso local, puede ser menos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Acceso global desde cualquier lugar con conexión a 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1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Control y seguridad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Mayor control sobre la infraestructura y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Menor control, pero con medidas implementadas por el proveedor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52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Despliegue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Lento, requiere instalación física y configuración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Rápido, recursos disponibles en minutos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905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4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Escalabilidad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3692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Capacidad de un sistema, red o infraestructura 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adaptarse a un aumento de la demanda y 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 la carga de trabajo.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Hay dos tipos de escalabilidad: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Vertical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scale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up): aumentar los recursos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 un servidor (CPU, RAM, disco, …), para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mejorar su rendimiento.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Horizontal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scale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out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): aumentar el número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 servidores, para distribuir la carga entre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ellos. 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BE86230-9FC9-E4D4-B788-444C4B3043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29"/>
          <a:stretch/>
        </p:blipFill>
        <p:spPr>
          <a:xfrm>
            <a:off x="9476698" y="532785"/>
            <a:ext cx="3135085" cy="3247053"/>
          </a:xfrm>
          <a:prstGeom prst="rect">
            <a:avLst/>
          </a:prstGeom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791A1C7-9FE5-BA67-638D-1EE3E249DE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70"/>
          <a:stretch/>
        </p:blipFill>
        <p:spPr>
          <a:xfrm>
            <a:off x="9131467" y="3779837"/>
            <a:ext cx="3825549" cy="324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0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Escalado vertical –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Scale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up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Aumentar los recursos de un servidor (CPU, RAM,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disco, …), para mejorar su rendimiento.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Ventajas: 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Fácil de implementar, menos cambios.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Las aplicaciones no necesitan estar preparadas 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este escenario.</a:t>
            </a:r>
          </a:p>
          <a:p>
            <a:pPr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Desventajas: 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H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ay un límite f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ísico en la capacidad. 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Baja tolerancia a fallos. Si el único servidor que da servicio se se estropea.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A18EA41B-AE88-A9A0-22FD-BB9A3266E1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29"/>
          <a:stretch/>
        </p:blipFill>
        <p:spPr>
          <a:xfrm>
            <a:off x="9821930" y="931680"/>
            <a:ext cx="3135085" cy="324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1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Escalado vertical –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Scale</a:t>
            </a: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</a:t>
            </a:r>
            <a:r>
              <a:rPr lang="es-ES" sz="4400" b="1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out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Aumentar el número de servidores, para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distribuir la carga entre ellos.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Ventajas: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Mejora la tolerancia a fallos. Si cae un 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servidor, los demás siguen atendiendo 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peticiones.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Con los sistemas actuales, es fácil adaptarse (crecer o decrecer)  automáticamente a la demanda.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Inconvenientes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Las aplicaciones tienen que estar preparadas.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Puede ser difícil de gestionar al añadir múltiples instancias.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B4229BBB-D10D-E672-B636-A4E2A6E32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70"/>
          <a:stretch/>
        </p:blipFill>
        <p:spPr>
          <a:xfrm>
            <a:off x="9131466" y="931680"/>
            <a:ext cx="3825549" cy="324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14277</TotalTime>
  <Words>2569</Words>
  <Application>Microsoft Office PowerPoint</Application>
  <PresentationFormat>Personalizado</PresentationFormat>
  <Paragraphs>255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Office Theme</vt:lpstr>
      <vt:lpstr>UT 2.1 – Implantación de arquitecturas web 2 – Servidores – Escalabilidad – Ejemplos de arquitecturas</vt:lpstr>
      <vt:lpstr>Arquitectura cliente – servidor</vt:lpstr>
      <vt:lpstr>Servidor</vt:lpstr>
      <vt:lpstr>Servidores web y servidores de aplicaciones</vt:lpstr>
      <vt:lpstr>Servidores on-premise y servidores cloud</vt:lpstr>
      <vt:lpstr>Servidores on-premise y servidores cloud</vt:lpstr>
      <vt:lpstr>Escalabilidad</vt:lpstr>
      <vt:lpstr>Escalado vertical – Scale up</vt:lpstr>
      <vt:lpstr>Escalado vertical – Scale out</vt:lpstr>
      <vt:lpstr>Escalabilidad – Algunas claves</vt:lpstr>
      <vt:lpstr>Escalabilidad – Balanceo de carga</vt:lpstr>
      <vt:lpstr>Escalabilidad – Replicación</vt:lpstr>
      <vt:lpstr>Escalabilidad – Replicación</vt:lpstr>
      <vt:lpstr>Escalabilidad – Balanceo vs replicación</vt:lpstr>
      <vt:lpstr>Escalabilidad específica Web – CDN</vt:lpstr>
      <vt:lpstr>Arquitectura de servidores</vt:lpstr>
      <vt:lpstr>Arquitectura de servidores Servidor único</vt:lpstr>
      <vt:lpstr>Arquitectura de servidores Servidor web + servidor de BBDD</vt:lpstr>
      <vt:lpstr>Arquitectura de servidores Balanceo de carga sólo en web</vt:lpstr>
      <vt:lpstr>Arquitectura de servidores Balanceo de carga en web y en BBDD</vt:lpstr>
      <vt:lpstr>Arquitectura n-niveles</vt:lpstr>
      <vt:lpstr>Arquitectura n-niveles </vt:lpstr>
      <vt:lpstr>Arquitectura n-niveles</vt:lpstr>
      <vt:lpstr>Arquitectura n-niveles</vt:lpstr>
      <vt:lpstr>Arquitectura n-niveles - Ejemplo</vt:lpstr>
      <vt:lpstr>Arquitectura de microservicios</vt:lpstr>
      <vt:lpstr>Arquitectura de microservicios</vt:lpstr>
      <vt:lpstr>Arquitectura de microservicios</vt:lpstr>
      <vt:lpstr>Arquitectura de microservicios</vt:lpstr>
      <vt:lpstr>Arquitectura de microservicios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Mª Concepción Fernández</cp:lastModifiedBy>
  <cp:revision>108</cp:revision>
  <dcterms:created xsi:type="dcterms:W3CDTF">2020-03-19T01:13:35Z</dcterms:created>
  <dcterms:modified xsi:type="dcterms:W3CDTF">2024-09-26T16:14:05Z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