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4610100" cy="34607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30400" y="-198360"/>
            <a:ext cx="4148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0400" y="-198360"/>
            <a:ext cx="4148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30400" y="-198360"/>
            <a:ext cx="4148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30400" y="-198360"/>
            <a:ext cx="4148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30400" y="-198360"/>
            <a:ext cx="4148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30400" y="-198360"/>
            <a:ext cx="4148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30400" y="-198360"/>
            <a:ext cx="4148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30400" y="-198360"/>
            <a:ext cx="4148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30400" y="-198360"/>
            <a:ext cx="4148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0400" y="-198360"/>
            <a:ext cx="4148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30400" y="-198360"/>
            <a:ext cx="4148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30400" y="-198360"/>
            <a:ext cx="4148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30400" y="-198360"/>
            <a:ext cx="4148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30400" y="-198360"/>
            <a:ext cx="4148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30400" y="-198360"/>
            <a:ext cx="4148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30400" y="-198360"/>
            <a:ext cx="4148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0400" y="-198360"/>
            <a:ext cx="4148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30400" y="-198360"/>
            <a:ext cx="4148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30400" y="-198360"/>
            <a:ext cx="4148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30400" y="-198360"/>
            <a:ext cx="4148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k object 16"/>
          <p:cNvSpPr/>
          <p:nvPr/>
        </p:nvSpPr>
        <p:spPr>
          <a:xfrm>
            <a:off x="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k object 16" hidden="1"/>
          <p:cNvSpPr/>
          <p:nvPr/>
        </p:nvSpPr>
        <p:spPr>
          <a:xfrm>
            <a:off x="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bk object 16"/>
          <p:cNvSpPr/>
          <p:nvPr/>
        </p:nvSpPr>
        <p:spPr>
          <a:xfrm>
            <a:off x="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bk object 17"/>
          <p:cNvSpPr/>
          <p:nvPr/>
        </p:nvSpPr>
        <p:spPr>
          <a:xfrm>
            <a:off x="230400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bject 2"/>
          <p:cNvSpPr/>
          <p:nvPr/>
        </p:nvSpPr>
        <p:spPr>
          <a:xfrm>
            <a:off x="230400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37520" y="784800"/>
            <a:ext cx="4332600" cy="630720"/>
          </a:xfrm>
          <a:prstGeom prst="rect">
            <a:avLst/>
          </a:prstGeom>
          <a:solidFill>
            <a:srgbClr val="681900"/>
          </a:solidFill>
          <a:ln w="0">
            <a:noFill/>
          </a:ln>
        </p:spPr>
        <p:txBody>
          <a:bodyPr lIns="0" rIns="0" tIns="53280" bIns="0" anchor="t">
            <a:noAutofit/>
          </a:bodyPr>
          <a:p>
            <a:pPr marL="786240">
              <a:lnSpc>
                <a:spcPct val="100000"/>
              </a:lnSpc>
              <a:spcBef>
                <a:spcPts val="420"/>
              </a:spcBef>
            </a:pPr>
            <a:r>
              <a:rPr b="0" lang="es-ES" sz="1400" spc="-15" strike="noStrike">
                <a:solidFill>
                  <a:srgbClr val="ffffff"/>
                </a:solidFill>
                <a:latin typeface="Calibri"/>
              </a:rPr>
              <a:t>Integración  </a:t>
            </a:r>
            <a:r>
              <a:rPr b="0" lang="es-ES" sz="1400" spc="-66" strike="noStrike">
                <a:solidFill>
                  <a:srgbClr val="ffffff"/>
                </a:solidFill>
                <a:latin typeface="Calibri"/>
              </a:rPr>
              <a:t>de  </a:t>
            </a:r>
            <a:r>
              <a:rPr b="0" lang="es-ES" sz="1400" spc="-26" strike="noStrike">
                <a:solidFill>
                  <a:srgbClr val="ffffff"/>
                </a:solidFill>
                <a:latin typeface="Calibri"/>
              </a:rPr>
              <a:t>Contenidos</a:t>
            </a:r>
            <a:r>
              <a:rPr b="0" lang="es-ES" sz="1400" spc="-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400" spc="-26" strike="noStrike">
                <a:solidFill>
                  <a:srgbClr val="ffffff"/>
                </a:solidFill>
                <a:latin typeface="Calibri"/>
              </a:rPr>
              <a:t>Multimedia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82" name="object 4"/>
          <p:cNvSpPr/>
          <p:nvPr/>
        </p:nvSpPr>
        <p:spPr>
          <a:xfrm>
            <a:off x="1560600" y="1365480"/>
            <a:ext cx="148644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</a:pP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Diseño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Interfaces</a:t>
            </a:r>
            <a:r>
              <a:rPr b="0" lang="es-ES" sz="1050" spc="15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es-ES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b="0" lang="es-ES" sz="10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"/>
              </a:spcBef>
            </a:pPr>
            <a:r>
              <a:rPr b="0" lang="es-ES" sz="800" spc="-7" strike="noStrike">
                <a:solidFill>
                  <a:srgbClr val="000000"/>
                </a:solidFill>
                <a:latin typeface="Arial"/>
                <a:ea typeface="DejaVu Sans"/>
              </a:rPr>
              <a:t>DAW</a:t>
            </a:r>
            <a:endParaRPr b="0" lang="es-ES" sz="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b="0" lang="es-ES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Tema</a:t>
            </a:r>
            <a:r>
              <a:rPr b="0" lang="es-ES" sz="1050" spc="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s-ES" sz="1050" spc="-1" strike="noStrike">
              <a:latin typeface="Arial"/>
            </a:endParaRPr>
          </a:p>
        </p:txBody>
      </p:sp>
      <p:sp>
        <p:nvSpPr>
          <p:cNvPr id="83" name="object 6"/>
          <p:cNvSpPr/>
          <p:nvPr/>
        </p:nvSpPr>
        <p:spPr>
          <a:xfrm>
            <a:off x="0" y="3346200"/>
            <a:ext cx="1535400" cy="10908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object 7"/>
          <p:cNvSpPr/>
          <p:nvPr/>
        </p:nvSpPr>
        <p:spPr>
          <a:xfrm>
            <a:off x="153612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5a270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object 8"/>
          <p:cNvSpPr/>
          <p:nvPr/>
        </p:nvSpPr>
        <p:spPr>
          <a:xfrm>
            <a:off x="307188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2"/>
          <p:cNvSpPr>
            <a:spLocks noGrp="1"/>
          </p:cNvSpPr>
          <p:nvPr>
            <p:ph type="ftr"/>
          </p:nvPr>
        </p:nvSpPr>
        <p:spPr>
          <a:xfrm>
            <a:off x="117720" y="3353760"/>
            <a:ext cx="12996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Diseño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Interfaces 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Web  </a:t>
            </a:r>
            <a:r>
              <a:rPr b="0" lang="es-ES" sz="600" spc="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86" strike="noStrike">
                <a:solidFill>
                  <a:srgbClr val="ffffff"/>
                </a:solidFill>
                <a:latin typeface="Calibri"/>
              </a:rPr>
              <a:t>(DAW)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1583640" y="3353760"/>
            <a:ext cx="14400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Integración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Contenidos</a:t>
            </a:r>
            <a:r>
              <a:rPr b="0" lang="es-ES" sz="600" spc="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35" strike="noStrike">
                <a:solidFill>
                  <a:srgbClr val="ffffff"/>
                </a:solidFill>
                <a:latin typeface="Calibri"/>
              </a:rPr>
              <a:t>Multimedia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88" name="object 11"/>
          <p:cNvSpPr/>
          <p:nvPr/>
        </p:nvSpPr>
        <p:spPr>
          <a:xfrm>
            <a:off x="3800160" y="3353760"/>
            <a:ext cx="30672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60" strike="noStrike">
                <a:solidFill>
                  <a:srgbClr val="ffffff"/>
                </a:solidFill>
                <a:latin typeface="Calibri"/>
                <a:ea typeface="DejaVu Sans"/>
              </a:rPr>
              <a:t>Tema</a:t>
            </a:r>
            <a:r>
              <a:rPr b="0" lang="es-ES" sz="6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sldNum"/>
          </p:nvPr>
        </p:nvSpPr>
        <p:spPr>
          <a:xfrm>
            <a:off x="4232880" y="3353760"/>
            <a:ext cx="3200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69840">
              <a:lnSpc>
                <a:spcPts val="660"/>
              </a:lnSpc>
            </a:pPr>
            <a:fld id="{52CFCFDF-1E52-4094-B4B0-70DC621CACD0}" type="slidenum">
              <a:rPr b="0" lang="es-ES" sz="600" spc="41" strike="noStrike">
                <a:solidFill>
                  <a:srgbClr val="ffffff"/>
                </a:solidFill>
                <a:latin typeface="Calibri"/>
              </a:rPr>
              <a:t>&lt;número&gt;</a:t>
            </a:fld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109" strike="noStrike">
                <a:solidFill>
                  <a:srgbClr val="ffffff"/>
                </a:solidFill>
                <a:latin typeface="Calibri"/>
              </a:rPr>
              <a:t>/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22</a:t>
            </a:r>
            <a:endParaRPr b="0" lang="es-ES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bject 2"/>
          <p:cNvSpPr/>
          <p:nvPr/>
        </p:nvSpPr>
        <p:spPr>
          <a:xfrm>
            <a:off x="1881000" y="13320"/>
            <a:ext cx="36756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  <a:ea typeface="DejaVu Sans"/>
              </a:rPr>
              <a:t>Imágenes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210" name="object 3"/>
          <p:cNvSpPr/>
          <p:nvPr/>
        </p:nvSpPr>
        <p:spPr>
          <a:xfrm>
            <a:off x="230400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object 4"/>
          <p:cNvSpPr/>
          <p:nvPr/>
        </p:nvSpPr>
        <p:spPr>
          <a:xfrm>
            <a:off x="0" y="140040"/>
            <a:ext cx="4607640" cy="353520"/>
          </a:xfrm>
          <a:custGeom>
            <a:avLst/>
            <a:gdLst/>
            <a:ah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95400" y="219240"/>
            <a:ext cx="441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ct val="100000"/>
              </a:lnSpc>
            </a:pPr>
            <a:r>
              <a:rPr b="0" lang="es-ES" sz="1400" spc="-26" strike="noStrike">
                <a:solidFill>
                  <a:srgbClr val="ffffff"/>
                </a:solidFill>
                <a:latin typeface="Calibri"/>
              </a:rPr>
              <a:t>Imágenes:</a:t>
            </a:r>
            <a:r>
              <a:rPr b="0" lang="es-ES" sz="1400" spc="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400" spc="-32" strike="noStrike">
                <a:solidFill>
                  <a:srgbClr val="ffffff"/>
                </a:solidFill>
                <a:latin typeface="Calibri"/>
              </a:rPr>
              <a:t>formatos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13" name="object 6"/>
          <p:cNvSpPr/>
          <p:nvPr/>
        </p:nvSpPr>
        <p:spPr>
          <a:xfrm>
            <a:off x="314640" y="119916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object 7"/>
          <p:cNvSpPr/>
          <p:nvPr/>
        </p:nvSpPr>
        <p:spPr>
          <a:xfrm>
            <a:off x="566280" y="140976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object 8"/>
          <p:cNvSpPr/>
          <p:nvPr/>
        </p:nvSpPr>
        <p:spPr>
          <a:xfrm>
            <a:off x="566280" y="156168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object 9"/>
          <p:cNvSpPr/>
          <p:nvPr/>
        </p:nvSpPr>
        <p:spPr>
          <a:xfrm>
            <a:off x="314640" y="189612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object 10"/>
          <p:cNvSpPr/>
          <p:nvPr/>
        </p:nvSpPr>
        <p:spPr>
          <a:xfrm>
            <a:off x="566280" y="210672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object 11"/>
          <p:cNvSpPr/>
          <p:nvPr/>
        </p:nvSpPr>
        <p:spPr>
          <a:xfrm>
            <a:off x="566280" y="225864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object 12"/>
          <p:cNvSpPr/>
          <p:nvPr/>
        </p:nvSpPr>
        <p:spPr>
          <a:xfrm>
            <a:off x="566280" y="241020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object 13"/>
          <p:cNvSpPr/>
          <p:nvPr/>
        </p:nvSpPr>
        <p:spPr>
          <a:xfrm>
            <a:off x="402120" y="1121040"/>
            <a:ext cx="2621160" cy="11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1050" spc="46" strike="noStrike">
                <a:solidFill>
                  <a:srgbClr val="000000"/>
                </a:solidFill>
                <a:latin typeface="Calibri"/>
                <a:ea typeface="DejaVu Sans"/>
              </a:rPr>
              <a:t>GIFGraphic Image Format</a:t>
            </a:r>
            <a:endParaRPr b="0" lang="es-ES" sz="1050" spc="-1" strike="noStrike">
              <a:latin typeface="Arial"/>
            </a:endParaRPr>
          </a:p>
          <a:p>
            <a:pPr marL="289440">
              <a:lnSpc>
                <a:spcPts val="1199"/>
              </a:lnSpc>
              <a:spcBef>
                <a:spcPts val="176"/>
              </a:spcBef>
            </a:pPr>
            <a:r>
              <a:rPr b="0" lang="es-ES" sz="1000" spc="-35" strike="noStrike">
                <a:solidFill>
                  <a:srgbClr val="000000"/>
                </a:solidFill>
                <a:latin typeface="Tahoma"/>
                <a:ea typeface="DejaVu Sans"/>
              </a:rPr>
              <a:t>Formato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s-ES" sz="1000" spc="-32" strike="noStrike">
                <a:solidFill>
                  <a:srgbClr val="000000"/>
                </a:solidFill>
                <a:latin typeface="Tahoma"/>
                <a:ea typeface="DejaVu Sans"/>
              </a:rPr>
              <a:t>sencillo</a:t>
            </a:r>
            <a:endParaRPr b="0" lang="es-ES" sz="1000" spc="-1" strike="noStrike">
              <a:latin typeface="Arial"/>
            </a:endParaRPr>
          </a:p>
          <a:p>
            <a:pPr marL="289440">
              <a:lnSpc>
                <a:spcPts val="1199"/>
              </a:lnSpc>
            </a:pPr>
            <a:r>
              <a:rPr b="0" lang="es-ES" sz="1000" spc="-35" strike="noStrike">
                <a:solidFill>
                  <a:srgbClr val="000000"/>
                </a:solidFill>
                <a:latin typeface="Tahoma"/>
                <a:ea typeface="DejaVu Sans"/>
              </a:rPr>
              <a:t>Únicamente permite </a:t>
            </a:r>
            <a:r>
              <a:rPr b="0" lang="es-ES" sz="1000" spc="-52" strike="noStrike">
                <a:solidFill>
                  <a:srgbClr val="000000"/>
                </a:solidFill>
                <a:latin typeface="Tahoma"/>
                <a:ea typeface="DejaVu Sans"/>
              </a:rPr>
              <a:t>24 </a:t>
            </a:r>
            <a:r>
              <a:rPr b="0" lang="es-ES" sz="1000" spc="-26" strike="noStrike">
                <a:solidFill>
                  <a:srgbClr val="000000"/>
                </a:solidFill>
                <a:latin typeface="Tahoma"/>
                <a:ea typeface="DejaVu Sans"/>
              </a:rPr>
              <a:t>bits </a:t>
            </a:r>
            <a:r>
              <a:rPr b="0" lang="es-ES" sz="1000" spc="-52" strike="noStrike">
                <a:solidFill>
                  <a:srgbClr val="000000"/>
                </a:solidFill>
                <a:latin typeface="Tahoma"/>
                <a:ea typeface="DejaVu Sans"/>
              </a:rPr>
              <a:t>para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los </a:t>
            </a:r>
            <a:r>
              <a:rPr b="0" lang="es-ES" sz="1000" spc="29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s-ES" sz="1000" spc="-46" strike="noStrike">
                <a:solidFill>
                  <a:srgbClr val="000000"/>
                </a:solidFill>
                <a:latin typeface="Tahoma"/>
                <a:ea typeface="DejaVu Sans"/>
              </a:rPr>
              <a:t>colores</a:t>
            </a:r>
            <a:endParaRPr b="0" lang="es-ES" sz="10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40"/>
              </a:spcBef>
            </a:pPr>
            <a:endParaRPr b="0" lang="es-ES" sz="10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0" lang="es-ES" sz="1050" spc="92" strike="noStrike">
                <a:solidFill>
                  <a:srgbClr val="000000"/>
                </a:solidFill>
                <a:latin typeface="Calibri"/>
                <a:ea typeface="DejaVu Sans"/>
              </a:rPr>
              <a:t>JPG Joint Photographic Experts Group</a:t>
            </a:r>
            <a:endParaRPr b="0" lang="es-ES" sz="105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76"/>
              </a:spcBef>
            </a:pPr>
            <a:r>
              <a:rPr b="0" lang="es-ES" sz="1000" spc="-32" strike="noStrike">
                <a:solidFill>
                  <a:srgbClr val="000000"/>
                </a:solidFill>
                <a:latin typeface="Tahoma"/>
                <a:ea typeface="DejaVu Sans"/>
              </a:rPr>
              <a:t>Mayor </a:t>
            </a:r>
            <a:r>
              <a:rPr b="0" lang="es-ES" sz="1000" spc="-52" strike="noStrike">
                <a:solidFill>
                  <a:srgbClr val="000000"/>
                </a:solidFill>
                <a:latin typeface="Tahoma"/>
                <a:ea typeface="DejaVu Sans"/>
              </a:rPr>
              <a:t>gama </a:t>
            </a:r>
            <a:r>
              <a:rPr b="0" lang="es-ES" sz="1000" spc="-66" strike="noStrike">
                <a:solidFill>
                  <a:srgbClr val="000000"/>
                </a:solidFill>
                <a:latin typeface="Tahoma"/>
                <a:ea typeface="DejaVu Sans"/>
              </a:rPr>
              <a:t>de </a:t>
            </a:r>
            <a:r>
              <a:rPr b="0" lang="es-ES" sz="1000" spc="-46" strike="noStrike">
                <a:solidFill>
                  <a:srgbClr val="000000"/>
                </a:solidFill>
                <a:latin typeface="Tahoma"/>
                <a:ea typeface="DejaVu Sans"/>
              </a:rPr>
              <a:t>colores  Compresión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con </a:t>
            </a:r>
            <a:r>
              <a:rPr b="0" lang="es-ES" sz="1000" spc="-35" strike="noStrike">
                <a:solidFill>
                  <a:srgbClr val="000000"/>
                </a:solidFill>
                <a:latin typeface="Tahoma"/>
                <a:ea typeface="DejaVu Sans"/>
              </a:rPr>
              <a:t>pérdida  </a:t>
            </a:r>
            <a:r>
              <a:rPr b="0" lang="es-ES" sz="1000" spc="-7" strike="noStrike">
                <a:solidFill>
                  <a:srgbClr val="000000"/>
                </a:solidFill>
                <a:latin typeface="Tahoma"/>
                <a:ea typeface="DejaVu Sans"/>
              </a:rPr>
              <a:t>No </a:t>
            </a:r>
            <a:r>
              <a:rPr b="0" lang="es-ES" sz="1000" spc="-35" strike="noStrike">
                <a:solidFill>
                  <a:srgbClr val="000000"/>
                </a:solidFill>
                <a:latin typeface="Tahoma"/>
                <a:ea typeface="DejaVu Sans"/>
              </a:rPr>
              <a:t>permite</a:t>
            </a:r>
            <a:r>
              <a:rPr b="0" lang="es-ES" sz="1000" spc="2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s-ES" sz="1000" spc="-46" strike="noStrike">
                <a:solidFill>
                  <a:srgbClr val="000000"/>
                </a:solidFill>
                <a:latin typeface="Tahoma"/>
                <a:ea typeface="DejaVu Sans"/>
              </a:rPr>
              <a:t>transparencias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221" name="object 14"/>
          <p:cNvSpPr/>
          <p:nvPr/>
        </p:nvSpPr>
        <p:spPr>
          <a:xfrm>
            <a:off x="0" y="3346200"/>
            <a:ext cx="1535400" cy="10908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object 15"/>
          <p:cNvSpPr/>
          <p:nvPr/>
        </p:nvSpPr>
        <p:spPr>
          <a:xfrm>
            <a:off x="153612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5a270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object 16"/>
          <p:cNvSpPr/>
          <p:nvPr/>
        </p:nvSpPr>
        <p:spPr>
          <a:xfrm>
            <a:off x="307188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PlaceHolder 2"/>
          <p:cNvSpPr>
            <a:spLocks noGrp="1"/>
          </p:cNvSpPr>
          <p:nvPr>
            <p:ph type="ftr"/>
          </p:nvPr>
        </p:nvSpPr>
        <p:spPr>
          <a:xfrm>
            <a:off x="117720" y="3353760"/>
            <a:ext cx="12996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Diseño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Interfaces 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Web  </a:t>
            </a:r>
            <a:r>
              <a:rPr b="0" lang="es-ES" sz="600" spc="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86" strike="noStrike">
                <a:solidFill>
                  <a:srgbClr val="ffffff"/>
                </a:solidFill>
                <a:latin typeface="Calibri"/>
              </a:rPr>
              <a:t>(DAW)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dt"/>
          </p:nvPr>
        </p:nvSpPr>
        <p:spPr>
          <a:xfrm>
            <a:off x="1583640" y="3353760"/>
            <a:ext cx="14400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Integración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Contenidos</a:t>
            </a:r>
            <a:r>
              <a:rPr b="0" lang="es-ES" sz="600" spc="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35" strike="noStrike">
                <a:solidFill>
                  <a:srgbClr val="ffffff"/>
                </a:solidFill>
                <a:latin typeface="Calibri"/>
              </a:rPr>
              <a:t>Multimedia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226" name="object 19"/>
          <p:cNvSpPr/>
          <p:nvPr/>
        </p:nvSpPr>
        <p:spPr>
          <a:xfrm>
            <a:off x="3755520" y="3353760"/>
            <a:ext cx="30672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60" strike="noStrike">
                <a:solidFill>
                  <a:srgbClr val="ffffff"/>
                </a:solidFill>
                <a:latin typeface="Calibri"/>
                <a:ea typeface="DejaVu Sans"/>
              </a:rPr>
              <a:t>Tema</a:t>
            </a:r>
            <a:r>
              <a:rPr b="0" lang="es-ES" sz="6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227" name="object 20"/>
          <p:cNvSpPr/>
          <p:nvPr/>
        </p:nvSpPr>
        <p:spPr>
          <a:xfrm>
            <a:off x="4245480" y="3353760"/>
            <a:ext cx="30708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10 </a:t>
            </a:r>
            <a:r>
              <a:rPr b="0" lang="es-ES" sz="600" spc="109" strike="noStrike">
                <a:solidFill>
                  <a:srgbClr val="ffffff"/>
                </a:solidFill>
                <a:latin typeface="Calibri"/>
                <a:ea typeface="DejaVu Sans"/>
              </a:rPr>
              <a:t>/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22</a:t>
            </a:r>
            <a:endParaRPr b="0" lang="es-ES" sz="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object 2"/>
          <p:cNvSpPr/>
          <p:nvPr/>
        </p:nvSpPr>
        <p:spPr>
          <a:xfrm>
            <a:off x="1881000" y="13320"/>
            <a:ext cx="36756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  <a:ea typeface="DejaVu Sans"/>
              </a:rPr>
              <a:t>Imágenes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229" name="object 3"/>
          <p:cNvSpPr/>
          <p:nvPr/>
        </p:nvSpPr>
        <p:spPr>
          <a:xfrm>
            <a:off x="230400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object 4"/>
          <p:cNvSpPr/>
          <p:nvPr/>
        </p:nvSpPr>
        <p:spPr>
          <a:xfrm>
            <a:off x="0" y="140040"/>
            <a:ext cx="4607640" cy="353520"/>
          </a:xfrm>
          <a:custGeom>
            <a:avLst/>
            <a:gdLst/>
            <a:ah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95400" y="219240"/>
            <a:ext cx="441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ct val="100000"/>
              </a:lnSpc>
            </a:pPr>
            <a:r>
              <a:rPr b="0" lang="es-ES" sz="1400" spc="-26" strike="noStrike">
                <a:solidFill>
                  <a:srgbClr val="ffffff"/>
                </a:solidFill>
                <a:latin typeface="Calibri"/>
              </a:rPr>
              <a:t>Imágenes:</a:t>
            </a:r>
            <a:r>
              <a:rPr b="0" lang="es-ES" sz="1400" spc="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400" spc="-32" strike="noStrike">
                <a:solidFill>
                  <a:srgbClr val="ffffff"/>
                </a:solidFill>
                <a:latin typeface="Calibri"/>
              </a:rPr>
              <a:t>formatos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32" name="object 6"/>
          <p:cNvSpPr/>
          <p:nvPr/>
        </p:nvSpPr>
        <p:spPr>
          <a:xfrm>
            <a:off x="314640" y="113580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object 7"/>
          <p:cNvSpPr/>
          <p:nvPr/>
        </p:nvSpPr>
        <p:spPr>
          <a:xfrm>
            <a:off x="566280" y="134640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object 8"/>
          <p:cNvSpPr/>
          <p:nvPr/>
        </p:nvSpPr>
        <p:spPr>
          <a:xfrm>
            <a:off x="566280" y="149832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object 9"/>
          <p:cNvSpPr/>
          <p:nvPr/>
        </p:nvSpPr>
        <p:spPr>
          <a:xfrm>
            <a:off x="314640" y="183240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object 10"/>
          <p:cNvSpPr/>
          <p:nvPr/>
        </p:nvSpPr>
        <p:spPr>
          <a:xfrm>
            <a:off x="566280" y="204300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object 11"/>
          <p:cNvSpPr/>
          <p:nvPr/>
        </p:nvSpPr>
        <p:spPr>
          <a:xfrm>
            <a:off x="566280" y="219492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object 12"/>
          <p:cNvSpPr/>
          <p:nvPr/>
        </p:nvSpPr>
        <p:spPr>
          <a:xfrm>
            <a:off x="566280" y="234684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object 13"/>
          <p:cNvSpPr/>
          <p:nvPr/>
        </p:nvSpPr>
        <p:spPr>
          <a:xfrm>
            <a:off x="402120" y="1057680"/>
            <a:ext cx="4097520" cy="113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1050" spc="55" strike="noStrike">
                <a:solidFill>
                  <a:srgbClr val="000000"/>
                </a:solidFill>
                <a:latin typeface="Calibri"/>
                <a:ea typeface="DejaVu Sans"/>
              </a:rPr>
              <a:t>PNG Portable Network Graphics</a:t>
            </a:r>
            <a:endParaRPr b="0" lang="es-ES" sz="105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76"/>
              </a:spcBef>
            </a:pPr>
            <a:r>
              <a:rPr b="0" lang="es-ES" sz="1000" spc="-46" strike="noStrike">
                <a:solidFill>
                  <a:srgbClr val="000000"/>
                </a:solidFill>
                <a:latin typeface="Tahoma"/>
                <a:ea typeface="DejaVu Sans"/>
              </a:rPr>
              <a:t>Compresión </a:t>
            </a:r>
            <a:r>
              <a:rPr b="0" lang="es-ES" sz="1000" spc="-35" strike="noStrike">
                <a:solidFill>
                  <a:srgbClr val="000000"/>
                </a:solidFill>
                <a:latin typeface="Tahoma"/>
                <a:ea typeface="DejaVu Sans"/>
              </a:rPr>
              <a:t>sin pérdida  </a:t>
            </a:r>
            <a:r>
              <a:rPr b="0" lang="es-ES" sz="1000" spc="-26" strike="noStrike">
                <a:solidFill>
                  <a:srgbClr val="000000"/>
                </a:solidFill>
                <a:latin typeface="Tahoma"/>
                <a:ea typeface="DejaVu Sans"/>
              </a:rPr>
              <a:t>Permite</a:t>
            </a:r>
            <a:r>
              <a:rPr b="0" lang="es-ES" sz="1000" spc="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s-ES" sz="1000" spc="-46" strike="noStrike">
                <a:solidFill>
                  <a:srgbClr val="000000"/>
                </a:solidFill>
                <a:latin typeface="Tahoma"/>
                <a:ea typeface="DejaVu Sans"/>
              </a:rPr>
              <a:t>transparencias</a:t>
            </a:r>
            <a:endParaRPr b="0" lang="es-ES" sz="10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40"/>
              </a:spcBef>
            </a:pPr>
            <a:endParaRPr b="0" lang="es-ES" sz="1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s-ES" sz="1050" spc="49" strike="noStrike">
                <a:solidFill>
                  <a:srgbClr val="000000"/>
                </a:solidFill>
                <a:latin typeface="Calibri"/>
                <a:ea typeface="DejaVu Sans"/>
              </a:rPr>
              <a:t>SVG Scalable Vector Graphics</a:t>
            </a:r>
            <a:endParaRPr b="0" lang="es-ES" sz="105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76"/>
              </a:spcBef>
            </a:pPr>
            <a:r>
              <a:rPr b="0" lang="es-ES" sz="1000" spc="-35" strike="noStrike">
                <a:solidFill>
                  <a:srgbClr val="000000"/>
                </a:solidFill>
                <a:latin typeface="Tahoma"/>
                <a:ea typeface="DejaVu Sans"/>
              </a:rPr>
              <a:t>Gráficos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vectoriales  </a:t>
            </a:r>
            <a:r>
              <a:rPr b="0" lang="es-ES" sz="1000" spc="-32" strike="noStrike">
                <a:solidFill>
                  <a:srgbClr val="000000"/>
                </a:solidFill>
                <a:latin typeface="Tahoma"/>
                <a:ea typeface="DejaVu Sans"/>
              </a:rPr>
              <a:t>Escalado </a:t>
            </a:r>
            <a:r>
              <a:rPr b="0" lang="es-ES" sz="1000" spc="-35" strike="noStrike">
                <a:solidFill>
                  <a:srgbClr val="000000"/>
                </a:solidFill>
                <a:latin typeface="Tahoma"/>
                <a:ea typeface="DejaVu Sans"/>
              </a:rPr>
              <a:t>sin</a:t>
            </a:r>
            <a:r>
              <a:rPr b="0" lang="es-ES" sz="1000" spc="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s-ES" sz="1000" spc="-35" strike="noStrike">
                <a:solidFill>
                  <a:srgbClr val="000000"/>
                </a:solidFill>
                <a:latin typeface="Tahoma"/>
                <a:ea typeface="DejaVu Sans"/>
              </a:rPr>
              <a:t>pérdida</a:t>
            </a:r>
            <a:endParaRPr b="0" lang="es-ES" sz="1000" spc="-1" strike="noStrike">
              <a:latin typeface="Arial"/>
            </a:endParaRPr>
          </a:p>
          <a:p>
            <a:pPr marL="289440">
              <a:lnSpc>
                <a:spcPts val="1199"/>
              </a:lnSpc>
              <a:spcBef>
                <a:spcPts val="34"/>
              </a:spcBef>
            </a:pPr>
            <a:r>
              <a:rPr b="0" lang="es-ES" sz="1000" spc="-35" strike="noStrike">
                <a:solidFill>
                  <a:srgbClr val="000000"/>
                </a:solidFill>
                <a:latin typeface="Tahoma"/>
                <a:ea typeface="DejaVu Sans"/>
              </a:rPr>
              <a:t>Escasa aceptación </a:t>
            </a:r>
            <a:r>
              <a:rPr b="0" lang="es-ES" sz="1000" spc="-46" strike="noStrike">
                <a:solidFill>
                  <a:srgbClr val="000000"/>
                </a:solidFill>
                <a:latin typeface="Tahoma"/>
                <a:ea typeface="DejaVu Sans"/>
              </a:rPr>
              <a:t>entre </a:t>
            </a:r>
            <a:r>
              <a:rPr b="0" lang="es-ES" sz="1000" spc="-60" strike="noStrike">
                <a:solidFill>
                  <a:srgbClr val="000000"/>
                </a:solidFill>
                <a:latin typeface="Tahoma"/>
                <a:ea typeface="DejaVu Sans"/>
              </a:rPr>
              <a:t>navegadores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(únicamente </a:t>
            </a:r>
            <a:r>
              <a:rPr b="0" lang="es-ES" sz="1000" spc="-52" strike="noStrike">
                <a:solidFill>
                  <a:srgbClr val="000000"/>
                </a:solidFill>
                <a:latin typeface="Tahoma"/>
                <a:ea typeface="DejaVu Sans"/>
              </a:rPr>
              <a:t>versiones </a:t>
            </a:r>
            <a:r>
              <a:rPr b="0" lang="es-ES" sz="1000" spc="-55" strike="noStrike">
                <a:solidFill>
                  <a:srgbClr val="000000"/>
                </a:solidFill>
                <a:latin typeface="Tahoma"/>
                <a:ea typeface="DejaVu Sans"/>
              </a:rPr>
              <a:t>más  </a:t>
            </a:r>
            <a:r>
              <a:rPr b="0" lang="es-ES" sz="1000" spc="-46" strike="noStrike">
                <a:solidFill>
                  <a:srgbClr val="000000"/>
                </a:solidFill>
                <a:latin typeface="Tahoma"/>
                <a:ea typeface="DejaVu Sans"/>
              </a:rPr>
              <a:t>modernas)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240" name="object 14"/>
          <p:cNvSpPr/>
          <p:nvPr/>
        </p:nvSpPr>
        <p:spPr>
          <a:xfrm>
            <a:off x="0" y="3346200"/>
            <a:ext cx="1535400" cy="10908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object 15"/>
          <p:cNvSpPr/>
          <p:nvPr/>
        </p:nvSpPr>
        <p:spPr>
          <a:xfrm>
            <a:off x="153612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5a270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object 16"/>
          <p:cNvSpPr/>
          <p:nvPr/>
        </p:nvSpPr>
        <p:spPr>
          <a:xfrm>
            <a:off x="307188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PlaceHolder 2"/>
          <p:cNvSpPr>
            <a:spLocks noGrp="1"/>
          </p:cNvSpPr>
          <p:nvPr>
            <p:ph type="ftr"/>
          </p:nvPr>
        </p:nvSpPr>
        <p:spPr>
          <a:xfrm>
            <a:off x="117720" y="3353760"/>
            <a:ext cx="12996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Diseño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Interfaces 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Web  </a:t>
            </a:r>
            <a:r>
              <a:rPr b="0" lang="es-ES" sz="600" spc="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86" strike="noStrike">
                <a:solidFill>
                  <a:srgbClr val="ffffff"/>
                </a:solidFill>
                <a:latin typeface="Calibri"/>
              </a:rPr>
              <a:t>(DAW)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dt"/>
          </p:nvPr>
        </p:nvSpPr>
        <p:spPr>
          <a:xfrm>
            <a:off x="1583640" y="3353760"/>
            <a:ext cx="14400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Integración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Contenidos</a:t>
            </a:r>
            <a:r>
              <a:rPr b="0" lang="es-ES" sz="600" spc="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35" strike="noStrike">
                <a:solidFill>
                  <a:srgbClr val="ffffff"/>
                </a:solidFill>
                <a:latin typeface="Calibri"/>
              </a:rPr>
              <a:t>Multimedia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245" name="object 19"/>
          <p:cNvSpPr/>
          <p:nvPr/>
        </p:nvSpPr>
        <p:spPr>
          <a:xfrm>
            <a:off x="3755520" y="3353760"/>
            <a:ext cx="30672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60" strike="noStrike">
                <a:solidFill>
                  <a:srgbClr val="ffffff"/>
                </a:solidFill>
                <a:latin typeface="Calibri"/>
                <a:ea typeface="DejaVu Sans"/>
              </a:rPr>
              <a:t>Tema</a:t>
            </a:r>
            <a:r>
              <a:rPr b="0" lang="es-ES" sz="6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sldNum"/>
          </p:nvPr>
        </p:nvSpPr>
        <p:spPr>
          <a:xfrm>
            <a:off x="4232880" y="3353760"/>
            <a:ext cx="3200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5560">
              <a:lnSpc>
                <a:spcPts val="660"/>
              </a:lnSpc>
            </a:pPr>
            <a:fld id="{3E5C8C14-9E10-437D-A66C-58D6A66DF328}" type="slidenum">
              <a:rPr b="0" lang="es-ES" sz="600" spc="41" strike="noStrike">
                <a:solidFill>
                  <a:srgbClr val="ffffff"/>
                </a:solidFill>
                <a:latin typeface="Calibri"/>
              </a:rPr>
              <a:t>&lt;número&gt;</a:t>
            </a:fld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109" strike="noStrike">
                <a:solidFill>
                  <a:srgbClr val="ffffff"/>
                </a:solidFill>
                <a:latin typeface="Calibri"/>
              </a:rPr>
              <a:t>/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22</a:t>
            </a:r>
            <a:endParaRPr b="0" lang="es-ES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object 2"/>
          <p:cNvSpPr/>
          <p:nvPr/>
        </p:nvSpPr>
        <p:spPr>
          <a:xfrm>
            <a:off x="1881000" y="13320"/>
            <a:ext cx="36756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  <a:ea typeface="DejaVu Sans"/>
              </a:rPr>
              <a:t>Imágenes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248" name="object 3"/>
          <p:cNvSpPr/>
          <p:nvPr/>
        </p:nvSpPr>
        <p:spPr>
          <a:xfrm>
            <a:off x="230400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object 4"/>
          <p:cNvSpPr/>
          <p:nvPr/>
        </p:nvSpPr>
        <p:spPr>
          <a:xfrm>
            <a:off x="0" y="140040"/>
            <a:ext cx="4607640" cy="353520"/>
          </a:xfrm>
          <a:custGeom>
            <a:avLst/>
            <a:gdLst/>
            <a:ah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95400" y="219240"/>
            <a:ext cx="441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ct val="100000"/>
              </a:lnSpc>
            </a:pPr>
            <a:r>
              <a:rPr b="0" lang="es-ES" sz="1400" spc="-26" strike="noStrike">
                <a:solidFill>
                  <a:srgbClr val="ffffff"/>
                </a:solidFill>
                <a:latin typeface="Calibri"/>
              </a:rPr>
              <a:t>Insertar</a:t>
            </a:r>
            <a:r>
              <a:rPr b="0" lang="es-ES" sz="1400" spc="6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400" spc="-35" strike="noStrike">
                <a:solidFill>
                  <a:srgbClr val="ffffff"/>
                </a:solidFill>
                <a:latin typeface="Calibri"/>
              </a:rPr>
              <a:t>imágenes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51" name="object 6"/>
          <p:cNvSpPr/>
          <p:nvPr/>
        </p:nvSpPr>
        <p:spPr>
          <a:xfrm>
            <a:off x="314640" y="94068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object 7"/>
          <p:cNvSpPr/>
          <p:nvPr/>
        </p:nvSpPr>
        <p:spPr>
          <a:xfrm>
            <a:off x="314640" y="132876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object 8"/>
          <p:cNvSpPr/>
          <p:nvPr/>
        </p:nvSpPr>
        <p:spPr>
          <a:xfrm>
            <a:off x="314640" y="188892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object 9"/>
          <p:cNvSpPr/>
          <p:nvPr/>
        </p:nvSpPr>
        <p:spPr>
          <a:xfrm>
            <a:off x="314640" y="262116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object 10"/>
          <p:cNvSpPr/>
          <p:nvPr/>
        </p:nvSpPr>
        <p:spPr>
          <a:xfrm>
            <a:off x="402120" y="862560"/>
            <a:ext cx="4065840" cy="16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1050" spc="46" strike="noStrike">
                <a:solidFill>
                  <a:srgbClr val="000000"/>
                </a:solidFill>
                <a:latin typeface="Calibri"/>
                <a:ea typeface="DejaVu Sans"/>
              </a:rPr>
              <a:t>El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método 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inserción 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tradicional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es 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la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etiqueta </a:t>
            </a:r>
            <a:r>
              <a:rPr b="0" lang="es-ES" sz="1050" spc="4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100" strike="noStrike">
                <a:solidFill>
                  <a:srgbClr val="000000"/>
                </a:solidFill>
                <a:latin typeface="Courier New"/>
                <a:ea typeface="DejaVu Sans"/>
              </a:rPr>
              <a:t>&lt;img&gt;</a:t>
            </a:r>
            <a:endParaRPr b="0" lang="es-ES" sz="1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es-ES" sz="1050" spc="-1" strike="noStrike">
              <a:latin typeface="Arial"/>
            </a:endParaRPr>
          </a:p>
          <a:p>
            <a:pPr marL="12600">
              <a:lnSpc>
                <a:spcPct val="102000"/>
              </a:lnSpc>
              <a:spcBef>
                <a:spcPts val="6"/>
              </a:spcBef>
            </a:pPr>
            <a:r>
              <a:rPr b="0" lang="es-ES" sz="1050" spc="7" strike="noStrike">
                <a:solidFill>
                  <a:srgbClr val="000000"/>
                </a:solidFill>
                <a:latin typeface="Calibri"/>
                <a:ea typeface="DejaVu Sans"/>
              </a:rPr>
              <a:t>Con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el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atributo </a:t>
            </a:r>
            <a:r>
              <a:rPr b="0" lang="es-ES" sz="1050" spc="-97" strike="noStrike">
                <a:solidFill>
                  <a:srgbClr val="000000"/>
                </a:solidFill>
                <a:latin typeface="Courier New"/>
                <a:ea typeface="DejaVu Sans"/>
              </a:rPr>
              <a:t>src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indicamos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la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url </a:t>
            </a:r>
            <a:r>
              <a:rPr b="0" lang="es-ES" sz="1050" spc="-41" strike="noStrike">
                <a:solidFill>
                  <a:srgbClr val="000000"/>
                </a:solidFill>
                <a:latin typeface="Calibri"/>
                <a:ea typeface="DejaVu Sans"/>
              </a:rPr>
              <a:t>donde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podemos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localizar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el 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recurso 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la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imagen</a:t>
            </a:r>
            <a:endParaRPr b="0" lang="es-ES" sz="1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es-ES" sz="1050" spc="-1" strike="noStrike">
              <a:latin typeface="Arial"/>
            </a:endParaRPr>
          </a:p>
          <a:p>
            <a:pPr marL="12600">
              <a:lnSpc>
                <a:spcPct val="102000"/>
              </a:lnSpc>
              <a:spcBef>
                <a:spcPts val="6"/>
              </a:spcBef>
            </a:pP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Además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podemos usar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el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atributo </a:t>
            </a:r>
            <a:r>
              <a:rPr b="0" lang="es-ES" sz="1050" spc="-97" strike="noStrike">
                <a:solidFill>
                  <a:srgbClr val="000000"/>
                </a:solidFill>
                <a:latin typeface="Courier New"/>
                <a:ea typeface="DejaVu Sans"/>
              </a:rPr>
              <a:t>alt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para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aportar una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descripción </a:t>
            </a:r>
            <a:r>
              <a:rPr b="0" lang="es-ES" sz="1050" spc="-52" strike="noStrike">
                <a:solidFill>
                  <a:srgbClr val="000000"/>
                </a:solidFill>
                <a:latin typeface="Calibri"/>
                <a:ea typeface="DejaVu Sans"/>
              </a:rPr>
              <a:t>de 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la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imagen.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Muy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útil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la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hora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mejorar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la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accesibilidad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nuestra  </a:t>
            </a:r>
            <a:r>
              <a:rPr b="0" lang="es-ES" sz="1050" spc="-60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es-ES" sz="1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es-ES" sz="1050" spc="-1" strike="noStrike">
              <a:latin typeface="Arial"/>
            </a:endParaRPr>
          </a:p>
          <a:p>
            <a:pPr marL="12600">
              <a:lnSpc>
                <a:spcPct val="102000"/>
              </a:lnSpc>
              <a:spcBef>
                <a:spcPts val="6"/>
              </a:spcBef>
            </a:pPr>
            <a:r>
              <a:rPr b="0" lang="es-ES" sz="1050" spc="46" strike="noStrike">
                <a:solidFill>
                  <a:srgbClr val="000000"/>
                </a:solidFill>
                <a:latin typeface="Calibri"/>
                <a:ea typeface="DejaVu Sans"/>
              </a:rPr>
              <a:t>El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gran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problema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es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la falta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semántica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para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indicar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la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resolución </a:t>
            </a:r>
            <a:r>
              <a:rPr b="0" lang="es-ES" sz="1050" spc="-52" strike="noStrike">
                <a:solidFill>
                  <a:srgbClr val="000000"/>
                </a:solidFill>
                <a:latin typeface="Calibri"/>
                <a:ea typeface="DejaVu Sans"/>
              </a:rPr>
              <a:t>de 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nuestra</a:t>
            </a:r>
            <a:r>
              <a:rPr b="0" lang="es-ES" sz="1050" spc="5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imagen</a:t>
            </a:r>
            <a:endParaRPr b="0" lang="es-ES" sz="1050" spc="-1" strike="noStrike">
              <a:latin typeface="Arial"/>
            </a:endParaRPr>
          </a:p>
        </p:txBody>
      </p:sp>
      <p:sp>
        <p:nvSpPr>
          <p:cNvPr id="256" name="object 11"/>
          <p:cNvSpPr/>
          <p:nvPr/>
        </p:nvSpPr>
        <p:spPr>
          <a:xfrm>
            <a:off x="0" y="3346200"/>
            <a:ext cx="1535400" cy="10908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object 12"/>
          <p:cNvSpPr/>
          <p:nvPr/>
        </p:nvSpPr>
        <p:spPr>
          <a:xfrm>
            <a:off x="153612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5a270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object 13"/>
          <p:cNvSpPr/>
          <p:nvPr/>
        </p:nvSpPr>
        <p:spPr>
          <a:xfrm>
            <a:off x="307188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PlaceHolder 2"/>
          <p:cNvSpPr>
            <a:spLocks noGrp="1"/>
          </p:cNvSpPr>
          <p:nvPr>
            <p:ph type="ftr"/>
          </p:nvPr>
        </p:nvSpPr>
        <p:spPr>
          <a:xfrm>
            <a:off x="117720" y="3353760"/>
            <a:ext cx="12996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Diseño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Interfaces 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Web  </a:t>
            </a:r>
            <a:r>
              <a:rPr b="0" lang="es-ES" sz="600" spc="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86" strike="noStrike">
                <a:solidFill>
                  <a:srgbClr val="ffffff"/>
                </a:solidFill>
                <a:latin typeface="Calibri"/>
              </a:rPr>
              <a:t>(DAW)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dt"/>
          </p:nvPr>
        </p:nvSpPr>
        <p:spPr>
          <a:xfrm>
            <a:off x="1583640" y="3353760"/>
            <a:ext cx="14400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Integración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Contenidos</a:t>
            </a:r>
            <a:r>
              <a:rPr b="0" lang="es-ES" sz="600" spc="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35" strike="noStrike">
                <a:solidFill>
                  <a:srgbClr val="ffffff"/>
                </a:solidFill>
                <a:latin typeface="Calibri"/>
              </a:rPr>
              <a:t>Multimedia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261" name="object 16"/>
          <p:cNvSpPr/>
          <p:nvPr/>
        </p:nvSpPr>
        <p:spPr>
          <a:xfrm>
            <a:off x="3755520" y="3353760"/>
            <a:ext cx="30672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60" strike="noStrike">
                <a:solidFill>
                  <a:srgbClr val="ffffff"/>
                </a:solidFill>
                <a:latin typeface="Calibri"/>
                <a:ea typeface="DejaVu Sans"/>
              </a:rPr>
              <a:t>Tema</a:t>
            </a:r>
            <a:r>
              <a:rPr b="0" lang="es-ES" sz="6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sldNum"/>
          </p:nvPr>
        </p:nvSpPr>
        <p:spPr>
          <a:xfrm>
            <a:off x="4232880" y="3353760"/>
            <a:ext cx="3200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5560">
              <a:lnSpc>
                <a:spcPts val="660"/>
              </a:lnSpc>
            </a:pPr>
            <a:fld id="{F184B2E5-AA0B-4334-891F-FB45D254BAF5}" type="slidenum">
              <a:rPr b="0" lang="es-ES" sz="600" spc="41" strike="noStrike">
                <a:solidFill>
                  <a:srgbClr val="ffffff"/>
                </a:solidFill>
                <a:latin typeface="Calibri"/>
              </a:rPr>
              <a:t>&lt;número&gt;</a:t>
            </a:fld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109" strike="noStrike">
                <a:solidFill>
                  <a:srgbClr val="ffffff"/>
                </a:solidFill>
                <a:latin typeface="Calibri"/>
              </a:rPr>
              <a:t>/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22</a:t>
            </a:r>
            <a:endParaRPr b="0" lang="es-ES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object 2"/>
          <p:cNvSpPr/>
          <p:nvPr/>
        </p:nvSpPr>
        <p:spPr>
          <a:xfrm>
            <a:off x="1881000" y="13320"/>
            <a:ext cx="36756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  <a:ea typeface="DejaVu Sans"/>
              </a:rPr>
              <a:t>Imágenes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264" name="object 3"/>
          <p:cNvSpPr/>
          <p:nvPr/>
        </p:nvSpPr>
        <p:spPr>
          <a:xfrm>
            <a:off x="230400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object 4"/>
          <p:cNvSpPr/>
          <p:nvPr/>
        </p:nvSpPr>
        <p:spPr>
          <a:xfrm>
            <a:off x="0" y="140040"/>
            <a:ext cx="4607640" cy="353520"/>
          </a:xfrm>
          <a:custGeom>
            <a:avLst/>
            <a:gdLst/>
            <a:ah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95400" y="219240"/>
            <a:ext cx="441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ct val="100000"/>
              </a:lnSpc>
            </a:pPr>
            <a:r>
              <a:rPr b="0" lang="es-ES" sz="1400" spc="-26" strike="noStrike">
                <a:solidFill>
                  <a:srgbClr val="ffffff"/>
                </a:solidFill>
                <a:latin typeface="Calibri"/>
              </a:rPr>
              <a:t>Insertar</a:t>
            </a:r>
            <a:r>
              <a:rPr b="0" lang="es-ES" sz="1400" spc="6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400" spc="-35" strike="noStrike">
                <a:solidFill>
                  <a:srgbClr val="ffffff"/>
                </a:solidFill>
                <a:latin typeface="Calibri"/>
              </a:rPr>
              <a:t>imágenes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67" name="object 6"/>
          <p:cNvSpPr/>
          <p:nvPr/>
        </p:nvSpPr>
        <p:spPr>
          <a:xfrm>
            <a:off x="314640" y="86868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object 7"/>
          <p:cNvSpPr/>
          <p:nvPr/>
        </p:nvSpPr>
        <p:spPr>
          <a:xfrm>
            <a:off x="314640" y="160092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object 8"/>
          <p:cNvSpPr/>
          <p:nvPr/>
        </p:nvSpPr>
        <p:spPr>
          <a:xfrm>
            <a:off x="314640" y="198900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object 9"/>
          <p:cNvSpPr/>
          <p:nvPr/>
        </p:nvSpPr>
        <p:spPr>
          <a:xfrm>
            <a:off x="314640" y="254916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object 10"/>
          <p:cNvSpPr/>
          <p:nvPr/>
        </p:nvSpPr>
        <p:spPr>
          <a:xfrm>
            <a:off x="402120" y="786240"/>
            <a:ext cx="4080960" cy="17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 algn="just">
              <a:lnSpc>
                <a:spcPct val="102000"/>
              </a:lnSpc>
            </a:pP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Usando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la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etiqueta </a:t>
            </a:r>
            <a:r>
              <a:rPr b="0" lang="es-ES" sz="1050" spc="-100" strike="noStrike">
                <a:solidFill>
                  <a:srgbClr val="000000"/>
                </a:solidFill>
                <a:latin typeface="Courier New"/>
                <a:ea typeface="DejaVu Sans"/>
              </a:rPr>
              <a:t>&lt;img&gt;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no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podemos hacer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cargas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selectivas </a:t>
            </a:r>
            <a:r>
              <a:rPr b="0" lang="es-ES" sz="1050" spc="-52" strike="noStrike">
                <a:solidFill>
                  <a:srgbClr val="000000"/>
                </a:solidFill>
                <a:latin typeface="Calibri"/>
                <a:ea typeface="DejaVu Sans"/>
              </a:rPr>
              <a:t>de 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diferentes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tamaños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una misma imagen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según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la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resolución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del 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cliente</a:t>
            </a:r>
            <a:endParaRPr b="0" lang="es-ES" sz="1050" spc="-1" strike="noStrike">
              <a:latin typeface="Arial"/>
            </a:endParaRPr>
          </a:p>
          <a:p>
            <a:pPr marL="12600">
              <a:lnSpc>
                <a:spcPct val="231000"/>
              </a:lnSpc>
            </a:pPr>
            <a:r>
              <a:rPr b="0" lang="es-ES" sz="1050" spc="9" strike="noStrike">
                <a:solidFill>
                  <a:srgbClr val="000000"/>
                </a:solidFill>
                <a:latin typeface="Calibri"/>
                <a:ea typeface="DejaVu Sans"/>
              </a:rPr>
              <a:t>Esto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se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suele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hacer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aportando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lógica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adicional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con </a:t>
            </a:r>
            <a:r>
              <a:rPr b="0" lang="es-ES" sz="1050" spc="15" strike="noStrike">
                <a:solidFill>
                  <a:srgbClr val="000000"/>
                </a:solidFill>
                <a:latin typeface="Calibri"/>
                <a:ea typeface="DejaVu Sans"/>
              </a:rPr>
              <a:t>JavaScript </a:t>
            </a:r>
            <a:r>
              <a:rPr b="0" lang="es-ES" sz="1050" spc="-41" strike="noStrike">
                <a:solidFill>
                  <a:srgbClr val="000000"/>
                </a:solidFill>
                <a:latin typeface="Calibri"/>
                <a:ea typeface="DejaVu Sans"/>
              </a:rPr>
              <a:t>o </a:t>
            </a:r>
            <a:r>
              <a:rPr b="0" lang="es-ES" sz="1050" spc="9" strike="noStrike">
                <a:solidFill>
                  <a:srgbClr val="000000"/>
                </a:solidFill>
                <a:latin typeface="Calibri"/>
                <a:ea typeface="DejaVu Sans"/>
              </a:rPr>
              <a:t>JQuery  </a:t>
            </a:r>
            <a:r>
              <a:rPr b="0" lang="es-ES" sz="1050" spc="7" strike="noStrike">
                <a:solidFill>
                  <a:srgbClr val="000000"/>
                </a:solidFill>
                <a:latin typeface="Calibri"/>
                <a:ea typeface="DejaVu Sans"/>
              </a:rPr>
              <a:t>Con </a:t>
            </a:r>
            <a:r>
              <a:rPr b="0" lang="es-ES" sz="1050" spc="66" strike="noStrike">
                <a:solidFill>
                  <a:srgbClr val="000000"/>
                </a:solidFill>
                <a:latin typeface="Calibri"/>
                <a:ea typeface="DejaVu Sans"/>
              </a:rPr>
              <a:t>HTML5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tenemos 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la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opción 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usar 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la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etiqueta </a:t>
            </a:r>
            <a:r>
              <a:rPr b="0" lang="es-ES" sz="1050" spc="7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100" strike="noStrike">
                <a:solidFill>
                  <a:srgbClr val="000000"/>
                </a:solidFill>
                <a:latin typeface="Courier New"/>
                <a:ea typeface="DejaVu Sans"/>
              </a:rPr>
              <a:t>&lt;picture&gt;</a:t>
            </a:r>
            <a:endParaRPr b="0" lang="es-ES" sz="1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4"/>
              </a:spcBef>
            </a:pP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recientemente</a:t>
            </a:r>
            <a:r>
              <a:rPr b="0" lang="es-ES" sz="1050" spc="49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aceptada</a:t>
            </a:r>
            <a:endParaRPr b="0" lang="es-ES" sz="1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es-ES" sz="1050" spc="-1" strike="noStrike">
              <a:latin typeface="Arial"/>
            </a:endParaRPr>
          </a:p>
          <a:p>
            <a:pPr marL="12600">
              <a:lnSpc>
                <a:spcPct val="102000"/>
              </a:lnSpc>
              <a:spcBef>
                <a:spcPts val="6"/>
              </a:spcBef>
            </a:pPr>
            <a:r>
              <a:rPr b="0" lang="es-ES" sz="1050" spc="35" strike="noStrike">
                <a:solidFill>
                  <a:srgbClr val="000000"/>
                </a:solidFill>
                <a:latin typeface="Calibri"/>
                <a:ea typeface="DejaVu Sans"/>
              </a:rPr>
              <a:t>En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esta etiqueta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podemos definir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cargas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selectivas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en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función </a:t>
            </a:r>
            <a:r>
              <a:rPr b="0" lang="es-ES" sz="1050" spc="-52" strike="noStrike">
                <a:solidFill>
                  <a:srgbClr val="000000"/>
                </a:solidFill>
                <a:latin typeface="Calibri"/>
                <a:ea typeface="DejaVu Sans"/>
              </a:rPr>
              <a:t>de 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parámetros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resolución,anchura,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etc. </a:t>
            </a:r>
            <a:r>
              <a:rPr b="0" lang="es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(de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forma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similar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una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media 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query)</a:t>
            </a:r>
            <a:endParaRPr b="0" lang="es-ES" sz="1050" spc="-1" strike="noStrike">
              <a:latin typeface="Arial"/>
            </a:endParaRPr>
          </a:p>
        </p:txBody>
      </p:sp>
      <p:sp>
        <p:nvSpPr>
          <p:cNvPr id="272" name="object 11"/>
          <p:cNvSpPr/>
          <p:nvPr/>
        </p:nvSpPr>
        <p:spPr>
          <a:xfrm>
            <a:off x="0" y="3346200"/>
            <a:ext cx="1535400" cy="10908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object 12"/>
          <p:cNvSpPr/>
          <p:nvPr/>
        </p:nvSpPr>
        <p:spPr>
          <a:xfrm>
            <a:off x="153612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5a270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object 13"/>
          <p:cNvSpPr/>
          <p:nvPr/>
        </p:nvSpPr>
        <p:spPr>
          <a:xfrm>
            <a:off x="307188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PlaceHolder 2"/>
          <p:cNvSpPr>
            <a:spLocks noGrp="1"/>
          </p:cNvSpPr>
          <p:nvPr>
            <p:ph type="ftr"/>
          </p:nvPr>
        </p:nvSpPr>
        <p:spPr>
          <a:xfrm>
            <a:off x="117720" y="3353760"/>
            <a:ext cx="12996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Diseño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Interfaces 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Web  </a:t>
            </a:r>
            <a:r>
              <a:rPr b="0" lang="es-ES" sz="600" spc="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86" strike="noStrike">
                <a:solidFill>
                  <a:srgbClr val="ffffff"/>
                </a:solidFill>
                <a:latin typeface="Calibri"/>
              </a:rPr>
              <a:t>(DAW)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dt"/>
          </p:nvPr>
        </p:nvSpPr>
        <p:spPr>
          <a:xfrm>
            <a:off x="1583640" y="3353760"/>
            <a:ext cx="14400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Integración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Contenidos</a:t>
            </a:r>
            <a:r>
              <a:rPr b="0" lang="es-ES" sz="600" spc="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35" strike="noStrike">
                <a:solidFill>
                  <a:srgbClr val="ffffff"/>
                </a:solidFill>
                <a:latin typeface="Calibri"/>
              </a:rPr>
              <a:t>Multimedia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277" name="object 16"/>
          <p:cNvSpPr/>
          <p:nvPr/>
        </p:nvSpPr>
        <p:spPr>
          <a:xfrm>
            <a:off x="3755520" y="3353760"/>
            <a:ext cx="30672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60" strike="noStrike">
                <a:solidFill>
                  <a:srgbClr val="ffffff"/>
                </a:solidFill>
                <a:latin typeface="Calibri"/>
                <a:ea typeface="DejaVu Sans"/>
              </a:rPr>
              <a:t>Tema</a:t>
            </a:r>
            <a:r>
              <a:rPr b="0" lang="es-ES" sz="6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sldNum"/>
          </p:nvPr>
        </p:nvSpPr>
        <p:spPr>
          <a:xfrm>
            <a:off x="4232880" y="3353760"/>
            <a:ext cx="3200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5560">
              <a:lnSpc>
                <a:spcPts val="660"/>
              </a:lnSpc>
            </a:pPr>
            <a:fld id="{83BA24BB-F2CC-4C0C-A536-06FBB9C71056}" type="slidenum">
              <a:rPr b="0" lang="es-ES" sz="600" spc="41" strike="noStrike">
                <a:solidFill>
                  <a:srgbClr val="ffffff"/>
                </a:solidFill>
                <a:latin typeface="Calibri"/>
              </a:rPr>
              <a:t>&lt;número&gt;</a:t>
            </a:fld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109" strike="noStrike">
                <a:solidFill>
                  <a:srgbClr val="ffffff"/>
                </a:solidFill>
                <a:latin typeface="Calibri"/>
              </a:rPr>
              <a:t>/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22</a:t>
            </a:r>
            <a:endParaRPr b="0" lang="es-ES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object 1"/>
          <p:cNvSpPr/>
          <p:nvPr/>
        </p:nvSpPr>
        <p:spPr>
          <a:xfrm>
            <a:off x="1881000" y="13320"/>
            <a:ext cx="36756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  <a:ea typeface="DejaVu Sans"/>
              </a:rPr>
              <a:t>Imágenes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280" name="object 42"/>
          <p:cNvSpPr/>
          <p:nvPr/>
        </p:nvSpPr>
        <p:spPr>
          <a:xfrm>
            <a:off x="230400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object 43"/>
          <p:cNvSpPr/>
          <p:nvPr/>
        </p:nvSpPr>
        <p:spPr>
          <a:xfrm>
            <a:off x="0" y="140040"/>
            <a:ext cx="4607640" cy="353520"/>
          </a:xfrm>
          <a:custGeom>
            <a:avLst/>
            <a:gdLst/>
            <a:ah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95400" y="219240"/>
            <a:ext cx="441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ct val="100000"/>
              </a:lnSpc>
            </a:pPr>
            <a:r>
              <a:rPr b="0" lang="es-ES" sz="1400" spc="-26" strike="noStrike">
                <a:solidFill>
                  <a:srgbClr val="ffffff"/>
                </a:solidFill>
                <a:latin typeface="Calibri"/>
              </a:rPr>
              <a:t>Insertar</a:t>
            </a:r>
            <a:r>
              <a:rPr b="0" lang="es-ES" sz="1400" spc="6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400" spc="-35" strike="noStrike">
                <a:solidFill>
                  <a:srgbClr val="ffffff"/>
                </a:solidFill>
                <a:latin typeface="Calibri"/>
              </a:rPr>
              <a:t>imágenes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83" name="object 49"/>
          <p:cNvSpPr/>
          <p:nvPr/>
        </p:nvSpPr>
        <p:spPr>
          <a:xfrm>
            <a:off x="360000" y="1688760"/>
            <a:ext cx="4080960" cy="65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 algn="just">
              <a:lnSpc>
                <a:spcPct val="102000"/>
              </a:lnSpc>
            </a:pPr>
            <a:r>
              <a:rPr b="0" lang="es-ES" sz="1050" spc="-1" strike="noStrike">
                <a:solidFill>
                  <a:srgbClr val="000000"/>
                </a:solidFill>
                <a:latin typeface="Arial"/>
                <a:ea typeface="DejaVu Sans"/>
              </a:rPr>
              <a:t>&lt;Picture&gt; cómo debe cargarse las imágenes del sitio Web</a:t>
            </a:r>
            <a:endParaRPr b="0" lang="es-ES" sz="1050" spc="-1" strike="noStrike">
              <a:latin typeface="Arial"/>
            </a:endParaRPr>
          </a:p>
          <a:p>
            <a:pPr marL="12600" algn="just">
              <a:lnSpc>
                <a:spcPct val="102000"/>
              </a:lnSpc>
            </a:pPr>
            <a:r>
              <a:rPr b="0" lang="es-ES" sz="1050" spc="-1" strike="noStrike">
                <a:solidFill>
                  <a:srgbClr val="000000"/>
                </a:solidFill>
                <a:latin typeface="Arial"/>
                <a:ea typeface="DejaVu Sans"/>
              </a:rPr>
              <a:t>Es posible escribir código HTML limpio y semántico dejando que el navegador haga el trabajo de seleccionar la imagen mejor para cada situación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similar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una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media 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query)</a:t>
            </a:r>
            <a:endParaRPr b="0" lang="es-ES" sz="1050" spc="-1" strike="noStrike">
              <a:latin typeface="Arial"/>
            </a:endParaRPr>
          </a:p>
        </p:txBody>
      </p:sp>
      <p:sp>
        <p:nvSpPr>
          <p:cNvPr id="284" name="object 50"/>
          <p:cNvSpPr/>
          <p:nvPr/>
        </p:nvSpPr>
        <p:spPr>
          <a:xfrm>
            <a:off x="0" y="3346200"/>
            <a:ext cx="1535400" cy="10908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object 51"/>
          <p:cNvSpPr/>
          <p:nvPr/>
        </p:nvSpPr>
        <p:spPr>
          <a:xfrm>
            <a:off x="153612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5a270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object 52"/>
          <p:cNvSpPr/>
          <p:nvPr/>
        </p:nvSpPr>
        <p:spPr>
          <a:xfrm>
            <a:off x="307188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PlaceHolder 2"/>
          <p:cNvSpPr>
            <a:spLocks noGrp="1"/>
          </p:cNvSpPr>
          <p:nvPr>
            <p:ph type="ftr"/>
          </p:nvPr>
        </p:nvSpPr>
        <p:spPr>
          <a:xfrm>
            <a:off x="117720" y="3353760"/>
            <a:ext cx="12996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Diseño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Interfaces 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Web  </a:t>
            </a:r>
            <a:r>
              <a:rPr b="0" lang="es-ES" sz="600" spc="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86" strike="noStrike">
                <a:solidFill>
                  <a:srgbClr val="ffffff"/>
                </a:solidFill>
                <a:latin typeface="Calibri"/>
              </a:rPr>
              <a:t>(DAW)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dt"/>
          </p:nvPr>
        </p:nvSpPr>
        <p:spPr>
          <a:xfrm>
            <a:off x="1583640" y="3353760"/>
            <a:ext cx="14400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Integración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Contenidos</a:t>
            </a:r>
            <a:r>
              <a:rPr b="0" lang="es-ES" sz="600" spc="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35" strike="noStrike">
                <a:solidFill>
                  <a:srgbClr val="ffffff"/>
                </a:solidFill>
                <a:latin typeface="Calibri"/>
              </a:rPr>
              <a:t>Multimedia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289" name="object 55"/>
          <p:cNvSpPr/>
          <p:nvPr/>
        </p:nvSpPr>
        <p:spPr>
          <a:xfrm>
            <a:off x="3755520" y="3353760"/>
            <a:ext cx="30672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60" strike="noStrike">
                <a:solidFill>
                  <a:srgbClr val="ffffff"/>
                </a:solidFill>
                <a:latin typeface="Calibri"/>
                <a:ea typeface="DejaVu Sans"/>
              </a:rPr>
              <a:t>Tema</a:t>
            </a:r>
            <a:r>
              <a:rPr b="0" lang="es-ES" sz="6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sldNum"/>
          </p:nvPr>
        </p:nvSpPr>
        <p:spPr>
          <a:xfrm>
            <a:off x="4232880" y="3353760"/>
            <a:ext cx="3200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5560">
              <a:lnSpc>
                <a:spcPts val="660"/>
              </a:lnSpc>
            </a:pPr>
            <a:fld id="{9B0FF143-B823-41A0-ACF4-93C68E952A1C}" type="slidenum">
              <a:rPr b="0" lang="es-ES" sz="600" spc="41" strike="noStrike">
                <a:solidFill>
                  <a:srgbClr val="ffffff"/>
                </a:solidFill>
                <a:latin typeface="Calibri"/>
              </a:rPr>
              <a:t>&lt;número&gt;</a:t>
            </a:fld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109" strike="noStrike">
                <a:solidFill>
                  <a:srgbClr val="ffffff"/>
                </a:solidFill>
                <a:latin typeface="Calibri"/>
              </a:rPr>
              <a:t>/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22</a:t>
            </a:r>
            <a:endParaRPr b="0" lang="es-ES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object 2"/>
          <p:cNvSpPr/>
          <p:nvPr/>
        </p:nvSpPr>
        <p:spPr>
          <a:xfrm>
            <a:off x="1881000" y="13320"/>
            <a:ext cx="36756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  <a:ea typeface="DejaVu Sans"/>
              </a:rPr>
              <a:t>Imágenes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292" name="object 3"/>
          <p:cNvSpPr/>
          <p:nvPr/>
        </p:nvSpPr>
        <p:spPr>
          <a:xfrm>
            <a:off x="230400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object 4"/>
          <p:cNvSpPr/>
          <p:nvPr/>
        </p:nvSpPr>
        <p:spPr>
          <a:xfrm>
            <a:off x="0" y="140040"/>
            <a:ext cx="4607640" cy="353520"/>
          </a:xfrm>
          <a:custGeom>
            <a:avLst/>
            <a:gdLst/>
            <a:ah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95400" y="219240"/>
            <a:ext cx="441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ct val="100000"/>
              </a:lnSpc>
            </a:pPr>
            <a:r>
              <a:rPr b="0" lang="es-ES" sz="1400" spc="-26" strike="noStrike">
                <a:solidFill>
                  <a:srgbClr val="ffffff"/>
                </a:solidFill>
                <a:latin typeface="Calibri"/>
              </a:rPr>
              <a:t>Insertar</a:t>
            </a:r>
            <a:r>
              <a:rPr b="0" lang="es-ES" sz="1400" spc="6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400" spc="-35" strike="noStrike">
                <a:solidFill>
                  <a:srgbClr val="ffffff"/>
                </a:solidFill>
                <a:latin typeface="Calibri"/>
              </a:rPr>
              <a:t>imágenes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95" name="object 6"/>
          <p:cNvSpPr/>
          <p:nvPr/>
        </p:nvSpPr>
        <p:spPr>
          <a:xfrm>
            <a:off x="97200" y="816120"/>
            <a:ext cx="4413240" cy="1711440"/>
          </a:xfrm>
          <a:prstGeom prst="rect">
            <a:avLst/>
          </a:pr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276840">
              <a:lnSpc>
                <a:spcPct val="100000"/>
              </a:lnSpc>
              <a:spcBef>
                <a:spcPts val="136"/>
              </a:spcBef>
            </a:pPr>
            <a:r>
              <a:rPr b="0" lang="es-ES" sz="1000" spc="80" strike="noStrike">
                <a:solidFill>
                  <a:srgbClr val="000000"/>
                </a:solidFill>
                <a:latin typeface="Times New Roman"/>
                <a:ea typeface="DejaVu Sans"/>
              </a:rPr>
              <a:t>&lt;picture&gt;</a:t>
            </a:r>
            <a:endParaRPr b="0" lang="es-ES" sz="1000" spc="-1" strike="noStrike">
              <a:latin typeface="Arial"/>
            </a:endParaRPr>
          </a:p>
          <a:p>
            <a:pPr marL="276840">
              <a:lnSpc>
                <a:spcPct val="100000"/>
              </a:lnSpc>
              <a:spcBef>
                <a:spcPts val="40"/>
              </a:spcBef>
            </a:pPr>
            <a:endParaRPr b="0" lang="es-ES" sz="1000" spc="-1" strike="noStrike">
              <a:latin typeface="Arial"/>
            </a:endParaRPr>
          </a:p>
          <a:p>
            <a:pPr marL="276840">
              <a:lnSpc>
                <a:spcPts val="1199"/>
              </a:lnSpc>
            </a:pPr>
            <a:r>
              <a:rPr b="0" lang="es-ES" sz="1000" spc="60" strike="noStrike">
                <a:solidFill>
                  <a:srgbClr val="000000"/>
                </a:solidFill>
                <a:latin typeface="Times New Roman"/>
                <a:ea typeface="DejaVu Sans"/>
              </a:rPr>
              <a:t>&lt;source</a:t>
            </a:r>
            <a:endParaRPr b="0" lang="es-ES" sz="1000" spc="-1" strike="noStrike">
              <a:latin typeface="Arial"/>
            </a:endParaRPr>
          </a:p>
          <a:p>
            <a:pPr marL="276840">
              <a:lnSpc>
                <a:spcPts val="1199"/>
              </a:lnSpc>
              <a:spcBef>
                <a:spcPts val="34"/>
              </a:spcBef>
            </a:pPr>
            <a:r>
              <a:rPr b="0" lang="es-ES" sz="1000" spc="60" strike="noStrike">
                <a:solidFill>
                  <a:srgbClr val="000000"/>
                </a:solidFill>
                <a:latin typeface="Times New Roman"/>
                <a:ea typeface="DejaVu Sans"/>
              </a:rPr>
              <a:t>media="(min-width: </a:t>
            </a:r>
            <a:r>
              <a:rPr b="0" lang="es-ES" sz="1000" spc="55" strike="noStrike">
                <a:solidFill>
                  <a:srgbClr val="000000"/>
                </a:solidFill>
                <a:latin typeface="Times New Roman"/>
                <a:ea typeface="DejaVu Sans"/>
              </a:rPr>
              <a:t>650px)"  srcset="images/image-medium.png"&gt;</a:t>
            </a:r>
            <a:endParaRPr b="0" lang="es-ES" sz="1000" spc="-1" strike="noStrike">
              <a:latin typeface="Arial"/>
            </a:endParaRPr>
          </a:p>
          <a:p>
            <a:pPr marL="276840">
              <a:lnSpc>
                <a:spcPct val="100000"/>
              </a:lnSpc>
            </a:pPr>
            <a:endParaRPr b="0" lang="es-ES" sz="1000" spc="-1" strike="noStrike">
              <a:latin typeface="Arial"/>
            </a:endParaRPr>
          </a:p>
          <a:p>
            <a:pPr marL="276840">
              <a:lnSpc>
                <a:spcPts val="1199"/>
              </a:lnSpc>
            </a:pPr>
            <a:r>
              <a:rPr b="0" lang="es-ES" sz="1000" spc="60" strike="noStrike">
                <a:solidFill>
                  <a:srgbClr val="000000"/>
                </a:solidFill>
                <a:latin typeface="Times New Roman"/>
                <a:ea typeface="DejaVu Sans"/>
              </a:rPr>
              <a:t>&lt;source</a:t>
            </a:r>
            <a:endParaRPr b="0" lang="es-ES" sz="1000" spc="-1" strike="noStrike">
              <a:latin typeface="Arial"/>
            </a:endParaRPr>
          </a:p>
          <a:p>
            <a:pPr marL="276840">
              <a:lnSpc>
                <a:spcPts val="1199"/>
              </a:lnSpc>
              <a:spcBef>
                <a:spcPts val="34"/>
              </a:spcBef>
            </a:pPr>
            <a:r>
              <a:rPr b="0" lang="es-ES" sz="1000" spc="60" strike="noStrike">
                <a:solidFill>
                  <a:srgbClr val="000000"/>
                </a:solidFill>
                <a:latin typeface="Times New Roman"/>
                <a:ea typeface="DejaVu Sans"/>
              </a:rPr>
              <a:t>media="(min-width: </a:t>
            </a:r>
            <a:r>
              <a:rPr b="0" lang="es-ES" sz="1000" spc="55" strike="noStrike">
                <a:solidFill>
                  <a:srgbClr val="000000"/>
                </a:solidFill>
                <a:latin typeface="Times New Roman"/>
                <a:ea typeface="DejaVu Sans"/>
              </a:rPr>
              <a:t>465px)"  </a:t>
            </a:r>
            <a:r>
              <a:rPr b="0" lang="es-ES" sz="1000" spc="75" strike="noStrike">
                <a:solidFill>
                  <a:srgbClr val="000000"/>
                </a:solidFill>
                <a:latin typeface="Times New Roman"/>
                <a:ea typeface="DejaVu Sans"/>
              </a:rPr>
              <a:t>srcset="images/image-small.png"&gt;</a:t>
            </a:r>
            <a:endParaRPr b="0" lang="es-ES" sz="1000" spc="-1" strike="noStrike">
              <a:latin typeface="Arial"/>
            </a:endParaRPr>
          </a:p>
          <a:p>
            <a:pPr marL="276840">
              <a:lnSpc>
                <a:spcPct val="100000"/>
              </a:lnSpc>
            </a:pPr>
            <a:endParaRPr b="0" lang="es-ES" sz="1000" spc="-1" strike="noStrike">
              <a:latin typeface="Arial"/>
            </a:endParaRPr>
          </a:p>
          <a:p>
            <a:pPr marL="276840">
              <a:lnSpc>
                <a:spcPct val="100000"/>
              </a:lnSpc>
            </a:pPr>
            <a:r>
              <a:rPr b="0" lang="es-ES" sz="1000" spc="-12" strike="noStrike">
                <a:solidFill>
                  <a:srgbClr val="000000"/>
                </a:solidFill>
                <a:latin typeface="Times New Roman"/>
                <a:ea typeface="DejaVu Sans"/>
              </a:rPr>
              <a:t>&lt;img  </a:t>
            </a:r>
            <a:r>
              <a:rPr b="0" lang="es-ES" sz="1000" spc="86" strike="noStrike">
                <a:solidFill>
                  <a:srgbClr val="000000"/>
                </a:solidFill>
                <a:latin typeface="Times New Roman"/>
                <a:ea typeface="DejaVu Sans"/>
              </a:rPr>
              <a:t>src="images/image-default.png"</a:t>
            </a:r>
            <a:r>
              <a:rPr b="0" lang="es-ES" sz="1000" spc="24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1000" spc="-46" strike="noStrike">
                <a:solidFill>
                  <a:srgbClr val="000000"/>
                </a:solidFill>
                <a:latin typeface="Times New Roman"/>
                <a:ea typeface="DejaVu Sans"/>
              </a:rPr>
              <a:t>&gt;</a:t>
            </a:r>
            <a:endParaRPr b="0" lang="es-ES" sz="1000" spc="-1" strike="noStrike">
              <a:latin typeface="Arial"/>
            </a:endParaRPr>
          </a:p>
          <a:p>
            <a:pPr marL="276840">
              <a:lnSpc>
                <a:spcPct val="100000"/>
              </a:lnSpc>
              <a:spcBef>
                <a:spcPts val="40"/>
              </a:spcBef>
            </a:pPr>
            <a:endParaRPr b="0" lang="es-ES" sz="1000" spc="-1" strike="noStrike">
              <a:latin typeface="Arial"/>
            </a:endParaRPr>
          </a:p>
          <a:p>
            <a:pPr marL="276840">
              <a:lnSpc>
                <a:spcPct val="100000"/>
              </a:lnSpc>
            </a:pPr>
            <a:r>
              <a:rPr b="0" lang="es-ES" sz="1000" spc="94" strike="noStrike">
                <a:solidFill>
                  <a:srgbClr val="000000"/>
                </a:solidFill>
                <a:latin typeface="Times New Roman"/>
                <a:ea typeface="DejaVu Sans"/>
              </a:rPr>
              <a:t>&lt;/picture&gt;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296" name="object 7"/>
          <p:cNvSpPr/>
          <p:nvPr/>
        </p:nvSpPr>
        <p:spPr>
          <a:xfrm>
            <a:off x="0" y="3346200"/>
            <a:ext cx="1535400" cy="10908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object 8"/>
          <p:cNvSpPr/>
          <p:nvPr/>
        </p:nvSpPr>
        <p:spPr>
          <a:xfrm>
            <a:off x="153612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5a270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object 9"/>
          <p:cNvSpPr/>
          <p:nvPr/>
        </p:nvSpPr>
        <p:spPr>
          <a:xfrm>
            <a:off x="307188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PlaceHolder 2"/>
          <p:cNvSpPr>
            <a:spLocks noGrp="1"/>
          </p:cNvSpPr>
          <p:nvPr>
            <p:ph type="ftr"/>
          </p:nvPr>
        </p:nvSpPr>
        <p:spPr>
          <a:xfrm>
            <a:off x="117720" y="3353760"/>
            <a:ext cx="12996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Diseño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Interfaces 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Web  </a:t>
            </a:r>
            <a:r>
              <a:rPr b="0" lang="es-ES" sz="600" spc="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86" strike="noStrike">
                <a:solidFill>
                  <a:srgbClr val="ffffff"/>
                </a:solidFill>
                <a:latin typeface="Calibri"/>
              </a:rPr>
              <a:t>(DAW)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dt"/>
          </p:nvPr>
        </p:nvSpPr>
        <p:spPr>
          <a:xfrm>
            <a:off x="1583640" y="3353760"/>
            <a:ext cx="14400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Integración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Contenidos</a:t>
            </a:r>
            <a:r>
              <a:rPr b="0" lang="es-ES" sz="600" spc="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35" strike="noStrike">
                <a:solidFill>
                  <a:srgbClr val="ffffff"/>
                </a:solidFill>
                <a:latin typeface="Calibri"/>
              </a:rPr>
              <a:t>Multimedia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301" name="object 12"/>
          <p:cNvSpPr/>
          <p:nvPr/>
        </p:nvSpPr>
        <p:spPr>
          <a:xfrm>
            <a:off x="3755520" y="3353760"/>
            <a:ext cx="30672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60" strike="noStrike">
                <a:solidFill>
                  <a:srgbClr val="ffffff"/>
                </a:solidFill>
                <a:latin typeface="Calibri"/>
                <a:ea typeface="DejaVu Sans"/>
              </a:rPr>
              <a:t>Tema</a:t>
            </a:r>
            <a:r>
              <a:rPr b="0" lang="es-ES" sz="6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sldNum"/>
          </p:nvPr>
        </p:nvSpPr>
        <p:spPr>
          <a:xfrm>
            <a:off x="4232880" y="3353760"/>
            <a:ext cx="3200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5560">
              <a:lnSpc>
                <a:spcPts val="660"/>
              </a:lnSpc>
            </a:pPr>
            <a:fld id="{5868990C-A3BD-46BA-AA07-9625E83A31D5}" type="slidenum">
              <a:rPr b="0" lang="es-ES" sz="600" spc="41" strike="noStrike">
                <a:solidFill>
                  <a:srgbClr val="ffffff"/>
                </a:solidFill>
                <a:latin typeface="Calibri"/>
              </a:rPr>
              <a:t>&lt;número&gt;</a:t>
            </a:fld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109" strike="noStrike">
                <a:solidFill>
                  <a:srgbClr val="ffffff"/>
                </a:solidFill>
                <a:latin typeface="Calibri"/>
              </a:rPr>
              <a:t>/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22</a:t>
            </a:r>
            <a:endParaRPr b="0" lang="es-ES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object 2"/>
          <p:cNvSpPr/>
          <p:nvPr/>
        </p:nvSpPr>
        <p:spPr>
          <a:xfrm>
            <a:off x="2006640" y="13320"/>
            <a:ext cx="24192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600" spc="49" strike="noStrike">
                <a:solidFill>
                  <a:srgbClr val="ffffff"/>
                </a:solidFill>
                <a:latin typeface="Calibri"/>
                <a:ea typeface="DejaVu Sans"/>
              </a:rPr>
              <a:t>Audio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304" name="object 3"/>
          <p:cNvSpPr/>
          <p:nvPr/>
        </p:nvSpPr>
        <p:spPr>
          <a:xfrm>
            <a:off x="230400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object 4"/>
          <p:cNvSpPr/>
          <p:nvPr/>
        </p:nvSpPr>
        <p:spPr>
          <a:xfrm>
            <a:off x="0" y="140040"/>
            <a:ext cx="4607640" cy="353520"/>
          </a:xfrm>
          <a:custGeom>
            <a:avLst/>
            <a:gdLst/>
            <a:ah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95400" y="219240"/>
            <a:ext cx="441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ct val="100000"/>
              </a:lnSpc>
            </a:pPr>
            <a:r>
              <a:rPr b="0" lang="es-ES" sz="1400" spc="-12" strike="noStrike">
                <a:solidFill>
                  <a:srgbClr val="ffffff"/>
                </a:solidFill>
                <a:latin typeface="Calibri"/>
              </a:rPr>
              <a:t>Audio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307" name="object 6"/>
          <p:cNvSpPr/>
          <p:nvPr/>
        </p:nvSpPr>
        <p:spPr>
          <a:xfrm>
            <a:off x="314640" y="103248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object 7"/>
          <p:cNvSpPr/>
          <p:nvPr/>
        </p:nvSpPr>
        <p:spPr>
          <a:xfrm>
            <a:off x="314640" y="142056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object 8"/>
          <p:cNvSpPr/>
          <p:nvPr/>
        </p:nvSpPr>
        <p:spPr>
          <a:xfrm>
            <a:off x="314640" y="196056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object 9"/>
          <p:cNvSpPr/>
          <p:nvPr/>
        </p:nvSpPr>
        <p:spPr>
          <a:xfrm>
            <a:off x="566280" y="227916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object 10"/>
          <p:cNvSpPr/>
          <p:nvPr/>
        </p:nvSpPr>
        <p:spPr>
          <a:xfrm>
            <a:off x="566280" y="253908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126720" y="955080"/>
            <a:ext cx="4355640" cy="191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7640">
              <a:lnSpc>
                <a:spcPct val="100000"/>
              </a:lnSpc>
            </a:pPr>
            <a:r>
              <a:rPr b="0" lang="es-ES" sz="1050" spc="66" strike="noStrike">
                <a:solidFill>
                  <a:srgbClr val="000000"/>
                </a:solidFill>
                <a:latin typeface="Calibri"/>
              </a:rPr>
              <a:t>HTML5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</a:rPr>
              <a:t>ya  permite 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</a:rPr>
              <a:t>la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</a:rPr>
              <a:t>inclusión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</a:rPr>
              <a:t>de 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</a:rPr>
              <a:t>audio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</a:rPr>
              <a:t>directamente  usando</a:t>
            </a:r>
            <a:r>
              <a:rPr b="0" lang="es-ES" sz="1050" spc="6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050" spc="-100" strike="noStrike">
                <a:solidFill>
                  <a:srgbClr val="000000"/>
                </a:solidFill>
                <a:latin typeface="Courier New"/>
              </a:rPr>
              <a:t>&lt;audio&gt;</a:t>
            </a:r>
            <a:endParaRPr b="0" lang="es-ES" sz="1050" spc="-1" strike="noStrike">
              <a:latin typeface="Arial"/>
            </a:endParaRPr>
          </a:p>
          <a:p>
            <a:pPr marL="275040">
              <a:lnSpc>
                <a:spcPct val="100000"/>
              </a:lnSpc>
              <a:spcBef>
                <a:spcPts val="31"/>
              </a:spcBef>
            </a:pPr>
            <a:endParaRPr b="0" lang="es-ES" sz="1050" spc="-1" strike="noStrike">
              <a:latin typeface="Arial"/>
            </a:endParaRPr>
          </a:p>
          <a:p>
            <a:pPr marL="287640">
              <a:lnSpc>
                <a:spcPct val="102000"/>
              </a:lnSpc>
              <a:spcBef>
                <a:spcPts val="6"/>
              </a:spcBef>
            </a:pPr>
            <a:r>
              <a:rPr b="0" lang="es-ES" sz="1050" spc="-1" strike="noStrike">
                <a:solidFill>
                  <a:srgbClr val="000000"/>
                </a:solidFill>
                <a:latin typeface="Calibri"/>
              </a:rPr>
              <a:t>Existen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</a:rPr>
              <a:t>diferentes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</a:rPr>
              <a:t>formatos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</a:rPr>
              <a:t>según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</a:rPr>
              <a:t>el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</a:rPr>
              <a:t>nivel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</a:rPr>
              <a:t>de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</a:rPr>
              <a:t>compresión usado </a:t>
            </a:r>
            <a:r>
              <a:rPr b="0" lang="es-ES" sz="1050" spc="-4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</a:rPr>
              <a:t>si 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</a:rPr>
              <a:t>tiene  </a:t>
            </a:r>
            <a:r>
              <a:rPr b="0" lang="es-ES" sz="1050" spc="-41" strike="noStrike">
                <a:solidFill>
                  <a:srgbClr val="000000"/>
                </a:solidFill>
                <a:latin typeface="Calibri"/>
              </a:rPr>
              <a:t>o 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</a:rPr>
              <a:t>no 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</a:rPr>
              <a:t>perdida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0" lang="es-ES" sz="1050" spc="6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</a:rPr>
              <a:t>calidad</a:t>
            </a:r>
            <a:endParaRPr b="0" lang="es-ES" sz="1050" spc="-1" strike="noStrike">
              <a:latin typeface="Arial"/>
            </a:endParaRPr>
          </a:p>
          <a:p>
            <a:pPr marL="275040">
              <a:lnSpc>
                <a:spcPct val="100000"/>
              </a:lnSpc>
              <a:spcBef>
                <a:spcPts val="20"/>
              </a:spcBef>
            </a:pPr>
            <a:endParaRPr b="0" lang="es-ES" sz="1050" spc="-1" strike="noStrike">
              <a:latin typeface="Arial"/>
            </a:endParaRPr>
          </a:p>
          <a:p>
            <a:pPr marL="287640">
              <a:lnSpc>
                <a:spcPct val="100000"/>
              </a:lnSpc>
            </a:pPr>
            <a:r>
              <a:rPr b="0" lang="es-ES" sz="1050" spc="-7" strike="noStrike">
                <a:solidFill>
                  <a:srgbClr val="000000"/>
                </a:solidFill>
                <a:latin typeface="Calibri"/>
              </a:rPr>
              <a:t>También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</a:rPr>
              <a:t>hemos 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</a:rPr>
              <a:t>de 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</a:rPr>
              <a:t>diferenciar</a:t>
            </a:r>
            <a:r>
              <a:rPr b="0" lang="es-ES" sz="1050" spc="13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</a:rPr>
              <a:t>entre:</a:t>
            </a:r>
            <a:endParaRPr b="0" lang="es-ES" sz="1050" spc="-1" strike="noStrike">
              <a:latin typeface="Arial"/>
            </a:endParaRPr>
          </a:p>
          <a:p>
            <a:pPr marL="275040">
              <a:lnSpc>
                <a:spcPct val="100000"/>
              </a:lnSpc>
              <a:spcBef>
                <a:spcPts val="45"/>
              </a:spcBef>
            </a:pPr>
            <a:endParaRPr b="0" lang="es-ES" sz="1050" spc="-1" strike="noStrike">
              <a:latin typeface="Arial"/>
            </a:endParaRPr>
          </a:p>
          <a:p>
            <a:pPr marL="564480">
              <a:lnSpc>
                <a:spcPct val="100000"/>
              </a:lnSpc>
            </a:pPr>
            <a:r>
              <a:rPr b="1" lang="es-ES" sz="1000" spc="-46" strike="noStrike">
                <a:solidFill>
                  <a:srgbClr val="000000"/>
                </a:solidFill>
                <a:latin typeface="Tahoma"/>
              </a:rPr>
              <a:t>Codec  </a:t>
            </a:r>
            <a:r>
              <a:rPr b="1" lang="es-ES" sz="1000" spc="-72" strike="noStrike">
                <a:solidFill>
                  <a:srgbClr val="000000"/>
                </a:solidFill>
                <a:latin typeface="Tahoma"/>
              </a:rPr>
              <a:t>o  algoritmo  </a:t>
            </a:r>
            <a:r>
              <a:rPr b="1" lang="es-ES" sz="1000" spc="-80" strike="noStrike">
                <a:solidFill>
                  <a:srgbClr val="000000"/>
                </a:solidFill>
                <a:latin typeface="Tahoma"/>
              </a:rPr>
              <a:t>de  </a:t>
            </a:r>
            <a:r>
              <a:rPr b="1" lang="es-ES" sz="1000" spc="-60" strike="noStrike">
                <a:solidFill>
                  <a:srgbClr val="000000"/>
                </a:solidFill>
                <a:latin typeface="Tahoma"/>
              </a:rPr>
              <a:t>codificación/decodificación </a:t>
            </a:r>
            <a:r>
              <a:rPr b="0" lang="es-ES" sz="1000" spc="-66" strike="noStrike">
                <a:solidFill>
                  <a:srgbClr val="000000"/>
                </a:solidFill>
                <a:latin typeface="Tahoma"/>
              </a:rPr>
              <a:t>de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</a:rPr>
              <a:t>los</a:t>
            </a:r>
            <a:r>
              <a:rPr b="0" lang="es-ES" sz="1000" spc="-7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</a:rPr>
              <a:t>datos</a:t>
            </a:r>
            <a:endParaRPr b="0" lang="es-ES" sz="1000" spc="-1" strike="noStrike">
              <a:latin typeface="Arial"/>
            </a:endParaRPr>
          </a:p>
          <a:p>
            <a:pPr marL="564480">
              <a:lnSpc>
                <a:spcPct val="100000"/>
              </a:lnSpc>
              <a:spcBef>
                <a:spcPts val="845"/>
              </a:spcBef>
            </a:pPr>
            <a:r>
              <a:rPr b="1" lang="es-ES" sz="1000" spc="-72" strike="noStrike">
                <a:solidFill>
                  <a:srgbClr val="000000"/>
                </a:solidFill>
                <a:latin typeface="Tahoma"/>
              </a:rPr>
              <a:t>Contenedor o formato </a:t>
            </a:r>
            <a:r>
              <a:rPr b="1" lang="es-ES" sz="1000" spc="-80" strike="noStrike">
                <a:solidFill>
                  <a:srgbClr val="000000"/>
                </a:solidFill>
                <a:latin typeface="Tahoma"/>
              </a:rPr>
              <a:t>de </a:t>
            </a:r>
            <a:r>
              <a:rPr b="1" lang="es-ES" sz="1000" spc="-75" strike="noStrike">
                <a:solidFill>
                  <a:srgbClr val="000000"/>
                </a:solidFill>
                <a:latin typeface="Tahoma"/>
              </a:rPr>
              <a:t>archivo </a:t>
            </a:r>
            <a:r>
              <a:rPr b="0" lang="es-ES" sz="1000" spc="-66" strike="noStrike">
                <a:solidFill>
                  <a:srgbClr val="000000"/>
                </a:solidFill>
                <a:latin typeface="Tahoma"/>
              </a:rPr>
              <a:t>en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</a:rPr>
              <a:t>el </a:t>
            </a:r>
            <a:r>
              <a:rPr b="0" lang="es-ES" sz="1000" spc="-60" strike="noStrike">
                <a:solidFill>
                  <a:srgbClr val="000000"/>
                </a:solidFill>
                <a:latin typeface="Tahoma"/>
              </a:rPr>
              <a:t>que </a:t>
            </a:r>
            <a:r>
              <a:rPr b="0" lang="es-ES" sz="1000" spc="-55" strike="noStrike">
                <a:solidFill>
                  <a:srgbClr val="000000"/>
                </a:solidFill>
                <a:latin typeface="Tahoma"/>
              </a:rPr>
              <a:t>guardamos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</a:rPr>
              <a:t>los datos  </a:t>
            </a:r>
            <a:r>
              <a:rPr b="0" lang="es-ES" sz="1000" spc="-35" strike="noStrike">
                <a:solidFill>
                  <a:srgbClr val="000000"/>
                </a:solidFill>
                <a:latin typeface="Tahoma"/>
              </a:rPr>
              <a:t>codificados </a:t>
            </a:r>
            <a:r>
              <a:rPr b="0" lang="es-ES" sz="1000" spc="-32" strike="noStrike">
                <a:solidFill>
                  <a:srgbClr val="000000"/>
                </a:solidFill>
                <a:latin typeface="Tahoma"/>
              </a:rPr>
              <a:t>junto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</a:rPr>
              <a:t>con </a:t>
            </a:r>
            <a:r>
              <a:rPr b="0" lang="es-ES" sz="1000" spc="-26" strike="noStrike">
                <a:solidFill>
                  <a:srgbClr val="000000"/>
                </a:solidFill>
                <a:latin typeface="Tahoma"/>
              </a:rPr>
              <a:t>otra</a:t>
            </a:r>
            <a:r>
              <a:rPr b="0" lang="es-ES" sz="1000" spc="16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s-ES" sz="1000" spc="-35" strike="noStrike">
                <a:solidFill>
                  <a:srgbClr val="000000"/>
                </a:solidFill>
                <a:latin typeface="Tahoma"/>
              </a:rPr>
              <a:t>información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313" name="object 12"/>
          <p:cNvSpPr/>
          <p:nvPr/>
        </p:nvSpPr>
        <p:spPr>
          <a:xfrm>
            <a:off x="0" y="3346200"/>
            <a:ext cx="1535400" cy="10908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object 13"/>
          <p:cNvSpPr/>
          <p:nvPr/>
        </p:nvSpPr>
        <p:spPr>
          <a:xfrm>
            <a:off x="153612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5a270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object 14"/>
          <p:cNvSpPr/>
          <p:nvPr/>
        </p:nvSpPr>
        <p:spPr>
          <a:xfrm>
            <a:off x="307188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PlaceHolder 3"/>
          <p:cNvSpPr>
            <a:spLocks noGrp="1"/>
          </p:cNvSpPr>
          <p:nvPr>
            <p:ph type="ftr"/>
          </p:nvPr>
        </p:nvSpPr>
        <p:spPr>
          <a:xfrm>
            <a:off x="117720" y="3353760"/>
            <a:ext cx="12996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Diseño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Interfaces 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Web  </a:t>
            </a:r>
            <a:r>
              <a:rPr b="0" lang="es-ES" sz="600" spc="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86" strike="noStrike">
                <a:solidFill>
                  <a:srgbClr val="ffffff"/>
                </a:solidFill>
                <a:latin typeface="Calibri"/>
              </a:rPr>
              <a:t>(DAW)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dt"/>
          </p:nvPr>
        </p:nvSpPr>
        <p:spPr>
          <a:xfrm>
            <a:off x="1583640" y="3353760"/>
            <a:ext cx="14400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Integración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Contenidos</a:t>
            </a:r>
            <a:r>
              <a:rPr b="0" lang="es-ES" sz="600" spc="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35" strike="noStrike">
                <a:solidFill>
                  <a:srgbClr val="ffffff"/>
                </a:solidFill>
                <a:latin typeface="Calibri"/>
              </a:rPr>
              <a:t>Multimedia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318" name="object 17"/>
          <p:cNvSpPr/>
          <p:nvPr/>
        </p:nvSpPr>
        <p:spPr>
          <a:xfrm>
            <a:off x="3755520" y="3353760"/>
            <a:ext cx="30672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60" strike="noStrike">
                <a:solidFill>
                  <a:srgbClr val="ffffff"/>
                </a:solidFill>
                <a:latin typeface="Calibri"/>
                <a:ea typeface="DejaVu Sans"/>
              </a:rPr>
              <a:t>Tema</a:t>
            </a:r>
            <a:r>
              <a:rPr b="0" lang="es-ES" sz="6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sldNum"/>
          </p:nvPr>
        </p:nvSpPr>
        <p:spPr>
          <a:xfrm>
            <a:off x="4232880" y="3353760"/>
            <a:ext cx="3200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5560">
              <a:lnSpc>
                <a:spcPts val="660"/>
              </a:lnSpc>
            </a:pPr>
            <a:fld id="{C37E57DD-339B-47DA-9C43-59EA1C9D7A7B}" type="slidenum">
              <a:rPr b="0" lang="es-ES" sz="600" spc="41" strike="noStrike">
                <a:solidFill>
                  <a:srgbClr val="ffffff"/>
                </a:solidFill>
                <a:latin typeface="Calibri"/>
              </a:rPr>
              <a:t>&lt;número&gt;</a:t>
            </a:fld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109" strike="noStrike">
                <a:solidFill>
                  <a:srgbClr val="ffffff"/>
                </a:solidFill>
                <a:latin typeface="Calibri"/>
              </a:rPr>
              <a:t>/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22</a:t>
            </a:r>
            <a:endParaRPr b="0" lang="es-ES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object 2"/>
          <p:cNvSpPr/>
          <p:nvPr/>
        </p:nvSpPr>
        <p:spPr>
          <a:xfrm>
            <a:off x="2006640" y="13320"/>
            <a:ext cx="24192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600" spc="49" strike="noStrike">
                <a:solidFill>
                  <a:srgbClr val="ffffff"/>
                </a:solidFill>
                <a:latin typeface="Calibri"/>
                <a:ea typeface="DejaVu Sans"/>
              </a:rPr>
              <a:t>Audio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321" name="object 3"/>
          <p:cNvSpPr/>
          <p:nvPr/>
        </p:nvSpPr>
        <p:spPr>
          <a:xfrm>
            <a:off x="230400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object 4"/>
          <p:cNvSpPr/>
          <p:nvPr/>
        </p:nvSpPr>
        <p:spPr>
          <a:xfrm>
            <a:off x="0" y="140040"/>
            <a:ext cx="4607640" cy="353520"/>
          </a:xfrm>
          <a:custGeom>
            <a:avLst/>
            <a:gdLst/>
            <a:ah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95400" y="219240"/>
            <a:ext cx="441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ct val="100000"/>
              </a:lnSpc>
            </a:pPr>
            <a:r>
              <a:rPr b="0" lang="es-ES" sz="1400" spc="-7" strike="noStrike">
                <a:solidFill>
                  <a:srgbClr val="ffffff"/>
                </a:solidFill>
                <a:latin typeface="Calibri"/>
              </a:rPr>
              <a:t>Audio:</a:t>
            </a:r>
            <a:r>
              <a:rPr b="0" lang="es-ES" sz="1400" spc="4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400" spc="-32" strike="noStrike">
                <a:solidFill>
                  <a:srgbClr val="ffffff"/>
                </a:solidFill>
                <a:latin typeface="Calibri"/>
              </a:rPr>
              <a:t>formatos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324" name="object 6"/>
          <p:cNvSpPr/>
          <p:nvPr/>
        </p:nvSpPr>
        <p:spPr>
          <a:xfrm>
            <a:off x="314640" y="77904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object 7"/>
          <p:cNvSpPr/>
          <p:nvPr/>
        </p:nvSpPr>
        <p:spPr>
          <a:xfrm>
            <a:off x="566280" y="109764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object 8"/>
          <p:cNvSpPr/>
          <p:nvPr/>
        </p:nvSpPr>
        <p:spPr>
          <a:xfrm>
            <a:off x="566280" y="135756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object 9"/>
          <p:cNvSpPr/>
          <p:nvPr/>
        </p:nvSpPr>
        <p:spPr>
          <a:xfrm>
            <a:off x="566280" y="161712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object 10"/>
          <p:cNvSpPr/>
          <p:nvPr/>
        </p:nvSpPr>
        <p:spPr>
          <a:xfrm>
            <a:off x="566280" y="187704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object 11"/>
          <p:cNvSpPr/>
          <p:nvPr/>
        </p:nvSpPr>
        <p:spPr>
          <a:xfrm>
            <a:off x="314640" y="221148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object 12"/>
          <p:cNvSpPr/>
          <p:nvPr/>
        </p:nvSpPr>
        <p:spPr>
          <a:xfrm>
            <a:off x="566280" y="253008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object 13"/>
          <p:cNvSpPr/>
          <p:nvPr/>
        </p:nvSpPr>
        <p:spPr>
          <a:xfrm>
            <a:off x="566280" y="279000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object 14"/>
          <p:cNvSpPr/>
          <p:nvPr/>
        </p:nvSpPr>
        <p:spPr>
          <a:xfrm>
            <a:off x="566280" y="304956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object 15"/>
          <p:cNvSpPr/>
          <p:nvPr/>
        </p:nvSpPr>
        <p:spPr>
          <a:xfrm>
            <a:off x="402120" y="700920"/>
            <a:ext cx="2281320" cy="185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Ejemplos 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codecs</a:t>
            </a:r>
            <a:r>
              <a:rPr b="0" lang="es-ES" sz="1050" spc="-5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son:</a:t>
            </a:r>
            <a:endParaRPr b="0" lang="es-ES" sz="1050" spc="-1" strike="noStrike">
              <a:latin typeface="Arial"/>
            </a:endParaRPr>
          </a:p>
          <a:p>
            <a:pPr marL="289440">
              <a:lnSpc>
                <a:spcPct val="170000"/>
              </a:lnSpc>
              <a:spcBef>
                <a:spcPts val="181"/>
              </a:spcBef>
            </a:pPr>
            <a:r>
              <a:rPr b="0" lang="es-ES" sz="1000" spc="41" strike="noStrike">
                <a:solidFill>
                  <a:srgbClr val="000000"/>
                </a:solidFill>
                <a:latin typeface="Tahoma"/>
                <a:ea typeface="DejaVu Sans"/>
              </a:rPr>
              <a:t>FL</a:t>
            </a:r>
            <a:r>
              <a:rPr b="0" lang="es-ES" sz="10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s-ES" sz="1000" spc="15" strike="noStrike">
                <a:solidFill>
                  <a:srgbClr val="000000"/>
                </a:solidFill>
                <a:latin typeface="Tahoma"/>
                <a:ea typeface="DejaVu Sans"/>
              </a:rPr>
              <a:t>C  </a:t>
            </a:r>
            <a:r>
              <a:rPr b="0" lang="es-ES" sz="1000" spc="35" strike="noStrike">
                <a:solidFill>
                  <a:srgbClr val="000000"/>
                </a:solidFill>
                <a:latin typeface="Tahoma"/>
                <a:ea typeface="DejaVu Sans"/>
              </a:rPr>
              <a:t>MP3</a:t>
            </a:r>
            <a:endParaRPr b="0" lang="es-ES" sz="1000" spc="-1" strike="noStrike">
              <a:latin typeface="Arial"/>
            </a:endParaRPr>
          </a:p>
          <a:p>
            <a:pPr marL="289440">
              <a:lnSpc>
                <a:spcPct val="170000"/>
              </a:lnSpc>
            </a:pPr>
            <a:r>
              <a:rPr b="0" lang="es-ES" sz="1000" spc="29" strike="noStrike">
                <a:solidFill>
                  <a:srgbClr val="000000"/>
                </a:solidFill>
                <a:latin typeface="Tahoma"/>
                <a:ea typeface="DejaVu Sans"/>
              </a:rPr>
              <a:t>V</a:t>
            </a:r>
            <a:r>
              <a:rPr b="0" lang="es-ES" sz="1000" spc="-75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s-ES" sz="1000" spc="-35" strike="noStrike">
                <a:solidFill>
                  <a:srgbClr val="000000"/>
                </a:solidFill>
                <a:latin typeface="Tahoma"/>
                <a:ea typeface="DejaVu Sans"/>
              </a:rPr>
              <a:t>rbis  </a:t>
            </a:r>
            <a:r>
              <a:rPr b="0" lang="es-ES" sz="1000" spc="60" strike="noStrike">
                <a:solidFill>
                  <a:srgbClr val="000000"/>
                </a:solidFill>
                <a:latin typeface="Tahoma"/>
                <a:ea typeface="DejaVu Sans"/>
              </a:rPr>
              <a:t>WMA</a:t>
            </a:r>
            <a:endParaRPr b="0" lang="es-ES" sz="10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40"/>
              </a:spcBef>
            </a:pPr>
            <a:endParaRPr b="0" lang="es-ES" sz="1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Ejemplos 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contenedores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son:</a:t>
            </a:r>
            <a:endParaRPr b="0" lang="es-ES" sz="1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endParaRPr b="0" lang="es-ES" sz="1050" spc="-1" strike="noStrike">
              <a:latin typeface="Arial"/>
            </a:endParaRPr>
          </a:p>
          <a:p>
            <a:pPr marL="289440">
              <a:lnSpc>
                <a:spcPct val="100000"/>
              </a:lnSpc>
            </a:pPr>
            <a:r>
              <a:rPr b="0" lang="es-ES" sz="1000" spc="49" strike="noStrike">
                <a:solidFill>
                  <a:srgbClr val="000000"/>
                </a:solidFill>
                <a:latin typeface="Tahoma"/>
                <a:ea typeface="DejaVu Sans"/>
              </a:rPr>
              <a:t>MPG</a:t>
            </a:r>
            <a:endParaRPr b="0" lang="es-ES" sz="1000" spc="-1" strike="noStrike">
              <a:latin typeface="Arial"/>
            </a:endParaRPr>
          </a:p>
          <a:p>
            <a:pPr marL="289440">
              <a:lnSpc>
                <a:spcPct val="170000"/>
              </a:lnSpc>
            </a:pPr>
            <a:r>
              <a:rPr b="0" lang="es-ES" sz="1000" spc="1" strike="noStrike">
                <a:solidFill>
                  <a:srgbClr val="000000"/>
                </a:solidFill>
                <a:latin typeface="Tahoma"/>
                <a:ea typeface="DejaVu Sans"/>
              </a:rPr>
              <a:t>OGG </a:t>
            </a:r>
            <a:r>
              <a:rPr b="0" lang="es-ES" sz="1000" spc="-21" strike="noStrike">
                <a:solidFill>
                  <a:srgbClr val="000000"/>
                </a:solidFill>
                <a:latin typeface="Tahoma"/>
                <a:ea typeface="DejaVu Sans"/>
              </a:rPr>
              <a:t>(Permite </a:t>
            </a:r>
            <a:r>
              <a:rPr b="0" lang="es-ES" sz="1000" spc="-32" strike="noStrike">
                <a:solidFill>
                  <a:srgbClr val="000000"/>
                </a:solidFill>
                <a:latin typeface="Tahoma"/>
                <a:ea typeface="DejaVu Sans"/>
              </a:rPr>
              <a:t>Vorbis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y </a:t>
            </a:r>
            <a:r>
              <a:rPr b="0" lang="es-ES" sz="1000" spc="-32" strike="noStrike">
                <a:solidFill>
                  <a:srgbClr val="000000"/>
                </a:solidFill>
                <a:latin typeface="Tahoma"/>
                <a:ea typeface="DejaVu Sans"/>
              </a:rPr>
              <a:t>otros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codecs)  </a:t>
            </a:r>
            <a:r>
              <a:rPr b="0" lang="es-ES" sz="1000" spc="-12" strike="noStrike">
                <a:solidFill>
                  <a:srgbClr val="000000"/>
                </a:solidFill>
                <a:latin typeface="Tahoma"/>
                <a:ea typeface="DejaVu Sans"/>
              </a:rPr>
              <a:t>QuickTime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334" name="object 16"/>
          <p:cNvSpPr/>
          <p:nvPr/>
        </p:nvSpPr>
        <p:spPr>
          <a:xfrm>
            <a:off x="0" y="3346200"/>
            <a:ext cx="1535400" cy="10908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object 17"/>
          <p:cNvSpPr/>
          <p:nvPr/>
        </p:nvSpPr>
        <p:spPr>
          <a:xfrm>
            <a:off x="153612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5a270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object 18"/>
          <p:cNvSpPr/>
          <p:nvPr/>
        </p:nvSpPr>
        <p:spPr>
          <a:xfrm>
            <a:off x="307188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PlaceHolder 2"/>
          <p:cNvSpPr>
            <a:spLocks noGrp="1"/>
          </p:cNvSpPr>
          <p:nvPr>
            <p:ph type="ftr"/>
          </p:nvPr>
        </p:nvSpPr>
        <p:spPr>
          <a:xfrm>
            <a:off x="117720" y="3353760"/>
            <a:ext cx="12996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Diseño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Interfaces 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Web  </a:t>
            </a:r>
            <a:r>
              <a:rPr b="0" lang="es-ES" sz="600" spc="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86" strike="noStrike">
                <a:solidFill>
                  <a:srgbClr val="ffffff"/>
                </a:solidFill>
                <a:latin typeface="Calibri"/>
              </a:rPr>
              <a:t>(DAW)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dt"/>
          </p:nvPr>
        </p:nvSpPr>
        <p:spPr>
          <a:xfrm>
            <a:off x="1583640" y="3353760"/>
            <a:ext cx="14400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Integración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Contenidos</a:t>
            </a:r>
            <a:r>
              <a:rPr b="0" lang="es-ES" sz="600" spc="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35" strike="noStrike">
                <a:solidFill>
                  <a:srgbClr val="ffffff"/>
                </a:solidFill>
                <a:latin typeface="Calibri"/>
              </a:rPr>
              <a:t>Multimedia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339" name="object 21"/>
          <p:cNvSpPr/>
          <p:nvPr/>
        </p:nvSpPr>
        <p:spPr>
          <a:xfrm>
            <a:off x="3755520" y="3353760"/>
            <a:ext cx="30672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60" strike="noStrike">
                <a:solidFill>
                  <a:srgbClr val="ffffff"/>
                </a:solidFill>
                <a:latin typeface="Calibri"/>
                <a:ea typeface="DejaVu Sans"/>
              </a:rPr>
              <a:t>Tema</a:t>
            </a:r>
            <a:r>
              <a:rPr b="0" lang="es-ES" sz="6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sldNum"/>
          </p:nvPr>
        </p:nvSpPr>
        <p:spPr>
          <a:xfrm>
            <a:off x="4232880" y="3353760"/>
            <a:ext cx="3200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5560">
              <a:lnSpc>
                <a:spcPts val="660"/>
              </a:lnSpc>
            </a:pPr>
            <a:fld id="{1770A3DD-D271-468D-B5A3-4D5E2798AFFC}" type="slidenum">
              <a:rPr b="0" lang="es-ES" sz="600" spc="41" strike="noStrike">
                <a:solidFill>
                  <a:srgbClr val="ffffff"/>
                </a:solidFill>
                <a:latin typeface="Calibri"/>
              </a:rPr>
              <a:t>&lt;número&gt;</a:t>
            </a:fld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109" strike="noStrike">
                <a:solidFill>
                  <a:srgbClr val="ffffff"/>
                </a:solidFill>
                <a:latin typeface="Calibri"/>
              </a:rPr>
              <a:t>/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22</a:t>
            </a:r>
            <a:endParaRPr b="0" lang="es-ES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object 2"/>
          <p:cNvSpPr/>
          <p:nvPr/>
        </p:nvSpPr>
        <p:spPr>
          <a:xfrm>
            <a:off x="2006640" y="13320"/>
            <a:ext cx="24192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600" spc="49" strike="noStrike">
                <a:solidFill>
                  <a:srgbClr val="ffffff"/>
                </a:solidFill>
                <a:latin typeface="Calibri"/>
                <a:ea typeface="DejaVu Sans"/>
              </a:rPr>
              <a:t>Audio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342" name="object 3"/>
          <p:cNvSpPr/>
          <p:nvPr/>
        </p:nvSpPr>
        <p:spPr>
          <a:xfrm>
            <a:off x="230400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object 4"/>
          <p:cNvSpPr/>
          <p:nvPr/>
        </p:nvSpPr>
        <p:spPr>
          <a:xfrm>
            <a:off x="0" y="140040"/>
            <a:ext cx="4607640" cy="353520"/>
          </a:xfrm>
          <a:custGeom>
            <a:avLst/>
            <a:gdLst/>
            <a:ah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95400" y="219240"/>
            <a:ext cx="441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ct val="100000"/>
              </a:lnSpc>
            </a:pPr>
            <a:r>
              <a:rPr b="0" lang="es-ES" sz="1400" spc="-26" strike="noStrike">
                <a:solidFill>
                  <a:srgbClr val="ffffff"/>
                </a:solidFill>
                <a:latin typeface="Calibri"/>
              </a:rPr>
              <a:t>Insertar</a:t>
            </a:r>
            <a:r>
              <a:rPr b="0" lang="es-ES" sz="1400" spc="4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400" spc="-32" strike="noStrike">
                <a:solidFill>
                  <a:srgbClr val="ffffff"/>
                </a:solidFill>
                <a:latin typeface="Calibri"/>
              </a:rPr>
              <a:t>audio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345" name="object 6"/>
          <p:cNvSpPr/>
          <p:nvPr/>
        </p:nvSpPr>
        <p:spPr>
          <a:xfrm>
            <a:off x="314640" y="95724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object 7"/>
          <p:cNvSpPr/>
          <p:nvPr/>
        </p:nvSpPr>
        <p:spPr>
          <a:xfrm>
            <a:off x="314640" y="133920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object 8"/>
          <p:cNvSpPr/>
          <p:nvPr/>
        </p:nvSpPr>
        <p:spPr>
          <a:xfrm>
            <a:off x="314640" y="172116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object 9"/>
          <p:cNvSpPr/>
          <p:nvPr/>
        </p:nvSpPr>
        <p:spPr>
          <a:xfrm>
            <a:off x="402120" y="874800"/>
            <a:ext cx="406080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2000"/>
              </a:lnSpc>
            </a:pPr>
            <a:r>
              <a:rPr b="0" lang="es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Antiguas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etiquetas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como </a:t>
            </a:r>
            <a:r>
              <a:rPr b="0" lang="es-ES" sz="1050" spc="-100" strike="noStrike">
                <a:solidFill>
                  <a:srgbClr val="000000"/>
                </a:solidFill>
                <a:latin typeface="Courier New"/>
                <a:ea typeface="DejaVu Sans"/>
              </a:rPr>
              <a:t>&lt;embed&gt; </a:t>
            </a:r>
            <a:r>
              <a:rPr b="0" lang="es-ES" sz="1050" spc="-41" strike="noStrike">
                <a:solidFill>
                  <a:srgbClr val="000000"/>
                </a:solidFill>
                <a:latin typeface="Calibri"/>
                <a:ea typeface="DejaVu Sans"/>
              </a:rPr>
              <a:t>que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permitían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reproducir sonido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sin 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descargarlo</a:t>
            </a:r>
            <a:r>
              <a:rPr b="0" lang="es-ES" sz="1050" spc="11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solo</a:t>
            </a:r>
            <a:r>
              <a:rPr b="0" lang="es-ES" sz="1050" spc="11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permitían</a:t>
            </a:r>
            <a:r>
              <a:rPr b="0" lang="es-ES" sz="1050" spc="11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formatos</a:t>
            </a:r>
            <a:r>
              <a:rPr b="0" lang="es-ES" sz="1050" spc="11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muy</a:t>
            </a:r>
            <a:r>
              <a:rPr b="0" lang="es-ES" sz="1050" spc="11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sencillos</a:t>
            </a:r>
            <a:r>
              <a:rPr b="0" lang="es-ES" sz="1050" spc="109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como</a:t>
            </a:r>
            <a:r>
              <a:rPr b="0" lang="es-ES" sz="1050" spc="11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21" strike="noStrike">
                <a:solidFill>
                  <a:srgbClr val="000000"/>
                </a:solidFill>
                <a:latin typeface="Calibri"/>
                <a:ea typeface="DejaVu Sans"/>
              </a:rPr>
              <a:t>MIDI</a:t>
            </a:r>
            <a:endParaRPr b="0" lang="es-ES" sz="1050" spc="-1" strike="noStrike">
              <a:latin typeface="Arial"/>
            </a:endParaRPr>
          </a:p>
          <a:p>
            <a:pPr marL="12600">
              <a:lnSpc>
                <a:spcPct val="102000"/>
              </a:lnSpc>
              <a:spcBef>
                <a:spcPts val="300"/>
              </a:spcBef>
            </a:pPr>
            <a:r>
              <a:rPr b="0" lang="es-ES" sz="1050" spc="66" strike="noStrike">
                <a:solidFill>
                  <a:srgbClr val="000000"/>
                </a:solidFill>
                <a:latin typeface="Calibri"/>
                <a:ea typeface="DejaVu Sans"/>
              </a:rPr>
              <a:t>HTML5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ha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propuesto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una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nueva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etiqueta </a:t>
            </a:r>
            <a:r>
              <a:rPr b="0" lang="es-ES" sz="1050" spc="-100" strike="noStrike">
                <a:solidFill>
                  <a:srgbClr val="000000"/>
                </a:solidFill>
                <a:latin typeface="Courier New"/>
                <a:ea typeface="DejaVu Sans"/>
              </a:rPr>
              <a:t>&lt;audio&gt;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para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solucionar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el 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problema 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los 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diferentes</a:t>
            </a:r>
            <a:r>
              <a:rPr b="0" lang="es-ES" sz="1050" spc="-5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codecs</a:t>
            </a:r>
            <a:endParaRPr b="0" lang="es-ES" sz="1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29"/>
              </a:spcBef>
            </a:pPr>
            <a:r>
              <a:rPr b="0" lang="es-ES" sz="1050" spc="1" strike="noStrike">
                <a:solidFill>
                  <a:srgbClr val="000000"/>
                </a:solidFill>
                <a:latin typeface="Calibri"/>
                <a:ea typeface="DejaVu Sans"/>
              </a:rPr>
              <a:t>Un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ejemplo 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uso 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 </a:t>
            </a:r>
            <a:r>
              <a:rPr b="0" lang="es-ES" sz="1050" spc="-100" strike="noStrike">
                <a:solidFill>
                  <a:srgbClr val="000000"/>
                </a:solidFill>
                <a:latin typeface="Courier New"/>
                <a:ea typeface="DejaVu Sans"/>
              </a:rPr>
              <a:t>&lt;audio&gt;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podría</a:t>
            </a:r>
            <a:r>
              <a:rPr b="0" lang="es-ES" sz="1050" spc="-114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ser:</a:t>
            </a:r>
            <a:endParaRPr b="0" lang="es-ES" sz="1050" spc="-1" strike="noStrike">
              <a:latin typeface="Arial"/>
            </a:endParaRPr>
          </a:p>
        </p:txBody>
      </p:sp>
      <p:sp>
        <p:nvSpPr>
          <p:cNvPr id="349" name="object 10"/>
          <p:cNvSpPr/>
          <p:nvPr/>
        </p:nvSpPr>
        <p:spPr>
          <a:xfrm>
            <a:off x="97200" y="1982160"/>
            <a:ext cx="4413240" cy="776880"/>
          </a:xfrm>
          <a:prstGeom prst="rect">
            <a:avLst/>
          </a:pr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276840">
              <a:lnSpc>
                <a:spcPts val="1199"/>
              </a:lnSpc>
              <a:spcBef>
                <a:spcPts val="136"/>
              </a:spcBef>
            </a:pPr>
            <a:r>
              <a:rPr b="0" lang="es-ES" sz="1000" spc="49" strike="noStrike">
                <a:solidFill>
                  <a:srgbClr val="000000"/>
                </a:solidFill>
                <a:latin typeface="Times New Roman"/>
                <a:ea typeface="DejaVu Sans"/>
              </a:rPr>
              <a:t>&lt;audio  </a:t>
            </a:r>
            <a:r>
              <a:rPr b="0" lang="es-ES" sz="1000" spc="109" strike="noStrike">
                <a:solidFill>
                  <a:srgbClr val="000000"/>
                </a:solidFill>
                <a:latin typeface="Times New Roman"/>
                <a:ea typeface="DejaVu Sans"/>
              </a:rPr>
              <a:t>controls=’controls’</a:t>
            </a:r>
            <a:r>
              <a:rPr b="0" lang="es-ES" sz="1000" spc="22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1000" spc="80" strike="noStrike">
                <a:solidFill>
                  <a:srgbClr val="000000"/>
                </a:solidFill>
                <a:latin typeface="Times New Roman"/>
                <a:ea typeface="DejaVu Sans"/>
              </a:rPr>
              <a:t>preload=’auto’&gt;</a:t>
            </a:r>
            <a:endParaRPr b="0" lang="es-ES" sz="1000" spc="-1" strike="noStrike">
              <a:latin typeface="Arial"/>
            </a:endParaRPr>
          </a:p>
          <a:p>
            <a:pPr marL="276840">
              <a:lnSpc>
                <a:spcPts val="1196"/>
              </a:lnSpc>
            </a:pPr>
            <a:r>
              <a:rPr b="0" lang="es-ES" sz="1000" spc="60" strike="noStrike">
                <a:solidFill>
                  <a:srgbClr val="000000"/>
                </a:solidFill>
                <a:latin typeface="Times New Roman"/>
                <a:ea typeface="DejaVu Sans"/>
              </a:rPr>
              <a:t>&lt;source  </a:t>
            </a:r>
            <a:r>
              <a:rPr b="0" lang="es-ES" sz="1000" spc="69" strike="noStrike">
                <a:solidFill>
                  <a:srgbClr val="000000"/>
                </a:solidFill>
                <a:latin typeface="Times New Roman"/>
                <a:ea typeface="DejaVu Sans"/>
              </a:rPr>
              <a:t>src=’cancion.mp3’  </a:t>
            </a:r>
            <a:r>
              <a:rPr b="0" lang="es-ES" sz="1000" spc="66" strike="noStrike">
                <a:solidFill>
                  <a:srgbClr val="000000"/>
                </a:solidFill>
                <a:latin typeface="Times New Roman"/>
                <a:ea typeface="DejaVu Sans"/>
              </a:rPr>
              <a:t>type=’audio/mpg’</a:t>
            </a:r>
            <a:r>
              <a:rPr b="0" lang="es-ES" sz="1000" spc="5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1000" spc="94" strike="noStrike">
                <a:solidFill>
                  <a:srgbClr val="000000"/>
                </a:solidFill>
                <a:latin typeface="Times New Roman"/>
                <a:ea typeface="DejaVu Sans"/>
              </a:rPr>
              <a:t>/&gt;</a:t>
            </a:r>
            <a:endParaRPr b="0" lang="es-ES" sz="1000" spc="-1" strike="noStrike">
              <a:latin typeface="Arial"/>
            </a:endParaRPr>
          </a:p>
          <a:p>
            <a:pPr marL="276840">
              <a:lnSpc>
                <a:spcPts val="1199"/>
              </a:lnSpc>
              <a:spcBef>
                <a:spcPts val="34"/>
              </a:spcBef>
            </a:pPr>
            <a:r>
              <a:rPr b="0" lang="es-ES" sz="1000" spc="60" strike="noStrike">
                <a:solidFill>
                  <a:srgbClr val="000000"/>
                </a:solidFill>
                <a:latin typeface="Times New Roman"/>
                <a:ea typeface="DejaVu Sans"/>
              </a:rPr>
              <a:t>&lt;source </a:t>
            </a:r>
            <a:r>
              <a:rPr b="0" lang="es-ES" sz="1000" spc="86" strike="noStrike">
                <a:solidFill>
                  <a:srgbClr val="000000"/>
                </a:solidFill>
                <a:latin typeface="Times New Roman"/>
                <a:ea typeface="DejaVu Sans"/>
              </a:rPr>
              <a:t>src=’cancion.ogg </a:t>
            </a:r>
            <a:r>
              <a:rPr b="0" lang="es-ES" sz="1000" spc="80" strike="noStrike">
                <a:solidFill>
                  <a:srgbClr val="000000"/>
                </a:solidFill>
                <a:latin typeface="Times New Roman"/>
                <a:ea typeface="DejaVu Sans"/>
              </a:rPr>
              <a:t>type=’audio/ogg’ </a:t>
            </a:r>
            <a:r>
              <a:rPr b="0" lang="es-ES" sz="1000" spc="94" strike="noStrike">
                <a:solidFill>
                  <a:srgbClr val="000000"/>
                </a:solidFill>
                <a:latin typeface="Times New Roman"/>
                <a:ea typeface="DejaVu Sans"/>
              </a:rPr>
              <a:t>/&gt;  </a:t>
            </a:r>
            <a:r>
              <a:rPr b="0" lang="es-ES" sz="1000" spc="69" strike="noStrike">
                <a:solidFill>
                  <a:srgbClr val="000000"/>
                </a:solidFill>
                <a:latin typeface="Times New Roman"/>
                <a:ea typeface="DejaVu Sans"/>
              </a:rPr>
              <a:t>El  </a:t>
            </a:r>
            <a:r>
              <a:rPr b="0" lang="es-ES" sz="1000" spc="55" strike="noStrike">
                <a:solidFill>
                  <a:srgbClr val="000000"/>
                </a:solidFill>
                <a:latin typeface="Times New Roman"/>
                <a:ea typeface="DejaVu Sans"/>
              </a:rPr>
              <a:t>navegador  </a:t>
            </a:r>
            <a:r>
              <a:rPr b="0" lang="es-ES" sz="1000" spc="15" strike="noStrike">
                <a:solidFill>
                  <a:srgbClr val="000000"/>
                </a:solidFill>
                <a:latin typeface="Times New Roman"/>
                <a:ea typeface="DejaVu Sans"/>
              </a:rPr>
              <a:t>no  </a:t>
            </a:r>
            <a:r>
              <a:rPr b="0" lang="es-ES" sz="1000" spc="94" strike="noStrike">
                <a:solidFill>
                  <a:srgbClr val="000000"/>
                </a:solidFill>
                <a:latin typeface="Times New Roman"/>
                <a:ea typeface="DejaVu Sans"/>
              </a:rPr>
              <a:t>soporta</a:t>
            </a:r>
            <a:r>
              <a:rPr b="0" lang="es-ES" sz="1000" spc="-32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1000" spc="69" strike="noStrike">
                <a:solidFill>
                  <a:srgbClr val="000000"/>
                </a:solidFill>
                <a:latin typeface="Times New Roman"/>
                <a:ea typeface="DejaVu Sans"/>
              </a:rPr>
              <a:t>audio</a:t>
            </a:r>
            <a:endParaRPr b="0" lang="es-ES" sz="1000" spc="-1" strike="noStrike">
              <a:latin typeface="Arial"/>
            </a:endParaRPr>
          </a:p>
          <a:p>
            <a:pPr marL="276840">
              <a:lnSpc>
                <a:spcPts val="1154"/>
              </a:lnSpc>
            </a:pPr>
            <a:r>
              <a:rPr b="0" lang="es-ES" sz="1000" spc="60" strike="noStrike">
                <a:solidFill>
                  <a:srgbClr val="000000"/>
                </a:solidFill>
                <a:latin typeface="Times New Roman"/>
                <a:ea typeface="DejaVu Sans"/>
              </a:rPr>
              <a:t>&lt;/audio&gt;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350" name="object 11"/>
          <p:cNvSpPr/>
          <p:nvPr/>
        </p:nvSpPr>
        <p:spPr>
          <a:xfrm>
            <a:off x="0" y="3346200"/>
            <a:ext cx="1535400" cy="10908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object 12"/>
          <p:cNvSpPr/>
          <p:nvPr/>
        </p:nvSpPr>
        <p:spPr>
          <a:xfrm>
            <a:off x="153612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5a270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object 13"/>
          <p:cNvSpPr/>
          <p:nvPr/>
        </p:nvSpPr>
        <p:spPr>
          <a:xfrm>
            <a:off x="307188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PlaceHolder 2"/>
          <p:cNvSpPr>
            <a:spLocks noGrp="1"/>
          </p:cNvSpPr>
          <p:nvPr>
            <p:ph type="ftr"/>
          </p:nvPr>
        </p:nvSpPr>
        <p:spPr>
          <a:xfrm>
            <a:off x="117720" y="3353760"/>
            <a:ext cx="12996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Diseño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Interfaces 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Web  </a:t>
            </a:r>
            <a:r>
              <a:rPr b="0" lang="es-ES" sz="600" spc="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86" strike="noStrike">
                <a:solidFill>
                  <a:srgbClr val="ffffff"/>
                </a:solidFill>
                <a:latin typeface="Calibri"/>
              </a:rPr>
              <a:t>(DAW)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dt"/>
          </p:nvPr>
        </p:nvSpPr>
        <p:spPr>
          <a:xfrm>
            <a:off x="1583640" y="3353760"/>
            <a:ext cx="14400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Integración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Contenidos</a:t>
            </a:r>
            <a:r>
              <a:rPr b="0" lang="es-ES" sz="600" spc="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35" strike="noStrike">
                <a:solidFill>
                  <a:srgbClr val="ffffff"/>
                </a:solidFill>
                <a:latin typeface="Calibri"/>
              </a:rPr>
              <a:t>Multimedia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355" name="object 16"/>
          <p:cNvSpPr/>
          <p:nvPr/>
        </p:nvSpPr>
        <p:spPr>
          <a:xfrm>
            <a:off x="3755520" y="3353760"/>
            <a:ext cx="30672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60" strike="noStrike">
                <a:solidFill>
                  <a:srgbClr val="ffffff"/>
                </a:solidFill>
                <a:latin typeface="Calibri"/>
                <a:ea typeface="DejaVu Sans"/>
              </a:rPr>
              <a:t>Tema</a:t>
            </a:r>
            <a:r>
              <a:rPr b="0" lang="es-ES" sz="6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sldNum"/>
          </p:nvPr>
        </p:nvSpPr>
        <p:spPr>
          <a:xfrm>
            <a:off x="4232880" y="3353760"/>
            <a:ext cx="3200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5560">
              <a:lnSpc>
                <a:spcPts val="660"/>
              </a:lnSpc>
            </a:pPr>
            <a:fld id="{540905A2-3B29-48FF-BDE4-833E8A59847C}" type="slidenum">
              <a:rPr b="0" lang="es-ES" sz="600" spc="41" strike="noStrike">
                <a:solidFill>
                  <a:srgbClr val="ffffff"/>
                </a:solidFill>
                <a:latin typeface="Calibri"/>
              </a:rPr>
              <a:t>&lt;número&gt;</a:t>
            </a:fld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109" strike="noStrike">
                <a:solidFill>
                  <a:srgbClr val="ffffff"/>
                </a:solidFill>
                <a:latin typeface="Calibri"/>
              </a:rPr>
              <a:t>/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22</a:t>
            </a:r>
            <a:endParaRPr b="0" lang="es-ES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object 2"/>
          <p:cNvSpPr/>
          <p:nvPr/>
        </p:nvSpPr>
        <p:spPr>
          <a:xfrm>
            <a:off x="2012760" y="13320"/>
            <a:ext cx="23616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600" spc="46" strike="noStrike">
                <a:solidFill>
                  <a:srgbClr val="ffffff"/>
                </a:solidFill>
                <a:latin typeface="Calibri"/>
                <a:ea typeface="DejaVu Sans"/>
              </a:rPr>
              <a:t>Vídeo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358" name="object 3"/>
          <p:cNvSpPr/>
          <p:nvPr/>
        </p:nvSpPr>
        <p:spPr>
          <a:xfrm>
            <a:off x="230400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object 4"/>
          <p:cNvSpPr/>
          <p:nvPr/>
        </p:nvSpPr>
        <p:spPr>
          <a:xfrm>
            <a:off x="0" y="140040"/>
            <a:ext cx="4607640" cy="353520"/>
          </a:xfrm>
          <a:custGeom>
            <a:avLst/>
            <a:gdLst/>
            <a:ah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95400" y="219240"/>
            <a:ext cx="441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ct val="100000"/>
              </a:lnSpc>
            </a:pPr>
            <a:r>
              <a:rPr b="0" lang="es-ES" sz="1400" spc="-21" strike="noStrike">
                <a:solidFill>
                  <a:srgbClr val="ffffff"/>
                </a:solidFill>
                <a:latin typeface="Calibri"/>
              </a:rPr>
              <a:t>Vídeo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361" name="object 6"/>
          <p:cNvSpPr/>
          <p:nvPr/>
        </p:nvSpPr>
        <p:spPr>
          <a:xfrm>
            <a:off x="314640" y="116460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object 7"/>
          <p:cNvSpPr/>
          <p:nvPr/>
        </p:nvSpPr>
        <p:spPr>
          <a:xfrm>
            <a:off x="314640" y="155268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object 8"/>
          <p:cNvSpPr/>
          <p:nvPr/>
        </p:nvSpPr>
        <p:spPr>
          <a:xfrm>
            <a:off x="314640" y="228492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object 9"/>
          <p:cNvSpPr/>
          <p:nvPr/>
        </p:nvSpPr>
        <p:spPr>
          <a:xfrm>
            <a:off x="402120" y="1086480"/>
            <a:ext cx="4074840" cy="11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Respecto a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los 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datos 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vídeo 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tenemos 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también 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codecs 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contenedores</a:t>
            </a:r>
            <a:endParaRPr b="0" lang="es-ES" sz="1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es-ES" sz="1050" spc="-1" strike="noStrike">
              <a:latin typeface="Arial"/>
            </a:endParaRPr>
          </a:p>
          <a:p>
            <a:pPr marL="12600">
              <a:lnSpc>
                <a:spcPct val="102000"/>
              </a:lnSpc>
            </a:pP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Ahora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los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contenedores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son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más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complejos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porque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además </a:t>
            </a:r>
            <a:r>
              <a:rPr b="0" lang="es-ES" sz="1050" spc="-52" strike="noStrike">
                <a:solidFill>
                  <a:srgbClr val="000000"/>
                </a:solidFill>
                <a:latin typeface="Calibri"/>
                <a:ea typeface="DejaVu Sans"/>
              </a:rPr>
              <a:t>de 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almacenar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el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vídeo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codificado,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almacenarán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el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audio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codificado,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los 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subtítulos,</a:t>
            </a:r>
            <a:r>
              <a:rPr b="0" lang="es-ES" sz="1050" spc="4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etc.</a:t>
            </a:r>
            <a:endParaRPr b="0" lang="es-ES" sz="1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es-ES" sz="1050" spc="-1" strike="noStrike">
              <a:latin typeface="Arial"/>
            </a:endParaRPr>
          </a:p>
          <a:p>
            <a:pPr marL="12600">
              <a:lnSpc>
                <a:spcPct val="102000"/>
              </a:lnSpc>
            </a:pPr>
            <a:r>
              <a:rPr b="0" lang="es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Gracias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s-ES" sz="1050" spc="66" strike="noStrike">
                <a:solidFill>
                  <a:srgbClr val="000000"/>
                </a:solidFill>
                <a:latin typeface="Calibri"/>
                <a:ea typeface="DejaVu Sans"/>
              </a:rPr>
              <a:t>HTML5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y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la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etiqueta </a:t>
            </a:r>
            <a:r>
              <a:rPr b="0" lang="es-ES" sz="1050" spc="-100" strike="noStrike">
                <a:solidFill>
                  <a:srgbClr val="000000"/>
                </a:solidFill>
                <a:latin typeface="Courier New"/>
                <a:ea typeface="DejaVu Sans"/>
              </a:rPr>
              <a:t>&lt;video&gt;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podemos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incrustrar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el 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propio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vídeo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en 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el 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documento </a:t>
            </a:r>
            <a:r>
              <a:rPr b="0" lang="es-ES" sz="1050" spc="7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60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es-ES" sz="1050" spc="-1" strike="noStrike">
              <a:latin typeface="Arial"/>
            </a:endParaRPr>
          </a:p>
        </p:txBody>
      </p:sp>
      <p:sp>
        <p:nvSpPr>
          <p:cNvPr id="365" name="object 10"/>
          <p:cNvSpPr/>
          <p:nvPr/>
        </p:nvSpPr>
        <p:spPr>
          <a:xfrm>
            <a:off x="0" y="3346200"/>
            <a:ext cx="1535400" cy="10908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object 11"/>
          <p:cNvSpPr/>
          <p:nvPr/>
        </p:nvSpPr>
        <p:spPr>
          <a:xfrm>
            <a:off x="153612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5a270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object 12"/>
          <p:cNvSpPr/>
          <p:nvPr/>
        </p:nvSpPr>
        <p:spPr>
          <a:xfrm>
            <a:off x="307188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PlaceHolder 2"/>
          <p:cNvSpPr>
            <a:spLocks noGrp="1"/>
          </p:cNvSpPr>
          <p:nvPr>
            <p:ph type="ftr"/>
          </p:nvPr>
        </p:nvSpPr>
        <p:spPr>
          <a:xfrm>
            <a:off x="117720" y="3353760"/>
            <a:ext cx="12996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Diseño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Interfaces 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Web  </a:t>
            </a:r>
            <a:r>
              <a:rPr b="0" lang="es-ES" sz="600" spc="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86" strike="noStrike">
                <a:solidFill>
                  <a:srgbClr val="ffffff"/>
                </a:solidFill>
                <a:latin typeface="Calibri"/>
              </a:rPr>
              <a:t>(DAW)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dt"/>
          </p:nvPr>
        </p:nvSpPr>
        <p:spPr>
          <a:xfrm>
            <a:off x="1583640" y="3353760"/>
            <a:ext cx="14400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Integración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Contenidos</a:t>
            </a:r>
            <a:r>
              <a:rPr b="0" lang="es-ES" sz="600" spc="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35" strike="noStrike">
                <a:solidFill>
                  <a:srgbClr val="ffffff"/>
                </a:solidFill>
                <a:latin typeface="Calibri"/>
              </a:rPr>
              <a:t>Multimedia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370" name="object 15"/>
          <p:cNvSpPr/>
          <p:nvPr/>
        </p:nvSpPr>
        <p:spPr>
          <a:xfrm>
            <a:off x="3755520" y="3353760"/>
            <a:ext cx="30672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60" strike="noStrike">
                <a:solidFill>
                  <a:srgbClr val="ffffff"/>
                </a:solidFill>
                <a:latin typeface="Calibri"/>
                <a:ea typeface="DejaVu Sans"/>
              </a:rPr>
              <a:t>Tema</a:t>
            </a:r>
            <a:r>
              <a:rPr b="0" lang="es-ES" sz="6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sldNum"/>
          </p:nvPr>
        </p:nvSpPr>
        <p:spPr>
          <a:xfrm>
            <a:off x="4232880" y="3353760"/>
            <a:ext cx="3200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5560">
              <a:lnSpc>
                <a:spcPts val="660"/>
              </a:lnSpc>
            </a:pPr>
            <a:fld id="{06F7FAA0-DD1D-4519-880B-BED900D524CB}" type="slidenum">
              <a:rPr b="0" lang="es-ES" sz="600" spc="41" strike="noStrike">
                <a:solidFill>
                  <a:srgbClr val="ffffff"/>
                </a:solidFill>
                <a:latin typeface="Calibri"/>
              </a:rPr>
              <a:t>&lt;número&gt;</a:t>
            </a:fld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109" strike="noStrike">
                <a:solidFill>
                  <a:srgbClr val="ffffff"/>
                </a:solidFill>
                <a:latin typeface="Calibri"/>
              </a:rPr>
              <a:t>/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22</a:t>
            </a:r>
            <a:endParaRPr b="0" lang="es-ES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2"/>
          <p:cNvSpPr/>
          <p:nvPr/>
        </p:nvSpPr>
        <p:spPr>
          <a:xfrm>
            <a:off x="118800" y="809640"/>
            <a:ext cx="126360" cy="126360"/>
          </a:xfrm>
          <a:custGeom>
            <a:avLst/>
            <a:gdLst/>
            <a:ahLst/>
            <a:rect l="l" t="t" r="r" b="b"/>
            <a:pathLst>
              <a:path w="127000" h="127000">
                <a:moveTo>
                  <a:pt x="0" y="126492"/>
                </a:moveTo>
                <a:lnTo>
                  <a:pt x="126492" y="126492"/>
                </a:lnTo>
                <a:lnTo>
                  <a:pt x="126492" y="0"/>
                </a:lnTo>
                <a:lnTo>
                  <a:pt x="0" y="0"/>
                </a:lnTo>
                <a:lnTo>
                  <a:pt x="0" y="126492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object 3"/>
          <p:cNvSpPr/>
          <p:nvPr/>
        </p:nvSpPr>
        <p:spPr>
          <a:xfrm>
            <a:off x="118800" y="1316880"/>
            <a:ext cx="126360" cy="126360"/>
          </a:xfrm>
          <a:custGeom>
            <a:avLst/>
            <a:gdLst/>
            <a:ahLst/>
            <a:rect l="l" t="t" r="r" b="b"/>
            <a:pathLst>
              <a:path w="127000" h="127000">
                <a:moveTo>
                  <a:pt x="0" y="126492"/>
                </a:moveTo>
                <a:lnTo>
                  <a:pt x="126492" y="126492"/>
                </a:lnTo>
                <a:lnTo>
                  <a:pt x="126492" y="0"/>
                </a:lnTo>
                <a:lnTo>
                  <a:pt x="0" y="0"/>
                </a:lnTo>
                <a:lnTo>
                  <a:pt x="0" y="126492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object 4"/>
          <p:cNvSpPr/>
          <p:nvPr/>
        </p:nvSpPr>
        <p:spPr>
          <a:xfrm>
            <a:off x="118800" y="1824120"/>
            <a:ext cx="126360" cy="126360"/>
          </a:xfrm>
          <a:custGeom>
            <a:avLst/>
            <a:gdLst/>
            <a:ahLst/>
            <a:rect l="l" t="t" r="r" b="b"/>
            <a:pathLst>
              <a:path w="127000" h="127000">
                <a:moveTo>
                  <a:pt x="0" y="126492"/>
                </a:moveTo>
                <a:lnTo>
                  <a:pt x="126492" y="126492"/>
                </a:lnTo>
                <a:lnTo>
                  <a:pt x="126492" y="0"/>
                </a:lnTo>
                <a:lnTo>
                  <a:pt x="0" y="0"/>
                </a:lnTo>
                <a:lnTo>
                  <a:pt x="0" y="126492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object 5"/>
          <p:cNvSpPr/>
          <p:nvPr/>
        </p:nvSpPr>
        <p:spPr>
          <a:xfrm>
            <a:off x="118800" y="2331360"/>
            <a:ext cx="126360" cy="126360"/>
          </a:xfrm>
          <a:custGeom>
            <a:avLst/>
            <a:gdLst/>
            <a:ahLst/>
            <a:rect l="l" t="t" r="r" b="b"/>
            <a:pathLst>
              <a:path w="127000" h="127000">
                <a:moveTo>
                  <a:pt x="0" y="126491"/>
                </a:moveTo>
                <a:lnTo>
                  <a:pt x="126492" y="126491"/>
                </a:lnTo>
                <a:lnTo>
                  <a:pt x="126492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object 6"/>
          <p:cNvSpPr/>
          <p:nvPr/>
        </p:nvSpPr>
        <p:spPr>
          <a:xfrm>
            <a:off x="137880" y="774000"/>
            <a:ext cx="2031120" cy="16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84320" indent="-171360">
              <a:lnSpc>
                <a:spcPct val="100000"/>
              </a:lnSpc>
              <a:buClr>
                <a:srgbClr val="ffffff"/>
              </a:buClr>
              <a:buSzPct val="95000"/>
              <a:buFont typeface="Tahoma"/>
              <a:buAutoNum type="arabicPlain"/>
              <a:tabLst>
                <a:tab algn="l" pos="184680"/>
              </a:tabLst>
            </a:pPr>
            <a:r>
              <a:rPr b="0" lang="es-ES" sz="1050" spc="-12" strike="noStrike">
                <a:solidFill>
                  <a:srgbClr val="681900"/>
                </a:solidFill>
                <a:latin typeface="Calibri"/>
                <a:ea typeface="DejaVu Sans"/>
              </a:rPr>
              <a:t>Propiedad  </a:t>
            </a:r>
            <a:r>
              <a:rPr b="0" lang="es-ES" sz="1050" spc="-15" strike="noStrike">
                <a:solidFill>
                  <a:srgbClr val="681900"/>
                </a:solidFill>
                <a:latin typeface="Calibri"/>
                <a:ea typeface="DejaVu Sans"/>
              </a:rPr>
              <a:t>intelectual  </a:t>
            </a:r>
            <a:r>
              <a:rPr b="0" lang="es-ES" sz="1050" spc="-7" strike="noStrike">
                <a:solidFill>
                  <a:srgbClr val="681900"/>
                </a:solidFill>
                <a:latin typeface="Calibri"/>
                <a:ea typeface="DejaVu Sans"/>
              </a:rPr>
              <a:t>y</a:t>
            </a:r>
            <a:r>
              <a:rPr b="0" lang="es-ES" sz="1050" spc="-80" strike="noStrike">
                <a:solidFill>
                  <a:srgbClr val="681900"/>
                </a:solidFill>
                <a:latin typeface="Calibri"/>
                <a:ea typeface="DejaVu Sans"/>
              </a:rPr>
              <a:t> </a:t>
            </a:r>
            <a:r>
              <a:rPr b="0" lang="es-ES" sz="1050" spc="-15" strike="noStrike">
                <a:solidFill>
                  <a:srgbClr val="681900"/>
                </a:solidFill>
                <a:latin typeface="Calibri"/>
                <a:ea typeface="DejaVu Sans"/>
              </a:rPr>
              <a:t>licencias</a:t>
            </a:r>
            <a:endParaRPr b="0" lang="es-ES" sz="10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84680"/>
              </a:tabLst>
            </a:pPr>
            <a:endParaRPr b="0" lang="es-ES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tabLst>
                <a:tab algn="l" pos="184680"/>
              </a:tabLst>
            </a:pPr>
            <a:endParaRPr b="0" lang="es-ES" sz="1050" spc="-1" strike="noStrike">
              <a:latin typeface="Arial"/>
            </a:endParaRPr>
          </a:p>
          <a:p>
            <a:pPr marL="184320" indent="-171360">
              <a:lnSpc>
                <a:spcPct val="100000"/>
              </a:lnSpc>
              <a:spcBef>
                <a:spcPts val="6"/>
              </a:spcBef>
              <a:buClr>
                <a:srgbClr val="ffffff"/>
              </a:buClr>
              <a:buSzPct val="95000"/>
              <a:buFont typeface="Tahoma"/>
              <a:buAutoNum type="arabicPlain"/>
              <a:tabLst>
                <a:tab algn="l" pos="184680"/>
              </a:tabLst>
            </a:pPr>
            <a:r>
              <a:rPr b="0" lang="es-ES" sz="1050" spc="-21" strike="noStrike">
                <a:solidFill>
                  <a:srgbClr val="681900"/>
                </a:solidFill>
                <a:latin typeface="Calibri"/>
                <a:ea typeface="DejaVu Sans"/>
              </a:rPr>
              <a:t>Imágenes</a:t>
            </a:r>
            <a:endParaRPr b="0" lang="es-ES" sz="10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84680"/>
              </a:tabLst>
            </a:pPr>
            <a:endParaRPr b="0" lang="es-ES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tabLst>
                <a:tab algn="l" pos="184680"/>
              </a:tabLst>
            </a:pPr>
            <a:endParaRPr b="0" lang="es-ES" sz="1050" spc="-1" strike="noStrike">
              <a:latin typeface="Arial"/>
            </a:endParaRPr>
          </a:p>
          <a:p>
            <a:pPr marL="184320" indent="-171360">
              <a:lnSpc>
                <a:spcPct val="100000"/>
              </a:lnSpc>
              <a:spcBef>
                <a:spcPts val="6"/>
              </a:spcBef>
              <a:buClr>
                <a:srgbClr val="ffffff"/>
              </a:buClr>
              <a:buSzPct val="95000"/>
              <a:buFont typeface="Tahoma"/>
              <a:buAutoNum type="arabicPlain"/>
              <a:tabLst>
                <a:tab algn="l" pos="184680"/>
              </a:tabLst>
            </a:pPr>
            <a:r>
              <a:rPr b="0" lang="es-ES" sz="1050" spc="-7" strike="noStrike">
                <a:solidFill>
                  <a:srgbClr val="681900"/>
                </a:solidFill>
                <a:latin typeface="Calibri"/>
                <a:ea typeface="DejaVu Sans"/>
              </a:rPr>
              <a:t>Audio</a:t>
            </a:r>
            <a:endParaRPr b="0" lang="es-ES" sz="105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184680"/>
              </a:tabLst>
            </a:pPr>
            <a:endParaRPr b="0" lang="es-ES" sz="105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tabLst>
                <a:tab algn="l" pos="184680"/>
              </a:tabLst>
            </a:pPr>
            <a:endParaRPr b="0" lang="es-ES" sz="1050" spc="-1" strike="noStrike">
              <a:latin typeface="Arial"/>
            </a:endParaRPr>
          </a:p>
          <a:p>
            <a:pPr marL="184320" indent="-171360">
              <a:lnSpc>
                <a:spcPct val="100000"/>
              </a:lnSpc>
              <a:spcBef>
                <a:spcPts val="6"/>
              </a:spcBef>
              <a:buClr>
                <a:srgbClr val="ffffff"/>
              </a:buClr>
              <a:buSzPct val="95000"/>
              <a:buFont typeface="Tahoma"/>
              <a:buAutoNum type="arabicPlain"/>
              <a:tabLst>
                <a:tab algn="l" pos="184680"/>
              </a:tabLst>
            </a:pPr>
            <a:r>
              <a:rPr b="0" lang="es-ES" sz="1050" spc="-12" strike="noStrike">
                <a:solidFill>
                  <a:srgbClr val="681900"/>
                </a:solidFill>
                <a:latin typeface="Calibri"/>
                <a:ea typeface="DejaVu Sans"/>
              </a:rPr>
              <a:t>Vídeo</a:t>
            </a:r>
            <a:endParaRPr b="0" lang="es-ES" sz="1050" spc="-1" strike="noStrike">
              <a:latin typeface="Arial"/>
            </a:endParaRPr>
          </a:p>
        </p:txBody>
      </p:sp>
      <p:sp>
        <p:nvSpPr>
          <p:cNvPr id="95" name="object 7"/>
          <p:cNvSpPr/>
          <p:nvPr/>
        </p:nvSpPr>
        <p:spPr>
          <a:xfrm>
            <a:off x="0" y="3346200"/>
            <a:ext cx="1535400" cy="10908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728"/>
                </a:moveTo>
                <a:lnTo>
                  <a:pt x="1535976" y="109728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object 8"/>
          <p:cNvSpPr/>
          <p:nvPr/>
        </p:nvSpPr>
        <p:spPr>
          <a:xfrm>
            <a:off x="153612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8"/>
                </a:moveTo>
                <a:lnTo>
                  <a:pt x="1535976" y="109728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close/>
              </a:path>
            </a:pathLst>
          </a:custGeom>
          <a:solidFill>
            <a:srgbClr val="5a270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object 9"/>
          <p:cNvSpPr/>
          <p:nvPr/>
        </p:nvSpPr>
        <p:spPr>
          <a:xfrm>
            <a:off x="307188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8"/>
                </a:moveTo>
                <a:lnTo>
                  <a:pt x="1535976" y="109728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1"/>
          <p:cNvSpPr>
            <a:spLocks noGrp="1"/>
          </p:cNvSpPr>
          <p:nvPr>
            <p:ph type="ftr"/>
          </p:nvPr>
        </p:nvSpPr>
        <p:spPr>
          <a:xfrm>
            <a:off x="117720" y="3353760"/>
            <a:ext cx="12996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Diseño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Interfaces 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Web  </a:t>
            </a:r>
            <a:r>
              <a:rPr b="0" lang="es-ES" sz="600" spc="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86" strike="noStrike">
                <a:solidFill>
                  <a:srgbClr val="ffffff"/>
                </a:solidFill>
                <a:latin typeface="Calibri"/>
              </a:rPr>
              <a:t>(DAW)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dt"/>
          </p:nvPr>
        </p:nvSpPr>
        <p:spPr>
          <a:xfrm>
            <a:off x="1583640" y="3353760"/>
            <a:ext cx="14400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Integración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Contenidos</a:t>
            </a:r>
            <a:r>
              <a:rPr b="0" lang="es-ES" sz="600" spc="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35" strike="noStrike">
                <a:solidFill>
                  <a:srgbClr val="ffffff"/>
                </a:solidFill>
                <a:latin typeface="Calibri"/>
              </a:rPr>
              <a:t>Multimedia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100" name="object 12"/>
          <p:cNvSpPr/>
          <p:nvPr/>
        </p:nvSpPr>
        <p:spPr>
          <a:xfrm>
            <a:off x="3800160" y="3353760"/>
            <a:ext cx="30672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60" strike="noStrike">
                <a:solidFill>
                  <a:srgbClr val="ffffff"/>
                </a:solidFill>
                <a:latin typeface="Calibri"/>
                <a:ea typeface="DejaVu Sans"/>
              </a:rPr>
              <a:t>Tema</a:t>
            </a:r>
            <a:r>
              <a:rPr b="0" lang="es-ES" sz="6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/>
          </p:nvPr>
        </p:nvSpPr>
        <p:spPr>
          <a:xfrm>
            <a:off x="4232880" y="3353760"/>
            <a:ext cx="3200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69840">
              <a:lnSpc>
                <a:spcPts val="660"/>
              </a:lnSpc>
            </a:pPr>
            <a:fld id="{63DF8701-EC62-4025-8332-A346CB8BB3C9}" type="slidenum">
              <a:rPr b="0" lang="es-ES" sz="600" spc="41" strike="noStrike">
                <a:solidFill>
                  <a:srgbClr val="ffffff"/>
                </a:solidFill>
                <a:latin typeface="Calibri"/>
              </a:rPr>
              <a:t>&lt;número&gt;</a:t>
            </a:fld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109" strike="noStrike">
                <a:solidFill>
                  <a:srgbClr val="ffffff"/>
                </a:solidFill>
                <a:latin typeface="Calibri"/>
              </a:rPr>
              <a:t>/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22</a:t>
            </a:r>
            <a:endParaRPr b="0" lang="es-ES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object 2"/>
          <p:cNvSpPr/>
          <p:nvPr/>
        </p:nvSpPr>
        <p:spPr>
          <a:xfrm>
            <a:off x="2012760" y="13320"/>
            <a:ext cx="23616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600" spc="46" strike="noStrike">
                <a:solidFill>
                  <a:srgbClr val="ffffff"/>
                </a:solidFill>
                <a:latin typeface="Calibri"/>
                <a:ea typeface="DejaVu Sans"/>
              </a:rPr>
              <a:t>Vídeo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373" name="object 3"/>
          <p:cNvSpPr/>
          <p:nvPr/>
        </p:nvSpPr>
        <p:spPr>
          <a:xfrm>
            <a:off x="230400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object 4"/>
          <p:cNvSpPr/>
          <p:nvPr/>
        </p:nvSpPr>
        <p:spPr>
          <a:xfrm>
            <a:off x="0" y="140040"/>
            <a:ext cx="4607640" cy="353520"/>
          </a:xfrm>
          <a:custGeom>
            <a:avLst/>
            <a:gdLst/>
            <a:ah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95400" y="219240"/>
            <a:ext cx="441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ct val="100000"/>
              </a:lnSpc>
            </a:pPr>
            <a:r>
              <a:rPr b="0" lang="es-ES" sz="1400" spc="-15" strike="noStrike">
                <a:solidFill>
                  <a:srgbClr val="ffffff"/>
                </a:solidFill>
                <a:latin typeface="Calibri"/>
              </a:rPr>
              <a:t>Vídeo:</a:t>
            </a:r>
            <a:r>
              <a:rPr b="0" lang="es-ES" sz="1400" spc="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400" spc="-32" strike="noStrike">
                <a:solidFill>
                  <a:srgbClr val="ffffff"/>
                </a:solidFill>
                <a:latin typeface="Calibri"/>
              </a:rPr>
              <a:t>formatos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376" name="object 6"/>
          <p:cNvSpPr/>
          <p:nvPr/>
        </p:nvSpPr>
        <p:spPr>
          <a:xfrm>
            <a:off x="314640" y="78516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object 7"/>
          <p:cNvSpPr/>
          <p:nvPr/>
        </p:nvSpPr>
        <p:spPr>
          <a:xfrm>
            <a:off x="566280" y="110376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object 8"/>
          <p:cNvSpPr/>
          <p:nvPr/>
        </p:nvSpPr>
        <p:spPr>
          <a:xfrm>
            <a:off x="566280" y="136368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object 9"/>
          <p:cNvSpPr/>
          <p:nvPr/>
        </p:nvSpPr>
        <p:spPr>
          <a:xfrm>
            <a:off x="566280" y="162360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object 10"/>
          <p:cNvSpPr/>
          <p:nvPr/>
        </p:nvSpPr>
        <p:spPr>
          <a:xfrm>
            <a:off x="314640" y="195804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object 11"/>
          <p:cNvSpPr/>
          <p:nvPr/>
        </p:nvSpPr>
        <p:spPr>
          <a:xfrm>
            <a:off x="566280" y="227664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object 12"/>
          <p:cNvSpPr/>
          <p:nvPr/>
        </p:nvSpPr>
        <p:spPr>
          <a:xfrm>
            <a:off x="566280" y="253620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object 13"/>
          <p:cNvSpPr/>
          <p:nvPr/>
        </p:nvSpPr>
        <p:spPr>
          <a:xfrm>
            <a:off x="566280" y="279612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object 14"/>
          <p:cNvSpPr/>
          <p:nvPr/>
        </p:nvSpPr>
        <p:spPr>
          <a:xfrm>
            <a:off x="566280" y="305604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object 15"/>
          <p:cNvSpPr/>
          <p:nvPr/>
        </p:nvSpPr>
        <p:spPr>
          <a:xfrm>
            <a:off x="402120" y="707040"/>
            <a:ext cx="2298600" cy="15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1050" spc="15" strike="noStrike">
                <a:solidFill>
                  <a:srgbClr val="000000"/>
                </a:solidFill>
                <a:latin typeface="Calibri"/>
                <a:ea typeface="DejaVu Sans"/>
              </a:rPr>
              <a:t>Los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codecs 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vídeo 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más 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utilizados</a:t>
            </a:r>
            <a:r>
              <a:rPr b="0" lang="es-ES" sz="1050" spc="-6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son:</a:t>
            </a:r>
            <a:endParaRPr b="0" lang="es-ES" sz="1050" spc="-1" strike="noStrike">
              <a:latin typeface="Arial"/>
            </a:endParaRPr>
          </a:p>
          <a:p>
            <a:pPr marL="289440">
              <a:lnSpc>
                <a:spcPct val="170000"/>
              </a:lnSpc>
              <a:spcBef>
                <a:spcPts val="181"/>
              </a:spcBef>
            </a:pPr>
            <a:r>
              <a:rPr b="0" lang="es-ES" sz="1000" spc="9" strike="noStrike">
                <a:solidFill>
                  <a:srgbClr val="000000"/>
                </a:solidFill>
                <a:latin typeface="Tahoma"/>
                <a:ea typeface="DejaVu Sans"/>
              </a:rPr>
              <a:t>MPEG-2  </a:t>
            </a:r>
            <a:r>
              <a:rPr b="0" lang="es-ES" sz="1000" spc="-52" strike="noStrike">
                <a:solidFill>
                  <a:srgbClr val="000000"/>
                </a:solidFill>
                <a:latin typeface="Tahoma"/>
                <a:ea typeface="DejaVu Sans"/>
              </a:rPr>
              <a:t>h.264</a:t>
            </a:r>
            <a:endParaRPr b="0" lang="es-ES" sz="10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845"/>
              </a:spcBef>
            </a:pPr>
            <a:r>
              <a:rPr b="0" lang="es-ES" sz="1000" spc="1" strike="noStrike">
                <a:solidFill>
                  <a:srgbClr val="000000"/>
                </a:solidFill>
                <a:latin typeface="Tahoma"/>
                <a:ea typeface="DejaVu Sans"/>
              </a:rPr>
              <a:t>Xvid/Divx</a:t>
            </a:r>
            <a:endParaRPr b="0" lang="es-ES" sz="10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40"/>
              </a:spcBef>
            </a:pPr>
            <a:endParaRPr b="0" lang="es-ES" sz="10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Ejemplos 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contenedores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son:</a:t>
            </a:r>
            <a:endParaRPr b="0" lang="es-ES" sz="1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endParaRPr b="0" lang="es-ES" sz="1050" spc="-1" strike="noStrike">
              <a:latin typeface="Arial"/>
            </a:endParaRPr>
          </a:p>
          <a:p>
            <a:pPr marL="289440">
              <a:lnSpc>
                <a:spcPct val="100000"/>
              </a:lnSpc>
            </a:pPr>
            <a:r>
              <a:rPr b="0" lang="es-ES" sz="1000" spc="-32" strike="noStrike">
                <a:solidFill>
                  <a:srgbClr val="000000"/>
                </a:solidFill>
                <a:latin typeface="Tahoma"/>
                <a:ea typeface="DejaVu Sans"/>
              </a:rPr>
              <a:t>AVI</a:t>
            </a:r>
            <a:endParaRPr b="0" lang="es-ES" sz="1000" spc="-1" strike="noStrike">
              <a:latin typeface="Arial"/>
            </a:endParaRPr>
          </a:p>
          <a:p>
            <a:pPr marL="289440">
              <a:lnSpc>
                <a:spcPct val="170000"/>
              </a:lnSpc>
            </a:pPr>
            <a:r>
              <a:rPr b="0" lang="es-ES" sz="1000" spc="-26" strike="noStrike">
                <a:solidFill>
                  <a:srgbClr val="000000"/>
                </a:solidFill>
                <a:latin typeface="Tahoma"/>
                <a:ea typeface="DejaVu Sans"/>
              </a:rPr>
              <a:t>Matroska  </a:t>
            </a:r>
            <a:r>
              <a:rPr b="0" lang="es-ES" sz="1000" spc="-21" strike="noStrike">
                <a:solidFill>
                  <a:srgbClr val="000000"/>
                </a:solidFill>
                <a:latin typeface="Tahoma"/>
                <a:ea typeface="DejaVu Sans"/>
              </a:rPr>
              <a:t>Flash</a:t>
            </a:r>
            <a:r>
              <a:rPr b="0" lang="es-ES" sz="1000" spc="-6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s-ES" sz="1000" spc="-26" strike="noStrike">
                <a:solidFill>
                  <a:srgbClr val="000000"/>
                </a:solidFill>
                <a:latin typeface="Tahoma"/>
                <a:ea typeface="DejaVu Sans"/>
              </a:rPr>
              <a:t>Video  </a:t>
            </a:r>
            <a:r>
              <a:rPr b="0" lang="es-ES" sz="1000" spc="35" strike="noStrike">
                <a:solidFill>
                  <a:srgbClr val="000000"/>
                </a:solidFill>
                <a:latin typeface="Tahoma"/>
                <a:ea typeface="DejaVu Sans"/>
              </a:rPr>
              <a:t>MP4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386" name="object 16"/>
          <p:cNvSpPr/>
          <p:nvPr/>
        </p:nvSpPr>
        <p:spPr>
          <a:xfrm>
            <a:off x="0" y="3346200"/>
            <a:ext cx="1535400" cy="10908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object 17"/>
          <p:cNvSpPr/>
          <p:nvPr/>
        </p:nvSpPr>
        <p:spPr>
          <a:xfrm>
            <a:off x="153612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5a270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object 18"/>
          <p:cNvSpPr/>
          <p:nvPr/>
        </p:nvSpPr>
        <p:spPr>
          <a:xfrm>
            <a:off x="307188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PlaceHolder 2"/>
          <p:cNvSpPr>
            <a:spLocks noGrp="1"/>
          </p:cNvSpPr>
          <p:nvPr>
            <p:ph type="ftr"/>
          </p:nvPr>
        </p:nvSpPr>
        <p:spPr>
          <a:xfrm>
            <a:off x="117720" y="3353760"/>
            <a:ext cx="12996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Diseño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Interfaces 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Web  </a:t>
            </a:r>
            <a:r>
              <a:rPr b="0" lang="es-ES" sz="600" spc="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86" strike="noStrike">
                <a:solidFill>
                  <a:srgbClr val="ffffff"/>
                </a:solidFill>
                <a:latin typeface="Calibri"/>
              </a:rPr>
              <a:t>(DAW)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dt"/>
          </p:nvPr>
        </p:nvSpPr>
        <p:spPr>
          <a:xfrm>
            <a:off x="1583640" y="3353760"/>
            <a:ext cx="14400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Integración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Contenidos</a:t>
            </a:r>
            <a:r>
              <a:rPr b="0" lang="es-ES" sz="600" spc="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35" strike="noStrike">
                <a:solidFill>
                  <a:srgbClr val="ffffff"/>
                </a:solidFill>
                <a:latin typeface="Calibri"/>
              </a:rPr>
              <a:t>Multimedia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391" name="object 21"/>
          <p:cNvSpPr/>
          <p:nvPr/>
        </p:nvSpPr>
        <p:spPr>
          <a:xfrm>
            <a:off x="3755520" y="3353760"/>
            <a:ext cx="30672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60" strike="noStrike">
                <a:solidFill>
                  <a:srgbClr val="ffffff"/>
                </a:solidFill>
                <a:latin typeface="Calibri"/>
                <a:ea typeface="DejaVu Sans"/>
              </a:rPr>
              <a:t>Tema</a:t>
            </a:r>
            <a:r>
              <a:rPr b="0" lang="es-ES" sz="6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sldNum"/>
          </p:nvPr>
        </p:nvSpPr>
        <p:spPr>
          <a:xfrm>
            <a:off x="4232880" y="3353760"/>
            <a:ext cx="3200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5560">
              <a:lnSpc>
                <a:spcPts val="660"/>
              </a:lnSpc>
            </a:pPr>
            <a:fld id="{12229E90-34EB-4209-A71D-1A035E645698}" type="slidenum">
              <a:rPr b="0" lang="es-ES" sz="600" spc="41" strike="noStrike">
                <a:solidFill>
                  <a:srgbClr val="ffffff"/>
                </a:solidFill>
                <a:latin typeface="Calibri"/>
              </a:rPr>
              <a:t>&lt;número&gt;</a:t>
            </a:fld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109" strike="noStrike">
                <a:solidFill>
                  <a:srgbClr val="ffffff"/>
                </a:solidFill>
                <a:latin typeface="Calibri"/>
              </a:rPr>
              <a:t>/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22</a:t>
            </a:r>
            <a:endParaRPr b="0" lang="es-ES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object 2"/>
          <p:cNvSpPr/>
          <p:nvPr/>
        </p:nvSpPr>
        <p:spPr>
          <a:xfrm>
            <a:off x="2012760" y="13320"/>
            <a:ext cx="23616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600" spc="46" strike="noStrike">
                <a:solidFill>
                  <a:srgbClr val="ffffff"/>
                </a:solidFill>
                <a:latin typeface="Calibri"/>
                <a:ea typeface="DejaVu Sans"/>
              </a:rPr>
              <a:t>Vídeo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394" name="object 3"/>
          <p:cNvSpPr/>
          <p:nvPr/>
        </p:nvSpPr>
        <p:spPr>
          <a:xfrm>
            <a:off x="230400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object 4"/>
          <p:cNvSpPr/>
          <p:nvPr/>
        </p:nvSpPr>
        <p:spPr>
          <a:xfrm>
            <a:off x="0" y="140040"/>
            <a:ext cx="4607640" cy="353520"/>
          </a:xfrm>
          <a:custGeom>
            <a:avLst/>
            <a:gdLst/>
            <a:ah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95400" y="219240"/>
            <a:ext cx="441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ct val="100000"/>
              </a:lnSpc>
            </a:pPr>
            <a:r>
              <a:rPr b="0" lang="es-ES" sz="1400" spc="-26" strike="noStrike">
                <a:solidFill>
                  <a:srgbClr val="ffffff"/>
                </a:solidFill>
                <a:latin typeface="Calibri"/>
              </a:rPr>
              <a:t>Insertar</a:t>
            </a:r>
            <a:r>
              <a:rPr b="0" lang="es-ES" sz="1400" spc="4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400" spc="-41" strike="noStrike">
                <a:solidFill>
                  <a:srgbClr val="ffffff"/>
                </a:solidFill>
                <a:latin typeface="Calibri"/>
              </a:rPr>
              <a:t>vídeo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397" name="object 6"/>
          <p:cNvSpPr/>
          <p:nvPr/>
        </p:nvSpPr>
        <p:spPr>
          <a:xfrm>
            <a:off x="314640" y="78768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object 7"/>
          <p:cNvSpPr/>
          <p:nvPr/>
        </p:nvSpPr>
        <p:spPr>
          <a:xfrm>
            <a:off x="314640" y="151992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object 8"/>
          <p:cNvSpPr/>
          <p:nvPr/>
        </p:nvSpPr>
        <p:spPr>
          <a:xfrm>
            <a:off x="97200" y="1778040"/>
            <a:ext cx="360" cy="42480"/>
          </a:xfrm>
          <a:custGeom>
            <a:avLst/>
            <a:gdLst/>
            <a:ahLst/>
            <a:rect l="l" t="t" r="r" b="b"/>
            <a:pathLst>
              <a:path w="0"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object 9"/>
          <p:cNvSpPr/>
          <p:nvPr/>
        </p:nvSpPr>
        <p:spPr>
          <a:xfrm>
            <a:off x="94680" y="1780560"/>
            <a:ext cx="42480" cy="360"/>
          </a:xfrm>
          <a:custGeom>
            <a:avLst/>
            <a:gdLst/>
            <a:ahLst/>
            <a:rect l="l" t="t" r="r" b="b"/>
            <a:pathLst>
              <a:path w="43180" h="0">
                <a:moveTo>
                  <a:pt x="0" y="0"/>
                </a:moveTo>
                <a:lnTo>
                  <a:pt x="43014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object 10"/>
          <p:cNvSpPr/>
          <p:nvPr/>
        </p:nvSpPr>
        <p:spPr>
          <a:xfrm>
            <a:off x="137520" y="1780560"/>
            <a:ext cx="4332600" cy="360"/>
          </a:xfrm>
          <a:custGeom>
            <a:avLst/>
            <a:gdLst/>
            <a:ahLst/>
            <a:rect l="l" t="t" r="r" b="b"/>
            <a:pathLst>
              <a:path w="4333240" h="0">
                <a:moveTo>
                  <a:pt x="0" y="0"/>
                </a:moveTo>
                <a:lnTo>
                  <a:pt x="4332681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object 11"/>
          <p:cNvSpPr/>
          <p:nvPr/>
        </p:nvSpPr>
        <p:spPr>
          <a:xfrm>
            <a:off x="4470480" y="1780560"/>
            <a:ext cx="42480" cy="360"/>
          </a:xfrm>
          <a:custGeom>
            <a:avLst/>
            <a:gdLst/>
            <a:ahLst/>
            <a:rect l="l" t="t" r="r" b="b"/>
            <a:pathLst>
              <a:path w="43179" h="0">
                <a:moveTo>
                  <a:pt x="0" y="0"/>
                </a:moveTo>
                <a:lnTo>
                  <a:pt x="43014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object 12"/>
          <p:cNvSpPr/>
          <p:nvPr/>
        </p:nvSpPr>
        <p:spPr>
          <a:xfrm>
            <a:off x="4510800" y="1778040"/>
            <a:ext cx="360" cy="42480"/>
          </a:xfrm>
          <a:custGeom>
            <a:avLst/>
            <a:gdLst/>
            <a:ahLst/>
            <a:rect l="l" t="t" r="r" b="b"/>
            <a:pathLst>
              <a:path w="0"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object 13"/>
          <p:cNvSpPr/>
          <p:nvPr/>
        </p:nvSpPr>
        <p:spPr>
          <a:xfrm>
            <a:off x="97200" y="1821240"/>
            <a:ext cx="360" cy="151560"/>
          </a:xfrm>
          <a:custGeom>
            <a:avLst/>
            <a:gdLst/>
            <a:ahLst/>
            <a:rect l="l" t="t" r="r" b="b"/>
            <a:pathLst>
              <a:path w="0"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object 14"/>
          <p:cNvSpPr/>
          <p:nvPr/>
        </p:nvSpPr>
        <p:spPr>
          <a:xfrm>
            <a:off x="4510800" y="1821240"/>
            <a:ext cx="360" cy="151560"/>
          </a:xfrm>
          <a:custGeom>
            <a:avLst/>
            <a:gdLst/>
            <a:ahLst/>
            <a:rect l="l" t="t" r="r" b="b"/>
            <a:pathLst>
              <a:path w="0"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object 15"/>
          <p:cNvSpPr/>
          <p:nvPr/>
        </p:nvSpPr>
        <p:spPr>
          <a:xfrm>
            <a:off x="97200" y="1972800"/>
            <a:ext cx="360" cy="151560"/>
          </a:xfrm>
          <a:custGeom>
            <a:avLst/>
            <a:gdLst/>
            <a:ahLst/>
            <a:rect l="l" t="t" r="r" b="b"/>
            <a:pathLst>
              <a:path w="0"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object 16"/>
          <p:cNvSpPr/>
          <p:nvPr/>
        </p:nvSpPr>
        <p:spPr>
          <a:xfrm>
            <a:off x="4510800" y="1972800"/>
            <a:ext cx="360" cy="151560"/>
          </a:xfrm>
          <a:custGeom>
            <a:avLst/>
            <a:gdLst/>
            <a:ahLst/>
            <a:rect l="l" t="t" r="r" b="b"/>
            <a:pathLst>
              <a:path w="0"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object 17"/>
          <p:cNvSpPr/>
          <p:nvPr/>
        </p:nvSpPr>
        <p:spPr>
          <a:xfrm>
            <a:off x="97200" y="2124720"/>
            <a:ext cx="360" cy="151560"/>
          </a:xfrm>
          <a:custGeom>
            <a:avLst/>
            <a:gdLst/>
            <a:ahLst/>
            <a:rect l="l" t="t" r="r" b="b"/>
            <a:pathLst>
              <a:path w="0"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object 18"/>
          <p:cNvSpPr/>
          <p:nvPr/>
        </p:nvSpPr>
        <p:spPr>
          <a:xfrm>
            <a:off x="4510800" y="2124720"/>
            <a:ext cx="360" cy="151560"/>
          </a:xfrm>
          <a:custGeom>
            <a:avLst/>
            <a:gdLst/>
            <a:ahLst/>
            <a:rect l="l" t="t" r="r" b="b"/>
            <a:pathLst>
              <a:path w="0"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object 19"/>
          <p:cNvSpPr/>
          <p:nvPr/>
        </p:nvSpPr>
        <p:spPr>
          <a:xfrm>
            <a:off x="97200" y="2276640"/>
            <a:ext cx="360" cy="151560"/>
          </a:xfrm>
          <a:custGeom>
            <a:avLst/>
            <a:gdLst/>
            <a:ahLst/>
            <a:rect l="l" t="t" r="r" b="b"/>
            <a:pathLst>
              <a:path w="0"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object 20"/>
          <p:cNvSpPr/>
          <p:nvPr/>
        </p:nvSpPr>
        <p:spPr>
          <a:xfrm>
            <a:off x="4510800" y="2276640"/>
            <a:ext cx="360" cy="151560"/>
          </a:xfrm>
          <a:custGeom>
            <a:avLst/>
            <a:gdLst/>
            <a:ahLst/>
            <a:rect l="l" t="t" r="r" b="b"/>
            <a:pathLst>
              <a:path w="0"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object 21"/>
          <p:cNvSpPr/>
          <p:nvPr/>
        </p:nvSpPr>
        <p:spPr>
          <a:xfrm>
            <a:off x="97200" y="2428560"/>
            <a:ext cx="360" cy="151560"/>
          </a:xfrm>
          <a:custGeom>
            <a:avLst/>
            <a:gdLst/>
            <a:ahLst/>
            <a:rect l="l" t="t" r="r" b="b"/>
            <a:pathLst>
              <a:path w="0"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object 22"/>
          <p:cNvSpPr/>
          <p:nvPr/>
        </p:nvSpPr>
        <p:spPr>
          <a:xfrm>
            <a:off x="4510800" y="2428560"/>
            <a:ext cx="360" cy="151560"/>
          </a:xfrm>
          <a:custGeom>
            <a:avLst/>
            <a:gdLst/>
            <a:ahLst/>
            <a:rect l="l" t="t" r="r" b="b"/>
            <a:pathLst>
              <a:path w="0"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object 23"/>
          <p:cNvSpPr/>
          <p:nvPr/>
        </p:nvSpPr>
        <p:spPr>
          <a:xfrm>
            <a:off x="97200" y="2580120"/>
            <a:ext cx="360" cy="151560"/>
          </a:xfrm>
          <a:custGeom>
            <a:avLst/>
            <a:gdLst/>
            <a:ahLst/>
            <a:rect l="l" t="t" r="r" b="b"/>
            <a:pathLst>
              <a:path w="0"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object 24"/>
          <p:cNvSpPr/>
          <p:nvPr/>
        </p:nvSpPr>
        <p:spPr>
          <a:xfrm>
            <a:off x="4510800" y="2580120"/>
            <a:ext cx="360" cy="151560"/>
          </a:xfrm>
          <a:custGeom>
            <a:avLst/>
            <a:gdLst/>
            <a:ahLst/>
            <a:rect l="l" t="t" r="r" b="b"/>
            <a:pathLst>
              <a:path w="0"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object 25"/>
          <p:cNvSpPr/>
          <p:nvPr/>
        </p:nvSpPr>
        <p:spPr>
          <a:xfrm>
            <a:off x="97200" y="2732040"/>
            <a:ext cx="360" cy="151560"/>
          </a:xfrm>
          <a:custGeom>
            <a:avLst/>
            <a:gdLst/>
            <a:ahLst/>
            <a:rect l="l" t="t" r="r" b="b"/>
            <a:pathLst>
              <a:path w="0"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object 26"/>
          <p:cNvSpPr/>
          <p:nvPr/>
        </p:nvSpPr>
        <p:spPr>
          <a:xfrm>
            <a:off x="4510800" y="2732040"/>
            <a:ext cx="360" cy="151560"/>
          </a:xfrm>
          <a:custGeom>
            <a:avLst/>
            <a:gdLst/>
            <a:ahLst/>
            <a:rect l="l" t="t" r="r" b="b"/>
            <a:pathLst>
              <a:path w="0"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object 27"/>
          <p:cNvSpPr/>
          <p:nvPr/>
        </p:nvSpPr>
        <p:spPr>
          <a:xfrm>
            <a:off x="97200" y="2883960"/>
            <a:ext cx="360" cy="151560"/>
          </a:xfrm>
          <a:custGeom>
            <a:avLst/>
            <a:gdLst/>
            <a:ahLst/>
            <a:rect l="l" t="t" r="r" b="b"/>
            <a:pathLst>
              <a:path w="0"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object 28"/>
          <p:cNvSpPr/>
          <p:nvPr/>
        </p:nvSpPr>
        <p:spPr>
          <a:xfrm>
            <a:off x="4510800" y="2883960"/>
            <a:ext cx="360" cy="151560"/>
          </a:xfrm>
          <a:custGeom>
            <a:avLst/>
            <a:gdLst/>
            <a:ahLst/>
            <a:rect l="l" t="t" r="r" b="b"/>
            <a:pathLst>
              <a:path w="0"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object 29"/>
          <p:cNvSpPr/>
          <p:nvPr/>
        </p:nvSpPr>
        <p:spPr>
          <a:xfrm>
            <a:off x="363960" y="705240"/>
            <a:ext cx="3933720" cy="218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50040">
              <a:lnSpc>
                <a:spcPct val="102000"/>
              </a:lnSpc>
            </a:pPr>
            <a:r>
              <a:rPr b="0" lang="es-ES" sz="1050" spc="7" strike="noStrike">
                <a:solidFill>
                  <a:srgbClr val="000000"/>
                </a:solidFill>
                <a:latin typeface="Calibri"/>
                <a:ea typeface="DejaVu Sans"/>
              </a:rPr>
              <a:t>Con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la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etiqueta </a:t>
            </a:r>
            <a:r>
              <a:rPr b="0" lang="es-ES" sz="1050" spc="-100" strike="noStrike">
                <a:solidFill>
                  <a:srgbClr val="000000"/>
                </a:solidFill>
                <a:latin typeface="Courier New"/>
                <a:ea typeface="DejaVu Sans"/>
              </a:rPr>
              <a:t>&lt;video&gt;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conseguimos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compatibilidad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entre 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navegadores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y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sistemas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pudiendo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referenciar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los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codecs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compatibles  con 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nuestros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ficheros</a:t>
            </a:r>
            <a:endParaRPr b="0" lang="es-ES" sz="1050" spc="-1" strike="noStrike">
              <a:latin typeface="Arial"/>
            </a:endParaRPr>
          </a:p>
          <a:p>
            <a:pPr marL="50040">
              <a:lnSpc>
                <a:spcPct val="100000"/>
              </a:lnSpc>
              <a:spcBef>
                <a:spcPts val="11"/>
              </a:spcBef>
            </a:pPr>
            <a:endParaRPr b="0" lang="es-ES" sz="1050" spc="-1" strike="noStrike">
              <a:latin typeface="Arial"/>
            </a:endParaRPr>
          </a:p>
          <a:p>
            <a:pPr marL="50040">
              <a:lnSpc>
                <a:spcPct val="100000"/>
              </a:lnSpc>
            </a:pP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Ejemplo:</a:t>
            </a:r>
            <a:endParaRPr b="0" lang="es-ES" sz="1050" spc="-1" strike="noStrike">
              <a:latin typeface="Arial"/>
            </a:endParaRPr>
          </a:p>
          <a:p>
            <a:pPr marL="50040">
              <a:lnSpc>
                <a:spcPct val="100000"/>
              </a:lnSpc>
              <a:spcBef>
                <a:spcPts val="6"/>
              </a:spcBef>
            </a:pPr>
            <a:endParaRPr b="0" lang="es-ES" sz="1050" spc="-1" strike="noStrike">
              <a:latin typeface="Arial"/>
            </a:endParaRPr>
          </a:p>
          <a:p>
            <a:pPr marL="12600">
              <a:lnSpc>
                <a:spcPts val="1199"/>
              </a:lnSpc>
            </a:pPr>
            <a:r>
              <a:rPr b="0" lang="es-ES" sz="1000" spc="49" strike="noStrike">
                <a:solidFill>
                  <a:srgbClr val="000000"/>
                </a:solidFill>
                <a:latin typeface="Times New Roman"/>
                <a:ea typeface="DejaVu Sans"/>
              </a:rPr>
              <a:t>&lt;video  </a:t>
            </a:r>
            <a:r>
              <a:rPr b="0" lang="es-ES" sz="1000" spc="46" strike="noStrike">
                <a:solidFill>
                  <a:srgbClr val="000000"/>
                </a:solidFill>
                <a:latin typeface="Times New Roman"/>
                <a:ea typeface="DejaVu Sans"/>
              </a:rPr>
              <a:t>width="640"  </a:t>
            </a:r>
            <a:r>
              <a:rPr b="0" lang="es-ES" sz="1000" spc="66" strike="noStrike">
                <a:solidFill>
                  <a:srgbClr val="000000"/>
                </a:solidFill>
                <a:latin typeface="Times New Roman"/>
                <a:ea typeface="DejaVu Sans"/>
              </a:rPr>
              <a:t>height="360"  </a:t>
            </a:r>
            <a:r>
              <a:rPr b="0" lang="es-ES" sz="1000" spc="114" strike="noStrike">
                <a:solidFill>
                  <a:srgbClr val="000000"/>
                </a:solidFill>
                <a:latin typeface="Times New Roman"/>
                <a:ea typeface="DejaVu Sans"/>
              </a:rPr>
              <a:t>controls </a:t>
            </a:r>
            <a:r>
              <a:rPr b="0" lang="es-ES" sz="1000" spc="86" strike="noStrike">
                <a:solidFill>
                  <a:srgbClr val="000000"/>
                </a:solidFill>
                <a:latin typeface="Times New Roman"/>
                <a:ea typeface="DejaVu Sans"/>
              </a:rPr>
              <a:t>autoplay</a:t>
            </a:r>
            <a:r>
              <a:rPr b="0" lang="es-ES" sz="1000" spc="180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1000" spc="69" strike="noStrike">
                <a:solidFill>
                  <a:srgbClr val="000000"/>
                </a:solidFill>
                <a:latin typeface="Times New Roman"/>
                <a:ea typeface="DejaVu Sans"/>
              </a:rPr>
              <a:t>preload&gt;</a:t>
            </a:r>
            <a:endParaRPr b="0" lang="es-ES" sz="1000" spc="-1" strike="noStrike">
              <a:latin typeface="Arial"/>
            </a:endParaRPr>
          </a:p>
          <a:p>
            <a:pPr marL="265320" indent="-253440">
              <a:lnSpc>
                <a:spcPts val="1199"/>
              </a:lnSpc>
              <a:spcBef>
                <a:spcPts val="34"/>
              </a:spcBef>
              <a:tabLst>
                <a:tab algn="l" pos="0"/>
              </a:tabLst>
            </a:pPr>
            <a:r>
              <a:rPr b="0" lang="es-ES" sz="1000" spc="60" strike="noStrike">
                <a:solidFill>
                  <a:srgbClr val="000000"/>
                </a:solidFill>
                <a:latin typeface="Times New Roman"/>
                <a:ea typeface="DejaVu Sans"/>
              </a:rPr>
              <a:t>&lt;source </a:t>
            </a:r>
            <a:r>
              <a:rPr b="0" lang="es-ES" sz="1000" spc="55" strike="noStrike">
                <a:solidFill>
                  <a:srgbClr val="000000"/>
                </a:solidFill>
                <a:latin typeface="Times New Roman"/>
                <a:ea typeface="DejaVu Sans"/>
              </a:rPr>
              <a:t>src="mivideo.mp4" </a:t>
            </a:r>
            <a:r>
              <a:rPr b="0" lang="es-ES" sz="1000" spc="66" strike="noStrike">
                <a:solidFill>
                  <a:srgbClr val="000000"/>
                </a:solidFill>
                <a:latin typeface="Times New Roman"/>
                <a:ea typeface="DejaVu Sans"/>
              </a:rPr>
              <a:t>type=’video/mp4;  </a:t>
            </a:r>
            <a:r>
              <a:rPr b="0" lang="es-ES" sz="1000" spc="55" strike="noStrike">
                <a:solidFill>
                  <a:srgbClr val="000000"/>
                </a:solidFill>
                <a:latin typeface="Times New Roman"/>
                <a:ea typeface="DejaVu Sans"/>
              </a:rPr>
              <a:t>codecs="avc1,mp4a"’</a:t>
            </a:r>
            <a:r>
              <a:rPr b="0" lang="es-ES" sz="1000" spc="17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1000" spc="94" strike="noStrike">
                <a:solidFill>
                  <a:srgbClr val="000000"/>
                </a:solidFill>
                <a:latin typeface="Times New Roman"/>
                <a:ea typeface="DejaVu Sans"/>
              </a:rPr>
              <a:t>/&gt;</a:t>
            </a:r>
            <a:endParaRPr b="0" lang="es-ES" sz="1000" spc="-1" strike="noStrike">
              <a:latin typeface="Arial"/>
            </a:endParaRPr>
          </a:p>
          <a:p>
            <a:pPr marL="12600" indent="-253440">
              <a:lnSpc>
                <a:spcPts val="1154"/>
              </a:lnSpc>
              <a:tabLst>
                <a:tab algn="l" pos="0"/>
              </a:tabLst>
            </a:pPr>
            <a:r>
              <a:rPr b="0" lang="es-ES" sz="1000" spc="60" strike="noStrike">
                <a:solidFill>
                  <a:srgbClr val="000000"/>
                </a:solidFill>
                <a:latin typeface="Times New Roman"/>
                <a:ea typeface="DejaVu Sans"/>
              </a:rPr>
              <a:t>&lt;source  </a:t>
            </a:r>
            <a:r>
              <a:rPr b="0" lang="es-ES" sz="1000" spc="69" strike="noStrike">
                <a:solidFill>
                  <a:srgbClr val="000000"/>
                </a:solidFill>
                <a:latin typeface="Times New Roman"/>
                <a:ea typeface="DejaVu Sans"/>
              </a:rPr>
              <a:t>src="mivideo.ogv"</a:t>
            </a:r>
            <a:r>
              <a:rPr b="0" lang="es-ES" sz="1000" spc="154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1000" spc="86" strike="noStrike">
                <a:solidFill>
                  <a:srgbClr val="000000"/>
                </a:solidFill>
                <a:latin typeface="Times New Roman"/>
                <a:ea typeface="DejaVu Sans"/>
              </a:rPr>
              <a:t>type=’video/ogg;</a:t>
            </a:r>
            <a:endParaRPr b="0" lang="es-ES" sz="1000" spc="-1" strike="noStrike">
              <a:latin typeface="Arial"/>
            </a:endParaRPr>
          </a:p>
          <a:p>
            <a:pPr marL="265320" indent="-253440">
              <a:lnSpc>
                <a:spcPts val="1196"/>
              </a:lnSpc>
              <a:tabLst>
                <a:tab algn="l" pos="0"/>
              </a:tabLst>
            </a:pPr>
            <a:r>
              <a:rPr b="0" lang="es-ES" sz="1000" spc="94" strike="noStrike">
                <a:solidFill>
                  <a:srgbClr val="000000"/>
                </a:solidFill>
                <a:latin typeface="Times New Roman"/>
                <a:ea typeface="DejaVu Sans"/>
              </a:rPr>
              <a:t>codecs="theora,vorbis"’</a:t>
            </a:r>
            <a:r>
              <a:rPr b="0" lang="es-ES" sz="1000" spc="21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1000" spc="94" strike="noStrike">
                <a:solidFill>
                  <a:srgbClr val="000000"/>
                </a:solidFill>
                <a:latin typeface="Times New Roman"/>
                <a:ea typeface="DejaVu Sans"/>
              </a:rPr>
              <a:t>/&gt;</a:t>
            </a:r>
            <a:endParaRPr b="0" lang="es-ES" sz="1000" spc="-1" strike="noStrike">
              <a:latin typeface="Arial"/>
            </a:endParaRPr>
          </a:p>
          <a:p>
            <a:pPr marL="265320" indent="-253440">
              <a:lnSpc>
                <a:spcPts val="1199"/>
              </a:lnSpc>
              <a:spcBef>
                <a:spcPts val="34"/>
              </a:spcBef>
              <a:tabLst>
                <a:tab algn="l" pos="0"/>
              </a:tabLst>
            </a:pPr>
            <a:r>
              <a:rPr b="0" lang="es-ES" sz="1000" spc="60" strike="noStrike">
                <a:solidFill>
                  <a:srgbClr val="000000"/>
                </a:solidFill>
                <a:latin typeface="Times New Roman"/>
                <a:ea typeface="DejaVu Sans"/>
              </a:rPr>
              <a:t>&lt;source </a:t>
            </a:r>
            <a:r>
              <a:rPr b="0" lang="es-ES" sz="1000" spc="41" strike="noStrike">
                <a:solidFill>
                  <a:srgbClr val="000000"/>
                </a:solidFill>
                <a:latin typeface="Times New Roman"/>
                <a:ea typeface="DejaVu Sans"/>
              </a:rPr>
              <a:t>src="mivideo.webm" </a:t>
            </a:r>
            <a:r>
              <a:rPr b="0" lang="es-ES" sz="1000" spc="55" strike="noStrike">
                <a:solidFill>
                  <a:srgbClr val="000000"/>
                </a:solidFill>
                <a:latin typeface="Times New Roman"/>
                <a:ea typeface="DejaVu Sans"/>
              </a:rPr>
              <a:t>type=’video/webm;  </a:t>
            </a:r>
            <a:r>
              <a:rPr b="0" lang="es-ES" sz="1000" spc="80" strike="noStrike">
                <a:solidFill>
                  <a:srgbClr val="000000"/>
                </a:solidFill>
                <a:latin typeface="Times New Roman"/>
                <a:ea typeface="DejaVu Sans"/>
              </a:rPr>
              <a:t>codecs="vp8,vorbis"’</a:t>
            </a:r>
            <a:r>
              <a:rPr b="0" lang="es-ES" sz="1000" spc="245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s-ES" sz="1000" spc="94" strike="noStrike">
                <a:solidFill>
                  <a:srgbClr val="000000"/>
                </a:solidFill>
                <a:latin typeface="Times New Roman"/>
                <a:ea typeface="DejaVu Sans"/>
              </a:rPr>
              <a:t>/&gt;</a:t>
            </a:r>
            <a:endParaRPr b="0" lang="es-ES" sz="1000" spc="-1" strike="noStrike">
              <a:latin typeface="Arial"/>
            </a:endParaRPr>
          </a:p>
          <a:p>
            <a:pPr marL="12600" indent="-253440">
              <a:lnSpc>
                <a:spcPts val="1154"/>
              </a:lnSpc>
              <a:tabLst>
                <a:tab algn="l" pos="0"/>
              </a:tabLst>
            </a:pPr>
            <a:r>
              <a:rPr b="0" lang="es-ES" sz="1000" spc="60" strike="noStrike">
                <a:solidFill>
                  <a:srgbClr val="000000"/>
                </a:solidFill>
                <a:latin typeface="Times New Roman"/>
                <a:ea typeface="DejaVu Sans"/>
              </a:rPr>
              <a:t>&lt;/video&gt;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421" name="object 30"/>
          <p:cNvSpPr/>
          <p:nvPr/>
        </p:nvSpPr>
        <p:spPr>
          <a:xfrm>
            <a:off x="97200" y="3035880"/>
            <a:ext cx="360" cy="42480"/>
          </a:xfrm>
          <a:custGeom>
            <a:avLst/>
            <a:gdLst/>
            <a:ahLst/>
            <a:rect l="l" t="t" r="r" b="b"/>
            <a:pathLst>
              <a:path w="0"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object 31"/>
          <p:cNvSpPr/>
          <p:nvPr/>
        </p:nvSpPr>
        <p:spPr>
          <a:xfrm>
            <a:off x="94680" y="3076200"/>
            <a:ext cx="42480" cy="360"/>
          </a:xfrm>
          <a:custGeom>
            <a:avLst/>
            <a:gdLst/>
            <a:ahLst/>
            <a:rect l="l" t="t" r="r" b="b"/>
            <a:pathLst>
              <a:path w="43180" h="0">
                <a:moveTo>
                  <a:pt x="0" y="0"/>
                </a:moveTo>
                <a:lnTo>
                  <a:pt x="43014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object 32"/>
          <p:cNvSpPr/>
          <p:nvPr/>
        </p:nvSpPr>
        <p:spPr>
          <a:xfrm>
            <a:off x="137520" y="3076200"/>
            <a:ext cx="4332600" cy="360"/>
          </a:xfrm>
          <a:custGeom>
            <a:avLst/>
            <a:gdLst/>
            <a:ahLst/>
            <a:rect l="l" t="t" r="r" b="b"/>
            <a:pathLst>
              <a:path w="4333240" h="0">
                <a:moveTo>
                  <a:pt x="0" y="0"/>
                </a:moveTo>
                <a:lnTo>
                  <a:pt x="4332681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object 33"/>
          <p:cNvSpPr/>
          <p:nvPr/>
        </p:nvSpPr>
        <p:spPr>
          <a:xfrm>
            <a:off x="4470480" y="3076200"/>
            <a:ext cx="42480" cy="360"/>
          </a:xfrm>
          <a:custGeom>
            <a:avLst/>
            <a:gdLst/>
            <a:ahLst/>
            <a:rect l="l" t="t" r="r" b="b"/>
            <a:pathLst>
              <a:path w="43179" h="0">
                <a:moveTo>
                  <a:pt x="0" y="0"/>
                </a:moveTo>
                <a:lnTo>
                  <a:pt x="43014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object 34"/>
          <p:cNvSpPr/>
          <p:nvPr/>
        </p:nvSpPr>
        <p:spPr>
          <a:xfrm>
            <a:off x="4510800" y="3035880"/>
            <a:ext cx="360" cy="42480"/>
          </a:xfrm>
          <a:custGeom>
            <a:avLst/>
            <a:gdLst/>
            <a:ahLst/>
            <a:rect l="l" t="t" r="r" b="b"/>
            <a:pathLst>
              <a:path w="0" h="43180">
                <a:moveTo>
                  <a:pt x="0" y="43014"/>
                </a:moveTo>
                <a:lnTo>
                  <a:pt x="0" y="0"/>
                </a:lnTo>
              </a:path>
            </a:pathLst>
          </a:custGeom>
          <a:noFill/>
          <a:ln w="505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object 35"/>
          <p:cNvSpPr/>
          <p:nvPr/>
        </p:nvSpPr>
        <p:spPr>
          <a:xfrm>
            <a:off x="0" y="3346200"/>
            <a:ext cx="1535400" cy="10908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object 36"/>
          <p:cNvSpPr/>
          <p:nvPr/>
        </p:nvSpPr>
        <p:spPr>
          <a:xfrm>
            <a:off x="153612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5a270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object 37"/>
          <p:cNvSpPr/>
          <p:nvPr/>
        </p:nvSpPr>
        <p:spPr>
          <a:xfrm>
            <a:off x="307188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PlaceHolder 2"/>
          <p:cNvSpPr>
            <a:spLocks noGrp="1"/>
          </p:cNvSpPr>
          <p:nvPr>
            <p:ph type="ftr"/>
          </p:nvPr>
        </p:nvSpPr>
        <p:spPr>
          <a:xfrm>
            <a:off x="117720" y="3353760"/>
            <a:ext cx="12996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Diseño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Interfaces 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Web  </a:t>
            </a:r>
            <a:r>
              <a:rPr b="0" lang="es-ES" sz="600" spc="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86" strike="noStrike">
                <a:solidFill>
                  <a:srgbClr val="ffffff"/>
                </a:solidFill>
                <a:latin typeface="Calibri"/>
              </a:rPr>
              <a:t>(DAW)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dt"/>
          </p:nvPr>
        </p:nvSpPr>
        <p:spPr>
          <a:xfrm>
            <a:off x="1583640" y="3353760"/>
            <a:ext cx="14400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Integración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Contenidos</a:t>
            </a:r>
            <a:r>
              <a:rPr b="0" lang="es-ES" sz="600" spc="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35" strike="noStrike">
                <a:solidFill>
                  <a:srgbClr val="ffffff"/>
                </a:solidFill>
                <a:latin typeface="Calibri"/>
              </a:rPr>
              <a:t>Multimedia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431" name="object 40"/>
          <p:cNvSpPr/>
          <p:nvPr/>
        </p:nvSpPr>
        <p:spPr>
          <a:xfrm>
            <a:off x="3755520" y="3353760"/>
            <a:ext cx="30672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60" strike="noStrike">
                <a:solidFill>
                  <a:srgbClr val="ffffff"/>
                </a:solidFill>
                <a:latin typeface="Calibri"/>
                <a:ea typeface="DejaVu Sans"/>
              </a:rPr>
              <a:t>Tema</a:t>
            </a:r>
            <a:r>
              <a:rPr b="0" lang="es-ES" sz="6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432" name="object 41"/>
          <p:cNvSpPr/>
          <p:nvPr/>
        </p:nvSpPr>
        <p:spPr>
          <a:xfrm>
            <a:off x="4245480" y="3353760"/>
            <a:ext cx="30708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20 </a:t>
            </a:r>
            <a:r>
              <a:rPr b="0" lang="es-ES" sz="600" spc="109" strike="noStrike">
                <a:solidFill>
                  <a:srgbClr val="ffffff"/>
                </a:solidFill>
                <a:latin typeface="Calibri"/>
                <a:ea typeface="DejaVu Sans"/>
              </a:rPr>
              <a:t>/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22</a:t>
            </a:r>
            <a:endParaRPr b="0" lang="es-ES" sz="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object 2"/>
          <p:cNvSpPr/>
          <p:nvPr/>
        </p:nvSpPr>
        <p:spPr>
          <a:xfrm>
            <a:off x="2012760" y="13320"/>
            <a:ext cx="23616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600" spc="46" strike="noStrike">
                <a:solidFill>
                  <a:srgbClr val="ffffff"/>
                </a:solidFill>
                <a:latin typeface="Calibri"/>
                <a:ea typeface="DejaVu Sans"/>
              </a:rPr>
              <a:t>Vídeo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434" name="object 3"/>
          <p:cNvSpPr/>
          <p:nvPr/>
        </p:nvSpPr>
        <p:spPr>
          <a:xfrm>
            <a:off x="230400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object 4"/>
          <p:cNvSpPr/>
          <p:nvPr/>
        </p:nvSpPr>
        <p:spPr>
          <a:xfrm>
            <a:off x="0" y="140040"/>
            <a:ext cx="4607640" cy="353520"/>
          </a:xfrm>
          <a:custGeom>
            <a:avLst/>
            <a:gdLst/>
            <a:ah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95400" y="219240"/>
            <a:ext cx="441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ct val="100000"/>
              </a:lnSpc>
            </a:pPr>
            <a:r>
              <a:rPr b="0" lang="es-ES" sz="1400" spc="-21" strike="noStrike">
                <a:solidFill>
                  <a:srgbClr val="ffffff"/>
                </a:solidFill>
                <a:latin typeface="Calibri"/>
              </a:rPr>
              <a:t>Vídeo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437" name="object 6"/>
          <p:cNvSpPr/>
          <p:nvPr/>
        </p:nvSpPr>
        <p:spPr>
          <a:xfrm>
            <a:off x="314640" y="103788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object 7"/>
          <p:cNvSpPr/>
          <p:nvPr/>
        </p:nvSpPr>
        <p:spPr>
          <a:xfrm>
            <a:off x="314640" y="159804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object 8"/>
          <p:cNvSpPr/>
          <p:nvPr/>
        </p:nvSpPr>
        <p:spPr>
          <a:xfrm>
            <a:off x="314640" y="215784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PlaceHolder 2"/>
          <p:cNvSpPr>
            <a:spLocks noGrp="1"/>
          </p:cNvSpPr>
          <p:nvPr>
            <p:ph/>
          </p:nvPr>
        </p:nvSpPr>
        <p:spPr>
          <a:xfrm>
            <a:off x="126720" y="955080"/>
            <a:ext cx="4355640" cy="191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7640">
              <a:lnSpc>
                <a:spcPct val="102000"/>
              </a:lnSpc>
            </a:pPr>
            <a:r>
              <a:rPr b="0" lang="es-ES" sz="1050" spc="15" strike="noStrike">
                <a:solidFill>
                  <a:srgbClr val="000000"/>
                </a:solidFill>
                <a:latin typeface="Calibri"/>
              </a:rPr>
              <a:t>Los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</a:rPr>
              <a:t>atributos </a:t>
            </a:r>
            <a:r>
              <a:rPr b="0" lang="es-ES" sz="1050" spc="-100" strike="noStrike">
                <a:solidFill>
                  <a:srgbClr val="000000"/>
                </a:solidFill>
                <a:latin typeface="Courier New"/>
              </a:rPr>
              <a:t>controls, autoplay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</a:rPr>
              <a:t>controlan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</a:rPr>
              <a:t>la visualización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</a:rPr>
              <a:t>de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</a:rPr>
              <a:t>los 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</a:rPr>
              <a:t>controles 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</a:rPr>
              <a:t>del 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</a:rPr>
              <a:t>widget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</a:rPr>
              <a:t>y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</a:rPr>
              <a:t>del 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</a:rPr>
              <a:t>autoarranque 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</a:rPr>
              <a:t>al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</a:rPr>
              <a:t>cargar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</a:rPr>
              <a:t>la </a:t>
            </a:r>
            <a:r>
              <a:rPr b="0" lang="es-ES" sz="1050" spc="9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</a:rPr>
              <a:t>página</a:t>
            </a:r>
            <a:endParaRPr b="0" lang="es-ES" sz="1050" spc="-1" strike="noStrike">
              <a:latin typeface="Arial"/>
            </a:endParaRPr>
          </a:p>
          <a:p>
            <a:pPr marL="275040">
              <a:lnSpc>
                <a:spcPct val="100000"/>
              </a:lnSpc>
              <a:spcBef>
                <a:spcPts val="31"/>
              </a:spcBef>
            </a:pPr>
            <a:endParaRPr b="0" lang="es-ES" sz="1050" spc="-1" strike="noStrike">
              <a:latin typeface="Arial"/>
            </a:endParaRPr>
          </a:p>
          <a:p>
            <a:pPr marL="287640">
              <a:lnSpc>
                <a:spcPct val="102000"/>
              </a:lnSpc>
              <a:spcBef>
                <a:spcPts val="6"/>
              </a:spcBef>
            </a:pPr>
            <a:r>
              <a:rPr b="0" lang="es-ES" sz="1050" spc="46" strike="noStrike">
                <a:solidFill>
                  <a:srgbClr val="000000"/>
                </a:solidFill>
                <a:latin typeface="Calibri"/>
              </a:rPr>
              <a:t>El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</a:rPr>
              <a:t>atributo </a:t>
            </a:r>
            <a:r>
              <a:rPr b="0" lang="es-ES" sz="1050" spc="-100" strike="noStrike">
                <a:solidFill>
                  <a:srgbClr val="000000"/>
                </a:solidFill>
                <a:latin typeface="Courier New"/>
              </a:rPr>
              <a:t>preload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</a:rPr>
              <a:t>obliga a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</a:rPr>
              <a:t>una precarga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</a:rPr>
              <a:t>inicial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</a:rPr>
              <a:t>antes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</a:rPr>
              <a:t>de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</a:rPr>
              <a:t>comenzar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</a:rPr>
              <a:t>la 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</a:rPr>
              <a:t>visualización</a:t>
            </a:r>
            <a:endParaRPr b="0" lang="es-ES" sz="1050" spc="-1" strike="noStrike">
              <a:latin typeface="Arial"/>
            </a:endParaRPr>
          </a:p>
          <a:p>
            <a:pPr marL="275040">
              <a:lnSpc>
                <a:spcPct val="100000"/>
              </a:lnSpc>
              <a:spcBef>
                <a:spcPts val="31"/>
              </a:spcBef>
            </a:pPr>
            <a:endParaRPr b="0" lang="es-ES" sz="1050" spc="-1" strike="noStrike">
              <a:latin typeface="Arial"/>
            </a:endParaRPr>
          </a:p>
          <a:p>
            <a:pPr marL="287640">
              <a:lnSpc>
                <a:spcPct val="102000"/>
              </a:lnSpc>
              <a:spcBef>
                <a:spcPts val="6"/>
              </a:spcBef>
            </a:pPr>
            <a:r>
              <a:rPr b="0" lang="es-ES" sz="1050" spc="-12" strike="noStrike">
                <a:solidFill>
                  <a:srgbClr val="000000"/>
                </a:solidFill>
                <a:latin typeface="Calibri"/>
              </a:rPr>
              <a:t>Respecto a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</a:rPr>
              <a:t>los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</a:rPr>
              <a:t>codecs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</a:rPr>
              <a:t>se </a:t>
            </a:r>
            <a:r>
              <a:rPr b="0" lang="es-ES" sz="1050" spc="-41" strike="noStrike">
                <a:solidFill>
                  <a:srgbClr val="000000"/>
                </a:solidFill>
                <a:latin typeface="Calibri"/>
              </a:rPr>
              <a:t>debe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</a:rPr>
              <a:t>de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</a:rPr>
              <a:t>tener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</a:rPr>
              <a:t>en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</a:rPr>
              <a:t>cuenta </a:t>
            </a:r>
            <a:r>
              <a:rPr b="0" lang="es-ES" sz="1050" spc="-41" strike="noStrike">
                <a:solidFill>
                  <a:srgbClr val="000000"/>
                </a:solidFill>
                <a:latin typeface="Calibri"/>
              </a:rPr>
              <a:t>que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</a:rPr>
              <a:t>no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</a:rPr>
              <a:t>todos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</a:rPr>
              <a:t>los 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</a:rPr>
              <a:t>navegadores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</a:rPr>
              <a:t>los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</a:rPr>
              <a:t>integran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</a:rPr>
              <a:t>todos.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</a:rPr>
              <a:t>Además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</a:rPr>
              <a:t>para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</a:rPr>
              <a:t>cada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</a:rPr>
              <a:t>formato,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</a:rPr>
              <a:t>podemos 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</a:rPr>
              <a:t>tener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</a:rPr>
              <a:t>diferentes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</a:rPr>
              <a:t>codecs </a:t>
            </a:r>
            <a:r>
              <a:rPr b="0" lang="es-ES" sz="1050" spc="-41" strike="noStrike">
                <a:solidFill>
                  <a:srgbClr val="000000"/>
                </a:solidFill>
                <a:latin typeface="Calibri"/>
              </a:rPr>
              <a:t>que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</a:rPr>
              <a:t>lo reproduzcan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</a:rPr>
              <a:t>para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</a:rPr>
              <a:t>dos navegadores 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</a:rPr>
              <a:t>distintos</a:t>
            </a:r>
            <a:endParaRPr b="0" lang="es-ES" sz="1050" spc="-1" strike="noStrike">
              <a:latin typeface="Arial"/>
            </a:endParaRPr>
          </a:p>
        </p:txBody>
      </p:sp>
      <p:sp>
        <p:nvSpPr>
          <p:cNvPr id="441" name="object 10"/>
          <p:cNvSpPr/>
          <p:nvPr/>
        </p:nvSpPr>
        <p:spPr>
          <a:xfrm>
            <a:off x="0" y="3346200"/>
            <a:ext cx="1535400" cy="10908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object 11"/>
          <p:cNvSpPr/>
          <p:nvPr/>
        </p:nvSpPr>
        <p:spPr>
          <a:xfrm>
            <a:off x="153612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5a270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object 12"/>
          <p:cNvSpPr/>
          <p:nvPr/>
        </p:nvSpPr>
        <p:spPr>
          <a:xfrm>
            <a:off x="307188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PlaceHolder 3"/>
          <p:cNvSpPr>
            <a:spLocks noGrp="1"/>
          </p:cNvSpPr>
          <p:nvPr>
            <p:ph type="ftr"/>
          </p:nvPr>
        </p:nvSpPr>
        <p:spPr>
          <a:xfrm>
            <a:off x="117720" y="3353760"/>
            <a:ext cx="12996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Diseño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Interfaces 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Web  </a:t>
            </a:r>
            <a:r>
              <a:rPr b="0" lang="es-ES" sz="600" spc="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86" strike="noStrike">
                <a:solidFill>
                  <a:srgbClr val="ffffff"/>
                </a:solidFill>
                <a:latin typeface="Calibri"/>
              </a:rPr>
              <a:t>(DAW)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 type="dt"/>
          </p:nvPr>
        </p:nvSpPr>
        <p:spPr>
          <a:xfrm>
            <a:off x="1583640" y="3353760"/>
            <a:ext cx="14400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Integración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Contenidos</a:t>
            </a:r>
            <a:r>
              <a:rPr b="0" lang="es-ES" sz="600" spc="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35" strike="noStrike">
                <a:solidFill>
                  <a:srgbClr val="ffffff"/>
                </a:solidFill>
                <a:latin typeface="Calibri"/>
              </a:rPr>
              <a:t>Multimedia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446" name="object 15"/>
          <p:cNvSpPr/>
          <p:nvPr/>
        </p:nvSpPr>
        <p:spPr>
          <a:xfrm>
            <a:off x="3755520" y="3353760"/>
            <a:ext cx="30672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60" strike="noStrike">
                <a:solidFill>
                  <a:srgbClr val="ffffff"/>
                </a:solidFill>
                <a:latin typeface="Calibri"/>
                <a:ea typeface="DejaVu Sans"/>
              </a:rPr>
              <a:t>Tema</a:t>
            </a:r>
            <a:r>
              <a:rPr b="0" lang="es-ES" sz="6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447" name="PlaceHolder 5"/>
          <p:cNvSpPr>
            <a:spLocks noGrp="1"/>
          </p:cNvSpPr>
          <p:nvPr>
            <p:ph type="sldNum"/>
          </p:nvPr>
        </p:nvSpPr>
        <p:spPr>
          <a:xfrm>
            <a:off x="4232880" y="3353760"/>
            <a:ext cx="3200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5560">
              <a:lnSpc>
                <a:spcPts val="660"/>
              </a:lnSpc>
            </a:pPr>
            <a:fld id="{F7D84C7C-0D90-43F9-A90C-126A40BC8154}" type="slidenum">
              <a:rPr b="0" lang="es-ES" sz="600" spc="41" strike="noStrike">
                <a:solidFill>
                  <a:srgbClr val="ffffff"/>
                </a:solidFill>
                <a:latin typeface="Calibri"/>
              </a:rPr>
              <a:t>&lt;número&gt;</a:t>
            </a:fld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109" strike="noStrike">
                <a:solidFill>
                  <a:srgbClr val="ffffff"/>
                </a:solidFill>
                <a:latin typeface="Calibri"/>
              </a:rPr>
              <a:t>/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22</a:t>
            </a:r>
            <a:endParaRPr b="0" lang="es-ES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bject 2"/>
          <p:cNvSpPr/>
          <p:nvPr/>
        </p:nvSpPr>
        <p:spPr>
          <a:xfrm>
            <a:off x="1033560" y="13320"/>
            <a:ext cx="121536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600" spc="35" strike="noStrike">
                <a:solidFill>
                  <a:srgbClr val="ffffff"/>
                </a:solidFill>
                <a:latin typeface="Calibri"/>
                <a:ea typeface="DejaVu Sans"/>
              </a:rPr>
              <a:t>Propiedad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  <a:ea typeface="DejaVu Sans"/>
              </a:rPr>
              <a:t>intelectual </a:t>
            </a:r>
            <a:r>
              <a:rPr b="0" lang="es-ES" sz="600" spc="46" strike="noStrike">
                <a:solidFill>
                  <a:srgbClr val="ffffff"/>
                </a:solidFill>
                <a:latin typeface="Calibri"/>
                <a:ea typeface="DejaVu Sans"/>
              </a:rPr>
              <a:t>y</a:t>
            </a:r>
            <a:r>
              <a:rPr b="0" lang="es-ES" sz="600" spc="21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  <a:ea typeface="DejaVu Sans"/>
              </a:rPr>
              <a:t>licencias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230400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object 4"/>
          <p:cNvSpPr/>
          <p:nvPr/>
        </p:nvSpPr>
        <p:spPr>
          <a:xfrm>
            <a:off x="0" y="140040"/>
            <a:ext cx="4607640" cy="353520"/>
          </a:xfrm>
          <a:custGeom>
            <a:avLst/>
            <a:gdLst/>
            <a:ah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5400" y="219240"/>
            <a:ext cx="441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ct val="100000"/>
              </a:lnSpc>
            </a:pPr>
            <a:r>
              <a:rPr b="0" lang="es-ES" sz="1400" spc="-32" strike="noStrike">
                <a:solidFill>
                  <a:srgbClr val="ffffff"/>
                </a:solidFill>
                <a:latin typeface="Calibri"/>
              </a:rPr>
              <a:t>Derechos  </a:t>
            </a:r>
            <a:r>
              <a:rPr b="0" lang="es-ES" sz="1400" spc="-66" strike="noStrike">
                <a:solidFill>
                  <a:srgbClr val="ffffff"/>
                </a:solidFill>
                <a:latin typeface="Calibri"/>
              </a:rPr>
              <a:t>de  </a:t>
            </a:r>
            <a:r>
              <a:rPr b="0" lang="es-ES" sz="1400" spc="-35" strike="noStrike">
                <a:solidFill>
                  <a:srgbClr val="ffffff"/>
                </a:solidFill>
                <a:latin typeface="Calibri"/>
              </a:rPr>
              <a:t>autor  </a:t>
            </a:r>
            <a:r>
              <a:rPr b="0" lang="es-ES" sz="1400" spc="-7" strike="noStrike">
                <a:solidFill>
                  <a:srgbClr val="ffffff"/>
                </a:solidFill>
                <a:latin typeface="Calibri"/>
              </a:rPr>
              <a:t>y </a:t>
            </a:r>
            <a:r>
              <a:rPr b="0" lang="es-ES" sz="1400" spc="-41" strike="noStrike">
                <a:solidFill>
                  <a:srgbClr val="ffffff"/>
                </a:solidFill>
                <a:latin typeface="Calibri"/>
              </a:rPr>
              <a:t>propiedad</a:t>
            </a:r>
            <a:r>
              <a:rPr b="0" lang="es-ES" sz="1400" spc="2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400" spc="-21" strike="noStrike">
                <a:solidFill>
                  <a:srgbClr val="ffffff"/>
                </a:solidFill>
                <a:latin typeface="Calibri"/>
              </a:rPr>
              <a:t>intelectual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06" name="object 6"/>
          <p:cNvSpPr/>
          <p:nvPr/>
        </p:nvSpPr>
        <p:spPr>
          <a:xfrm>
            <a:off x="314640" y="87156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object 7"/>
          <p:cNvSpPr/>
          <p:nvPr/>
        </p:nvSpPr>
        <p:spPr>
          <a:xfrm>
            <a:off x="314640" y="143172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object 8"/>
          <p:cNvSpPr/>
          <p:nvPr/>
        </p:nvSpPr>
        <p:spPr>
          <a:xfrm>
            <a:off x="314640" y="199188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object 9"/>
          <p:cNvSpPr/>
          <p:nvPr/>
        </p:nvSpPr>
        <p:spPr>
          <a:xfrm>
            <a:off x="314640" y="272412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object 10"/>
          <p:cNvSpPr/>
          <p:nvPr/>
        </p:nvSpPr>
        <p:spPr>
          <a:xfrm>
            <a:off x="402120" y="789120"/>
            <a:ext cx="3926160" cy="17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2000"/>
              </a:lnSpc>
            </a:pPr>
            <a:r>
              <a:rPr b="0" lang="es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Dotar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a las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aplicaciones </a:t>
            </a:r>
            <a:r>
              <a:rPr b="0" lang="es-ES" sz="1050" spc="-55" strike="noStrike">
                <a:solidFill>
                  <a:srgbClr val="000000"/>
                </a:solidFill>
                <a:latin typeface="Calibri"/>
                <a:ea typeface="DejaVu Sans"/>
              </a:rPr>
              <a:t>web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contenidos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multimedia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es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algo 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fundamental</a:t>
            </a:r>
            <a:endParaRPr b="0" lang="es-ES" sz="1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es-ES" sz="1050" spc="-1" strike="noStrike">
              <a:latin typeface="Arial"/>
            </a:endParaRPr>
          </a:p>
          <a:p>
            <a:pPr marL="12600">
              <a:lnSpc>
                <a:spcPct val="102000"/>
              </a:lnSpc>
              <a:spcBef>
                <a:spcPts val="6"/>
              </a:spcBef>
            </a:pPr>
            <a:r>
              <a:rPr b="0" lang="es-ES" sz="1050" spc="1" strike="noStrike">
                <a:solidFill>
                  <a:srgbClr val="000000"/>
                </a:solidFill>
                <a:latin typeface="Calibri"/>
                <a:ea typeface="DejaVu Sans"/>
              </a:rPr>
              <a:t>Estos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contenidos,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como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se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vio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en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el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tema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1 aportan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y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transmiten  información 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junto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con  los 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textos 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(imágenes,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iconos,  vídeos,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7" strike="noStrike">
                <a:solidFill>
                  <a:srgbClr val="000000"/>
                </a:solidFill>
                <a:latin typeface="Calibri"/>
                <a:ea typeface="DejaVu Sans"/>
              </a:rPr>
              <a:t>etc.)</a:t>
            </a:r>
            <a:endParaRPr b="0" lang="es-ES" sz="1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es-ES" sz="1050" spc="-1" strike="noStrike">
              <a:latin typeface="Arial"/>
            </a:endParaRPr>
          </a:p>
          <a:p>
            <a:pPr marL="12600">
              <a:lnSpc>
                <a:spcPct val="102000"/>
              </a:lnSpc>
              <a:spcBef>
                <a:spcPts val="6"/>
              </a:spcBef>
            </a:pPr>
            <a:r>
              <a:rPr b="0" lang="es-ES" sz="1050" spc="46" strike="noStrike">
                <a:solidFill>
                  <a:srgbClr val="000000"/>
                </a:solidFill>
                <a:latin typeface="Calibri"/>
                <a:ea typeface="DejaVu Sans"/>
              </a:rPr>
              <a:t>La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explotación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los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contenidos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generados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por terceros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puede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estar 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sujeta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derechos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autor </a:t>
            </a:r>
            <a:r>
              <a:rPr b="0" lang="es-ES" sz="1050" spc="-41" strike="noStrike">
                <a:solidFill>
                  <a:srgbClr val="000000"/>
                </a:solidFill>
                <a:latin typeface="Calibri"/>
                <a:ea typeface="DejaVu Sans"/>
              </a:rPr>
              <a:t>o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propiedad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intelectual </a:t>
            </a:r>
            <a:r>
              <a:rPr b="0" lang="es-ES" sz="1050" spc="-41" strike="noStrike">
                <a:solidFill>
                  <a:srgbClr val="000000"/>
                </a:solidFill>
                <a:latin typeface="Calibri"/>
                <a:ea typeface="DejaVu Sans"/>
              </a:rPr>
              <a:t>que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hemos </a:t>
            </a:r>
            <a:r>
              <a:rPr b="0" lang="es-ES" sz="1050" spc="-52" strike="noStrike">
                <a:solidFill>
                  <a:srgbClr val="000000"/>
                </a:solidFill>
                <a:latin typeface="Calibri"/>
                <a:ea typeface="DejaVu Sans"/>
              </a:rPr>
              <a:t>de 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respetar</a:t>
            </a:r>
            <a:endParaRPr b="0" lang="es-ES" sz="1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es-ES" sz="1050" spc="-1" strike="noStrike">
              <a:latin typeface="Arial"/>
            </a:endParaRPr>
          </a:p>
          <a:p>
            <a:pPr marL="12600">
              <a:lnSpc>
                <a:spcPct val="102000"/>
              </a:lnSpc>
              <a:spcBef>
                <a:spcPts val="6"/>
              </a:spcBef>
            </a:pPr>
            <a:r>
              <a:rPr b="0" lang="es-ES" sz="1050" spc="69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su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vez,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los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contenidos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generados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por nosotros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también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estarán 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protegidos 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por  estos</a:t>
            </a:r>
            <a:r>
              <a:rPr b="0" lang="es-ES" sz="1050" spc="-8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derechos</a:t>
            </a:r>
            <a:endParaRPr b="0" lang="es-ES" sz="1050" spc="-1" strike="noStrike">
              <a:latin typeface="Arial"/>
            </a:endParaRPr>
          </a:p>
        </p:txBody>
      </p:sp>
      <p:sp>
        <p:nvSpPr>
          <p:cNvPr id="111" name="object 11"/>
          <p:cNvSpPr/>
          <p:nvPr/>
        </p:nvSpPr>
        <p:spPr>
          <a:xfrm>
            <a:off x="0" y="3346200"/>
            <a:ext cx="1535400" cy="10908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object 12"/>
          <p:cNvSpPr/>
          <p:nvPr/>
        </p:nvSpPr>
        <p:spPr>
          <a:xfrm>
            <a:off x="153612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5a270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object 13"/>
          <p:cNvSpPr/>
          <p:nvPr/>
        </p:nvSpPr>
        <p:spPr>
          <a:xfrm>
            <a:off x="307188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PlaceHolder 2"/>
          <p:cNvSpPr>
            <a:spLocks noGrp="1"/>
          </p:cNvSpPr>
          <p:nvPr>
            <p:ph type="ftr"/>
          </p:nvPr>
        </p:nvSpPr>
        <p:spPr>
          <a:xfrm>
            <a:off x="117720" y="3353760"/>
            <a:ext cx="12996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Diseño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Interfaces 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Web  </a:t>
            </a:r>
            <a:r>
              <a:rPr b="0" lang="es-ES" sz="600" spc="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86" strike="noStrike">
                <a:solidFill>
                  <a:srgbClr val="ffffff"/>
                </a:solidFill>
                <a:latin typeface="Calibri"/>
              </a:rPr>
              <a:t>(DAW)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dt"/>
          </p:nvPr>
        </p:nvSpPr>
        <p:spPr>
          <a:xfrm>
            <a:off x="1583640" y="3353760"/>
            <a:ext cx="14400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Integración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Contenidos</a:t>
            </a:r>
            <a:r>
              <a:rPr b="0" lang="es-ES" sz="600" spc="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35" strike="noStrike">
                <a:solidFill>
                  <a:srgbClr val="ffffff"/>
                </a:solidFill>
                <a:latin typeface="Calibri"/>
              </a:rPr>
              <a:t>Multimedia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116" name="object 16"/>
          <p:cNvSpPr/>
          <p:nvPr/>
        </p:nvSpPr>
        <p:spPr>
          <a:xfrm>
            <a:off x="3800160" y="3353760"/>
            <a:ext cx="30672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60" strike="noStrike">
                <a:solidFill>
                  <a:srgbClr val="ffffff"/>
                </a:solidFill>
                <a:latin typeface="Calibri"/>
                <a:ea typeface="DejaVu Sans"/>
              </a:rPr>
              <a:t>Tema</a:t>
            </a:r>
            <a:r>
              <a:rPr b="0" lang="es-ES" sz="6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sldNum"/>
          </p:nvPr>
        </p:nvSpPr>
        <p:spPr>
          <a:xfrm>
            <a:off x="4232880" y="3353760"/>
            <a:ext cx="3200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69840">
              <a:lnSpc>
                <a:spcPts val="660"/>
              </a:lnSpc>
            </a:pPr>
            <a:fld id="{332F3381-2E3B-43C4-8D03-F1B980303C30}" type="slidenum">
              <a:rPr b="0" lang="es-ES" sz="600" spc="41" strike="noStrike">
                <a:solidFill>
                  <a:srgbClr val="ffffff"/>
                </a:solidFill>
                <a:latin typeface="Calibri"/>
              </a:rPr>
              <a:t>&lt;número&gt;</a:t>
            </a:fld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109" strike="noStrike">
                <a:solidFill>
                  <a:srgbClr val="ffffff"/>
                </a:solidFill>
                <a:latin typeface="Calibri"/>
              </a:rPr>
              <a:t>/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22</a:t>
            </a:r>
            <a:endParaRPr b="0" lang="es-ES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object 2"/>
          <p:cNvSpPr/>
          <p:nvPr/>
        </p:nvSpPr>
        <p:spPr>
          <a:xfrm>
            <a:off x="1033560" y="13320"/>
            <a:ext cx="121536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600" spc="35" strike="noStrike">
                <a:solidFill>
                  <a:srgbClr val="ffffff"/>
                </a:solidFill>
                <a:latin typeface="Calibri"/>
                <a:ea typeface="DejaVu Sans"/>
              </a:rPr>
              <a:t>Propiedad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  <a:ea typeface="DejaVu Sans"/>
              </a:rPr>
              <a:t>intelectual </a:t>
            </a:r>
            <a:r>
              <a:rPr b="0" lang="es-ES" sz="600" spc="46" strike="noStrike">
                <a:solidFill>
                  <a:srgbClr val="ffffff"/>
                </a:solidFill>
                <a:latin typeface="Calibri"/>
                <a:ea typeface="DejaVu Sans"/>
              </a:rPr>
              <a:t>y</a:t>
            </a:r>
            <a:r>
              <a:rPr b="0" lang="es-ES" sz="600" spc="21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  <a:ea typeface="DejaVu Sans"/>
              </a:rPr>
              <a:t>licencias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119" name="object 3"/>
          <p:cNvSpPr/>
          <p:nvPr/>
        </p:nvSpPr>
        <p:spPr>
          <a:xfrm>
            <a:off x="230400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object 4"/>
          <p:cNvSpPr/>
          <p:nvPr/>
        </p:nvSpPr>
        <p:spPr>
          <a:xfrm>
            <a:off x="0" y="140040"/>
            <a:ext cx="4607640" cy="353520"/>
          </a:xfrm>
          <a:custGeom>
            <a:avLst/>
            <a:gdLst/>
            <a:ah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95400" y="219240"/>
            <a:ext cx="441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ct val="100000"/>
              </a:lnSpc>
            </a:pPr>
            <a:r>
              <a:rPr b="0" lang="es-ES" sz="1400" spc="-32" strike="noStrike">
                <a:solidFill>
                  <a:srgbClr val="ffffff"/>
                </a:solidFill>
                <a:latin typeface="Calibri"/>
              </a:rPr>
              <a:t>Derechos  </a:t>
            </a:r>
            <a:r>
              <a:rPr b="0" lang="es-ES" sz="1400" spc="-66" strike="noStrike">
                <a:solidFill>
                  <a:srgbClr val="ffffff"/>
                </a:solidFill>
                <a:latin typeface="Calibri"/>
              </a:rPr>
              <a:t>de  </a:t>
            </a:r>
            <a:r>
              <a:rPr b="0" lang="es-ES" sz="1400" spc="-35" strike="noStrike">
                <a:solidFill>
                  <a:srgbClr val="ffffff"/>
                </a:solidFill>
                <a:latin typeface="Calibri"/>
              </a:rPr>
              <a:t>autor  </a:t>
            </a:r>
            <a:r>
              <a:rPr b="0" lang="es-ES" sz="1400" spc="-7" strike="noStrike">
                <a:solidFill>
                  <a:srgbClr val="ffffff"/>
                </a:solidFill>
                <a:latin typeface="Calibri"/>
              </a:rPr>
              <a:t>y </a:t>
            </a:r>
            <a:r>
              <a:rPr b="0" lang="es-ES" sz="1400" spc="-41" strike="noStrike">
                <a:solidFill>
                  <a:srgbClr val="ffffff"/>
                </a:solidFill>
                <a:latin typeface="Calibri"/>
              </a:rPr>
              <a:t>propiedad</a:t>
            </a:r>
            <a:r>
              <a:rPr b="0" lang="es-ES" sz="1400" spc="2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400" spc="-21" strike="noStrike">
                <a:solidFill>
                  <a:srgbClr val="ffffff"/>
                </a:solidFill>
                <a:latin typeface="Calibri"/>
              </a:rPr>
              <a:t>intelectual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22" name="object 6"/>
          <p:cNvSpPr/>
          <p:nvPr/>
        </p:nvSpPr>
        <p:spPr>
          <a:xfrm>
            <a:off x="314640" y="109584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object 7"/>
          <p:cNvSpPr/>
          <p:nvPr/>
        </p:nvSpPr>
        <p:spPr>
          <a:xfrm>
            <a:off x="314640" y="165600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object 8"/>
          <p:cNvSpPr/>
          <p:nvPr/>
        </p:nvSpPr>
        <p:spPr>
          <a:xfrm>
            <a:off x="314640" y="221616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object 9"/>
          <p:cNvSpPr/>
          <p:nvPr/>
        </p:nvSpPr>
        <p:spPr>
          <a:xfrm>
            <a:off x="402120" y="1013400"/>
            <a:ext cx="406584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2000"/>
              </a:lnSpc>
            </a:pPr>
            <a:r>
              <a:rPr b="0" lang="es-ES" sz="1050" spc="46" strike="noStrike">
                <a:solidFill>
                  <a:srgbClr val="000000"/>
                </a:solidFill>
                <a:latin typeface="Calibri"/>
                <a:ea typeface="DejaVu Sans"/>
              </a:rPr>
              <a:t>El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derecho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protección </a:t>
            </a:r>
            <a:r>
              <a:rPr b="0" lang="es-ES" sz="1050" spc="-41" strike="noStrike">
                <a:solidFill>
                  <a:srgbClr val="000000"/>
                </a:solidFill>
                <a:latin typeface="Calibri"/>
                <a:ea typeface="DejaVu Sans"/>
              </a:rPr>
              <a:t>sobre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la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obra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artística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es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fundamental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para 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asegurar 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la acción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b="0" lang="es-ES" sz="1050" spc="4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crear</a:t>
            </a:r>
            <a:endParaRPr b="0" lang="es-ES" sz="1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es-ES" sz="1050" spc="-1" strike="noStrike">
              <a:latin typeface="Arial"/>
            </a:endParaRPr>
          </a:p>
          <a:p>
            <a:pPr marL="12600">
              <a:lnSpc>
                <a:spcPct val="102000"/>
              </a:lnSpc>
              <a:spcBef>
                <a:spcPts val="6"/>
              </a:spcBef>
            </a:pPr>
            <a:r>
              <a:rPr b="0" lang="es-ES" sz="1050" spc="1" strike="noStrike">
                <a:solidFill>
                  <a:srgbClr val="000000"/>
                </a:solidFill>
                <a:latin typeface="Calibri"/>
                <a:ea typeface="DejaVu Sans"/>
              </a:rPr>
              <a:t>Este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derecho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asegura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la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distribución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una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obra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sin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prejuicio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al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plagio  </a:t>
            </a:r>
            <a:r>
              <a:rPr b="0" lang="es-ES" sz="1050" spc="-41" strike="noStrike">
                <a:solidFill>
                  <a:srgbClr val="000000"/>
                </a:solidFill>
                <a:latin typeface="Calibri"/>
                <a:ea typeface="DejaVu Sans"/>
              </a:rPr>
              <a:t>o 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a 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la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copia 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no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autorizada</a:t>
            </a:r>
            <a:endParaRPr b="0" lang="es-ES" sz="1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es-ES" sz="1050" spc="-1" strike="noStrike">
              <a:latin typeface="Arial"/>
            </a:endParaRPr>
          </a:p>
          <a:p>
            <a:pPr marL="12600">
              <a:lnSpc>
                <a:spcPct val="102000"/>
              </a:lnSpc>
              <a:spcBef>
                <a:spcPts val="6"/>
              </a:spcBef>
            </a:pPr>
            <a:r>
              <a:rPr b="0" lang="es-ES" sz="1050" spc="1" strike="noStrike">
                <a:solidFill>
                  <a:srgbClr val="000000"/>
                </a:solidFill>
                <a:latin typeface="Calibri"/>
                <a:ea typeface="DejaVu Sans"/>
              </a:rPr>
              <a:t>Este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derecho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realmente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se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encuentra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cubierto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por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dos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normativas: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el  </a:t>
            </a:r>
            <a:r>
              <a:rPr b="1" lang="es-ES" sz="1050" spc="9" strike="noStrike">
                <a:solidFill>
                  <a:srgbClr val="000000"/>
                </a:solidFill>
                <a:latin typeface="Calibri"/>
                <a:ea typeface="DejaVu Sans"/>
              </a:rPr>
              <a:t>derecho </a:t>
            </a:r>
            <a:r>
              <a:rPr b="1" lang="es-ES" sz="1050" spc="7" strike="noStrike">
                <a:solidFill>
                  <a:srgbClr val="000000"/>
                </a:solidFill>
                <a:latin typeface="Calibri"/>
                <a:ea typeface="DejaVu Sans"/>
              </a:rPr>
              <a:t>de propiedad </a:t>
            </a:r>
            <a:r>
              <a:rPr b="1" lang="es-ES" sz="1050" spc="21" strike="noStrike">
                <a:solidFill>
                  <a:srgbClr val="000000"/>
                </a:solidFill>
                <a:latin typeface="Calibri"/>
                <a:ea typeface="DejaVu Sans"/>
              </a:rPr>
              <a:t>intelectual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y </a:t>
            </a:r>
            <a:r>
              <a:rPr b="1" lang="es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el </a:t>
            </a:r>
            <a:r>
              <a:rPr b="1" lang="es-ES" sz="1050" spc="9" strike="noStrike">
                <a:solidFill>
                  <a:srgbClr val="000000"/>
                </a:solidFill>
                <a:latin typeface="Calibri"/>
                <a:ea typeface="DejaVu Sans"/>
              </a:rPr>
              <a:t>derecho </a:t>
            </a:r>
            <a:r>
              <a:rPr b="1" lang="es-ES" sz="1050" spc="7" strike="noStrike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b="1" lang="es-ES" sz="1050" spc="15" strike="noStrike">
                <a:solidFill>
                  <a:srgbClr val="000000"/>
                </a:solidFill>
                <a:latin typeface="Calibri"/>
                <a:ea typeface="DejaVu Sans"/>
              </a:rPr>
              <a:t>autor</a:t>
            </a:r>
            <a:r>
              <a:rPr b="0" lang="es-ES" sz="1050" spc="15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forma  ligeramente 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diferente 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en 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cuanto 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su 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ámbito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</a:t>
            </a:r>
            <a:r>
              <a:rPr b="0" lang="es-ES" sz="1050" spc="6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actuación</a:t>
            </a:r>
            <a:endParaRPr b="0" lang="es-ES" sz="1050" spc="-1" strike="noStrike">
              <a:latin typeface="Arial"/>
            </a:endParaRPr>
          </a:p>
        </p:txBody>
      </p:sp>
      <p:sp>
        <p:nvSpPr>
          <p:cNvPr id="126" name="object 10"/>
          <p:cNvSpPr/>
          <p:nvPr/>
        </p:nvSpPr>
        <p:spPr>
          <a:xfrm>
            <a:off x="0" y="3346200"/>
            <a:ext cx="1535400" cy="10908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object 11"/>
          <p:cNvSpPr/>
          <p:nvPr/>
        </p:nvSpPr>
        <p:spPr>
          <a:xfrm>
            <a:off x="153612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5a270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object 12"/>
          <p:cNvSpPr/>
          <p:nvPr/>
        </p:nvSpPr>
        <p:spPr>
          <a:xfrm>
            <a:off x="307188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2"/>
          <p:cNvSpPr>
            <a:spLocks noGrp="1"/>
          </p:cNvSpPr>
          <p:nvPr>
            <p:ph type="ftr"/>
          </p:nvPr>
        </p:nvSpPr>
        <p:spPr>
          <a:xfrm>
            <a:off x="117720" y="3353760"/>
            <a:ext cx="12996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Diseño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Interfaces 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Web  </a:t>
            </a:r>
            <a:r>
              <a:rPr b="0" lang="es-ES" sz="600" spc="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86" strike="noStrike">
                <a:solidFill>
                  <a:srgbClr val="ffffff"/>
                </a:solidFill>
                <a:latin typeface="Calibri"/>
              </a:rPr>
              <a:t>(DAW)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/>
          </p:nvPr>
        </p:nvSpPr>
        <p:spPr>
          <a:xfrm>
            <a:off x="1583640" y="3353760"/>
            <a:ext cx="14400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Integración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Contenidos</a:t>
            </a:r>
            <a:r>
              <a:rPr b="0" lang="es-ES" sz="600" spc="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35" strike="noStrike">
                <a:solidFill>
                  <a:srgbClr val="ffffff"/>
                </a:solidFill>
                <a:latin typeface="Calibri"/>
              </a:rPr>
              <a:t>Multimedia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131" name="object 15"/>
          <p:cNvSpPr/>
          <p:nvPr/>
        </p:nvSpPr>
        <p:spPr>
          <a:xfrm>
            <a:off x="3800160" y="3353760"/>
            <a:ext cx="30672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60" strike="noStrike">
                <a:solidFill>
                  <a:srgbClr val="ffffff"/>
                </a:solidFill>
                <a:latin typeface="Calibri"/>
                <a:ea typeface="DejaVu Sans"/>
              </a:rPr>
              <a:t>Tema</a:t>
            </a:r>
            <a:r>
              <a:rPr b="0" lang="es-ES" sz="6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sldNum"/>
          </p:nvPr>
        </p:nvSpPr>
        <p:spPr>
          <a:xfrm>
            <a:off x="4232880" y="3353760"/>
            <a:ext cx="3200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69840">
              <a:lnSpc>
                <a:spcPts val="660"/>
              </a:lnSpc>
            </a:pPr>
            <a:fld id="{EC1520A7-1079-4224-8227-F55BFE4CF8F4}" type="slidenum">
              <a:rPr b="0" lang="es-ES" sz="600" spc="41" strike="noStrike">
                <a:solidFill>
                  <a:srgbClr val="ffffff"/>
                </a:solidFill>
                <a:latin typeface="Calibri"/>
              </a:rPr>
              <a:t>&lt;número&gt;</a:t>
            </a:fld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109" strike="noStrike">
                <a:solidFill>
                  <a:srgbClr val="ffffff"/>
                </a:solidFill>
                <a:latin typeface="Calibri"/>
              </a:rPr>
              <a:t>/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22</a:t>
            </a:r>
            <a:endParaRPr b="0" lang="es-ES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bject 2"/>
          <p:cNvSpPr/>
          <p:nvPr/>
        </p:nvSpPr>
        <p:spPr>
          <a:xfrm>
            <a:off x="1033560" y="13320"/>
            <a:ext cx="121536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600" spc="35" strike="noStrike">
                <a:solidFill>
                  <a:srgbClr val="ffffff"/>
                </a:solidFill>
                <a:latin typeface="Calibri"/>
                <a:ea typeface="DejaVu Sans"/>
              </a:rPr>
              <a:t>Propiedad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  <a:ea typeface="DejaVu Sans"/>
              </a:rPr>
              <a:t>intelectual </a:t>
            </a:r>
            <a:r>
              <a:rPr b="0" lang="es-ES" sz="600" spc="46" strike="noStrike">
                <a:solidFill>
                  <a:srgbClr val="ffffff"/>
                </a:solidFill>
                <a:latin typeface="Calibri"/>
                <a:ea typeface="DejaVu Sans"/>
              </a:rPr>
              <a:t>y</a:t>
            </a:r>
            <a:r>
              <a:rPr b="0" lang="es-ES" sz="600" spc="21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  <a:ea typeface="DejaVu Sans"/>
              </a:rPr>
              <a:t>licencias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134" name="object 3"/>
          <p:cNvSpPr/>
          <p:nvPr/>
        </p:nvSpPr>
        <p:spPr>
          <a:xfrm>
            <a:off x="230400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object 4"/>
          <p:cNvSpPr/>
          <p:nvPr/>
        </p:nvSpPr>
        <p:spPr>
          <a:xfrm>
            <a:off x="0" y="140040"/>
            <a:ext cx="4607640" cy="353520"/>
          </a:xfrm>
          <a:custGeom>
            <a:avLst/>
            <a:gdLst/>
            <a:ah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95400" y="219240"/>
            <a:ext cx="441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ct val="100000"/>
              </a:lnSpc>
            </a:pPr>
            <a:r>
              <a:rPr b="0" lang="es-ES" sz="1400" spc="-32" strike="noStrike">
                <a:solidFill>
                  <a:srgbClr val="ffffff"/>
                </a:solidFill>
                <a:latin typeface="Calibri"/>
              </a:rPr>
              <a:t>Derecho  </a:t>
            </a:r>
            <a:r>
              <a:rPr b="0" lang="es-ES" sz="1400" spc="-66" strike="noStrike">
                <a:solidFill>
                  <a:srgbClr val="ffffff"/>
                </a:solidFill>
                <a:latin typeface="Calibri"/>
              </a:rPr>
              <a:t>de  </a:t>
            </a:r>
            <a:r>
              <a:rPr b="0" lang="es-ES" sz="1400" spc="-15" strike="noStrike">
                <a:solidFill>
                  <a:srgbClr val="ffffff"/>
                </a:solidFill>
                <a:latin typeface="Calibri"/>
              </a:rPr>
              <a:t>Propiedad</a:t>
            </a:r>
            <a:r>
              <a:rPr b="0" lang="es-ES" sz="1400" spc="-6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400" spc="-15" strike="noStrike">
                <a:solidFill>
                  <a:srgbClr val="ffffff"/>
                </a:solidFill>
                <a:latin typeface="Calibri"/>
              </a:rPr>
              <a:t>Intelectual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37" name="object 6"/>
          <p:cNvSpPr/>
          <p:nvPr/>
        </p:nvSpPr>
        <p:spPr>
          <a:xfrm>
            <a:off x="314640" y="104472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object 7"/>
          <p:cNvSpPr/>
          <p:nvPr/>
        </p:nvSpPr>
        <p:spPr>
          <a:xfrm>
            <a:off x="566280" y="136332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object 8"/>
          <p:cNvSpPr/>
          <p:nvPr/>
        </p:nvSpPr>
        <p:spPr>
          <a:xfrm>
            <a:off x="566280" y="177516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object 9"/>
          <p:cNvSpPr/>
          <p:nvPr/>
        </p:nvSpPr>
        <p:spPr>
          <a:xfrm>
            <a:off x="566280" y="233856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object 10"/>
          <p:cNvSpPr/>
          <p:nvPr/>
        </p:nvSpPr>
        <p:spPr>
          <a:xfrm>
            <a:off x="402120" y="966600"/>
            <a:ext cx="4080960" cy="17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1050" spc="15" strike="noStrike">
                <a:solidFill>
                  <a:srgbClr val="000000"/>
                </a:solidFill>
                <a:latin typeface="Calibri"/>
                <a:ea typeface="DejaVu Sans"/>
              </a:rPr>
              <a:t>Los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derechos 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cubiertos 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bajo 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la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Propiedad Intelectual </a:t>
            </a:r>
            <a:r>
              <a:rPr b="0" lang="es-ES" sz="1050" spc="6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cubre:</a:t>
            </a:r>
            <a:endParaRPr b="0" lang="es-ES" sz="1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endParaRPr b="0" lang="es-ES" sz="1050" spc="-1" strike="noStrike">
              <a:latin typeface="Arial"/>
            </a:endParaRPr>
          </a:p>
          <a:p>
            <a:pPr marL="289440">
              <a:lnSpc>
                <a:spcPct val="100000"/>
              </a:lnSpc>
            </a:pPr>
            <a:r>
              <a:rPr b="1" lang="es-ES" sz="1000" spc="-66" strike="noStrike">
                <a:solidFill>
                  <a:srgbClr val="000000"/>
                </a:solidFill>
                <a:latin typeface="Tahoma"/>
                <a:ea typeface="DejaVu Sans"/>
              </a:rPr>
              <a:t>Derechos </a:t>
            </a:r>
            <a:r>
              <a:rPr b="1" lang="es-ES" sz="1000" spc="-80" strike="noStrike">
                <a:solidFill>
                  <a:srgbClr val="000000"/>
                </a:solidFill>
                <a:latin typeface="Tahoma"/>
                <a:ea typeface="DejaVu Sans"/>
              </a:rPr>
              <a:t>morales</a:t>
            </a:r>
            <a:r>
              <a:rPr b="0" lang="es-ES" sz="1000" spc="-80" strike="noStrike">
                <a:solidFill>
                  <a:srgbClr val="000000"/>
                </a:solidFill>
                <a:latin typeface="Tahoma"/>
                <a:ea typeface="DejaVu Sans"/>
              </a:rPr>
              <a:t>: </a:t>
            </a:r>
            <a:r>
              <a:rPr b="0" lang="es-ES" sz="1000" spc="-26" strike="noStrike">
                <a:solidFill>
                  <a:srgbClr val="000000"/>
                </a:solidFill>
                <a:latin typeface="Tahoma"/>
                <a:ea typeface="DejaVu Sans"/>
              </a:rPr>
              <a:t>Estos </a:t>
            </a:r>
            <a:r>
              <a:rPr b="0" lang="es-ES" sz="1000" spc="-55" strike="noStrike">
                <a:solidFill>
                  <a:srgbClr val="000000"/>
                </a:solidFill>
                <a:latin typeface="Tahoma"/>
                <a:ea typeface="DejaVu Sans"/>
              </a:rPr>
              <a:t>son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irrenunciables y </a:t>
            </a:r>
            <a:r>
              <a:rPr b="0" lang="es-ES" sz="1000" spc="-46" strike="noStrike">
                <a:solidFill>
                  <a:srgbClr val="000000"/>
                </a:solidFill>
                <a:latin typeface="Tahoma"/>
                <a:ea typeface="DejaVu Sans"/>
              </a:rPr>
              <a:t>acompañan </a:t>
            </a:r>
            <a:r>
              <a:rPr b="0" lang="es-ES" sz="1000" spc="-21" strike="noStrike">
                <a:solidFill>
                  <a:srgbClr val="000000"/>
                </a:solidFill>
                <a:latin typeface="Tahoma"/>
                <a:ea typeface="DejaVu Sans"/>
              </a:rPr>
              <a:t>al </a:t>
            </a:r>
            <a:r>
              <a:rPr b="0" lang="es-ES" sz="1000" spc="-35" strike="noStrike">
                <a:solidFill>
                  <a:srgbClr val="000000"/>
                </a:solidFill>
                <a:latin typeface="Tahoma"/>
                <a:ea typeface="DejaVu Sans"/>
              </a:rPr>
              <a:t>autor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y </a:t>
            </a:r>
            <a:r>
              <a:rPr b="0" lang="es-ES" sz="1000" spc="-52" strike="noStrike">
                <a:solidFill>
                  <a:srgbClr val="000000"/>
                </a:solidFill>
                <a:latin typeface="Tahoma"/>
                <a:ea typeface="DejaVu Sans"/>
              </a:rPr>
              <a:t>a  </a:t>
            </a:r>
            <a:r>
              <a:rPr b="0" lang="es-ES" sz="1000" spc="-60" strike="noStrike">
                <a:solidFill>
                  <a:srgbClr val="000000"/>
                </a:solidFill>
                <a:latin typeface="Tahoma"/>
                <a:ea typeface="DejaVu Sans"/>
              </a:rPr>
              <a:t>sus herederos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durante </a:t>
            </a:r>
            <a:r>
              <a:rPr b="0" lang="es-ES" sz="1000" spc="-26" strike="noStrike">
                <a:solidFill>
                  <a:srgbClr val="000000"/>
                </a:solidFill>
                <a:latin typeface="Tahoma"/>
                <a:ea typeface="DejaVu Sans"/>
              </a:rPr>
              <a:t>toda </a:t>
            </a:r>
            <a:r>
              <a:rPr b="0" lang="es-ES" sz="1000" spc="-55" strike="noStrike">
                <a:solidFill>
                  <a:srgbClr val="000000"/>
                </a:solidFill>
                <a:latin typeface="Tahoma"/>
                <a:ea typeface="DejaVu Sans"/>
              </a:rPr>
              <a:t>su </a:t>
            </a:r>
            <a:r>
              <a:rPr b="0" lang="es-ES" sz="1000" spc="-32" strike="noStrike">
                <a:solidFill>
                  <a:srgbClr val="000000"/>
                </a:solidFill>
                <a:latin typeface="Tahoma"/>
                <a:ea typeface="DejaVu Sans"/>
              </a:rPr>
              <a:t>vida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como el </a:t>
            </a:r>
            <a:r>
              <a:rPr b="0" lang="es-ES" sz="1000" spc="-55" strike="noStrike">
                <a:solidFill>
                  <a:srgbClr val="000000"/>
                </a:solidFill>
                <a:latin typeface="Tahoma"/>
                <a:ea typeface="DejaVu Sans"/>
              </a:rPr>
              <a:t>derecho </a:t>
            </a:r>
            <a:r>
              <a:rPr b="0" lang="es-ES" sz="1000" spc="-21" strike="noStrike">
                <a:solidFill>
                  <a:srgbClr val="000000"/>
                </a:solidFill>
                <a:latin typeface="Tahoma"/>
                <a:ea typeface="DejaVu Sans"/>
              </a:rPr>
              <a:t>al  </a:t>
            </a:r>
            <a:r>
              <a:rPr b="0" lang="es-ES" sz="1000" spc="1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s-ES" sz="1000" spc="-35" strike="noStrike">
                <a:solidFill>
                  <a:srgbClr val="000000"/>
                </a:solidFill>
                <a:latin typeface="Tahoma"/>
                <a:ea typeface="DejaVu Sans"/>
              </a:rPr>
              <a:t>reconocimiento</a:t>
            </a:r>
            <a:endParaRPr b="0" lang="es-ES" sz="10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845"/>
              </a:spcBef>
            </a:pPr>
            <a:r>
              <a:rPr b="1" lang="es-ES" sz="1000" spc="-66" strike="noStrike">
                <a:solidFill>
                  <a:srgbClr val="000000"/>
                </a:solidFill>
                <a:latin typeface="Tahoma"/>
                <a:ea typeface="DejaVu Sans"/>
              </a:rPr>
              <a:t>Derechos </a:t>
            </a:r>
            <a:r>
              <a:rPr b="1" lang="es-ES" sz="1000" spc="-80" strike="noStrike">
                <a:solidFill>
                  <a:srgbClr val="000000"/>
                </a:solidFill>
                <a:latin typeface="Tahoma"/>
                <a:ea typeface="DejaVu Sans"/>
              </a:rPr>
              <a:t>de </a:t>
            </a:r>
            <a:r>
              <a:rPr b="1" lang="es-ES" sz="1000" spc="-66" strike="noStrike">
                <a:solidFill>
                  <a:srgbClr val="000000"/>
                </a:solidFill>
                <a:latin typeface="Tahoma"/>
                <a:ea typeface="DejaVu Sans"/>
              </a:rPr>
              <a:t>carácter </a:t>
            </a:r>
            <a:r>
              <a:rPr b="1" lang="es-ES" sz="1000" spc="-72" strike="noStrike">
                <a:solidFill>
                  <a:srgbClr val="000000"/>
                </a:solidFill>
                <a:latin typeface="Tahoma"/>
                <a:ea typeface="DejaVu Sans"/>
              </a:rPr>
              <a:t>económico</a:t>
            </a:r>
            <a:r>
              <a:rPr b="0" lang="es-ES" sz="1000" spc="-72" strike="noStrike">
                <a:solidFill>
                  <a:srgbClr val="000000"/>
                </a:solidFill>
                <a:latin typeface="Tahoma"/>
                <a:ea typeface="DejaVu Sans"/>
              </a:rPr>
              <a:t>: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Relacionados con </a:t>
            </a:r>
            <a:r>
              <a:rPr b="0" lang="es-ES" sz="1000" spc="-26" strike="noStrike">
                <a:solidFill>
                  <a:srgbClr val="000000"/>
                </a:solidFill>
                <a:latin typeface="Tahoma"/>
                <a:ea typeface="DejaVu Sans"/>
              </a:rPr>
              <a:t>la </a:t>
            </a:r>
            <a:r>
              <a:rPr b="0" lang="es-ES" sz="1000" spc="-32" strike="noStrike">
                <a:solidFill>
                  <a:srgbClr val="000000"/>
                </a:solidFill>
                <a:latin typeface="Tahoma"/>
                <a:ea typeface="DejaVu Sans"/>
              </a:rPr>
              <a:t>explotación  </a:t>
            </a:r>
            <a:r>
              <a:rPr b="0" lang="es-ES" sz="1000" spc="-66" strike="noStrike">
                <a:solidFill>
                  <a:srgbClr val="000000"/>
                </a:solidFill>
                <a:latin typeface="Tahoma"/>
                <a:ea typeface="DejaVu Sans"/>
              </a:rPr>
              <a:t>de </a:t>
            </a:r>
            <a:r>
              <a:rPr b="0" lang="es-ES" sz="1000" spc="-26" strike="noStrike">
                <a:solidFill>
                  <a:srgbClr val="000000"/>
                </a:solidFill>
                <a:latin typeface="Tahoma"/>
                <a:ea typeface="DejaVu Sans"/>
              </a:rPr>
              <a:t>la </a:t>
            </a:r>
            <a:r>
              <a:rPr b="0" lang="es-ES" sz="1000" spc="-52" strike="noStrike">
                <a:solidFill>
                  <a:srgbClr val="000000"/>
                </a:solidFill>
                <a:latin typeface="Tahoma"/>
                <a:ea typeface="DejaVu Sans"/>
              </a:rPr>
              <a:t>obra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(prohibiendo </a:t>
            </a:r>
            <a:r>
              <a:rPr b="0" lang="es-ES" sz="1000" spc="-55" strike="noStrike">
                <a:solidFill>
                  <a:srgbClr val="000000"/>
                </a:solidFill>
                <a:latin typeface="Tahoma"/>
                <a:ea typeface="DejaVu Sans"/>
              </a:rPr>
              <a:t>su </a:t>
            </a:r>
            <a:r>
              <a:rPr b="0" lang="es-ES" sz="1000" spc="-32" strike="noStrike">
                <a:solidFill>
                  <a:srgbClr val="000000"/>
                </a:solidFill>
                <a:latin typeface="Tahoma"/>
                <a:ea typeface="DejaVu Sans"/>
              </a:rPr>
              <a:t>explotación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por </a:t>
            </a:r>
            <a:r>
              <a:rPr b="0" lang="es-ES" sz="1000" spc="-46" strike="noStrike">
                <a:solidFill>
                  <a:srgbClr val="000000"/>
                </a:solidFill>
                <a:latin typeface="Tahoma"/>
                <a:ea typeface="DejaVu Sans"/>
              </a:rPr>
              <a:t>parte </a:t>
            </a:r>
            <a:r>
              <a:rPr b="0" lang="es-ES" sz="1000" spc="-66" strike="noStrike">
                <a:solidFill>
                  <a:srgbClr val="000000"/>
                </a:solidFill>
                <a:latin typeface="Tahoma"/>
                <a:ea typeface="DejaVu Sans"/>
              </a:rPr>
              <a:t>de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terceros </a:t>
            </a:r>
            <a:r>
              <a:rPr b="0" lang="es-ES" sz="1000" spc="-46" strike="noStrike">
                <a:solidFill>
                  <a:srgbClr val="000000"/>
                </a:solidFill>
                <a:latin typeface="Tahoma"/>
                <a:ea typeface="DejaVu Sans"/>
              </a:rPr>
              <a:t>o exigiendo </a:t>
            </a:r>
            <a:r>
              <a:rPr b="0" lang="es-ES" sz="1000" spc="21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s-ES" sz="1000" spc="-52" strike="noStrike">
                <a:solidFill>
                  <a:srgbClr val="000000"/>
                </a:solidFill>
                <a:latin typeface="Tahoma"/>
                <a:ea typeface="DejaVu Sans"/>
              </a:rPr>
              <a:t>una </a:t>
            </a:r>
            <a:r>
              <a:rPr b="0" lang="es-ES" sz="1000" spc="-46" strike="noStrike">
                <a:solidFill>
                  <a:srgbClr val="000000"/>
                </a:solidFill>
                <a:latin typeface="Tahoma"/>
                <a:ea typeface="DejaVu Sans"/>
              </a:rPr>
              <a:t>remuneración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por </a:t>
            </a:r>
            <a:r>
              <a:rPr b="0" lang="es-ES" sz="1000" spc="-46" strike="noStrike">
                <a:solidFill>
                  <a:srgbClr val="000000"/>
                </a:solidFill>
                <a:latin typeface="Tahoma"/>
                <a:ea typeface="DejaVu Sans"/>
              </a:rPr>
              <a:t>esta</a:t>
            </a:r>
            <a:r>
              <a:rPr b="0" lang="es-ES" sz="1000" spc="18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s-ES" sz="1000" spc="-32" strike="noStrike">
                <a:solidFill>
                  <a:srgbClr val="000000"/>
                </a:solidFill>
                <a:latin typeface="Tahoma"/>
                <a:ea typeface="DejaVu Sans"/>
              </a:rPr>
              <a:t>explotación)</a:t>
            </a:r>
            <a:endParaRPr b="0" lang="es-ES" sz="10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845"/>
              </a:spcBef>
            </a:pPr>
            <a:r>
              <a:rPr b="1" lang="es-ES" sz="1000" spc="-66" strike="noStrike">
                <a:solidFill>
                  <a:srgbClr val="000000"/>
                </a:solidFill>
                <a:latin typeface="Tahoma"/>
                <a:ea typeface="DejaVu Sans"/>
              </a:rPr>
              <a:t>Derechos </a:t>
            </a:r>
            <a:r>
              <a:rPr b="1" lang="es-ES" sz="1000" spc="-75" strike="noStrike">
                <a:solidFill>
                  <a:srgbClr val="000000"/>
                </a:solidFill>
                <a:latin typeface="Tahoma"/>
                <a:ea typeface="DejaVu Sans"/>
              </a:rPr>
              <a:t>compensatorios</a:t>
            </a:r>
            <a:r>
              <a:rPr b="0" lang="es-ES" sz="1000" spc="-75" strike="noStrike">
                <a:solidFill>
                  <a:srgbClr val="000000"/>
                </a:solidFill>
                <a:latin typeface="Tahoma"/>
                <a:ea typeface="DejaVu Sans"/>
              </a:rPr>
              <a:t>: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Relacionados con </a:t>
            </a:r>
            <a:r>
              <a:rPr b="0" lang="es-ES" sz="1000" spc="-26" strike="noStrike">
                <a:solidFill>
                  <a:srgbClr val="000000"/>
                </a:solidFill>
                <a:latin typeface="Tahoma"/>
                <a:ea typeface="DejaVu Sans"/>
              </a:rPr>
              <a:t>la </a:t>
            </a:r>
            <a:r>
              <a:rPr b="0" lang="es-ES" sz="1000" spc="-32" strike="noStrike">
                <a:solidFill>
                  <a:srgbClr val="000000"/>
                </a:solidFill>
                <a:latin typeface="Tahoma"/>
                <a:ea typeface="DejaVu Sans"/>
              </a:rPr>
              <a:t>copia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privada </a:t>
            </a:r>
            <a:r>
              <a:rPr b="0" lang="es-ES" sz="1000" spc="-66" strike="noStrike">
                <a:solidFill>
                  <a:srgbClr val="000000"/>
                </a:solidFill>
                <a:latin typeface="Tahoma"/>
                <a:ea typeface="DejaVu Sans"/>
              </a:rPr>
              <a:t>de </a:t>
            </a:r>
            <a:r>
              <a:rPr b="0" lang="es-ES" sz="1000" spc="-26" strike="noStrike">
                <a:solidFill>
                  <a:srgbClr val="000000"/>
                </a:solidFill>
                <a:latin typeface="Tahoma"/>
                <a:ea typeface="DejaVu Sans"/>
              </a:rPr>
              <a:t>la  </a:t>
            </a:r>
            <a:r>
              <a:rPr b="0" lang="es-ES" sz="1000" spc="-46" strike="noStrike">
                <a:solidFill>
                  <a:srgbClr val="000000"/>
                </a:solidFill>
                <a:latin typeface="Tahoma"/>
                <a:ea typeface="DejaVu Sans"/>
              </a:rPr>
              <a:t>obra. </a:t>
            </a:r>
            <a:r>
              <a:rPr b="0" lang="es-ES" sz="1000" spc="15" strike="noStrike">
                <a:solidFill>
                  <a:srgbClr val="000000"/>
                </a:solidFill>
                <a:latin typeface="Tahoma"/>
                <a:ea typeface="DejaVu Sans"/>
              </a:rPr>
              <a:t>El </a:t>
            </a:r>
            <a:r>
              <a:rPr b="0" lang="es-ES" sz="1000" spc="-35" strike="noStrike">
                <a:solidFill>
                  <a:srgbClr val="000000"/>
                </a:solidFill>
                <a:latin typeface="Tahoma"/>
                <a:ea typeface="DejaVu Sans"/>
              </a:rPr>
              <a:t>autor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recibe </a:t>
            </a:r>
            <a:r>
              <a:rPr b="0" lang="es-ES" sz="1000" spc="-52" strike="noStrike">
                <a:solidFill>
                  <a:srgbClr val="000000"/>
                </a:solidFill>
                <a:latin typeface="Tahoma"/>
                <a:ea typeface="DejaVu Sans"/>
              </a:rPr>
              <a:t>una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compensación por los </a:t>
            </a:r>
            <a:r>
              <a:rPr b="0" lang="es-ES" sz="1000" spc="-55" strike="noStrike">
                <a:solidFill>
                  <a:srgbClr val="000000"/>
                </a:solidFill>
                <a:latin typeface="Tahoma"/>
                <a:ea typeface="DejaVu Sans"/>
              </a:rPr>
              <a:t>derechos </a:t>
            </a:r>
            <a:r>
              <a:rPr b="0" lang="es-ES" sz="1000" spc="-66" strike="noStrike">
                <a:solidFill>
                  <a:srgbClr val="000000"/>
                </a:solidFill>
                <a:latin typeface="Tahoma"/>
                <a:ea typeface="DejaVu Sans"/>
              </a:rPr>
              <a:t>de </a:t>
            </a:r>
            <a:r>
              <a:rPr b="0" lang="es-ES" sz="1000" spc="-52" strike="noStrike">
                <a:solidFill>
                  <a:srgbClr val="000000"/>
                </a:solidFill>
                <a:latin typeface="Tahoma"/>
                <a:ea typeface="DejaVu Sans"/>
              </a:rPr>
              <a:t>propiedad  </a:t>
            </a:r>
            <a:r>
              <a:rPr b="0" lang="es-ES" sz="1000" spc="-32" strike="noStrike">
                <a:solidFill>
                  <a:srgbClr val="000000"/>
                </a:solidFill>
                <a:latin typeface="Tahoma"/>
                <a:ea typeface="DejaVu Sans"/>
              </a:rPr>
              <a:t>intelectual </a:t>
            </a:r>
            <a:r>
              <a:rPr b="0" lang="es-ES" sz="1000" spc="-55" strike="noStrike">
                <a:solidFill>
                  <a:srgbClr val="000000"/>
                </a:solidFill>
                <a:latin typeface="Tahoma"/>
                <a:ea typeface="DejaVu Sans"/>
              </a:rPr>
              <a:t>dejados </a:t>
            </a:r>
            <a:r>
              <a:rPr b="0" lang="es-ES" sz="1000" spc="-66" strike="noStrike">
                <a:solidFill>
                  <a:srgbClr val="000000"/>
                </a:solidFill>
                <a:latin typeface="Tahoma"/>
                <a:ea typeface="DejaVu Sans"/>
              </a:rPr>
              <a:t>de </a:t>
            </a:r>
            <a:r>
              <a:rPr b="0" lang="es-ES" sz="1000" spc="-26" strike="noStrike">
                <a:solidFill>
                  <a:srgbClr val="000000"/>
                </a:solidFill>
                <a:latin typeface="Tahoma"/>
                <a:ea typeface="DejaVu Sans"/>
              </a:rPr>
              <a:t>percibir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por </a:t>
            </a:r>
            <a:r>
              <a:rPr b="0" lang="es-ES" sz="1000" spc="-26" strike="noStrike">
                <a:solidFill>
                  <a:srgbClr val="000000"/>
                </a:solidFill>
                <a:latin typeface="Tahoma"/>
                <a:ea typeface="DejaVu Sans"/>
              </a:rPr>
              <a:t>la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reproducción privada </a:t>
            </a:r>
            <a:r>
              <a:rPr b="0" lang="es-ES" sz="1000" spc="-66" strike="noStrike">
                <a:solidFill>
                  <a:srgbClr val="000000"/>
                </a:solidFill>
                <a:latin typeface="Tahoma"/>
                <a:ea typeface="DejaVu Sans"/>
              </a:rPr>
              <a:t>de </a:t>
            </a:r>
            <a:r>
              <a:rPr b="0" lang="es-ES" sz="1000" spc="-26" strike="noStrike">
                <a:solidFill>
                  <a:srgbClr val="000000"/>
                </a:solidFill>
                <a:latin typeface="Tahoma"/>
                <a:ea typeface="DejaVu Sans"/>
              </a:rPr>
              <a:t>la  </a:t>
            </a:r>
            <a:r>
              <a:rPr b="0" lang="es-ES" sz="1000" spc="49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s-ES" sz="1000" spc="-52" strike="noStrike">
                <a:solidFill>
                  <a:srgbClr val="000000"/>
                </a:solidFill>
                <a:latin typeface="Tahoma"/>
                <a:ea typeface="DejaVu Sans"/>
              </a:rPr>
              <a:t>obra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42" name="object 11"/>
          <p:cNvSpPr/>
          <p:nvPr/>
        </p:nvSpPr>
        <p:spPr>
          <a:xfrm>
            <a:off x="0" y="3346200"/>
            <a:ext cx="1535400" cy="10908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object 12"/>
          <p:cNvSpPr/>
          <p:nvPr/>
        </p:nvSpPr>
        <p:spPr>
          <a:xfrm>
            <a:off x="153612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5a270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object 13"/>
          <p:cNvSpPr/>
          <p:nvPr/>
        </p:nvSpPr>
        <p:spPr>
          <a:xfrm>
            <a:off x="307188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PlaceHolder 2"/>
          <p:cNvSpPr>
            <a:spLocks noGrp="1"/>
          </p:cNvSpPr>
          <p:nvPr>
            <p:ph type="ftr"/>
          </p:nvPr>
        </p:nvSpPr>
        <p:spPr>
          <a:xfrm>
            <a:off x="117720" y="3353760"/>
            <a:ext cx="12996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Diseño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Interfaces 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Web  </a:t>
            </a:r>
            <a:r>
              <a:rPr b="0" lang="es-ES" sz="600" spc="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86" strike="noStrike">
                <a:solidFill>
                  <a:srgbClr val="ffffff"/>
                </a:solidFill>
                <a:latin typeface="Calibri"/>
              </a:rPr>
              <a:t>(DAW)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dt"/>
          </p:nvPr>
        </p:nvSpPr>
        <p:spPr>
          <a:xfrm>
            <a:off x="1583640" y="3353760"/>
            <a:ext cx="14400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Integración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Contenidos</a:t>
            </a:r>
            <a:r>
              <a:rPr b="0" lang="es-ES" sz="600" spc="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35" strike="noStrike">
                <a:solidFill>
                  <a:srgbClr val="ffffff"/>
                </a:solidFill>
                <a:latin typeface="Calibri"/>
              </a:rPr>
              <a:t>Multimedia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147" name="object 16"/>
          <p:cNvSpPr/>
          <p:nvPr/>
        </p:nvSpPr>
        <p:spPr>
          <a:xfrm>
            <a:off x="3800160" y="3353760"/>
            <a:ext cx="30672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60" strike="noStrike">
                <a:solidFill>
                  <a:srgbClr val="ffffff"/>
                </a:solidFill>
                <a:latin typeface="Calibri"/>
                <a:ea typeface="DejaVu Sans"/>
              </a:rPr>
              <a:t>Tema</a:t>
            </a:r>
            <a:r>
              <a:rPr b="0" lang="es-ES" sz="6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sldNum"/>
          </p:nvPr>
        </p:nvSpPr>
        <p:spPr>
          <a:xfrm>
            <a:off x="4232880" y="3353760"/>
            <a:ext cx="3200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69840">
              <a:lnSpc>
                <a:spcPts val="660"/>
              </a:lnSpc>
            </a:pPr>
            <a:fld id="{F8B6482F-7586-4023-9960-9DF9C5FB58DB}" type="slidenum">
              <a:rPr b="0" lang="es-ES" sz="600" spc="41" strike="noStrike">
                <a:solidFill>
                  <a:srgbClr val="ffffff"/>
                </a:solidFill>
                <a:latin typeface="Calibri"/>
              </a:rPr>
              <a:t>&lt;número&gt;</a:t>
            </a:fld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109" strike="noStrike">
                <a:solidFill>
                  <a:srgbClr val="ffffff"/>
                </a:solidFill>
                <a:latin typeface="Calibri"/>
              </a:rPr>
              <a:t>/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22</a:t>
            </a:r>
            <a:endParaRPr b="0" lang="es-ES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bject 2"/>
          <p:cNvSpPr/>
          <p:nvPr/>
        </p:nvSpPr>
        <p:spPr>
          <a:xfrm>
            <a:off x="1033560" y="13320"/>
            <a:ext cx="121536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600" spc="35" strike="noStrike">
                <a:solidFill>
                  <a:srgbClr val="ffffff"/>
                </a:solidFill>
                <a:latin typeface="Calibri"/>
                <a:ea typeface="DejaVu Sans"/>
              </a:rPr>
              <a:t>Propiedad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  <a:ea typeface="DejaVu Sans"/>
              </a:rPr>
              <a:t>intelectual </a:t>
            </a:r>
            <a:r>
              <a:rPr b="0" lang="es-ES" sz="600" spc="46" strike="noStrike">
                <a:solidFill>
                  <a:srgbClr val="ffffff"/>
                </a:solidFill>
                <a:latin typeface="Calibri"/>
                <a:ea typeface="DejaVu Sans"/>
              </a:rPr>
              <a:t>y</a:t>
            </a:r>
            <a:r>
              <a:rPr b="0" lang="es-ES" sz="600" spc="21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  <a:ea typeface="DejaVu Sans"/>
              </a:rPr>
              <a:t>licencias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150" name="object 3"/>
          <p:cNvSpPr/>
          <p:nvPr/>
        </p:nvSpPr>
        <p:spPr>
          <a:xfrm>
            <a:off x="230400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object 4"/>
          <p:cNvSpPr/>
          <p:nvPr/>
        </p:nvSpPr>
        <p:spPr>
          <a:xfrm>
            <a:off x="0" y="140040"/>
            <a:ext cx="4607640" cy="353520"/>
          </a:xfrm>
          <a:custGeom>
            <a:avLst/>
            <a:gdLst/>
            <a:ah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95400" y="219240"/>
            <a:ext cx="441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ct val="100000"/>
              </a:lnSpc>
            </a:pPr>
            <a:r>
              <a:rPr b="0" lang="es-ES" sz="1400" spc="-32" strike="noStrike">
                <a:solidFill>
                  <a:srgbClr val="ffffff"/>
                </a:solidFill>
                <a:latin typeface="Calibri"/>
              </a:rPr>
              <a:t>Derechos  </a:t>
            </a:r>
            <a:r>
              <a:rPr b="0" lang="es-ES" sz="1400" spc="-66" strike="noStrike">
                <a:solidFill>
                  <a:srgbClr val="ffffff"/>
                </a:solidFill>
                <a:latin typeface="Calibri"/>
              </a:rPr>
              <a:t>de</a:t>
            </a:r>
            <a:r>
              <a:rPr b="0" lang="es-ES" sz="1400" spc="-1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1400" spc="-35" strike="noStrike">
                <a:solidFill>
                  <a:srgbClr val="ffffff"/>
                </a:solidFill>
                <a:latin typeface="Calibri"/>
              </a:rPr>
              <a:t>autor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53" name="object 6"/>
          <p:cNvSpPr/>
          <p:nvPr/>
        </p:nvSpPr>
        <p:spPr>
          <a:xfrm>
            <a:off x="314640" y="120672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object 7"/>
          <p:cNvSpPr/>
          <p:nvPr/>
        </p:nvSpPr>
        <p:spPr>
          <a:xfrm>
            <a:off x="566280" y="167688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object 8"/>
          <p:cNvSpPr/>
          <p:nvPr/>
        </p:nvSpPr>
        <p:spPr>
          <a:xfrm>
            <a:off x="566280" y="208872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126720" y="955080"/>
            <a:ext cx="4355640" cy="2107440"/>
          </a:xfrm>
          <a:prstGeom prst="rect">
            <a:avLst/>
          </a:prstGeom>
          <a:noFill/>
          <a:ln w="0">
            <a:noFill/>
          </a:ln>
        </p:spPr>
        <p:txBody>
          <a:bodyPr lIns="0" rIns="0" tIns="191160" bIns="0" anchor="t">
            <a:noAutofit/>
          </a:bodyPr>
          <a:p>
            <a:pPr marL="287640">
              <a:lnSpc>
                <a:spcPts val="1199"/>
              </a:lnSpc>
            </a:pPr>
            <a:r>
              <a:rPr b="0" lang="es-ES" sz="1050" spc="1" strike="noStrike">
                <a:solidFill>
                  <a:srgbClr val="000000"/>
                </a:solidFill>
                <a:latin typeface="Calibri"/>
              </a:rPr>
              <a:t>Para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</a:rPr>
              <a:t>la Organización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</a:rPr>
              <a:t>Mundial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</a:rPr>
              <a:t>de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</a:rPr>
              <a:t>la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</a:rPr>
              <a:t>Propiedad Intelectual </a:t>
            </a:r>
            <a:r>
              <a:rPr b="0" lang="es-ES" sz="1050" spc="49" strike="noStrike">
                <a:solidFill>
                  <a:srgbClr val="000000"/>
                </a:solidFill>
                <a:latin typeface="Calibri"/>
              </a:rPr>
              <a:t>(OMPI),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</a:rPr>
              <a:t>la 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</a:rPr>
              <a:t>propiedad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</a:rPr>
              <a:t>intelectual abarca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</a:rPr>
              <a:t>dos  </a:t>
            </a:r>
            <a:r>
              <a:rPr b="0" lang="es-ES" sz="1050" spc="10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</a:rPr>
              <a:t>ramas:</a:t>
            </a:r>
            <a:endParaRPr b="0" lang="es-ES" sz="1050" spc="-1" strike="noStrike">
              <a:latin typeface="Arial"/>
            </a:endParaRPr>
          </a:p>
          <a:p>
            <a:pPr marL="275040">
              <a:lnSpc>
                <a:spcPct val="100000"/>
              </a:lnSpc>
              <a:spcBef>
                <a:spcPts val="26"/>
              </a:spcBef>
            </a:pPr>
            <a:endParaRPr b="0" lang="es-ES" sz="1050" spc="-1" strike="noStrike">
              <a:latin typeface="Arial"/>
            </a:endParaRPr>
          </a:p>
          <a:p>
            <a:pPr marL="564480">
              <a:lnSpc>
                <a:spcPct val="100000"/>
              </a:lnSpc>
            </a:pPr>
            <a:r>
              <a:rPr b="0" lang="es-ES" sz="1000" spc="-7" strike="noStrike">
                <a:solidFill>
                  <a:srgbClr val="000000"/>
                </a:solidFill>
                <a:latin typeface="Tahoma"/>
              </a:rPr>
              <a:t>La </a:t>
            </a:r>
            <a:r>
              <a:rPr b="0" lang="es-ES" sz="1000" spc="-46" strike="noStrike">
                <a:solidFill>
                  <a:srgbClr val="000000"/>
                </a:solidFill>
                <a:latin typeface="Tahoma"/>
              </a:rPr>
              <a:t>propiedad </a:t>
            </a:r>
            <a:r>
              <a:rPr b="0" lang="es-ES" sz="1000" spc="-26" strike="noStrike">
                <a:solidFill>
                  <a:srgbClr val="000000"/>
                </a:solidFill>
                <a:latin typeface="Tahoma"/>
              </a:rPr>
              <a:t>industrial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</a:rPr>
              <a:t>(patentes, </a:t>
            </a:r>
            <a:r>
              <a:rPr b="0" lang="es-ES" sz="1000" spc="-55" strike="noStrike">
                <a:solidFill>
                  <a:srgbClr val="000000"/>
                </a:solidFill>
                <a:latin typeface="Tahoma"/>
              </a:rPr>
              <a:t>diseños </a:t>
            </a:r>
            <a:r>
              <a:rPr b="0" lang="es-ES" sz="1000" spc="-35" strike="noStrike">
                <a:solidFill>
                  <a:srgbClr val="000000"/>
                </a:solidFill>
                <a:latin typeface="Tahoma"/>
              </a:rPr>
              <a:t>industriales, </a:t>
            </a:r>
            <a:r>
              <a:rPr b="0" lang="es-ES" sz="1000" spc="-52" strike="noStrike">
                <a:solidFill>
                  <a:srgbClr val="000000"/>
                </a:solidFill>
                <a:latin typeface="Tahoma"/>
              </a:rPr>
              <a:t>marcas </a:t>
            </a:r>
            <a:r>
              <a:rPr b="0" lang="es-ES" sz="1000" spc="-72" strike="noStrike">
                <a:solidFill>
                  <a:srgbClr val="000000"/>
                </a:solidFill>
                <a:latin typeface="Tahoma"/>
              </a:rPr>
              <a:t>de  </a:t>
            </a:r>
            <a:r>
              <a:rPr b="0" lang="es-ES" sz="1000" spc="-35" strike="noStrike">
                <a:solidFill>
                  <a:srgbClr val="000000"/>
                </a:solidFill>
                <a:latin typeface="Tahoma"/>
              </a:rPr>
              <a:t>comercio,</a:t>
            </a:r>
            <a:r>
              <a:rPr b="0" lang="es-ES" sz="1000" spc="-7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s-ES" sz="1000" spc="-21" strike="noStrike">
                <a:solidFill>
                  <a:srgbClr val="000000"/>
                </a:solidFill>
                <a:latin typeface="Tahoma"/>
              </a:rPr>
              <a:t>etc.)</a:t>
            </a:r>
            <a:endParaRPr b="0" lang="es-ES" sz="1000" spc="-1" strike="noStrike">
              <a:latin typeface="Arial"/>
            </a:endParaRPr>
          </a:p>
          <a:p>
            <a:pPr marL="564480">
              <a:lnSpc>
                <a:spcPct val="100000"/>
              </a:lnSpc>
              <a:spcBef>
                <a:spcPts val="845"/>
              </a:spcBef>
            </a:pPr>
            <a:r>
              <a:rPr b="0" lang="es-ES" sz="1000" spc="15" strike="noStrike">
                <a:solidFill>
                  <a:srgbClr val="000000"/>
                </a:solidFill>
                <a:latin typeface="Tahoma"/>
              </a:rPr>
              <a:t>El </a:t>
            </a:r>
            <a:r>
              <a:rPr b="0" lang="es-ES" sz="1000" spc="-55" strike="noStrike">
                <a:solidFill>
                  <a:srgbClr val="000000"/>
                </a:solidFill>
                <a:latin typeface="Tahoma"/>
              </a:rPr>
              <a:t>derecho </a:t>
            </a:r>
            <a:r>
              <a:rPr b="0" lang="es-ES" sz="1000" spc="-66" strike="noStrike">
                <a:solidFill>
                  <a:srgbClr val="000000"/>
                </a:solidFill>
                <a:latin typeface="Tahoma"/>
              </a:rPr>
              <a:t>de </a:t>
            </a:r>
            <a:r>
              <a:rPr b="0" lang="es-ES" sz="1000" spc="-35" strike="noStrike">
                <a:solidFill>
                  <a:srgbClr val="000000"/>
                </a:solidFill>
                <a:latin typeface="Tahoma"/>
              </a:rPr>
              <a:t>autor </a:t>
            </a:r>
            <a:r>
              <a:rPr b="0" lang="es-ES" sz="1000" spc="-46" strike="noStrike">
                <a:solidFill>
                  <a:srgbClr val="000000"/>
                </a:solidFill>
                <a:latin typeface="Tahoma"/>
              </a:rPr>
              <a:t>(creaciones </a:t>
            </a:r>
            <a:r>
              <a:rPr b="0" lang="es-ES" sz="1000" spc="-32" strike="noStrike">
                <a:solidFill>
                  <a:srgbClr val="000000"/>
                </a:solidFill>
                <a:latin typeface="Tahoma"/>
              </a:rPr>
              <a:t>artísticas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</a:rPr>
              <a:t>como </a:t>
            </a:r>
            <a:r>
              <a:rPr b="0" lang="es-ES" sz="1000" spc="-35" strike="noStrike">
                <a:solidFill>
                  <a:srgbClr val="000000"/>
                </a:solidFill>
                <a:latin typeface="Tahoma"/>
              </a:rPr>
              <a:t>libros, </a:t>
            </a:r>
            <a:r>
              <a:rPr b="0" lang="es-ES" sz="1000" spc="-55" strike="noStrike">
                <a:solidFill>
                  <a:srgbClr val="000000"/>
                </a:solidFill>
                <a:latin typeface="Tahoma"/>
              </a:rPr>
              <a:t>obras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</a:rPr>
              <a:t>musicales,  </a:t>
            </a:r>
            <a:r>
              <a:rPr b="0" lang="es-ES" sz="1000" spc="-35" strike="noStrike">
                <a:solidFill>
                  <a:srgbClr val="000000"/>
                </a:solidFill>
                <a:latin typeface="Tahoma"/>
              </a:rPr>
              <a:t>pinturas, esculturas, </a:t>
            </a:r>
            <a:r>
              <a:rPr b="0" lang="es-ES" sz="1000" spc="-32" strike="noStrike">
                <a:solidFill>
                  <a:srgbClr val="000000"/>
                </a:solidFill>
                <a:latin typeface="Tahoma"/>
              </a:rPr>
              <a:t>películas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</a:rPr>
              <a:t>y </a:t>
            </a:r>
            <a:r>
              <a:rPr b="0" lang="es-ES" sz="1000" spc="-55" strike="noStrike">
                <a:solidFill>
                  <a:srgbClr val="000000"/>
                </a:solidFill>
                <a:latin typeface="Tahoma"/>
              </a:rPr>
              <a:t>obras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</a:rPr>
              <a:t>realizadas por </a:t>
            </a:r>
            <a:r>
              <a:rPr b="0" lang="es-ES" sz="1000" spc="-46" strike="noStrike">
                <a:solidFill>
                  <a:srgbClr val="000000"/>
                </a:solidFill>
                <a:latin typeface="Tahoma"/>
              </a:rPr>
              <a:t>medios  </a:t>
            </a:r>
            <a:r>
              <a:rPr b="0" lang="es-ES" sz="1000" spc="-35" strike="noStrike">
                <a:solidFill>
                  <a:srgbClr val="000000"/>
                </a:solidFill>
                <a:latin typeface="Tahoma"/>
              </a:rPr>
              <a:t>tecnológicos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</a:rPr>
              <a:t>como </a:t>
            </a:r>
            <a:r>
              <a:rPr b="1" lang="es-ES" sz="1000" spc="-75" strike="noStrike">
                <a:solidFill>
                  <a:srgbClr val="000000"/>
                </a:solidFill>
                <a:latin typeface="Tahoma"/>
              </a:rPr>
              <a:t>los </a:t>
            </a:r>
            <a:r>
              <a:rPr b="1" lang="es-ES" sz="1000" spc="-80" strike="noStrike">
                <a:solidFill>
                  <a:srgbClr val="000000"/>
                </a:solidFill>
                <a:latin typeface="Tahoma"/>
              </a:rPr>
              <a:t>programas </a:t>
            </a:r>
            <a:r>
              <a:rPr b="1" lang="es-ES" sz="1000" spc="-66" strike="noStrike">
                <a:solidFill>
                  <a:srgbClr val="000000"/>
                </a:solidFill>
                <a:latin typeface="Tahoma"/>
              </a:rPr>
              <a:t>informáticos </a:t>
            </a:r>
            <a:r>
              <a:rPr b="1" lang="es-ES" sz="1000" spc="-80" strike="noStrike">
                <a:solidFill>
                  <a:srgbClr val="000000"/>
                </a:solidFill>
                <a:latin typeface="Tahoma"/>
              </a:rPr>
              <a:t>y </a:t>
            </a:r>
            <a:r>
              <a:rPr b="1" lang="es-ES" sz="1000" spc="-75" strike="noStrike">
                <a:solidFill>
                  <a:srgbClr val="000000"/>
                </a:solidFill>
                <a:latin typeface="Tahoma"/>
              </a:rPr>
              <a:t>las </a:t>
            </a:r>
            <a:r>
              <a:rPr b="1" lang="es-ES" sz="1000" spc="-86" strike="noStrike">
                <a:solidFill>
                  <a:srgbClr val="000000"/>
                </a:solidFill>
                <a:latin typeface="Tahoma"/>
              </a:rPr>
              <a:t>bases </a:t>
            </a:r>
            <a:r>
              <a:rPr b="1" lang="es-ES" sz="1000" spc="-80" strike="noStrike">
                <a:solidFill>
                  <a:srgbClr val="000000"/>
                </a:solidFill>
                <a:latin typeface="Tahoma"/>
              </a:rPr>
              <a:t>de    </a:t>
            </a:r>
            <a:r>
              <a:rPr b="1" lang="es-ES" sz="1000" spc="-4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1" lang="es-ES" sz="1000" spc="-55" strike="noStrike">
                <a:solidFill>
                  <a:srgbClr val="000000"/>
                </a:solidFill>
                <a:latin typeface="Tahoma"/>
              </a:rPr>
              <a:t>datos</a:t>
            </a:r>
            <a:r>
              <a:rPr b="0" lang="es-ES" sz="1000" spc="-55" strike="noStrike">
                <a:solidFill>
                  <a:srgbClr val="000000"/>
                </a:solidFill>
                <a:latin typeface="Tahoma"/>
              </a:rPr>
              <a:t>)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57" name="object 10"/>
          <p:cNvSpPr/>
          <p:nvPr/>
        </p:nvSpPr>
        <p:spPr>
          <a:xfrm>
            <a:off x="0" y="3346200"/>
            <a:ext cx="1535400" cy="10908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object 11"/>
          <p:cNvSpPr/>
          <p:nvPr/>
        </p:nvSpPr>
        <p:spPr>
          <a:xfrm>
            <a:off x="153612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5a270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object 12"/>
          <p:cNvSpPr/>
          <p:nvPr/>
        </p:nvSpPr>
        <p:spPr>
          <a:xfrm>
            <a:off x="307188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3"/>
          <p:cNvSpPr>
            <a:spLocks noGrp="1"/>
          </p:cNvSpPr>
          <p:nvPr>
            <p:ph type="ftr"/>
          </p:nvPr>
        </p:nvSpPr>
        <p:spPr>
          <a:xfrm>
            <a:off x="117720" y="3353760"/>
            <a:ext cx="12996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Diseño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Interfaces 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Web  </a:t>
            </a:r>
            <a:r>
              <a:rPr b="0" lang="es-ES" sz="600" spc="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86" strike="noStrike">
                <a:solidFill>
                  <a:srgbClr val="ffffff"/>
                </a:solidFill>
                <a:latin typeface="Calibri"/>
              </a:rPr>
              <a:t>(DAW)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dt"/>
          </p:nvPr>
        </p:nvSpPr>
        <p:spPr>
          <a:xfrm>
            <a:off x="1583640" y="3353760"/>
            <a:ext cx="14400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Integración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Contenidos</a:t>
            </a:r>
            <a:r>
              <a:rPr b="0" lang="es-ES" sz="600" spc="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35" strike="noStrike">
                <a:solidFill>
                  <a:srgbClr val="ffffff"/>
                </a:solidFill>
                <a:latin typeface="Calibri"/>
              </a:rPr>
              <a:t>Multimedia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162" name="object 15"/>
          <p:cNvSpPr/>
          <p:nvPr/>
        </p:nvSpPr>
        <p:spPr>
          <a:xfrm>
            <a:off x="3800160" y="3353760"/>
            <a:ext cx="30672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60" strike="noStrike">
                <a:solidFill>
                  <a:srgbClr val="ffffff"/>
                </a:solidFill>
                <a:latin typeface="Calibri"/>
                <a:ea typeface="DejaVu Sans"/>
              </a:rPr>
              <a:t>Tema</a:t>
            </a:r>
            <a:r>
              <a:rPr b="0" lang="es-ES" sz="6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sldNum"/>
          </p:nvPr>
        </p:nvSpPr>
        <p:spPr>
          <a:xfrm>
            <a:off x="4232880" y="3353760"/>
            <a:ext cx="3200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69840">
              <a:lnSpc>
                <a:spcPts val="660"/>
              </a:lnSpc>
            </a:pPr>
            <a:fld id="{50D2AE47-BF91-462D-A5C7-EE782E9A53C9}" type="slidenum">
              <a:rPr b="0" lang="es-ES" sz="600" spc="41" strike="noStrike">
                <a:solidFill>
                  <a:srgbClr val="ffffff"/>
                </a:solidFill>
                <a:latin typeface="Calibri"/>
              </a:rPr>
              <a:t>&lt;número&gt;</a:t>
            </a:fld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109" strike="noStrike">
                <a:solidFill>
                  <a:srgbClr val="ffffff"/>
                </a:solidFill>
                <a:latin typeface="Calibri"/>
              </a:rPr>
              <a:t>/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22</a:t>
            </a:r>
            <a:endParaRPr b="0" lang="es-ES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bject 2"/>
          <p:cNvSpPr/>
          <p:nvPr/>
        </p:nvSpPr>
        <p:spPr>
          <a:xfrm>
            <a:off x="1033560" y="13320"/>
            <a:ext cx="121536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600" spc="35" strike="noStrike">
                <a:solidFill>
                  <a:srgbClr val="ffffff"/>
                </a:solidFill>
                <a:latin typeface="Calibri"/>
                <a:ea typeface="DejaVu Sans"/>
              </a:rPr>
              <a:t>Propiedad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  <a:ea typeface="DejaVu Sans"/>
              </a:rPr>
              <a:t>intelectual </a:t>
            </a:r>
            <a:r>
              <a:rPr b="0" lang="es-ES" sz="600" spc="46" strike="noStrike">
                <a:solidFill>
                  <a:srgbClr val="ffffff"/>
                </a:solidFill>
                <a:latin typeface="Calibri"/>
                <a:ea typeface="DejaVu Sans"/>
              </a:rPr>
              <a:t>y</a:t>
            </a:r>
            <a:r>
              <a:rPr b="0" lang="es-ES" sz="600" spc="21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  <a:ea typeface="DejaVu Sans"/>
              </a:rPr>
              <a:t>licencias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165" name="object 3"/>
          <p:cNvSpPr/>
          <p:nvPr/>
        </p:nvSpPr>
        <p:spPr>
          <a:xfrm>
            <a:off x="230400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object 4"/>
          <p:cNvSpPr/>
          <p:nvPr/>
        </p:nvSpPr>
        <p:spPr>
          <a:xfrm>
            <a:off x="0" y="140040"/>
            <a:ext cx="4607640" cy="353520"/>
          </a:xfrm>
          <a:custGeom>
            <a:avLst/>
            <a:gdLst/>
            <a:ah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95400" y="219240"/>
            <a:ext cx="441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Licencias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68" name="object 6"/>
          <p:cNvSpPr/>
          <p:nvPr/>
        </p:nvSpPr>
        <p:spPr>
          <a:xfrm>
            <a:off x="314640" y="109260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object 7"/>
          <p:cNvSpPr/>
          <p:nvPr/>
        </p:nvSpPr>
        <p:spPr>
          <a:xfrm>
            <a:off x="314640" y="182484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object 8"/>
          <p:cNvSpPr/>
          <p:nvPr/>
        </p:nvSpPr>
        <p:spPr>
          <a:xfrm>
            <a:off x="314640" y="238500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object 9"/>
          <p:cNvSpPr/>
          <p:nvPr/>
        </p:nvSpPr>
        <p:spPr>
          <a:xfrm>
            <a:off x="402120" y="1010160"/>
            <a:ext cx="400788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2000"/>
              </a:lnSpc>
            </a:pPr>
            <a:r>
              <a:rPr b="0" lang="es-ES" sz="1050" spc="21" strike="noStrike">
                <a:solidFill>
                  <a:srgbClr val="000000"/>
                </a:solidFill>
                <a:latin typeface="Calibri"/>
                <a:ea typeface="DejaVu Sans"/>
              </a:rPr>
              <a:t>Las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licencias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son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el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contrato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por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el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cual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se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articula la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cesión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parte 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nuestros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derechos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explotación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quien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adquiere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una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copia </a:t>
            </a:r>
            <a:r>
              <a:rPr b="0" lang="es-ES" sz="1050" spc="-52" strike="noStrike">
                <a:solidFill>
                  <a:srgbClr val="000000"/>
                </a:solidFill>
                <a:latin typeface="Calibri"/>
                <a:ea typeface="DejaVu Sans"/>
              </a:rPr>
              <a:t>de 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nuestra 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obra  </a:t>
            </a:r>
            <a:r>
              <a:rPr b="0" lang="es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(libro,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imagen, 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software,</a:t>
            </a:r>
            <a:r>
              <a:rPr b="0" lang="es-ES" sz="1050" spc="29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7" strike="noStrike">
                <a:solidFill>
                  <a:srgbClr val="000000"/>
                </a:solidFill>
                <a:latin typeface="Calibri"/>
                <a:ea typeface="DejaVu Sans"/>
              </a:rPr>
              <a:t>etc.)</a:t>
            </a:r>
            <a:endParaRPr b="0" lang="es-ES" sz="1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es-ES" sz="1050" spc="-1" strike="noStrike">
              <a:latin typeface="Arial"/>
            </a:endParaRPr>
          </a:p>
          <a:p>
            <a:pPr marL="12600">
              <a:lnSpc>
                <a:spcPct val="102000"/>
              </a:lnSpc>
              <a:spcBef>
                <a:spcPts val="6"/>
              </a:spcBef>
            </a:pPr>
            <a:r>
              <a:rPr b="0" lang="es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Una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formula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esta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licencia </a:t>
            </a:r>
            <a:r>
              <a:rPr b="0" lang="es-ES" sz="1050" spc="-41" strike="noStrike">
                <a:solidFill>
                  <a:srgbClr val="000000"/>
                </a:solidFill>
                <a:latin typeface="Calibri"/>
                <a:ea typeface="DejaVu Sans"/>
              </a:rPr>
              <a:t>que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podemos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aplicar a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nuestras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obras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es 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el 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modelo  del  </a:t>
            </a:r>
            <a:r>
              <a:rPr b="1" lang="es-ES" sz="1050" spc="21" strike="noStrike">
                <a:solidFill>
                  <a:srgbClr val="000000"/>
                </a:solidFill>
                <a:latin typeface="Calibri"/>
                <a:ea typeface="DejaVu Sans"/>
              </a:rPr>
              <a:t>copyright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heredado 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la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tradición</a:t>
            </a:r>
            <a:r>
              <a:rPr b="0" lang="es-ES" sz="1050" spc="80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anglosajona</a:t>
            </a:r>
            <a:endParaRPr b="0" lang="es-ES" sz="1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b="0" lang="es-ES" sz="1050" spc="-1" strike="noStrike">
              <a:latin typeface="Arial"/>
            </a:endParaRPr>
          </a:p>
          <a:p>
            <a:pPr marL="12600">
              <a:lnSpc>
                <a:spcPct val="102000"/>
              </a:lnSpc>
              <a:spcBef>
                <a:spcPts val="6"/>
              </a:spcBef>
            </a:pPr>
            <a:r>
              <a:rPr b="0" lang="es-ES" sz="1050" spc="15" strike="noStrike">
                <a:solidFill>
                  <a:srgbClr val="000000"/>
                </a:solidFill>
                <a:latin typeface="Calibri"/>
                <a:ea typeface="DejaVu Sans"/>
              </a:rPr>
              <a:t>Esta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formula atribuye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la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totalidad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los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derechos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patrimoniales </a:t>
            </a:r>
            <a:r>
              <a:rPr b="0" lang="es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(de 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carácter  económico) 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su 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dueño. 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Generalmente 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el</a:t>
            </a:r>
            <a:r>
              <a:rPr b="0" lang="es-ES" sz="1050" spc="-97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autor.</a:t>
            </a:r>
            <a:endParaRPr b="0" lang="es-ES" sz="1050" spc="-1" strike="noStrike">
              <a:latin typeface="Arial"/>
            </a:endParaRPr>
          </a:p>
        </p:txBody>
      </p:sp>
      <p:sp>
        <p:nvSpPr>
          <p:cNvPr id="172" name="object 10"/>
          <p:cNvSpPr/>
          <p:nvPr/>
        </p:nvSpPr>
        <p:spPr>
          <a:xfrm>
            <a:off x="0" y="3346200"/>
            <a:ext cx="1535400" cy="10908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object 11"/>
          <p:cNvSpPr/>
          <p:nvPr/>
        </p:nvSpPr>
        <p:spPr>
          <a:xfrm>
            <a:off x="153612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5a270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object 12"/>
          <p:cNvSpPr/>
          <p:nvPr/>
        </p:nvSpPr>
        <p:spPr>
          <a:xfrm>
            <a:off x="307188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PlaceHolder 2"/>
          <p:cNvSpPr>
            <a:spLocks noGrp="1"/>
          </p:cNvSpPr>
          <p:nvPr>
            <p:ph type="ftr"/>
          </p:nvPr>
        </p:nvSpPr>
        <p:spPr>
          <a:xfrm>
            <a:off x="117720" y="3353760"/>
            <a:ext cx="12996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Diseño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Interfaces 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Web  </a:t>
            </a:r>
            <a:r>
              <a:rPr b="0" lang="es-ES" sz="600" spc="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86" strike="noStrike">
                <a:solidFill>
                  <a:srgbClr val="ffffff"/>
                </a:solidFill>
                <a:latin typeface="Calibri"/>
              </a:rPr>
              <a:t>(DAW)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dt"/>
          </p:nvPr>
        </p:nvSpPr>
        <p:spPr>
          <a:xfrm>
            <a:off x="1583640" y="3353760"/>
            <a:ext cx="14400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Integración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Contenidos</a:t>
            </a:r>
            <a:r>
              <a:rPr b="0" lang="es-ES" sz="600" spc="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35" strike="noStrike">
                <a:solidFill>
                  <a:srgbClr val="ffffff"/>
                </a:solidFill>
                <a:latin typeface="Calibri"/>
              </a:rPr>
              <a:t>Multimedia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177" name="object 15"/>
          <p:cNvSpPr/>
          <p:nvPr/>
        </p:nvSpPr>
        <p:spPr>
          <a:xfrm>
            <a:off x="3800160" y="3353760"/>
            <a:ext cx="30672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60" strike="noStrike">
                <a:solidFill>
                  <a:srgbClr val="ffffff"/>
                </a:solidFill>
                <a:latin typeface="Calibri"/>
                <a:ea typeface="DejaVu Sans"/>
              </a:rPr>
              <a:t>Tema</a:t>
            </a:r>
            <a:r>
              <a:rPr b="0" lang="es-ES" sz="6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sldNum"/>
          </p:nvPr>
        </p:nvSpPr>
        <p:spPr>
          <a:xfrm>
            <a:off x="4232880" y="3353760"/>
            <a:ext cx="3200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69840">
              <a:lnSpc>
                <a:spcPts val="660"/>
              </a:lnSpc>
            </a:pPr>
            <a:fld id="{C9DE6E2B-8007-4FC3-B438-C5E1E6B4F6DD}" type="slidenum">
              <a:rPr b="0" lang="es-ES" sz="600" spc="41" strike="noStrike">
                <a:solidFill>
                  <a:srgbClr val="ffffff"/>
                </a:solidFill>
                <a:latin typeface="Calibri"/>
              </a:rPr>
              <a:t>&lt;número&gt;</a:t>
            </a:fld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109" strike="noStrike">
                <a:solidFill>
                  <a:srgbClr val="ffffff"/>
                </a:solidFill>
                <a:latin typeface="Calibri"/>
              </a:rPr>
              <a:t>/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22</a:t>
            </a:r>
            <a:endParaRPr b="0" lang="es-ES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bject 2"/>
          <p:cNvSpPr/>
          <p:nvPr/>
        </p:nvSpPr>
        <p:spPr>
          <a:xfrm>
            <a:off x="1033560" y="13320"/>
            <a:ext cx="121536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600" spc="35" strike="noStrike">
                <a:solidFill>
                  <a:srgbClr val="ffffff"/>
                </a:solidFill>
                <a:latin typeface="Calibri"/>
                <a:ea typeface="DejaVu Sans"/>
              </a:rPr>
              <a:t>Propiedad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  <a:ea typeface="DejaVu Sans"/>
              </a:rPr>
              <a:t>intelectual </a:t>
            </a:r>
            <a:r>
              <a:rPr b="0" lang="es-ES" sz="600" spc="46" strike="noStrike">
                <a:solidFill>
                  <a:srgbClr val="ffffff"/>
                </a:solidFill>
                <a:latin typeface="Calibri"/>
                <a:ea typeface="DejaVu Sans"/>
              </a:rPr>
              <a:t>y</a:t>
            </a:r>
            <a:r>
              <a:rPr b="0" lang="es-ES" sz="600" spc="21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  <a:ea typeface="DejaVu Sans"/>
              </a:rPr>
              <a:t>licencias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180" name="object 3"/>
          <p:cNvSpPr/>
          <p:nvPr/>
        </p:nvSpPr>
        <p:spPr>
          <a:xfrm>
            <a:off x="230400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object 4"/>
          <p:cNvSpPr/>
          <p:nvPr/>
        </p:nvSpPr>
        <p:spPr>
          <a:xfrm>
            <a:off x="0" y="140040"/>
            <a:ext cx="4607640" cy="353520"/>
          </a:xfrm>
          <a:custGeom>
            <a:avLst/>
            <a:gdLst/>
            <a:ah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95400" y="219240"/>
            <a:ext cx="441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Licencias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83" name="object 6"/>
          <p:cNvSpPr/>
          <p:nvPr/>
        </p:nvSpPr>
        <p:spPr>
          <a:xfrm>
            <a:off x="314640" y="114588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object 7"/>
          <p:cNvSpPr/>
          <p:nvPr/>
        </p:nvSpPr>
        <p:spPr>
          <a:xfrm>
            <a:off x="566280" y="161640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object 8"/>
          <p:cNvSpPr/>
          <p:nvPr/>
        </p:nvSpPr>
        <p:spPr>
          <a:xfrm>
            <a:off x="566280" y="2179800"/>
            <a:ext cx="55800" cy="360"/>
          </a:xfrm>
          <a:custGeom>
            <a:avLst/>
            <a:gdLst/>
            <a:ahLst/>
            <a:rect l="l" t="t" r="r" b="b"/>
            <a:pathLst>
              <a:path w="56515" h="0">
                <a:moveTo>
                  <a:pt x="0" y="0"/>
                </a:moveTo>
                <a:lnTo>
                  <a:pt x="56222" y="0"/>
                </a:lnTo>
              </a:path>
            </a:pathLst>
          </a:custGeom>
          <a:noFill/>
          <a:ln w="5622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object 9"/>
          <p:cNvSpPr/>
          <p:nvPr/>
        </p:nvSpPr>
        <p:spPr>
          <a:xfrm>
            <a:off x="402120" y="1055520"/>
            <a:ext cx="4017600" cy="17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marL="12600">
              <a:lnSpc>
                <a:spcPts val="1199"/>
              </a:lnSpc>
            </a:pPr>
            <a:r>
              <a:rPr b="0" lang="es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Existen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otras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formulas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para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articular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estas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licencias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basadas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en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la 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cesión 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  <a:ea typeface="DejaVu Sans"/>
              </a:rPr>
              <a:t>de 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  <a:ea typeface="DejaVu Sans"/>
              </a:rPr>
              <a:t>ciertos 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  <a:ea typeface="DejaVu Sans"/>
              </a:rPr>
              <a:t>derechos 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  <a:ea typeface="DejaVu Sans"/>
              </a:rPr>
              <a:t>quien 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  <a:ea typeface="DejaVu Sans"/>
              </a:rPr>
              <a:t>adquiere 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  <a:ea typeface="DejaVu Sans"/>
              </a:rPr>
              <a:t>la</a:t>
            </a:r>
            <a:r>
              <a:rPr b="0" lang="es-ES" sz="1050" spc="-66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  <a:ea typeface="DejaVu Sans"/>
              </a:rPr>
              <a:t>copia:</a:t>
            </a:r>
            <a:endParaRPr b="0" lang="es-ES" sz="10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"/>
              </a:spcBef>
            </a:pPr>
            <a:endParaRPr b="0" lang="es-ES" sz="1050" spc="-1" strike="noStrike">
              <a:latin typeface="Arial"/>
            </a:endParaRPr>
          </a:p>
          <a:p>
            <a:pPr marL="289440" algn="just">
              <a:lnSpc>
                <a:spcPct val="100000"/>
              </a:lnSpc>
            </a:pPr>
            <a:r>
              <a:rPr b="1" lang="es-ES" sz="1000" spc="-60" strike="noStrike">
                <a:solidFill>
                  <a:srgbClr val="000000"/>
                </a:solidFill>
                <a:latin typeface="Tahoma"/>
                <a:ea typeface="DejaVu Sans"/>
              </a:rPr>
              <a:t>Copyleft</a:t>
            </a:r>
            <a:r>
              <a:rPr b="0" lang="es-ES" sz="1000" spc="-60" strike="noStrike">
                <a:solidFill>
                  <a:srgbClr val="000000"/>
                </a:solidFill>
                <a:latin typeface="Tahoma"/>
                <a:ea typeface="DejaVu Sans"/>
              </a:rPr>
              <a:t>: </a:t>
            </a:r>
            <a:r>
              <a:rPr b="0" lang="es-ES" sz="1000" spc="-75" strike="noStrike">
                <a:solidFill>
                  <a:srgbClr val="000000"/>
                </a:solidFill>
                <a:latin typeface="Tahoma"/>
                <a:ea typeface="DejaVu Sans"/>
              </a:rPr>
              <a:t>se </a:t>
            </a:r>
            <a:r>
              <a:rPr b="0" lang="es-ES" sz="1000" spc="-55" strike="noStrike">
                <a:solidFill>
                  <a:srgbClr val="000000"/>
                </a:solidFill>
                <a:latin typeface="Tahoma"/>
                <a:ea typeface="DejaVu Sans"/>
              </a:rPr>
              <a:t>basa </a:t>
            </a:r>
            <a:r>
              <a:rPr b="0" lang="es-ES" sz="1000" spc="-66" strike="noStrike">
                <a:solidFill>
                  <a:srgbClr val="000000"/>
                </a:solidFill>
                <a:latin typeface="Tahoma"/>
                <a:ea typeface="DejaVu Sans"/>
              </a:rPr>
              <a:t>en </a:t>
            </a:r>
            <a:r>
              <a:rPr b="0" lang="es-ES" sz="1000" spc="-26" strike="noStrike">
                <a:solidFill>
                  <a:srgbClr val="000000"/>
                </a:solidFill>
                <a:latin typeface="Tahoma"/>
                <a:ea typeface="DejaVu Sans"/>
              </a:rPr>
              <a:t>la </a:t>
            </a:r>
            <a:r>
              <a:rPr b="0" lang="es-ES" sz="1000" spc="-46" strike="noStrike">
                <a:solidFill>
                  <a:srgbClr val="000000"/>
                </a:solidFill>
                <a:latin typeface="Tahoma"/>
                <a:ea typeface="DejaVu Sans"/>
              </a:rPr>
              <a:t>cesión </a:t>
            </a:r>
            <a:r>
              <a:rPr b="0" lang="es-ES" sz="1000" spc="-72" strike="noStrike">
                <a:solidFill>
                  <a:srgbClr val="000000"/>
                </a:solidFill>
                <a:latin typeface="Tahoma"/>
                <a:ea typeface="DejaVu Sans"/>
              </a:rPr>
              <a:t>de  </a:t>
            </a:r>
            <a:r>
              <a:rPr b="0" lang="es-ES" sz="1000" spc="-35" strike="noStrike">
                <a:solidFill>
                  <a:srgbClr val="000000"/>
                </a:solidFill>
                <a:latin typeface="Tahoma"/>
                <a:ea typeface="DejaVu Sans"/>
              </a:rPr>
              <a:t>todos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los </a:t>
            </a:r>
            <a:r>
              <a:rPr b="0" lang="es-ES" sz="1000" spc="-55" strike="noStrike">
                <a:solidFill>
                  <a:srgbClr val="000000"/>
                </a:solidFill>
                <a:latin typeface="Tahoma"/>
                <a:ea typeface="DejaVu Sans"/>
              </a:rPr>
              <a:t>derechos </a:t>
            </a:r>
            <a:r>
              <a:rPr b="0" lang="es-ES" sz="1000" spc="-66" strike="noStrike">
                <a:solidFill>
                  <a:srgbClr val="000000"/>
                </a:solidFill>
                <a:latin typeface="Tahoma"/>
                <a:ea typeface="DejaVu Sans"/>
              </a:rPr>
              <a:t>de </a:t>
            </a:r>
            <a:r>
              <a:rPr b="0" lang="es-ES" sz="1000" spc="-32" strike="noStrike">
                <a:solidFill>
                  <a:srgbClr val="000000"/>
                </a:solidFill>
                <a:latin typeface="Tahoma"/>
                <a:ea typeface="DejaVu Sans"/>
              </a:rPr>
              <a:t>explotación </a:t>
            </a:r>
            <a:r>
              <a:rPr b="0" lang="es-ES" sz="1000" spc="-86" strike="noStrike">
                <a:solidFill>
                  <a:srgbClr val="000000"/>
                </a:solidFill>
                <a:latin typeface="Tahoma"/>
                <a:ea typeface="DejaVu Sans"/>
              </a:rPr>
              <a:t>e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impone </a:t>
            </a:r>
            <a:r>
              <a:rPr b="0" lang="es-ES" sz="1000" spc="-26" strike="noStrike">
                <a:solidFill>
                  <a:srgbClr val="000000"/>
                </a:solidFill>
                <a:latin typeface="Tahoma"/>
                <a:ea typeface="DejaVu Sans"/>
              </a:rPr>
              <a:t>la </a:t>
            </a:r>
            <a:r>
              <a:rPr b="0" lang="es-ES" sz="1000" spc="-21" strike="noStrike">
                <a:solidFill>
                  <a:srgbClr val="000000"/>
                </a:solidFill>
                <a:latin typeface="Tahoma"/>
                <a:ea typeface="DejaVu Sans"/>
              </a:rPr>
              <a:t>limitación </a:t>
            </a:r>
            <a:r>
              <a:rPr b="0" lang="es-ES" sz="1000" spc="-66" strike="noStrike">
                <a:solidFill>
                  <a:srgbClr val="000000"/>
                </a:solidFill>
                <a:latin typeface="Tahoma"/>
                <a:ea typeface="DejaVu Sans"/>
              </a:rPr>
              <a:t>de </a:t>
            </a:r>
            <a:r>
              <a:rPr b="0" lang="es-ES" sz="1000" spc="-60" strike="noStrike">
                <a:solidFill>
                  <a:srgbClr val="000000"/>
                </a:solidFill>
                <a:latin typeface="Tahoma"/>
                <a:ea typeface="DejaVu Sans"/>
              </a:rPr>
              <a:t>que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las  </a:t>
            </a:r>
            <a:r>
              <a:rPr b="0" lang="es-ES" sz="1000" spc="-55" strike="noStrike">
                <a:solidFill>
                  <a:srgbClr val="000000"/>
                </a:solidFill>
                <a:latin typeface="Tahoma"/>
                <a:ea typeface="DejaVu Sans"/>
              </a:rPr>
              <a:t>obras </a:t>
            </a:r>
            <a:r>
              <a:rPr b="0" lang="es-ES" sz="1000" spc="-52" strike="noStrike">
                <a:solidFill>
                  <a:srgbClr val="000000"/>
                </a:solidFill>
                <a:latin typeface="Tahoma"/>
                <a:ea typeface="DejaVu Sans"/>
              </a:rPr>
              <a:t>derivadas </a:t>
            </a:r>
            <a:r>
              <a:rPr b="0" lang="es-ES" sz="1000" spc="-46" strike="noStrike">
                <a:solidFill>
                  <a:srgbClr val="000000"/>
                </a:solidFill>
                <a:latin typeface="Tahoma"/>
                <a:ea typeface="DejaVu Sans"/>
              </a:rPr>
              <a:t>mantengan </a:t>
            </a:r>
            <a:r>
              <a:rPr b="0" lang="es-ES" sz="1000" spc="-26" strike="noStrike">
                <a:solidFill>
                  <a:srgbClr val="000000"/>
                </a:solidFill>
                <a:latin typeface="Tahoma"/>
                <a:ea typeface="DejaVu Sans"/>
              </a:rPr>
              <a:t>la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misma </a:t>
            </a:r>
            <a:r>
              <a:rPr b="0" lang="es-ES" sz="10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s-ES" sz="1000" spc="-32" strike="noStrike">
                <a:solidFill>
                  <a:srgbClr val="000000"/>
                </a:solidFill>
                <a:latin typeface="Tahoma"/>
                <a:ea typeface="DejaVu Sans"/>
              </a:rPr>
              <a:t>licencia</a:t>
            </a:r>
            <a:endParaRPr b="0" lang="es-ES" sz="10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845"/>
              </a:spcBef>
            </a:pPr>
            <a:r>
              <a:rPr b="1" lang="es-ES" sz="1000" spc="-60" strike="noStrike">
                <a:solidFill>
                  <a:srgbClr val="000000"/>
                </a:solidFill>
                <a:latin typeface="Tahoma"/>
                <a:ea typeface="DejaVu Sans"/>
              </a:rPr>
              <a:t>Creative </a:t>
            </a:r>
            <a:r>
              <a:rPr b="1" lang="es-ES" sz="1000" spc="-72" strike="noStrike">
                <a:solidFill>
                  <a:srgbClr val="000000"/>
                </a:solidFill>
                <a:latin typeface="Tahoma"/>
                <a:ea typeface="DejaVu Sans"/>
              </a:rPr>
              <a:t>Commons</a:t>
            </a:r>
            <a:r>
              <a:rPr b="0" lang="es-ES" sz="1000" spc="-72" strike="noStrike">
                <a:solidFill>
                  <a:srgbClr val="000000"/>
                </a:solidFill>
                <a:latin typeface="Tahoma"/>
                <a:ea typeface="DejaVu Sans"/>
              </a:rPr>
              <a:t>: Licencias a la carta . </a:t>
            </a:r>
            <a:r>
              <a:rPr b="0" lang="es-ES" sz="1000" spc="-35" strike="noStrike">
                <a:solidFill>
                  <a:srgbClr val="000000"/>
                </a:solidFill>
                <a:latin typeface="Tahoma"/>
                <a:ea typeface="DejaVu Sans"/>
              </a:rPr>
              <a:t>Son </a:t>
            </a:r>
            <a:r>
              <a:rPr b="0" lang="es-ES" sz="1000" spc="-46" strike="noStrike">
                <a:solidFill>
                  <a:srgbClr val="000000"/>
                </a:solidFill>
                <a:latin typeface="Tahoma"/>
                <a:ea typeface="DejaVu Sans"/>
              </a:rPr>
              <a:t>un </a:t>
            </a:r>
            <a:r>
              <a:rPr b="0" lang="es-ES" sz="1000" spc="-32" strike="noStrike">
                <a:solidFill>
                  <a:srgbClr val="000000"/>
                </a:solidFill>
                <a:latin typeface="Tahoma"/>
                <a:ea typeface="DejaVu Sans"/>
              </a:rPr>
              <a:t>conjunto </a:t>
            </a:r>
            <a:r>
              <a:rPr b="0" lang="es-ES" sz="1000" spc="-66" strike="noStrike">
                <a:solidFill>
                  <a:srgbClr val="000000"/>
                </a:solidFill>
                <a:latin typeface="Tahoma"/>
                <a:ea typeface="DejaVu Sans"/>
              </a:rPr>
              <a:t>de </a:t>
            </a:r>
            <a:r>
              <a:rPr b="0" lang="es-ES" sz="1000" spc="-35" strike="noStrike">
                <a:solidFill>
                  <a:srgbClr val="000000"/>
                </a:solidFill>
                <a:latin typeface="Tahoma"/>
                <a:ea typeface="DejaVu Sans"/>
              </a:rPr>
              <a:t>licencias algo </a:t>
            </a:r>
            <a:r>
              <a:rPr b="0" lang="es-ES" sz="1000" spc="-55" strike="noStrike">
                <a:solidFill>
                  <a:srgbClr val="000000"/>
                </a:solidFill>
                <a:latin typeface="Tahoma"/>
                <a:ea typeface="DejaVu Sans"/>
              </a:rPr>
              <a:t>más  </a:t>
            </a:r>
            <a:r>
              <a:rPr b="0" lang="es-ES" sz="1000" spc="-52" strike="noStrike">
                <a:solidFill>
                  <a:srgbClr val="000000"/>
                </a:solidFill>
                <a:latin typeface="Tahoma"/>
                <a:ea typeface="DejaVu Sans"/>
              </a:rPr>
              <a:t>conservadoras </a:t>
            </a:r>
            <a:r>
              <a:rPr b="0" lang="es-ES" sz="1000" spc="-60" strike="noStrike">
                <a:solidFill>
                  <a:srgbClr val="000000"/>
                </a:solidFill>
                <a:latin typeface="Tahoma"/>
                <a:ea typeface="DejaVu Sans"/>
              </a:rPr>
              <a:t>que </a:t>
            </a:r>
            <a:r>
              <a:rPr b="0" lang="es-ES" sz="1000" spc="-26" strike="noStrike">
                <a:solidFill>
                  <a:srgbClr val="000000"/>
                </a:solidFill>
                <a:latin typeface="Tahoma"/>
                <a:ea typeface="DejaVu Sans"/>
              </a:rPr>
              <a:t>la </a:t>
            </a:r>
            <a:r>
              <a:rPr b="0" lang="es-ES" sz="1000" spc="-35" strike="noStrike">
                <a:solidFill>
                  <a:srgbClr val="000000"/>
                </a:solidFill>
                <a:latin typeface="Tahoma"/>
                <a:ea typeface="DejaVu Sans"/>
              </a:rPr>
              <a:t>anterior. </a:t>
            </a:r>
            <a:r>
              <a:rPr b="0" lang="es-ES" sz="1000" spc="-26" strike="noStrike">
                <a:solidFill>
                  <a:srgbClr val="000000"/>
                </a:solidFill>
                <a:latin typeface="Tahoma"/>
                <a:ea typeface="DejaVu Sans"/>
              </a:rPr>
              <a:t>Tienen </a:t>
            </a:r>
            <a:r>
              <a:rPr b="0" lang="es-ES" sz="1000" spc="-46" strike="noStrike">
                <a:solidFill>
                  <a:srgbClr val="000000"/>
                </a:solidFill>
                <a:latin typeface="Tahoma"/>
                <a:ea typeface="DejaVu Sans"/>
              </a:rPr>
              <a:t>varios enunciados </a:t>
            </a:r>
            <a:r>
              <a:rPr b="0" lang="es-ES" sz="1000" spc="-60" strike="noStrike">
                <a:solidFill>
                  <a:srgbClr val="000000"/>
                </a:solidFill>
                <a:latin typeface="Tahoma"/>
                <a:ea typeface="DejaVu Sans"/>
              </a:rPr>
              <a:t>que </a:t>
            </a:r>
            <a:r>
              <a:rPr b="0" lang="es-ES" sz="1000" spc="-35" strike="noStrike">
                <a:solidFill>
                  <a:srgbClr val="000000"/>
                </a:solidFill>
                <a:latin typeface="Tahoma"/>
                <a:ea typeface="DejaVu Sans"/>
              </a:rPr>
              <a:t>combinan  </a:t>
            </a:r>
            <a:r>
              <a:rPr b="0" lang="es-ES" sz="1000" spc="-26" strike="noStrike">
                <a:solidFill>
                  <a:srgbClr val="000000"/>
                </a:solidFill>
                <a:latin typeface="Tahoma"/>
                <a:ea typeface="DejaVu Sans"/>
              </a:rPr>
              <a:t>la </a:t>
            </a:r>
            <a:r>
              <a:rPr b="0" lang="es-ES" sz="1000" spc="-46" strike="noStrike">
                <a:solidFill>
                  <a:srgbClr val="000000"/>
                </a:solidFill>
                <a:latin typeface="Tahoma"/>
                <a:ea typeface="DejaVu Sans"/>
              </a:rPr>
              <a:t>cesión </a:t>
            </a:r>
            <a:r>
              <a:rPr b="0" lang="es-ES" sz="1000" spc="-66" strike="noStrike">
                <a:solidFill>
                  <a:srgbClr val="000000"/>
                </a:solidFill>
                <a:latin typeface="Tahoma"/>
                <a:ea typeface="DejaVu Sans"/>
              </a:rPr>
              <a:t>de </a:t>
            </a:r>
            <a:r>
              <a:rPr b="0" lang="es-ES" sz="1000" spc="-32" strike="noStrike">
                <a:solidFill>
                  <a:srgbClr val="000000"/>
                </a:solidFill>
                <a:latin typeface="Tahoma"/>
                <a:ea typeface="DejaVu Sans"/>
              </a:rPr>
              <a:t>ciertos </a:t>
            </a:r>
            <a:r>
              <a:rPr b="0" lang="es-ES" sz="1000" spc="-55" strike="noStrike">
                <a:solidFill>
                  <a:srgbClr val="000000"/>
                </a:solidFill>
                <a:latin typeface="Tahoma"/>
                <a:ea typeface="DejaVu Sans"/>
              </a:rPr>
              <a:t>derechos </a:t>
            </a:r>
            <a:r>
              <a:rPr b="0" lang="es-ES" sz="1000" spc="-46" strike="noStrike">
                <a:solidFill>
                  <a:srgbClr val="000000"/>
                </a:solidFill>
                <a:latin typeface="Tahoma"/>
                <a:ea typeface="DejaVu Sans"/>
              </a:rPr>
              <a:t>(en </a:t>
            </a:r>
            <a:r>
              <a:rPr b="0" lang="es-ES" sz="1000" spc="-41" strike="noStrike">
                <a:solidFill>
                  <a:srgbClr val="000000"/>
                </a:solidFill>
                <a:latin typeface="Tahoma"/>
                <a:ea typeface="DejaVu Sans"/>
              </a:rPr>
              <a:t>lugar </a:t>
            </a:r>
            <a:r>
              <a:rPr b="0" lang="es-ES" sz="1000" spc="-66" strike="noStrike">
                <a:solidFill>
                  <a:srgbClr val="000000"/>
                </a:solidFill>
                <a:latin typeface="Tahoma"/>
                <a:ea typeface="DejaVu Sans"/>
              </a:rPr>
              <a:t>de </a:t>
            </a:r>
            <a:r>
              <a:rPr b="0" lang="es-ES" sz="1000" spc="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s-ES" sz="1000" spc="-32" strike="noStrike">
                <a:solidFill>
                  <a:srgbClr val="000000"/>
                </a:solidFill>
                <a:latin typeface="Tahoma"/>
                <a:ea typeface="DejaVu Sans"/>
              </a:rPr>
              <a:t>todos)</a:t>
            </a:r>
            <a:endParaRPr b="0" lang="es-ES" sz="1000" spc="-1" strike="noStrike">
              <a:latin typeface="Arial"/>
            </a:endParaRPr>
          </a:p>
          <a:p>
            <a:pPr marL="289440">
              <a:lnSpc>
                <a:spcPct val="100000"/>
              </a:lnSpc>
            </a:pPr>
            <a:r>
              <a:rPr b="0" lang="es-ES" sz="1000" spc="-32" strike="noStrike">
                <a:solidFill>
                  <a:srgbClr val="000000"/>
                </a:solidFill>
                <a:latin typeface="Tahoma"/>
                <a:ea typeface="Microsoft YaHei"/>
              </a:rPr>
              <a:t>La diferencia entre el Copyleft y Creative Commons, es que en esta última tú decides la protección que le quieres dar a la información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87" name="object 10"/>
          <p:cNvSpPr/>
          <p:nvPr/>
        </p:nvSpPr>
        <p:spPr>
          <a:xfrm>
            <a:off x="0" y="3346200"/>
            <a:ext cx="1535400" cy="10908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object 11"/>
          <p:cNvSpPr/>
          <p:nvPr/>
        </p:nvSpPr>
        <p:spPr>
          <a:xfrm>
            <a:off x="153612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5a270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object 12"/>
          <p:cNvSpPr/>
          <p:nvPr/>
        </p:nvSpPr>
        <p:spPr>
          <a:xfrm>
            <a:off x="307188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PlaceHolder 2"/>
          <p:cNvSpPr>
            <a:spLocks noGrp="1"/>
          </p:cNvSpPr>
          <p:nvPr>
            <p:ph type="ftr"/>
          </p:nvPr>
        </p:nvSpPr>
        <p:spPr>
          <a:xfrm>
            <a:off x="117720" y="3353760"/>
            <a:ext cx="12996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Diseño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Interfaces 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Web  </a:t>
            </a:r>
            <a:r>
              <a:rPr b="0" lang="es-ES" sz="600" spc="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86" strike="noStrike">
                <a:solidFill>
                  <a:srgbClr val="ffffff"/>
                </a:solidFill>
                <a:latin typeface="Calibri"/>
              </a:rPr>
              <a:t>(DAW)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dt"/>
          </p:nvPr>
        </p:nvSpPr>
        <p:spPr>
          <a:xfrm>
            <a:off x="1583640" y="3353760"/>
            <a:ext cx="14400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Integración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Contenidos</a:t>
            </a:r>
            <a:r>
              <a:rPr b="0" lang="es-ES" sz="600" spc="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35" strike="noStrike">
                <a:solidFill>
                  <a:srgbClr val="ffffff"/>
                </a:solidFill>
                <a:latin typeface="Calibri"/>
              </a:rPr>
              <a:t>Multimedia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192" name="object 15"/>
          <p:cNvSpPr/>
          <p:nvPr/>
        </p:nvSpPr>
        <p:spPr>
          <a:xfrm>
            <a:off x="3800160" y="3353760"/>
            <a:ext cx="30672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60" strike="noStrike">
                <a:solidFill>
                  <a:srgbClr val="ffffff"/>
                </a:solidFill>
                <a:latin typeface="Calibri"/>
                <a:ea typeface="DejaVu Sans"/>
              </a:rPr>
              <a:t>Tema</a:t>
            </a:r>
            <a:r>
              <a:rPr b="0" lang="es-ES" sz="6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sldNum"/>
          </p:nvPr>
        </p:nvSpPr>
        <p:spPr>
          <a:xfrm>
            <a:off x="4232880" y="3353760"/>
            <a:ext cx="3200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69840">
              <a:lnSpc>
                <a:spcPts val="660"/>
              </a:lnSpc>
            </a:pPr>
            <a:fld id="{9D6AE6FB-DC91-4847-AF90-B3F86FAF589E}" type="slidenum">
              <a:rPr b="0" lang="es-ES" sz="600" spc="41" strike="noStrike">
                <a:solidFill>
                  <a:srgbClr val="ffffff"/>
                </a:solidFill>
                <a:latin typeface="Calibri"/>
              </a:rPr>
              <a:t>&lt;número&gt;</a:t>
            </a:fld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109" strike="noStrike">
                <a:solidFill>
                  <a:srgbClr val="ffffff"/>
                </a:solidFill>
                <a:latin typeface="Calibri"/>
              </a:rPr>
              <a:t>/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22</a:t>
            </a:r>
            <a:endParaRPr b="0" lang="es-ES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bject 2"/>
          <p:cNvSpPr/>
          <p:nvPr/>
        </p:nvSpPr>
        <p:spPr>
          <a:xfrm>
            <a:off x="1881000" y="13320"/>
            <a:ext cx="36756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000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  <a:ea typeface="DejaVu Sans"/>
              </a:rPr>
              <a:t>Imágenes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195" name="object 3"/>
          <p:cNvSpPr/>
          <p:nvPr/>
        </p:nvSpPr>
        <p:spPr>
          <a:xfrm>
            <a:off x="2304000" y="0"/>
            <a:ext cx="2303640" cy="139680"/>
          </a:xfrm>
          <a:custGeom>
            <a:avLst/>
            <a:gdLst/>
            <a:ahLst/>
            <a:rect l="l" t="t" r="r" b="b"/>
            <a:pathLst>
              <a:path w="2304415" h="140335">
                <a:moveTo>
                  <a:pt x="0" y="140106"/>
                </a:moveTo>
                <a:lnTo>
                  <a:pt x="2303995" y="140106"/>
                </a:lnTo>
                <a:lnTo>
                  <a:pt x="2303995" y="0"/>
                </a:lnTo>
                <a:lnTo>
                  <a:pt x="0" y="0"/>
                </a:lnTo>
                <a:lnTo>
                  <a:pt x="0" y="140106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object 4"/>
          <p:cNvSpPr/>
          <p:nvPr/>
        </p:nvSpPr>
        <p:spPr>
          <a:xfrm>
            <a:off x="0" y="140040"/>
            <a:ext cx="4607640" cy="353520"/>
          </a:xfrm>
          <a:custGeom>
            <a:avLst/>
            <a:gdLst/>
            <a:ahLst/>
            <a:rect l="l" t="t" r="r" b="b"/>
            <a:pathLst>
              <a:path w="4608195" h="354330">
                <a:moveTo>
                  <a:pt x="0" y="354152"/>
                </a:moveTo>
                <a:lnTo>
                  <a:pt x="4608004" y="354152"/>
                </a:lnTo>
                <a:lnTo>
                  <a:pt x="4608004" y="0"/>
                </a:lnTo>
                <a:lnTo>
                  <a:pt x="0" y="0"/>
                </a:lnTo>
                <a:lnTo>
                  <a:pt x="0" y="354152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95400" y="219240"/>
            <a:ext cx="441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ct val="100000"/>
              </a:lnSpc>
            </a:pPr>
            <a:r>
              <a:rPr b="0" lang="es-ES" sz="1400" spc="-32" strike="noStrike">
                <a:solidFill>
                  <a:srgbClr val="ffffff"/>
                </a:solidFill>
                <a:latin typeface="Calibri"/>
              </a:rPr>
              <a:t>Imágenes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198" name="object 6"/>
          <p:cNvSpPr/>
          <p:nvPr/>
        </p:nvSpPr>
        <p:spPr>
          <a:xfrm>
            <a:off x="314640" y="116460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object 7"/>
          <p:cNvSpPr/>
          <p:nvPr/>
        </p:nvSpPr>
        <p:spPr>
          <a:xfrm>
            <a:off x="314640" y="172476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object 8"/>
          <p:cNvSpPr/>
          <p:nvPr/>
        </p:nvSpPr>
        <p:spPr>
          <a:xfrm>
            <a:off x="314640" y="2284920"/>
            <a:ext cx="360" cy="60840"/>
          </a:xfrm>
          <a:custGeom>
            <a:avLst/>
            <a:gdLst/>
            <a:ahLst/>
            <a:rect l="l" t="t" r="r" b="b"/>
            <a:pathLst>
              <a:path w="0" h="61594">
                <a:moveTo>
                  <a:pt x="0" y="0"/>
                </a:moveTo>
                <a:lnTo>
                  <a:pt x="0" y="61582"/>
                </a:lnTo>
              </a:path>
            </a:pathLst>
          </a:custGeom>
          <a:noFill/>
          <a:ln w="61582">
            <a:solidFill>
              <a:srgbClr val="681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126720" y="955080"/>
            <a:ext cx="4355640" cy="2044080"/>
          </a:xfrm>
          <a:prstGeom prst="rect">
            <a:avLst/>
          </a:prstGeom>
          <a:noFill/>
          <a:ln w="0">
            <a:noFill/>
          </a:ln>
        </p:spPr>
        <p:txBody>
          <a:bodyPr lIns="0" rIns="0" tIns="126720" bIns="0" anchor="t">
            <a:noAutofit/>
          </a:bodyPr>
          <a:p>
            <a:pPr marL="287640">
              <a:lnSpc>
                <a:spcPct val="102000"/>
              </a:lnSpc>
            </a:pPr>
            <a:r>
              <a:rPr b="0" lang="es-ES" sz="1050" spc="69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</a:rPr>
              <a:t>la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</a:rPr>
              <a:t>hora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</a:rPr>
              <a:t>de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</a:rPr>
              <a:t>incrustar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</a:rPr>
              <a:t>imágenes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</a:rPr>
              <a:t>en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</a:rPr>
              <a:t>la </a:t>
            </a:r>
            <a:r>
              <a:rPr b="0" lang="es-ES" sz="1050" spc="-55" strike="noStrike">
                <a:solidFill>
                  <a:srgbClr val="000000"/>
                </a:solidFill>
                <a:latin typeface="Calibri"/>
              </a:rPr>
              <a:t>web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</a:rPr>
              <a:t>es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</a:rPr>
              <a:t>fundamental conocer 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</a:rPr>
              <a:t>bien 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</a:rPr>
              <a:t>los formatos más </a:t>
            </a:r>
            <a:r>
              <a:rPr b="0" lang="es-ES" sz="1050" spc="7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</a:rPr>
              <a:t>usados</a:t>
            </a:r>
            <a:endParaRPr b="0" lang="es-ES" sz="1050" spc="-1" strike="noStrike">
              <a:latin typeface="Arial"/>
            </a:endParaRPr>
          </a:p>
          <a:p>
            <a:pPr marL="275040">
              <a:lnSpc>
                <a:spcPct val="100000"/>
              </a:lnSpc>
              <a:spcBef>
                <a:spcPts val="31"/>
              </a:spcBef>
            </a:pPr>
            <a:endParaRPr b="0" lang="es-ES" sz="1050" spc="-1" strike="noStrike">
              <a:latin typeface="Arial"/>
            </a:endParaRPr>
          </a:p>
          <a:p>
            <a:pPr marL="287640">
              <a:lnSpc>
                <a:spcPct val="102000"/>
              </a:lnSpc>
              <a:spcBef>
                <a:spcPts val="6"/>
              </a:spcBef>
            </a:pPr>
            <a:r>
              <a:rPr b="0" lang="es-ES" sz="1050" spc="-15" strike="noStrike">
                <a:solidFill>
                  <a:srgbClr val="000000"/>
                </a:solidFill>
                <a:latin typeface="Calibri"/>
              </a:rPr>
              <a:t>Además,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</a:rPr>
              <a:t>es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</a:rPr>
              <a:t>conveniente </a:t>
            </a:r>
            <a:r>
              <a:rPr b="0" lang="es-ES" sz="1050" spc="-35" strike="noStrike">
                <a:solidFill>
                  <a:srgbClr val="000000"/>
                </a:solidFill>
                <a:latin typeface="Calibri"/>
              </a:rPr>
              <a:t>tener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</a:rPr>
              <a:t>mano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</a:rPr>
              <a:t>algún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</a:rPr>
              <a:t>programa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</a:rPr>
              <a:t>de </a:t>
            </a:r>
            <a:r>
              <a:rPr b="0" lang="es-ES" sz="1050" spc="-32" strike="noStrike">
                <a:solidFill>
                  <a:srgbClr val="000000"/>
                </a:solidFill>
                <a:latin typeface="Calibri"/>
              </a:rPr>
              <a:t>retoque </a:t>
            </a:r>
            <a:r>
              <a:rPr b="0" lang="es-ES" sz="1050" spc="-41" strike="noStrike">
                <a:solidFill>
                  <a:srgbClr val="000000"/>
                </a:solidFill>
                <a:latin typeface="Calibri"/>
              </a:rPr>
              <a:t>o </a:t>
            </a:r>
            <a:r>
              <a:rPr b="0" lang="es-ES" sz="1050" spc="-52" strike="noStrike">
                <a:solidFill>
                  <a:srgbClr val="000000"/>
                </a:solidFill>
                <a:latin typeface="Calibri"/>
              </a:rPr>
              <a:t>de 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</a:rPr>
              <a:t>procesamiento 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</a:rPr>
              <a:t>de 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</a:rPr>
              <a:t>imágenes  para 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</a:rPr>
              <a:t>realizar  </a:t>
            </a:r>
            <a:r>
              <a:rPr b="0" lang="es-ES" sz="1050" spc="-7" strike="noStrike">
                <a:solidFill>
                  <a:srgbClr val="000000"/>
                </a:solidFill>
                <a:latin typeface="Calibri"/>
              </a:rPr>
              <a:t>la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</a:rPr>
              <a:t>edición  </a:t>
            </a:r>
            <a:r>
              <a:rPr b="0" lang="es-ES" sz="1050" spc="-46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0" lang="es-ES" sz="1050" spc="-11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</a:rPr>
              <a:t>estas</a:t>
            </a:r>
            <a:endParaRPr b="0" lang="es-ES" sz="1050" spc="-1" strike="noStrike">
              <a:latin typeface="Arial"/>
            </a:endParaRPr>
          </a:p>
          <a:p>
            <a:pPr marL="275040">
              <a:lnSpc>
                <a:spcPct val="100000"/>
              </a:lnSpc>
              <a:spcBef>
                <a:spcPts val="31"/>
              </a:spcBef>
            </a:pPr>
            <a:endParaRPr b="0" lang="es-ES" sz="1050" spc="-1" strike="noStrike">
              <a:latin typeface="Arial"/>
            </a:endParaRPr>
          </a:p>
          <a:p>
            <a:pPr marL="287640">
              <a:lnSpc>
                <a:spcPct val="102000"/>
              </a:lnSpc>
              <a:spcBef>
                <a:spcPts val="6"/>
              </a:spcBef>
            </a:pPr>
            <a:r>
              <a:rPr b="0" lang="es-ES" sz="1050" spc="9" strike="noStrike">
                <a:solidFill>
                  <a:srgbClr val="000000"/>
                </a:solidFill>
                <a:latin typeface="Calibri"/>
              </a:rPr>
              <a:t>De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</a:rPr>
              <a:t>los formatos más </a:t>
            </a:r>
            <a:r>
              <a:rPr b="0" lang="es-ES" sz="1050" spc="-26" strike="noStrike">
                <a:solidFill>
                  <a:srgbClr val="000000"/>
                </a:solidFill>
                <a:latin typeface="Calibri"/>
              </a:rPr>
              <a:t>usados destacaremos </a:t>
            </a:r>
            <a:r>
              <a:rPr b="0" lang="es-ES" sz="1050" spc="-12" strike="noStrike">
                <a:solidFill>
                  <a:srgbClr val="000000"/>
                </a:solidFill>
                <a:latin typeface="Calibri"/>
              </a:rPr>
              <a:t>las características </a:t>
            </a:r>
            <a:r>
              <a:rPr b="0" lang="es-ES" sz="1050" spc="-21" strike="noStrike">
                <a:solidFill>
                  <a:srgbClr val="000000"/>
                </a:solidFill>
                <a:latin typeface="Calibri"/>
              </a:rPr>
              <a:t>más  </a:t>
            </a:r>
            <a:r>
              <a:rPr b="0" lang="es-ES" sz="1050" spc="-15" strike="noStrike">
                <a:solidFill>
                  <a:srgbClr val="000000"/>
                </a:solidFill>
                <a:latin typeface="Calibri"/>
              </a:rPr>
              <a:t>importantes</a:t>
            </a:r>
            <a:endParaRPr b="0" lang="es-ES" sz="1050" spc="-1" strike="noStrike">
              <a:latin typeface="Arial"/>
            </a:endParaRPr>
          </a:p>
          <a:p>
            <a:pPr marL="287640">
              <a:lnSpc>
                <a:spcPct val="102000"/>
              </a:lnSpc>
              <a:spcBef>
                <a:spcPts val="6"/>
              </a:spcBef>
            </a:pPr>
            <a:endParaRPr b="0" lang="es-ES" sz="1050" spc="-1" strike="noStrike">
              <a:latin typeface="Arial"/>
            </a:endParaRPr>
          </a:p>
          <a:p>
            <a:pPr marL="287640">
              <a:lnSpc>
                <a:spcPct val="102000"/>
              </a:lnSpc>
              <a:spcBef>
                <a:spcPts val="6"/>
              </a:spcBef>
            </a:pPr>
            <a:r>
              <a:rPr b="0" lang="es-ES" sz="1050" spc="-15" strike="noStrike">
                <a:solidFill>
                  <a:srgbClr val="000000"/>
                </a:solidFill>
                <a:latin typeface="Calibri"/>
              </a:rPr>
              <a:t>Tipos: animadas, mapa bits (px) (ejemplo: tarta cocinada en una caja) y Vectoriales (fórmula)(Enviada la Receta de la tarta)</a:t>
            </a:r>
            <a:endParaRPr b="0" lang="es-ES" sz="1050" spc="-1" strike="noStrike">
              <a:latin typeface="Arial"/>
            </a:endParaRPr>
          </a:p>
        </p:txBody>
      </p:sp>
      <p:sp>
        <p:nvSpPr>
          <p:cNvPr id="202" name="object 10"/>
          <p:cNvSpPr/>
          <p:nvPr/>
        </p:nvSpPr>
        <p:spPr>
          <a:xfrm>
            <a:off x="0" y="3346200"/>
            <a:ext cx="1535400" cy="109080"/>
          </a:xfrm>
          <a:custGeom>
            <a:avLst/>
            <a:gdLst/>
            <a:ahLst/>
            <a:rect l="l" t="t" r="r" b="b"/>
            <a:pathLst>
              <a:path w="1536065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4b2b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object 11"/>
          <p:cNvSpPr/>
          <p:nvPr/>
        </p:nvSpPr>
        <p:spPr>
          <a:xfrm>
            <a:off x="153612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5a270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object 12"/>
          <p:cNvSpPr/>
          <p:nvPr/>
        </p:nvSpPr>
        <p:spPr>
          <a:xfrm>
            <a:off x="3071880" y="3346200"/>
            <a:ext cx="1535400" cy="109080"/>
          </a:xfrm>
          <a:custGeom>
            <a:avLst/>
            <a:gdLst/>
            <a:ahLst/>
            <a:rect l="l" t="t" r="r" b="b"/>
            <a:pathLst>
              <a:path w="1536064" h="109854">
                <a:moveTo>
                  <a:pt x="0" y="109727"/>
                </a:moveTo>
                <a:lnTo>
                  <a:pt x="1535976" y="109727"/>
                </a:lnTo>
                <a:lnTo>
                  <a:pt x="1535976" y="0"/>
                </a:lnTo>
                <a:lnTo>
                  <a:pt x="0" y="0"/>
                </a:lnTo>
                <a:lnTo>
                  <a:pt x="0" y="109727"/>
                </a:lnTo>
                <a:close/>
              </a:path>
            </a:pathLst>
          </a:custGeom>
          <a:solidFill>
            <a:srgbClr val="681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PlaceHolder 3"/>
          <p:cNvSpPr>
            <a:spLocks noGrp="1"/>
          </p:cNvSpPr>
          <p:nvPr>
            <p:ph type="ftr"/>
          </p:nvPr>
        </p:nvSpPr>
        <p:spPr>
          <a:xfrm>
            <a:off x="117720" y="3353760"/>
            <a:ext cx="12996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Diseño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Interfaces 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Web  </a:t>
            </a:r>
            <a:r>
              <a:rPr b="0" lang="es-ES" sz="600" spc="6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86" strike="noStrike">
                <a:solidFill>
                  <a:srgbClr val="ffffff"/>
                </a:solidFill>
                <a:latin typeface="Calibri"/>
              </a:rPr>
              <a:t>(DAW)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dt"/>
          </p:nvPr>
        </p:nvSpPr>
        <p:spPr>
          <a:xfrm>
            <a:off x="1583640" y="3353760"/>
            <a:ext cx="144000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660"/>
              </a:lnSpc>
            </a:pPr>
            <a:r>
              <a:rPr b="0" lang="es-ES" sz="600" spc="29" strike="noStrike">
                <a:solidFill>
                  <a:srgbClr val="ffffff"/>
                </a:solidFill>
                <a:latin typeface="Calibri"/>
              </a:rPr>
              <a:t>Integración </a:t>
            </a:r>
            <a:r>
              <a:rPr b="0" lang="es-ES" sz="600" spc="26" strike="noStrike">
                <a:solidFill>
                  <a:srgbClr val="ffffff"/>
                </a:solidFill>
                <a:latin typeface="Calibri"/>
              </a:rPr>
              <a:t>de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Contenidos</a:t>
            </a:r>
            <a:r>
              <a:rPr b="0" lang="es-ES" sz="600" spc="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35" strike="noStrike">
                <a:solidFill>
                  <a:srgbClr val="ffffff"/>
                </a:solidFill>
                <a:latin typeface="Calibri"/>
              </a:rPr>
              <a:t>Multimedia</a:t>
            </a:r>
            <a:endParaRPr b="0" lang="es-ES" sz="600" spc="-1" strike="noStrike">
              <a:latin typeface="Times New Roman"/>
            </a:endParaRPr>
          </a:p>
        </p:txBody>
      </p:sp>
      <p:sp>
        <p:nvSpPr>
          <p:cNvPr id="207" name="object 15"/>
          <p:cNvSpPr/>
          <p:nvPr/>
        </p:nvSpPr>
        <p:spPr>
          <a:xfrm>
            <a:off x="3800160" y="3353760"/>
            <a:ext cx="306720" cy="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660"/>
              </a:lnSpc>
            </a:pPr>
            <a:r>
              <a:rPr b="0" lang="es-ES" sz="600" spc="60" strike="noStrike">
                <a:solidFill>
                  <a:srgbClr val="ffffff"/>
                </a:solidFill>
                <a:latin typeface="Calibri"/>
                <a:ea typeface="DejaVu Sans"/>
              </a:rPr>
              <a:t>Tema</a:t>
            </a:r>
            <a:r>
              <a:rPr b="0" lang="es-ES" sz="600" spc="7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s-ES" sz="6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sldNum"/>
          </p:nvPr>
        </p:nvSpPr>
        <p:spPr>
          <a:xfrm>
            <a:off x="4232880" y="3353760"/>
            <a:ext cx="3200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69840">
              <a:lnSpc>
                <a:spcPts val="660"/>
              </a:lnSpc>
            </a:pPr>
            <a:fld id="{267B5386-631C-4FA1-9856-0D8C1C760154}" type="slidenum">
              <a:rPr b="0" lang="es-ES" sz="600" spc="41" strike="noStrike">
                <a:solidFill>
                  <a:srgbClr val="ffffff"/>
                </a:solidFill>
                <a:latin typeface="Calibri"/>
              </a:rPr>
              <a:t>&lt;número&gt;</a:t>
            </a:fld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109" strike="noStrike">
                <a:solidFill>
                  <a:srgbClr val="ffffff"/>
                </a:solidFill>
                <a:latin typeface="Calibri"/>
              </a:rPr>
              <a:t>/</a:t>
            </a:r>
            <a:r>
              <a:rPr b="0" lang="es-ES" sz="600" spc="49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600" spc="41" strike="noStrike">
                <a:solidFill>
                  <a:srgbClr val="ffffff"/>
                </a:solidFill>
                <a:latin typeface="Calibri"/>
              </a:rPr>
              <a:t>22</a:t>
            </a:r>
            <a:endParaRPr b="0" lang="es-ES" sz="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LibreOffice/7.2.2.2$Windows_X86_64 LibreOffice_project/02b2acce88a210515b4a5bb2e46cbfb63fe97d56</Application>
  <AppVersion>15.0000</AppVersion>
  <Words>1574</Words>
  <Paragraphs>260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2016-10-27T10:25:18Z</dcterms:created>
  <dc:creator>Diseño de Interfaces Web</dc:creator>
  <dc:description/>
  <dc:language>es-ES</dc:language>
  <cp:lastModifiedBy/>
  <dcterms:modified xsi:type="dcterms:W3CDTF">2023-01-09T22:01:27Z</dcterms:modified>
  <cp:revision>9</cp:revision>
  <dc:subject/>
  <dc:title>Integración de Contenidos Multimedia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2015-11-16T00:00:00Z</vt:filetime>
  </property>
  <property fmtid="{D5CDD505-2E9C-101B-9397-08002B2CF9AE}" pid="3" name="Creator">
    <vt:lpwstr>LaTeX with Beamer class version 3.24</vt:lpwstr>
  </property>
  <property fmtid="{D5CDD505-2E9C-101B-9397-08002B2CF9AE}" pid="4" name="LastSaved">
    <vt:filetime>2016-10-27T00:00:00Z</vt:filetime>
  </property>
  <property fmtid="{D5CDD505-2E9C-101B-9397-08002B2CF9AE}" pid="5" name="PresentationFormat">
    <vt:lpwstr>Personalizado</vt:lpwstr>
  </property>
  <property fmtid="{D5CDD505-2E9C-101B-9397-08002B2CF9AE}" pid="6" name="Slides">
    <vt:i4>21</vt:i4>
  </property>
</Properties>
</file>