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4" r:id="rId17"/>
    <p:sldId id="275" r:id="rId18"/>
    <p:sldId id="277" r:id="rId19"/>
    <p:sldId id="278" r:id="rId20"/>
    <p:sldId id="279" r:id="rId21"/>
    <p:sldId id="309" r:id="rId22"/>
    <p:sldId id="280" r:id="rId23"/>
    <p:sldId id="281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650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4ACB4D-3262-1EF3-8757-A51A7E32CEB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EEE99B-7B1B-B59E-43D4-0CB85AE597D6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10C1A-E9EB-D757-71AC-EC82E13CEE5A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C6B96-95E3-B922-EED9-D04BF23928F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AB0B338-607E-40C7-8E49-F13A9AFA5507}" type="slidenum">
              <a:t>‹#›</a:t>
            </a:fld>
            <a:endParaRPr lang="es-ES" sz="14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86205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98C1DE-EA06-E53A-6426-55C1BA0C46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84999" y="900000"/>
            <a:ext cx="4590000" cy="3441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3B2960-1CBA-3C08-A758-272C27B1B7D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00ED6AF-D6C4-2958-7B2A-28D4F4DC8FB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s-ES" sz="1400" kern="1200">
                <a:solidFill>
                  <a:srgbClr val="EEEEEE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3E6A3-7AF3-2297-89D7-2072FF80B5F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s-ES" sz="1400" kern="1200">
                <a:solidFill>
                  <a:srgbClr val="EEEEEE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554A9-0C15-7032-F204-F50DCF3D7F6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s-ES" sz="1400" kern="1200">
                <a:solidFill>
                  <a:srgbClr val="EEEEEE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E5677-66D0-0FBD-C8D0-58364094D4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s-ES" sz="1400" kern="1200">
                <a:solidFill>
                  <a:srgbClr val="EEEEEE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0CF5BF86-632F-41BE-8A80-D4DECA1278AA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2443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s-ES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684DB-4853-EA3D-CDB9-10E573B5692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D259C2F-785B-4D62-8274-F0F10FEE9E02}" type="slidenum">
              <a:t>1</a:t>
            </a:fld>
            <a:endParaRPr lang="es-E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37E3EC-ACED-560C-3420-62FEE889D98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D05F4D-F728-33B7-DE6C-A0E6F229D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B003C-23E1-297B-9B0F-AB1FBBADBF8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45F4023-D12D-4627-B2DE-D27717B77BDF}" type="slidenum">
              <a:t>10</a:t>
            </a:fld>
            <a:endParaRPr lang="es-E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123473-D62A-8917-9FE7-5C4E909015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063E52-377F-053E-3329-1809D180977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33EED-78C2-7ECE-A5E4-EA68F5C65CD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636C93A-7D7B-4BAE-BF8E-7FAB561E6F6C}" type="slidenum">
              <a:t>11</a:t>
            </a:fld>
            <a:endParaRPr lang="es-E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A1FBEB-9253-5FE5-8D15-BA01E800644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6F4B9-668C-B255-32A9-CFCB01CC6F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D0338-41BB-0916-DC54-4F809490053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2EADA94-3F37-48AF-BD0E-FADBA5744A0A}" type="slidenum">
              <a:t>12</a:t>
            </a:fld>
            <a:endParaRPr lang="es-E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E653C3-D665-9ACA-92E8-AC814856B6A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1B039B-7F71-13C0-5720-2D5406C50FD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5C7C9-BD33-66DF-9B42-982CD3B196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741B312-2921-4DCE-82B6-DAE2F8CAA83E}" type="slidenum">
              <a:t>13</a:t>
            </a:fld>
            <a:endParaRPr lang="es-E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7C2F04-DC5C-09B6-A282-9441E6CE445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783932-6598-1CBD-9028-B397A96C813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6AAB4-0A9A-EC56-4BC2-946B27C443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60FC3C9-8E09-4805-9860-5EEFF1ABA12E}" type="slidenum">
              <a:t>14</a:t>
            </a:fld>
            <a:endParaRPr lang="es-E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9FA3F2-8784-B425-636F-03F4E5B7F5E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D00917-E78C-B53C-6AC1-EF4F0C387D7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72B1A-45C9-5509-617B-0CEC3D4A559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DBC3CC8-5865-422F-8046-63B3A2D4CB5A}" type="slidenum">
              <a:t>15</a:t>
            </a:fld>
            <a:endParaRPr lang="es-E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898DA1-B9E1-434D-F247-5AACEEEEEB0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9B2A4D-383A-C9C7-FE03-22C29493D02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896A6-BFE0-CB3D-7668-19EE84B27F3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AE8FC45-C12F-4F98-9B2A-0F849B49B2E4}" type="slidenum">
              <a:t>16</a:t>
            </a:fld>
            <a:endParaRPr lang="es-E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D7CE4-EB17-0851-68AE-61EBAD5ED8C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C26F6E-1B31-DD3D-8BF0-BFDD89CADE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D9B4B-E8F2-20FE-7A57-2D260E3CE2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CA4951C-36D4-466A-9581-1E9C02E0FFFD}" type="slidenum">
              <a:t>17</a:t>
            </a:fld>
            <a:endParaRPr lang="es-E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CC0B98-226D-A6EA-8FC3-C9692530B18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2F5EF4-99E7-DEEF-3B15-AC9CCF44AB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BACB3-A4D5-0F6E-0FB9-D0F973D643D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13BD390-BE30-4B94-9CF8-7B4187CEB84D}" type="slidenum">
              <a:t>18</a:t>
            </a:fld>
            <a:endParaRPr lang="es-E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61ADA5-1A0E-61A1-E5C0-99C68BA3972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2285F0-429D-64AC-8CBC-1DB364B7FDE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BE1D8-15F6-E2AB-072F-CC333A0D3CC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9CEC4AE-3E4F-4660-812D-2DB218FEE7FD}" type="slidenum">
              <a:t>19</a:t>
            </a:fld>
            <a:endParaRPr lang="es-E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FAB539-0EE8-26B1-EA01-762559E93E5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ECE9AB-3599-387D-F0BB-8A38FDE5D0D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7F0BE-F2F0-1F28-4BB6-D71AE854532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6586A1A-C387-4454-836D-DEF3E9C30D22}" type="slidenum">
              <a:t>2</a:t>
            </a:fld>
            <a:endParaRPr lang="es-E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A2DFD4-C7CD-3E6D-31FC-BB48A8107C2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160EEF-D0E5-72E6-854D-0880DCB094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913BA-7B4C-076A-70BC-EE050A9C0FE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D83052C-90FC-491D-9311-5AB6EF0500A7}" type="slidenum">
              <a:t>20</a:t>
            </a:fld>
            <a:endParaRPr lang="es-E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F48957-95BF-AF5C-65F1-FD2A6A71CAA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3FF7C1-BFE5-4474-5E70-39A4865F763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B0B2D-1844-4DB3-F205-F44A19052E2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2A00370-F94C-499D-BC9F-33C060E19556}" type="slidenum">
              <a:t>22</a:t>
            </a:fld>
            <a:endParaRPr lang="es-E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57A855-B8F9-2746-DEC8-48585B3D86F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64D6ED-E9AA-9349-8996-B1DCD334005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0ABC6-5F34-9618-F613-DA8C7EBB532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FBB0151-1FD9-4C2E-B27C-8EBFE8EF604E}" type="slidenum">
              <a:t>23</a:t>
            </a:fld>
            <a:endParaRPr lang="es-E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2FB03E-8CF2-8217-FF66-373ABB97E5A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06589C-F1A4-3F84-8AB4-2B8212A7BD0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FA365-BF58-C31F-0D24-BF7A4BA2F5C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B7777E1-C7B8-45F1-BEE7-8F2E16169B49}" type="slidenum">
              <a:t>24</a:t>
            </a:fld>
            <a:endParaRPr lang="es-E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307B96-11EA-BFF2-528A-E986E8A4FE7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170F05-588E-0070-0538-0537876C3E9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75725-716D-16EB-B3D9-A4D2FE8C4F8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E4F77B5-826D-4350-9D88-3DB76D0E6B59}" type="slidenum">
              <a:t>25</a:t>
            </a:fld>
            <a:endParaRPr lang="es-E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C513D0-94DC-6D14-29D0-510DA520E1A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894818-9852-13C9-B46C-4B8CD206544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EBFB9-BBB4-6128-0CB4-E367E46B7C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7FFD692-E858-49F4-987D-AA9124E7687E}" type="slidenum">
              <a:t>26</a:t>
            </a:fld>
            <a:endParaRPr lang="es-E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E470D8-0D7A-116B-558D-846DFCC7BE9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365516-A679-D2CC-332D-AD4F7B54854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DE629-E559-42E7-5132-F6AD5AFC37F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DBFFA52-C6B3-40F2-B021-7407700AB6C9}" type="slidenum">
              <a:t>27</a:t>
            </a:fld>
            <a:endParaRPr lang="es-E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A4F0DD-855A-F70D-56F8-D423785EB61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8324B6-B5DF-FD3B-FC3C-D583CCB6CE9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18D7-6FA1-23EF-3E5C-772C6A9500F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2EAD398-7EB0-4009-96D2-FBFDC0A38D6B}" type="slidenum">
              <a:t>28</a:t>
            </a:fld>
            <a:endParaRPr lang="es-E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E1BBFD-A03E-BA63-6B44-62D9A6E085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0EEDB7-B049-E470-B581-BEC2195D637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8208-692F-7DE1-383A-D397B1DC442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DDAF074-195D-424C-8EDD-D9C19889F16C}" type="slidenum">
              <a:t>29</a:t>
            </a:fld>
            <a:endParaRPr lang="es-E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C5AE7C-8BFE-3F77-5FFD-5A9C8664BD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997C51-0EC6-F5FF-BAB6-692E6C78A48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28A16-72F4-CF5D-405B-0BD82AE469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41814B1-1944-474E-9AB1-8491AD8C7802}" type="slidenum">
              <a:t>30</a:t>
            </a:fld>
            <a:endParaRPr lang="es-E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8B351B-908E-3549-1AE1-B2FBEAE91E4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747A50-DAEF-CEE7-49B0-4FC0F25C3F2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F1703-E8AA-1E08-5149-0CEB928992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1E25124-92BB-49BF-A1D8-AB77C0146A09}" type="slidenum">
              <a:t>3</a:t>
            </a:fld>
            <a:endParaRPr lang="es-E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C85DB1-CB60-CCC5-A98B-7963A38262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F00753-722F-3766-4E41-6C2B1BCA56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3B4D3-5117-8256-775A-363CCFAAB92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9C42293-6D2F-4B3B-932E-3333F7DCE05E}" type="slidenum">
              <a:t>31</a:t>
            </a:fld>
            <a:endParaRPr lang="es-E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D0CA82-D384-F7E3-2096-CD84F89BC8F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61AD6E-F258-3C63-5BB1-2497FED8FFF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89A79-2962-A076-77C1-6333083F9AF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4912F78-F055-4326-9414-381C08EC044E}" type="slidenum">
              <a:t>32</a:t>
            </a:fld>
            <a:endParaRPr lang="es-E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546DEF-5D0C-D40D-23E0-59BD18E1BA6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15AB4F-0EBE-6B77-59DA-345E5A2B587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AAA44-7D96-3023-6EA3-03F003A432C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135E6B9-95E8-41A8-9143-1187139C577F}" type="slidenum">
              <a:t>33</a:t>
            </a:fld>
            <a:endParaRPr lang="es-E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EFCF91-9581-D7E4-D92B-C6DBAFF85C1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EF13D9-FEDC-DE9C-C680-D58B6C3C37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D84DF-9F23-1F69-93E0-C70DEC3CAB6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85699E9-14EB-4A24-B2CC-B6E5CAE0650B}" type="slidenum">
              <a:t>34</a:t>
            </a:fld>
            <a:endParaRPr lang="es-E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8BB92D-90DA-358D-F58E-4D39AF7BC27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0889DE-A9A6-EE42-089A-2F639D259E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BF4B0-2681-1125-6701-6CCF6E13D7C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B050E61-EB7C-4701-A06A-4AAFF4841A87}" type="slidenum">
              <a:t>35</a:t>
            </a:fld>
            <a:endParaRPr lang="es-E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F4F04C-ED46-5409-77AC-DF437F74334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B093CB-C86D-B33F-E00C-00DDCCB8F5D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1F3C4-D3BB-A76C-DAA1-A6ABD73E08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22A9064-3E1B-433F-B173-8AFC0D84C21C}" type="slidenum">
              <a:t>36</a:t>
            </a:fld>
            <a:endParaRPr lang="es-E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298842-1763-CB9B-49B5-AC38B49F3FF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37474D-9549-7689-21E0-2189F71AA4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C6DB4-DD50-D2C6-6CF3-A3C63E9DD59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A307D32-4525-44A6-BCC9-F828488C05D4}" type="slidenum">
              <a:t>37</a:t>
            </a:fld>
            <a:endParaRPr lang="es-E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26A8BC-CFF6-9523-F6FA-ADD3A92600E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2FF44F-3AC2-6C28-15C1-838E9D3414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2FED3-1DBE-035A-945C-13E8E02E510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E43B453-5E89-4E8D-A018-7B9D0DFE763F}" type="slidenum">
              <a:t>38</a:t>
            </a:fld>
            <a:endParaRPr lang="es-E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F750F9-1169-27B5-5BDC-3A59DB02C4E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29B6F1-7CF2-789A-4DD1-6A37D9F40B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F0613-8582-B36F-FD59-024960901F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3909DF1-4E3F-42F2-9F32-D2F70B0E0D4F}" type="slidenum">
              <a:t>39</a:t>
            </a:fld>
            <a:endParaRPr lang="es-E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B0EAB4-626E-A872-9113-4FCAFE86781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8145E0-B3BE-1A92-DEE9-9070F9F1B4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A9D2-2D13-0A02-F203-E83A1A48CA8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2BE6DE3-EF83-414B-A65C-31AFA7211466}" type="slidenum">
              <a:t>40</a:t>
            </a:fld>
            <a:endParaRPr lang="es-E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D975AA-F27D-0CA8-BE6B-0D0C880DDCF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6B70DD-C724-4EAF-2694-5EAA0C5085B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EB081-FB6C-CBDC-CAC0-269DB10800D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16A17A4-AFD4-4233-A5F6-A78CED89965A}" type="slidenum">
              <a:t>4</a:t>
            </a:fld>
            <a:endParaRPr lang="es-E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B71C76-97B6-2E97-A18E-27B8B422E01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4B5F99-7541-B0AD-E8F7-84A0100BB40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F7CD9-C37E-5FC5-A91D-BED7B219D40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C1A85AC-E06F-4D6A-825D-DF6D99C9142F}" type="slidenum">
              <a:t>41</a:t>
            </a:fld>
            <a:endParaRPr lang="es-E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913D3C-452E-186C-12F9-40C1618D1E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B2EAE5-6A6E-6C02-26FE-6631999BC44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AEA5C-C738-1F15-02C1-519D44D4FFE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323EB0B-FA4D-4FB3-8609-D7D06574CB37}" type="slidenum">
              <a:t>42</a:t>
            </a:fld>
            <a:endParaRPr lang="es-E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A64CCD-8FEC-2611-BA31-D90C3D188F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0DB585-81EB-E99E-947B-D084575634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85A31-E93B-8D18-F552-72242CA967D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92BD187-E6C6-4460-91ED-E0EE19673B25}" type="slidenum">
              <a:t>43</a:t>
            </a:fld>
            <a:endParaRPr lang="es-E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BF115F-9D57-B65A-A7B9-3508B736CA5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EC5559-4A6C-31BE-1EF6-08501028D49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34EBF-8F77-5962-BC37-37C6CE442D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C24A7ED-E8ED-4364-A190-5C7F59F213CB}" type="slidenum">
              <a:t>44</a:t>
            </a:fld>
            <a:endParaRPr lang="es-E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9B805-9A8B-D3B9-322F-85B94D138BE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8C3140-5869-DC57-BD08-F90F6890BB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AEBDB-8C1E-E21C-E096-9EA67A0FC2E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A69EB2E-1F35-4DAA-B51A-412131C64046}" type="slidenum">
              <a:t>45</a:t>
            </a:fld>
            <a:endParaRPr lang="es-E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9D22E8-8285-98E8-202A-E2EF29F6222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854A9F-9855-0714-783D-9F70E42C52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930BC-2A13-A49F-9BE4-08F19B4703C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A372EE8-64C7-4C87-9808-8F4761FCBDED}" type="slidenum">
              <a:t>46</a:t>
            </a:fld>
            <a:endParaRPr lang="es-E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EC7A11-C920-32E9-4A23-5A033CC0B5F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86477F-8AFF-106D-A44A-724BCFAFE3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9DA11-70C1-499E-26B1-156FCE86CD8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31FBB69-17F1-4E1E-BC4E-F12767F8207C}" type="slidenum">
              <a:t>47</a:t>
            </a:fld>
            <a:endParaRPr lang="es-E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4585F5-10A4-3ADF-C336-5856C497256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0340D8-6109-FE01-7B08-FB7516E27F3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B8BC1-6298-6805-961E-37FE3C872C3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6831CD3-9C96-4180-9D1C-505267C4055F}" type="slidenum">
              <a:t>48</a:t>
            </a:fld>
            <a:endParaRPr lang="es-E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47830C-D668-4CEE-7D27-182793E559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C26C23-1598-BFA6-B159-837ED3A35EE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1DB38-6BA4-EE53-8DB9-E3229882283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A172B8A-300F-4E64-BFC0-4E38F984766F}" type="slidenum">
              <a:t>49</a:t>
            </a:fld>
            <a:endParaRPr lang="es-E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1C7682-4228-7B88-4DCD-2F10F5E66E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256EDD-625D-10AB-5439-704966A6EA5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9A5F2-63AE-10A7-09BF-3E759B12B9B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754B411-F2BC-4035-826D-27C82DD036E7}" type="slidenum">
              <a:t>5</a:t>
            </a:fld>
            <a:endParaRPr lang="es-E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FA8C8F-4B03-6D86-23A0-8822108C223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085799-121A-29FF-46FD-4A63F5481A0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2168D-9D8C-71CA-9F8C-C768442EB45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6782FA1-C2BC-4255-8996-896074F05276}" type="slidenum">
              <a:t>6</a:t>
            </a:fld>
            <a:endParaRPr lang="es-E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4A828E-1F0D-21E5-80C3-E19123A6996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FEB1BF-69D3-E354-C19F-A532316C201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8E1EA-C332-8C0C-EF6B-EAF895B0367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FAE5BE8-8B33-447D-AA89-884CB430DC0F}" type="slidenum">
              <a:t>7</a:t>
            </a:fld>
            <a:endParaRPr lang="es-E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ED2DC5-F3D4-E5F8-BE6E-D7764C7D3BF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E26FCE-2DBE-849F-6309-6187DFC06A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EC5C6-452F-607A-D73E-65E8FC870E5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51D875F-8B85-413D-BAAA-63852AC005F0}" type="slidenum">
              <a:t>8</a:t>
            </a:fld>
            <a:endParaRPr lang="es-E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598AC9-A576-B284-9620-8B3335C6FE2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C39721-E913-A330-7A1F-F0D5E924FF6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A3DD9-1D5E-11FB-C01A-44919DC4DA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6DB10BC-88E0-4391-9791-266B07370ABF}" type="slidenum">
              <a:t>9</a:t>
            </a:fld>
            <a:endParaRPr lang="es-E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B87490-964A-357D-CE52-09ED1AC70BD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9AB12B-0DD7-AFC6-D909-D094FB1793D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452A-F9F9-8419-008D-05E280BB3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B9454-8E33-EB21-2573-AC6AB1714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6545B-443C-CF9A-8615-FB329CF42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B5B1B-BE25-A77A-6604-B99EBCA50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6796B-51C1-CF43-0E51-F8F3CCDC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6C2FC4-B8F1-480A-95E5-14FD26C76742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359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DE24-A85A-0997-6ADC-F8E49569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C950C-3A46-9765-5743-E2B887B6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3C110-23B8-634F-72E4-1B19BA9AE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65343-C437-919E-63AA-D0962B32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963A6-26B4-E3F0-CF9B-F6B25F55F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B18CC8-4F6A-4D6C-99F6-EDB84C8987CB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940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BDC61-6254-30F0-6EE8-BCE35B3F0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89800" y="449263"/>
            <a:ext cx="2249488" cy="4500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9D89B-EDED-C1C1-4EFB-2A014EC29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9750" y="449263"/>
            <a:ext cx="6597650" cy="4500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5E11C-AAD4-35AF-4568-F5DB03A0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2CBF9-7923-E126-0F11-760B44E5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FD2F0-C2AD-9779-4B76-8A3B32F6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6372E9-6F0C-4854-9380-B3EA81DE0367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78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E825-CFD1-7342-4037-BEC355E9A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28D49-28B3-0D63-C067-9ECA5BD85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A0D2E-FC3D-92D6-5056-7C0E5814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FDB99-6E00-F528-F0AD-1DC635DC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EB20D-1F2F-5673-4750-F77C7BF1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5BF401-628C-445B-AC97-FD3579EC33E2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366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A454C-AFAA-F16C-F54E-DBE7E36BA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B02D2-408D-FE2F-8535-1FA4342C8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0ECC8-1D62-012F-F253-ADED1C3A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D226E-0CED-9862-3E2A-D46DD1FC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03A00-2E49-625B-B6E2-5A1C9418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CFED4B-62B1-48A4-A745-CF5781D1605F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132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821C-739D-084A-814B-A06D53C2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BBA46-B257-F13F-56FA-108DDE5EC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750" y="1349375"/>
            <a:ext cx="4422775" cy="3600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D9726-BC67-CB01-4732-58058A465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49375"/>
            <a:ext cx="4424363" cy="3600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B6863-AB18-2137-C568-8F993DF24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D9CBF-8A8C-116E-CB05-F76021BA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1CB07-8DD6-BC64-D87E-7481A3AB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859647-CC3F-466A-8AB7-593AAF06A27E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27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BAE5-1328-6DDC-362D-7E2B5F053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4F0B5-AB4E-F8A3-A3A8-C285FE64F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EA480-A6F9-11CC-FF71-F90D78728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98CDC-F334-63FD-462F-C0F069191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72558-8261-926D-EDB8-18E0C4048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031CB0-5FDF-87F4-D30E-9A625318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7A644-3BAF-6A64-1687-5F07E9ADE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116DE3-FF30-6819-CD5C-9A9968720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3A02D1-88F8-4A95-B531-CDF048E33DA5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911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BE64-E6B5-E5F2-0303-37D2F2A0E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4792E4-C2CC-3DA2-0D05-6E2B96D5C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616D8-7377-C334-1BC7-767FD278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0C306-AE79-A2F9-FAFA-BE9E68AC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C76243-3489-4B91-BC18-221E829C73EF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645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84563-39F5-448C-3D49-67F79BCA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B514E-B401-061B-6968-8356F5F2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E7F40-9D25-DE9A-AFB0-0090FDE5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A6EB1C-AC3B-4579-9101-F2B88D19131A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682977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74F8A-0E0D-AE19-337B-0C045CAC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3A80B-2F72-43E2-43FB-D00CD8B4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CC681-9FC9-C2FB-EBC0-6F142F684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99346-DCB0-166D-A854-079FB7CC0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19919-BC77-B76B-B466-5D7A2AC1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77FFF-030A-7F28-3126-E084DF1B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CD99EE-68CE-4C77-B5E0-1FA7CEAC83F9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67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C8669-638F-BB44-5A77-2D13C1ACD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EE070E-CF30-2F3C-D90A-E931B48B2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1784-4EEB-5E5E-DC7E-54A0B5A0D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63903-D23E-8439-01E4-814B1747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9CEE3-C0EF-6825-7E74-D88351C2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03824-543E-F551-E146-9D9DFB2B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5F4EA6-CE0C-4390-9F4E-8C2C1C990C3D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55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540EE3B-9216-5FE7-2875-B118026EE4FC}"/>
              </a:ext>
            </a:extLst>
          </p:cNvPr>
          <p:cNvSpPr/>
          <p:nvPr/>
        </p:nvSpPr>
        <p:spPr>
          <a:xfrm>
            <a:off x="0" y="0"/>
            <a:ext cx="10080000" cy="5669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66666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s-ES" sz="1400" kern="1200">
              <a:solidFill>
                <a:srgbClr val="EEEEEE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1C5CCAE-2376-0003-8B76-3ED5B790690A}"/>
              </a:ext>
            </a:extLst>
          </p:cNvPr>
          <p:cNvSpPr/>
          <p:nvPr/>
        </p:nvSpPr>
        <p:spPr>
          <a:xfrm>
            <a:off x="270000" y="180000"/>
            <a:ext cx="9540000" cy="48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s-ES" sz="1400" kern="1200">
              <a:solidFill>
                <a:srgbClr val="EEEEEE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8BFC0-035E-3C09-C7F3-65D14A4242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A7DB2DF-BBC3-6CDC-7AF1-497D66F8A372}"/>
              </a:ext>
            </a:extLst>
          </p:cNvPr>
          <p:cNvSpPr/>
          <p:nvPr/>
        </p:nvSpPr>
        <p:spPr>
          <a:xfrm>
            <a:off x="7920000" y="90000"/>
            <a:ext cx="900000" cy="117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D8AE7"/>
          </a:solidFill>
          <a:ln w="10800">
            <a:solidFill>
              <a:srgbClr val="3F52D9"/>
            </a:solidFill>
            <a:prstDash val="solid"/>
          </a:ln>
          <a:effectLst>
            <a:outerShdw dist="30547" dir="2700000" algn="tl">
              <a:srgbClr val="C1C7F4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E891B32-1F4F-FF2F-E5D6-3C3C02A7F409}"/>
              </a:ext>
            </a:extLst>
          </p:cNvPr>
          <p:cNvSpPr/>
          <p:nvPr/>
        </p:nvSpPr>
        <p:spPr>
          <a:xfrm>
            <a:off x="90000" y="450000"/>
            <a:ext cx="9090000" cy="63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5E77D"/>
          </a:solidFill>
          <a:ln w="10800">
            <a:solidFill>
              <a:srgbClr val="91D93F"/>
            </a:solidFill>
            <a:prstDash val="solid"/>
          </a:ln>
          <a:effectLst>
            <a:outerShdw dist="30547" dir="2700000" algn="tl">
              <a:srgbClr val="DCF1C1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7E87399F-4D25-422C-5A13-12A9509E9A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s-E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B98D763-FFC7-3B06-E699-8EAA66A890C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492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s-ES" sz="1400" kern="1200">
                <a:solidFill>
                  <a:srgbClr val="EEEEEE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977B8CC-E38B-FFF2-0A31-E68072C893A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492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s-ES" sz="1400" kern="1200">
                <a:solidFill>
                  <a:srgbClr val="EEEEEE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712EA8F-193E-644C-843B-74B84607EB5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516492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s-ES" sz="1400" kern="1200">
                <a:solidFill>
                  <a:srgbClr val="EEEEEE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4712DE36-B8C7-4488-B221-430F1B607B5A}" type="slidenum"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hangingPunct="0">
        <a:tabLst/>
        <a:defRPr lang="es-ES" sz="2700" b="0" i="0" u="none" strike="noStrike" kern="1200">
          <a:ln>
            <a:noFill/>
          </a:ln>
          <a:latin typeface="Liberation Sans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1057"/>
        </a:spcAft>
        <a:tabLst/>
        <a:defRPr lang="es-ES" sz="2000" b="0" i="0" u="none" strike="noStrike" kern="1200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ideaschicago.com/los-colores-y-su-significad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lorschemer.com/online.html" TargetMode="External"/><Relationship Id="rId3" Type="http://schemas.openxmlformats.org/officeDocument/2006/relationships/hyperlink" Target="http://stylebootstrap.info/" TargetMode="External"/><Relationship Id="rId7" Type="http://schemas.openxmlformats.org/officeDocument/2006/relationships/hyperlink" Target="http://colorscheme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hatsitscolor.com/" TargetMode="External"/><Relationship Id="rId5" Type="http://schemas.openxmlformats.org/officeDocument/2006/relationships/hyperlink" Target="http://web.colorotate.org/" TargetMode="External"/><Relationship Id="rId4" Type="http://schemas.openxmlformats.org/officeDocument/2006/relationships/hyperlink" Target="http://snook.ca/technical/colour_contrast/colour.html" TargetMode="External"/><Relationship Id="rId9" Type="http://schemas.openxmlformats.org/officeDocument/2006/relationships/hyperlink" Target="http://paletton.com/#uid%3D1000u0kllllaFw0g0qFqFg0w0aF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ebfonts.info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dafont.com/es/" TargetMode="External"/><Relationship Id="rId5" Type="http://schemas.openxmlformats.org/officeDocument/2006/relationships/hyperlink" Target="http://www.fontsquirrel.com/" TargetMode="External"/><Relationship Id="rId4" Type="http://schemas.openxmlformats.org/officeDocument/2006/relationships/hyperlink" Target="http://www.google.com/fonts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gscars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avis.es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tonelab.osu.edu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zara.com/" TargetMode="External"/><Relationship Id="rId5" Type="http://schemas.openxmlformats.org/officeDocument/2006/relationships/hyperlink" Target="http://www.gio.upm.es/" TargetMode="External"/><Relationship Id="rId4" Type="http://schemas.openxmlformats.org/officeDocument/2006/relationships/hyperlink" Target="http://www.educa.jccm.es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seluis.es/la-masia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ucm.es/" TargetMode="External"/><Relationship Id="rId4" Type="http://schemas.openxmlformats.org/officeDocument/2006/relationships/hyperlink" Target="https://www.comunidad.madrid/gobierno/espacios-profesionales/gestion-formacion-centros-trabajo-fcts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tgloo.com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evolus.vn/Pencil/Home.html" TargetMode="External"/><Relationship Id="rId5" Type="http://schemas.openxmlformats.org/officeDocument/2006/relationships/hyperlink" Target="http://www.protoshare.com/" TargetMode="External"/><Relationship Id="rId4" Type="http://schemas.openxmlformats.org/officeDocument/2006/relationships/hyperlink" Target="https://gomockingbird.com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rbucks.com/static/reference/styleguide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ozilla.design/" TargetMode="External"/><Relationship Id="rId5" Type="http://schemas.openxmlformats.org/officeDocument/2006/relationships/hyperlink" Target="https://es.wikipedia.org/wiki/Wikipedia:Manual_de_estilo" TargetMode="External"/><Relationship Id="rId4" Type="http://schemas.openxmlformats.org/officeDocument/2006/relationships/hyperlink" Target="https://www.yelp.com/styleguide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o.es/cms1/export/sites/upo/administradores/.content/documentos/guia_estilo_web/guia_estilo_web_upo.pdf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upv.es/entidades/ASIC/manuales/guia_estilos_upv.pdf" TargetMode="External"/><Relationship Id="rId4" Type="http://schemas.openxmlformats.org/officeDocument/2006/relationships/hyperlink" Target="https://es.wikipedia.org/wiki/Wikipedia:Manual_de_estilo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ida.cl/diseno/diferencias-onepage-minisitio-landing-page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rt.yale.edu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vatican.va/holy_father/special_features/hf_jp_ii_xxv_en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C586E8E8-7DBE-5DB4-A9E5-6E5F78F5F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/>
              <a:t>10_10_2022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62EA015-E344-C020-76E2-4DE61C0A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2B6188-EF3A-444C-9F25-16F69A16702D}" type="slidenum">
              <a:rPr lang="es-ES" smtClean="0"/>
              <a:t>1</a:t>
            </a:fld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AA299-6490-3DE4-CAE0-C748C32534A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450000"/>
            <a:ext cx="8640000" cy="630000"/>
          </a:xfrm>
        </p:spPr>
        <p:txBody>
          <a:bodyPr vert="horz"/>
          <a:lstStyle/>
          <a:p>
            <a:pPr marL="2040119" lvl="0">
              <a:spcBef>
                <a:spcPts val="145"/>
              </a:spcBef>
            </a:pPr>
            <a:r>
              <a:rPr lang="es-E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UNIDAD 1: PLANIFICACIÓN DE INTERFACES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CF1E1-CD08-AA9B-C136-2C84FB0D997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0000" y="1080000"/>
            <a:ext cx="9000000" cy="3880440"/>
          </a:xfrm>
        </p:spPr>
        <p:txBody>
          <a:bodyPr vert="horz" anchor="ctr">
            <a:normAutofit fontScale="92500" lnSpcReduction="20000"/>
          </a:bodyPr>
          <a:lstStyle/>
          <a:p>
            <a:pPr lvl="0" algn="r">
              <a:spcBef>
                <a:spcPts val="145"/>
              </a:spcBef>
              <a:spcAft>
                <a:spcPts val="0"/>
              </a:spcAft>
            </a:pPr>
            <a:endParaRPr lang="es-ES" b="1" spc="-119">
              <a:solidFill>
                <a:srgbClr val="3465A4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lvl="0" algn="r">
              <a:spcBef>
                <a:spcPts val="145"/>
              </a:spcBef>
              <a:spcAft>
                <a:spcPts val="0"/>
              </a:spcAft>
            </a:pPr>
            <a:r>
              <a:rPr lang="es-ES" b="1" spc="-119"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CONTENIDOS</a:t>
            </a:r>
          </a:p>
          <a:p>
            <a:pPr lvl="0" algn="r">
              <a:spcAft>
                <a:spcPts val="0"/>
              </a:spcAft>
            </a:pPr>
            <a:endParaRPr lang="es-ES" spc="-119">
              <a:solidFill>
                <a:srgbClr val="3465A4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lvl="0" algn="l">
              <a:spcAft>
                <a:spcPts val="0"/>
              </a:spcAft>
            </a:pPr>
            <a:r>
              <a:rPr lang="es-ES" sz="1800" spc="-119"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1.Introducción</a:t>
            </a:r>
          </a:p>
          <a:p>
            <a:pPr lvl="0" algn="l">
              <a:spcBef>
                <a:spcPts val="850"/>
              </a:spcBef>
              <a:spcAft>
                <a:spcPts val="850"/>
              </a:spcAft>
              <a:tabLst>
                <a:tab pos="279360" algn="l"/>
                <a:tab pos="5393520" algn="r"/>
              </a:tabLst>
            </a:pPr>
            <a:r>
              <a:rPr lang="es-ES" sz="1800" spc="-119"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2.Percepción visual</a:t>
            </a:r>
          </a:p>
          <a:p>
            <a:pPr lvl="0" algn="l">
              <a:spcBef>
                <a:spcPts val="850"/>
              </a:spcBef>
              <a:spcAft>
                <a:spcPts val="850"/>
              </a:spcAft>
              <a:tabLst>
                <a:tab pos="279360" algn="l"/>
                <a:tab pos="5393520" algn="r"/>
              </a:tabLst>
            </a:pPr>
            <a:r>
              <a:rPr lang="es-ES" sz="1800" spc="-119"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3.Fundamentos de la composición</a:t>
            </a:r>
          </a:p>
          <a:p>
            <a:pPr lvl="0" algn="l">
              <a:spcBef>
                <a:spcPts val="850"/>
              </a:spcBef>
              <a:spcAft>
                <a:spcPts val="850"/>
              </a:spcAft>
              <a:tabLst>
                <a:tab pos="279360" algn="l"/>
                <a:tab pos="5393520" algn="r"/>
              </a:tabLst>
            </a:pPr>
            <a:r>
              <a:rPr lang="es-ES" sz="1800" spc="-119"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4.Color, tipografía e iconos</a:t>
            </a:r>
          </a:p>
          <a:p>
            <a:pPr lvl="0" algn="l">
              <a:spcBef>
                <a:spcPts val="850"/>
              </a:spcBef>
              <a:spcAft>
                <a:spcPts val="850"/>
              </a:spcAft>
              <a:tabLst>
                <a:tab pos="279360" algn="l"/>
                <a:tab pos="5393520" algn="r"/>
              </a:tabLst>
            </a:pPr>
            <a:r>
              <a:rPr lang="es-ES" sz="1800" spc="-119"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5.Componentes de una página Web</a:t>
            </a:r>
          </a:p>
          <a:p>
            <a:pPr lvl="0" algn="l">
              <a:spcBef>
                <a:spcPts val="850"/>
              </a:spcBef>
              <a:spcAft>
                <a:spcPts val="850"/>
              </a:spcAft>
              <a:tabLst>
                <a:tab pos="279360" algn="l"/>
                <a:tab pos="5393520" algn="r"/>
              </a:tabLst>
            </a:pPr>
            <a:r>
              <a:rPr lang="es-ES" sz="1800" spc="-119"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6.Maquetación</a:t>
            </a:r>
          </a:p>
          <a:p>
            <a:pPr lvl="0" algn="l">
              <a:spcBef>
                <a:spcPts val="850"/>
              </a:spcBef>
              <a:spcAft>
                <a:spcPts val="850"/>
              </a:spcAft>
              <a:tabLst>
                <a:tab pos="279360" algn="l"/>
                <a:tab pos="5393520" algn="r"/>
              </a:tabLst>
            </a:pPr>
            <a:r>
              <a:rPr lang="es-ES" sz="1800" spc="-119"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7.Diseño centrado en el usuario y tendencias actuales</a:t>
            </a:r>
          </a:p>
          <a:p>
            <a:pPr lvl="0" algn="l">
              <a:spcBef>
                <a:spcPts val="850"/>
              </a:spcBef>
              <a:spcAft>
                <a:spcPts val="850"/>
              </a:spcAft>
              <a:tabLst>
                <a:tab pos="279360" algn="l"/>
                <a:tab pos="5393520" algn="r"/>
              </a:tabLst>
            </a:pPr>
            <a:r>
              <a:rPr lang="es-ES" sz="1800" spc="-119"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8.Lenguaje de marcas y alternativas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32B85243-30AF-5EE3-AC75-3F4D49F9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/>
              <a:t>10_10_2022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9A9F3A0-1FFC-5B72-753E-FA7DA487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38C397-E296-4776-A578-041740027B02}" type="slidenum">
              <a:rPr/>
              <a:t>10</a:t>
            </a:fld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0E2DB-BC1C-0DC4-3ACD-A426C8F53CD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450000"/>
            <a:ext cx="8640000" cy="630000"/>
          </a:xfrm>
        </p:spPr>
        <p:txBody>
          <a:bodyPr vert="horz"/>
          <a:lstStyle/>
          <a:p>
            <a:pPr marL="2040119" lvl="0">
              <a:spcBef>
                <a:spcPts val="145"/>
              </a:spcBef>
            </a:pPr>
            <a:r>
              <a:rPr lang="es-E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UNIDAD 1: PLANIFICACIÓN DE INTERFACES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83491-C0E7-A5C0-E474-53877F63630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0000" y="1260000"/>
            <a:ext cx="9000000" cy="3240000"/>
          </a:xfrm>
        </p:spPr>
        <p:txBody>
          <a:bodyPr vert="horz" anchor="ctr"/>
          <a:lstStyle/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r>
              <a:rPr lang="es-ES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					</a:t>
            </a: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DB123-C633-19A9-DD9C-ACA68C34BDF6}"/>
              </a:ext>
            </a:extLst>
          </p:cNvPr>
          <p:cNvSpPr txBox="1"/>
          <p:nvPr/>
        </p:nvSpPr>
        <p:spPr>
          <a:xfrm rot="21597600">
            <a:off x="548464" y="1280621"/>
            <a:ext cx="8989920" cy="36234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4.</a:t>
            </a: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C9211E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Color</a:t>
            </a: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, Tipografía e Iconos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	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En el entorno digital, los colores se forman a partir de: </a:t>
            </a: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ROJO (#FF0000)</a:t>
            </a: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, </a:t>
            </a: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A933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VERDE</a:t>
            </a: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A933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(#00FF00)</a:t>
            </a: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 y </a:t>
            </a: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2A6099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AZUL (#0000FF), </a:t>
            </a: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la intensidad de cada componente se expresa en Hexadecimal</a:t>
            </a:r>
          </a:p>
          <a:p>
            <a:pPr marL="0" marR="0" lvl="0" indent="0" algn="l" rtl="0" hangingPunct="0"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Para algunos expertos, la combinación adecuada de colores requiere un gen artístico</a:t>
            </a:r>
          </a:p>
          <a:p>
            <a:pPr marL="0" marR="0" lvl="0" indent="0" algn="l" rtl="0" hangingPunct="0"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Hay multitud de herramientas Online denominadas </a:t>
            </a:r>
            <a:r>
              <a:rPr lang="es-ES" sz="1800" b="1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color picker.</a:t>
            </a:r>
          </a:p>
          <a:p>
            <a:pPr marL="0" marR="0" lvl="0" indent="0" algn="l" rtl="0" hangingPunct="0"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Los colores tienes influencia emocional y cada color lleva asignado unas sensaciones de ideas y significados, sólo válido en la cultura occidental:</a:t>
            </a:r>
          </a:p>
          <a:p>
            <a:pPr marL="0" marR="0" lvl="1" indent="0" algn="l" rtl="0" hangingPunct="0"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Rojo: cálido</a:t>
            </a:r>
          </a:p>
          <a:p>
            <a:pPr marL="0" marR="0" lvl="1" indent="0" algn="l" rtl="0" hangingPunct="0"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Verde: tranquilo, sedante</a:t>
            </a:r>
          </a:p>
          <a:p>
            <a:pPr marL="0" marR="0" lvl="1" indent="0" algn="l" rtl="0" hangingPunct="0"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Azul: profundidad, frío</a:t>
            </a:r>
          </a:p>
          <a:p>
            <a:pPr marL="0" marR="0" lvl="1" indent="0" algn="l" rtl="0" hangingPunct="0"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Amarillo: lo divino, luminoso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C999CD3C-60F5-CEF7-5185-0441595F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/>
              <a:t>10_10_2022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74862F6-B9E6-7C43-ACA5-309170E82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41551B-098E-452A-BECB-FF44DA5E7839}" type="slidenum">
              <a:rPr/>
              <a:t>11</a:t>
            </a:fld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77E87D-BEDE-251F-3AF8-14687F3707E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450000"/>
            <a:ext cx="8640000" cy="630000"/>
          </a:xfrm>
        </p:spPr>
        <p:txBody>
          <a:bodyPr vert="horz"/>
          <a:lstStyle/>
          <a:p>
            <a:pPr marL="2040119" lvl="0">
              <a:spcBef>
                <a:spcPts val="145"/>
              </a:spcBef>
            </a:pPr>
            <a:r>
              <a:rPr lang="es-E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UNIDAD 1: PLANIFICACIÓN DE INTERFACES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021AA-A186-472B-99E6-7FF3D3505FC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0000" y="1260000"/>
            <a:ext cx="9000000" cy="3240000"/>
          </a:xfrm>
        </p:spPr>
        <p:txBody>
          <a:bodyPr vert="horz" anchor="ctr"/>
          <a:lstStyle/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r>
              <a:rPr lang="es-ES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					</a:t>
            </a: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07837-FA3B-A73A-9124-1AB89C0C4C65}"/>
              </a:ext>
            </a:extLst>
          </p:cNvPr>
          <p:cNvSpPr txBox="1"/>
          <p:nvPr/>
        </p:nvSpPr>
        <p:spPr>
          <a:xfrm rot="21597600">
            <a:off x="591335" y="1329581"/>
            <a:ext cx="8989920" cy="37126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4.</a:t>
            </a: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C9211E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Color</a:t>
            </a: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, Tipografía e Iconos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	</a:t>
            </a:r>
          </a:p>
          <a:p>
            <a:pPr marL="0" marR="0" lvl="1" indent="0" algn="l" rtl="0" hangingPunct="0"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Naranja: acogedor</a:t>
            </a:r>
          </a:p>
          <a:p>
            <a:pPr marL="0" marR="0" lvl="1" indent="0" algn="l" rtl="0" hangingPunct="0"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Rosa: calma, tranquilo</a:t>
            </a:r>
          </a:p>
          <a:p>
            <a:pPr marL="0" marR="0" lvl="1" indent="0" algn="l" rtl="0" hangingPunct="0"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Violeta: templanza</a:t>
            </a:r>
          </a:p>
          <a:p>
            <a:pPr marL="0" marR="0" lvl="1" indent="0" algn="l" rtl="0" hangingPunct="0"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Marrón: confortable</a:t>
            </a:r>
          </a:p>
          <a:p>
            <a:pPr marL="0" marR="0" lvl="1" indent="0" algn="l" rtl="0" hangingPunct="0"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Negro: elegancia, nobleza</a:t>
            </a:r>
          </a:p>
          <a:p>
            <a:pPr marL="0" marR="0" lvl="1" indent="0" algn="l" rtl="0" hangingPunct="0"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Gris: neutro, pasivo</a:t>
            </a:r>
          </a:p>
          <a:p>
            <a:pPr marL="0" marR="0" lvl="1" indent="0" algn="l" rtl="0" hangingPunct="0"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Blanco: pureza e inocencia</a:t>
            </a:r>
          </a:p>
          <a:p>
            <a:pPr marL="0" marR="0" lvl="0" indent="0" algn="l" rtl="0" hangingPunct="0"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buNone/>
              <a:tabLst/>
            </a:pP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Significado del color: </a:t>
            </a: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http://ideaschicago.com/los-colores-y-su-significado/</a:t>
            </a:r>
          </a:p>
          <a:p>
            <a:pPr marL="0" marR="0" lvl="0" indent="0" algn="l" rtl="0" hangingPunct="0"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020779DB-4177-99A9-C4D5-35C57D87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/>
              <a:t>10_10_2022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508717D-99C5-7412-EB01-85D8D620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CFA995-A19A-470D-A661-43D5700BA914}" type="slidenum">
              <a:rPr/>
              <a:t>12</a:t>
            </a:fld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6F014-4D75-9BC7-99E0-2199ACBE081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450000"/>
            <a:ext cx="8640000" cy="630000"/>
          </a:xfrm>
        </p:spPr>
        <p:txBody>
          <a:bodyPr vert="horz"/>
          <a:lstStyle/>
          <a:p>
            <a:pPr marL="2040119" lvl="0">
              <a:spcBef>
                <a:spcPts val="145"/>
              </a:spcBef>
            </a:pPr>
            <a:r>
              <a:rPr lang="es-E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UNIDAD 1: PLANIFICACIÓN DE INTERFACES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07AB3-577F-828F-9628-3983BBFB443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0000" y="1260000"/>
            <a:ext cx="9000000" cy="3240000"/>
          </a:xfrm>
        </p:spPr>
        <p:txBody>
          <a:bodyPr vert="horz" anchor="ctr"/>
          <a:lstStyle/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r>
              <a:rPr lang="es-ES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					</a:t>
            </a: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21026B-6F3F-12A1-0EEC-749B883E2AEB}"/>
              </a:ext>
            </a:extLst>
          </p:cNvPr>
          <p:cNvSpPr txBox="1"/>
          <p:nvPr/>
        </p:nvSpPr>
        <p:spPr>
          <a:xfrm rot="21597600">
            <a:off x="591335" y="1329581"/>
            <a:ext cx="8989920" cy="37126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4.</a:t>
            </a: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C9211E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Color</a:t>
            </a: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, Tipografía e Iconos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	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154800" algn="l"/>
              </a:tabLst>
            </a:pPr>
            <a:r>
              <a:rPr lang="es-ES" sz="1800" b="0" i="0" u="sng" strike="noStrike" kern="1200" cap="none" spc="-71" baseline="0">
                <a:ln>
                  <a:noFill/>
                </a:ln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8CC764"/>
                  </a:solidFill>
                </a:uFill>
                <a:latin typeface="Trebuchet MS" pitchFamily="18"/>
                <a:ea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http://stylebootstrap.info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154800" algn="l"/>
              </a:tabLst>
            </a:pPr>
            <a:r>
              <a:rPr lang="es-ES" sz="1800" b="0" i="0" u="sng" strike="noStrike" kern="1200" cap="none" spc="-65" baseline="0">
                <a:ln>
                  <a:noFill/>
                </a:ln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8CC764"/>
                  </a:solidFill>
                </a:uFill>
                <a:latin typeface="Trebuchet MS" pitchFamily="18"/>
                <a:ea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http://snook.ca/technical/colour_contrast/colour.html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154800" algn="l"/>
              </a:tabLst>
            </a:pPr>
            <a:r>
              <a:rPr lang="es-ES" sz="1800" b="0" i="0" u="sng" strike="noStrike" kern="1200" cap="none" spc="-74" baseline="0">
                <a:ln>
                  <a:noFill/>
                </a:ln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8CC764"/>
                  </a:solidFill>
                </a:uFill>
                <a:latin typeface="Trebuchet MS" pitchFamily="18"/>
                <a:ea typeface="DejaVu Sans"/>
                <a:cs typeface="DejaVu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http://web.colorotate.org/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154800" algn="l"/>
              </a:tabLst>
            </a:pPr>
            <a:r>
              <a:rPr lang="es-ES" sz="1800" b="0" i="0" u="sng" strike="noStrike" kern="1200" cap="none" spc="-74" baseline="0">
                <a:ln>
                  <a:noFill/>
                </a:ln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8CC764"/>
                  </a:solidFill>
                </a:uFill>
                <a:latin typeface="Trebuchet MS" pitchFamily="18"/>
                <a:ea typeface="DejaVu Sans"/>
                <a:cs typeface="DejaVu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http://whatsitscolor.com/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154800" algn="l"/>
              </a:tabLst>
            </a:pPr>
            <a:r>
              <a:rPr lang="es-ES" sz="1800" b="0" i="0" u="sng" strike="noStrike" kern="1200" cap="none" spc="-74" baseline="0">
                <a:ln>
                  <a:noFill/>
                </a:ln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8CC764"/>
                  </a:solidFill>
                </a:uFill>
                <a:latin typeface="Trebuchet MS" pitchFamily="18"/>
                <a:ea typeface="DejaVu Sans"/>
                <a:cs typeface="DejaVu San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http://colorscheme.com/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154800" algn="l"/>
              </a:tabLst>
            </a:pPr>
            <a:r>
              <a:rPr lang="es-ES" sz="1800" b="0" i="0" u="sng" strike="noStrike" kern="1200" cap="none" spc="-71" baseline="0">
                <a:ln>
                  <a:noFill/>
                </a:ln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8CC764"/>
                  </a:solidFill>
                </a:uFill>
                <a:latin typeface="Trebuchet MS" pitchFamily="18"/>
                <a:ea typeface="DejaVu Sans"/>
                <a:cs typeface="DejaVu San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http://www.colorschemer.com/online.html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154800" algn="l"/>
              </a:tabLst>
            </a:pPr>
            <a:r>
              <a:rPr lang="es-ES" sz="1800" b="0" i="0" u="sng" strike="noStrike" kern="1200" cap="none" spc="-60" baseline="0">
                <a:ln>
                  <a:noFill/>
                </a:ln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8CC764"/>
                  </a:solidFill>
                </a:uFill>
                <a:latin typeface="Trebuchet MS" pitchFamily="18"/>
                <a:ea typeface="DejaVu Sans"/>
                <a:cs typeface="DejaVu Sans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http://paletton.com/#uid=1000u0kllllaFw0g0qFqFg0w0aF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154800" algn="l"/>
              </a:tabLst>
            </a:pPr>
            <a:r>
              <a:rPr lang="es-ES" sz="1800" b="0" i="0" u="sng" strike="noStrike" kern="1200" cap="none" spc="-60" baseline="0">
                <a:ln>
                  <a:noFill/>
                </a:ln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8CC764"/>
                  </a:solidFill>
                </a:uFill>
                <a:latin typeface="Trebuchet MS" pitchFamily="18"/>
                <a:ea typeface="DejaVu Sans"/>
                <a:cs typeface="DejaVu Sans"/>
              </a:rPr>
              <a:t>https://color.adobe.com/es/create/color-wheel</a:t>
            </a:r>
          </a:p>
          <a:p>
            <a:pPr marL="0" marR="0" lvl="0" indent="0" algn="l" rtl="0" hangingPunct="0"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7ADA2DB9-CFC4-5CE7-11C9-75A36DD36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/>
              <a:t>10_10_2022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15D0C16-2A87-1F91-5F5B-C925DE6C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DFBFB9-C6F3-4653-8E9F-5A2DCB31A408}" type="slidenum">
              <a:rPr/>
              <a:t>13</a:t>
            </a:fld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47C6B-094F-451E-C056-3A8090290EE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450000"/>
            <a:ext cx="8640000" cy="630000"/>
          </a:xfrm>
        </p:spPr>
        <p:txBody>
          <a:bodyPr vert="horz"/>
          <a:lstStyle/>
          <a:p>
            <a:pPr marL="2040119" lvl="0">
              <a:spcBef>
                <a:spcPts val="145"/>
              </a:spcBef>
            </a:pPr>
            <a:r>
              <a:rPr lang="es-E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UNIDAD 1: PLANIFICACIÓN DE INTERFACES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03019-6680-A090-00D2-1C1BBE228D4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0000" y="1260000"/>
            <a:ext cx="9000000" cy="3240000"/>
          </a:xfrm>
        </p:spPr>
        <p:txBody>
          <a:bodyPr vert="horz" anchor="ctr"/>
          <a:lstStyle/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r>
              <a:rPr lang="es-ES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					</a:t>
            </a: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AB2D1D-CBF9-DDF7-E9B2-6B6E1EDE84C6}"/>
              </a:ext>
            </a:extLst>
          </p:cNvPr>
          <p:cNvSpPr txBox="1"/>
          <p:nvPr/>
        </p:nvSpPr>
        <p:spPr>
          <a:xfrm rot="21597600">
            <a:off x="591928" y="1239941"/>
            <a:ext cx="8989920" cy="43812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4.</a:t>
            </a: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5983B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Color</a:t>
            </a: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, </a:t>
            </a: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C9211E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Tipografía</a:t>
            </a: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 e Iconos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cap="none" spc="-119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La</a:t>
            </a:r>
            <a:r>
              <a:rPr lang="es-ES" sz="1800" b="1" i="0" u="none" strike="noStrike" kern="1200" cap="none" spc="-119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 tipografía </a:t>
            </a:r>
            <a:r>
              <a:rPr lang="es-ES" sz="1800" b="0" i="0" u="none" strike="noStrike" kern="1200" cap="none" spc="-119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consiste en transmitir información mediante texto es lo más común y, por tanto, requiere una atención especial. Existen distintos navegadores y otros SO, es importante asegurarnos de que los contenidos textuales tendrán el mismo aspecto, y no es aconsejable usar más de tres fuentes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spc="-119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Recomendaciones de uso:</a:t>
            </a:r>
          </a:p>
          <a:p>
            <a:pPr marL="0" marR="0" lvl="0" indent="0" algn="l" rtl="0" hangingPunct="0">
              <a:buNone/>
              <a:tabLst/>
            </a:pPr>
            <a:r>
              <a:rPr lang="es-ES" sz="1800" b="0" i="0" u="none" strike="noStrike" kern="1200" cap="none" spc="-119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Las fuentes </a:t>
            </a:r>
            <a:r>
              <a:rPr lang="es-ES" sz="1800" b="1" i="0" u="none" strike="noStrike" kern="1200" cap="none" spc="-119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más comunes </a:t>
            </a:r>
            <a:r>
              <a:rPr lang="es-ES" sz="1800" b="0" i="0" u="none" strike="noStrike" kern="1200" cap="none" spc="-119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suelen ser las llamadas </a:t>
            </a:r>
            <a:r>
              <a:rPr lang="es-ES" sz="1800" b="1" i="0" u="none" strike="noStrike" kern="1200" cap="none" spc="-119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Sans Serif</a:t>
            </a:r>
            <a:r>
              <a:rPr lang="es-ES" sz="1800" b="0" i="0" u="none" strike="noStrike" kern="1200" cap="none" spc="-119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, destacando entre ellas </a:t>
            </a:r>
            <a:r>
              <a:rPr lang="es-ES" sz="1800" b="1" i="0" u="none" strike="noStrike" kern="1200" cap="none" spc="-119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Verdana, Arial y Helvetica </a:t>
            </a:r>
            <a:r>
              <a:rPr lang="es-ES" sz="1800" b="0" i="0" u="none" strike="noStrike" kern="1200" cap="none" spc="-119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para visualizar en pantalla. Si se desea que los textos se puedan </a:t>
            </a:r>
            <a:r>
              <a:rPr lang="es-ES" sz="1800" b="1" i="0" u="none" strike="noStrike" kern="1200" cap="none" spc="-119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imprimir</a:t>
            </a:r>
            <a:r>
              <a:rPr lang="es-ES" sz="1800" b="0" i="0" u="none" strike="noStrike" kern="1200" cap="none" spc="-119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, es conveniente sustituir las fuentes anteriores por algún tipo </a:t>
            </a:r>
            <a:r>
              <a:rPr lang="es-ES" sz="1800" b="1" i="0" u="none" strike="noStrike" kern="1200" cap="none" spc="-119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Serif</a:t>
            </a:r>
            <a:r>
              <a:rPr lang="es-ES" sz="1800" b="0" i="0" u="none" strike="noStrike" kern="1200" cap="none" spc="-119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, ya que son más legibles en documentos impresos y menos monótonas. Entre estas fuentes destacan las </a:t>
            </a:r>
            <a:r>
              <a:rPr lang="es-ES" sz="1800" b="1" i="0" u="none" strike="noStrike" kern="1200" cap="none" spc="-119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conocidas Times New Roman, Courier y Courier New.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32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	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6634FCBF-9787-F197-0CCC-B31C5755E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/>
              <a:t>10_10_2022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3D03833-D943-44F8-08C2-EEA356E1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7F6FE5-0F60-4405-9050-F332F724258B}" type="slidenum">
              <a:rPr/>
              <a:t>14</a:t>
            </a:fld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C2F3C-72F9-68CD-C0DF-2659EE12D35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450000"/>
            <a:ext cx="8640000" cy="630000"/>
          </a:xfrm>
        </p:spPr>
        <p:txBody>
          <a:bodyPr vert="horz"/>
          <a:lstStyle/>
          <a:p>
            <a:pPr marL="2040119" lvl="0">
              <a:spcBef>
                <a:spcPts val="145"/>
              </a:spcBef>
            </a:pPr>
            <a:r>
              <a:rPr lang="es-E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UNIDAD 1: PLANIFICACIÓN DE INTERFACES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0BEE5-9290-AA6D-1968-3CC027201D8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0000" y="1260000"/>
            <a:ext cx="9000000" cy="3240000"/>
          </a:xfrm>
        </p:spPr>
        <p:txBody>
          <a:bodyPr vert="horz" anchor="ctr"/>
          <a:lstStyle/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r>
              <a:rPr lang="es-ES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					</a:t>
            </a: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8F3EE6-2D74-7B3D-B08D-D589C2A6FF3E}"/>
              </a:ext>
            </a:extLst>
          </p:cNvPr>
          <p:cNvSpPr txBox="1"/>
          <p:nvPr/>
        </p:nvSpPr>
        <p:spPr>
          <a:xfrm rot="21597600">
            <a:off x="591749" y="1262981"/>
            <a:ext cx="8989920" cy="3866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4.</a:t>
            </a: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5983B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Color</a:t>
            </a: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, </a:t>
            </a: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C9211E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Tipografía</a:t>
            </a: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 e Iconos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32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0F1286-42CC-0D25-0E44-B647B5AD4EE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60839" y="1620000"/>
            <a:ext cx="5699160" cy="31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13CD5EBF-C2C5-68F7-E6E7-1FE6669E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/>
              <a:t>10_10_2022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F581231-4C7F-31D1-18E3-6BF02A90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0B933F-FC13-47B3-B03E-B69B73DBB97B}" type="slidenum">
              <a:rPr lang="es-ES" smtClean="0"/>
              <a:t>15</a:t>
            </a:fld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BD93F-20D8-3E09-3A8B-A554E2EFB71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450000"/>
            <a:ext cx="8640000" cy="630000"/>
          </a:xfrm>
        </p:spPr>
        <p:txBody>
          <a:bodyPr vert="horz"/>
          <a:lstStyle/>
          <a:p>
            <a:pPr marL="2040119" lvl="0">
              <a:spcBef>
                <a:spcPts val="145"/>
              </a:spcBef>
            </a:pPr>
            <a:r>
              <a:rPr lang="es-E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UNIDAD 1: PLANIFICACIÓN DE INTERFACES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ABE22-9DCF-6641-15AE-21F0856A384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0000" y="1260000"/>
            <a:ext cx="9000000" cy="3240000"/>
          </a:xfrm>
        </p:spPr>
        <p:txBody>
          <a:bodyPr vert="horz" anchor="ctr"/>
          <a:lstStyle/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r>
              <a:rPr lang="es-ES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					</a:t>
            </a: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ED9329-EA2F-59EA-7C54-06C296B3EBCD}"/>
              </a:ext>
            </a:extLst>
          </p:cNvPr>
          <p:cNvSpPr txBox="1"/>
          <p:nvPr/>
        </p:nvSpPr>
        <p:spPr>
          <a:xfrm rot="21597600">
            <a:off x="591749" y="1262981"/>
            <a:ext cx="8989920" cy="3866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4.</a:t>
            </a: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5983B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Color</a:t>
            </a: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, </a:t>
            </a: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C9211E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Tipografía</a:t>
            </a: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 e Iconos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32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AF1A4C-E1AD-17CE-FC8A-93F0E8B90345}"/>
              </a:ext>
            </a:extLst>
          </p:cNvPr>
          <p:cNvSpPr txBox="1"/>
          <p:nvPr/>
        </p:nvSpPr>
        <p:spPr>
          <a:xfrm>
            <a:off x="360000" y="1787039"/>
            <a:ext cx="9222840" cy="3072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cap="none" spc="17" baseline="0">
                <a:ln>
                  <a:noFill/>
                </a:ln>
                <a:solidFill>
                  <a:srgbClr val="562213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T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562213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i</a:t>
            </a:r>
            <a:r>
              <a:rPr lang="es-ES" sz="1800" b="0" i="0" u="none" strike="noStrike" kern="1200" cap="none" spc="-31" baseline="0">
                <a:ln>
                  <a:noFill/>
                </a:ln>
                <a:solidFill>
                  <a:srgbClr val="562213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po</a:t>
            </a:r>
            <a:r>
              <a:rPr lang="es-ES" sz="1800" b="0" i="0" u="none" strike="noStrike" kern="1200" cap="none" spc="-96" baseline="0">
                <a:ln>
                  <a:noFill/>
                </a:ln>
                <a:solidFill>
                  <a:srgbClr val="562213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g</a:t>
            </a:r>
            <a:r>
              <a:rPr lang="es-ES" sz="1800" b="0" i="0" u="none" strike="noStrike" kern="1200" cap="none" spc="3" baseline="0">
                <a:ln>
                  <a:noFill/>
                </a:ln>
                <a:solidFill>
                  <a:srgbClr val="562213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r</a:t>
            </a: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562213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a</a:t>
            </a:r>
            <a:r>
              <a:rPr lang="es-ES" sz="1800" b="0" i="0" u="none" strike="noStrike" kern="1200" cap="none" spc="-113" baseline="0">
                <a:ln>
                  <a:noFill/>
                </a:ln>
                <a:solidFill>
                  <a:srgbClr val="562213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fí</a:t>
            </a:r>
            <a:r>
              <a:rPr lang="es-ES" sz="1800" b="0" i="0" u="none" strike="noStrike" kern="1200" cap="none" spc="-96" baseline="0">
                <a:ln>
                  <a:noFill/>
                </a:ln>
                <a:solidFill>
                  <a:srgbClr val="562213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a </a:t>
            </a:r>
            <a:r>
              <a:rPr lang="es-ES" sz="1800" b="0" i="0" u="none" strike="noStrike" kern="1200" cap="none" spc="-60" baseline="0">
                <a:ln>
                  <a:noFill/>
                </a:ln>
                <a:solidFill>
                  <a:srgbClr val="562213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562213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especial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sng" strike="noStrike" kern="1200" cap="none" spc="-125" baseline="0">
                <a:ln>
                  <a:noFill/>
                </a:ln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8CC764"/>
                  </a:solidFill>
                </a:uFill>
                <a:latin typeface="Trebuchet MS" pitchFamily="18"/>
                <a:ea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http://webfonts.info/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cap="none" spc="-3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S</a:t>
            </a:r>
            <a:r>
              <a:rPr lang="es-ES" sz="1800" b="0" i="0" u="none" strike="noStrike" kern="1200" cap="none" spc="-9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DejaVu Sans"/>
                <a:cs typeface="DejaVu Sans"/>
              </a:rPr>
              <a:t>	</a:t>
            </a:r>
            <a:r>
              <a:rPr lang="es-ES" sz="1800" b="0" i="0" u="none" strike="noStrike" kern="1200" cap="none" spc="-7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p</a:t>
            </a:r>
            <a:r>
              <a:rPr lang="es-ES" sz="1800" b="0" i="0" u="none" strike="noStrike" kern="1200" cap="none" spc="-5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u</a:t>
            </a:r>
            <a:r>
              <a:rPr lang="es-ES" sz="1800" b="0" i="0" u="none" strike="noStrike" kern="1200" cap="none" spc="-9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-6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d</a:t>
            </a:r>
            <a:r>
              <a:rPr lang="es-ES" sz="1800" b="0" i="0" u="none" strike="noStrike" kern="1200" cap="none" spc="-9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DejaVu Sans"/>
                <a:cs typeface="DejaVu Sans"/>
              </a:rPr>
              <a:t>	</a:t>
            </a:r>
            <a:r>
              <a:rPr lang="es-ES" sz="1800" b="0" i="0" u="none" strike="noStrike" kern="1200" cap="none" spc="-5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u</a:t>
            </a:r>
            <a:r>
              <a:rPr lang="es-ES" sz="1800" b="0" i="0" u="none" strike="noStrike" kern="1200" cap="none" spc="-8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t</a:t>
            </a:r>
            <a:r>
              <a:rPr lang="es-ES" sz="1800" b="0" i="0" u="none" strike="noStrike" kern="1200" cap="none" spc="-9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i</a:t>
            </a:r>
            <a:r>
              <a:rPr lang="es-ES" sz="1800" b="0" i="0" u="none" strike="noStrike" kern="1200" cap="none" spc="-10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l</a:t>
            </a:r>
            <a:r>
              <a:rPr lang="es-ES" sz="1800" b="0" i="0" u="none" strike="noStrike" kern="1200" cap="none" spc="-9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i</a:t>
            </a:r>
            <a:r>
              <a:rPr lang="es-ES" sz="1800" b="0" i="0" u="none" strike="noStrike" kern="1200" cap="none" spc="-8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z</a:t>
            </a:r>
            <a:r>
              <a:rPr lang="es-ES" sz="1800" b="0" i="0" u="none" strike="noStrike" kern="1200" cap="none" spc="-13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a</a:t>
            </a:r>
            <a:r>
              <a:rPr lang="es-ES" sz="1800" b="0" i="0" u="none" strike="noStrike" kern="1200" cap="none" spc="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r</a:t>
            </a:r>
            <a:r>
              <a:rPr lang="es-E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DejaVu Sans"/>
                <a:cs typeface="DejaVu Sans"/>
              </a:rPr>
              <a:t>	</a:t>
            </a:r>
            <a:r>
              <a:rPr lang="es-ES" sz="1800" b="0" i="0" u="none" strike="noStrike" kern="1200" cap="none" spc="-8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t</a:t>
            </a:r>
            <a:r>
              <a:rPr lang="es-ES" sz="1800" b="0" i="0" u="none" strike="noStrike" kern="1200" cap="none" spc="-9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i</a:t>
            </a:r>
            <a:r>
              <a:rPr lang="es-ES" sz="1800" b="0" i="0" u="none" strike="noStrike" kern="1200" cap="none" spc="-7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p</a:t>
            </a:r>
            <a:r>
              <a:rPr lang="es-ES" sz="1800" b="0" i="0" u="none" strike="noStrike" kern="1200" cap="none" spc="1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o</a:t>
            </a:r>
            <a:r>
              <a:rPr lang="es-ES" sz="1800" b="0" i="0" u="none" strike="noStrike" kern="1200" cap="none" spc="-10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g</a:t>
            </a:r>
            <a:r>
              <a:rPr lang="es-ES" sz="1800" b="0" i="0" u="none" strike="noStrike" kern="1200" cap="none" spc="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r</a:t>
            </a:r>
            <a:r>
              <a:rPr lang="es-ES" sz="1800" b="0" i="0" u="none" strike="noStrike" kern="1200" cap="none" spc="-13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a</a:t>
            </a:r>
            <a:r>
              <a:rPr lang="es-ES" sz="1800" b="0" i="0" u="none" strike="noStrike" kern="1200" cap="none" spc="-16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f</a:t>
            </a:r>
            <a:r>
              <a:rPr lang="es-ES" sz="1800" b="0" i="0" u="none" strike="noStrike" kern="1200" cap="none" spc="-9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í</a:t>
            </a:r>
            <a:r>
              <a:rPr lang="es-ES" sz="1800" b="0" i="0" u="none" strike="noStrike" kern="1200" cap="none" spc="-13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a</a:t>
            </a:r>
            <a:r>
              <a:rPr lang="es-ES" sz="1800" b="0" i="0" u="none" strike="noStrike" kern="1200" cap="none" spc="-2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s</a:t>
            </a:r>
            <a:r>
              <a:rPr lang="es-E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DejaVu Sans"/>
                <a:cs typeface="DejaVu Sans"/>
              </a:rPr>
              <a:t>	</a:t>
            </a:r>
            <a:r>
              <a:rPr lang="es-ES" sz="1800" b="0" i="0" u="none" strike="noStrike" kern="1200" cap="none" spc="-5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n</a:t>
            </a:r>
            <a:r>
              <a:rPr lang="es-ES" sz="1800" b="0" i="0" u="none" strike="noStrike" kern="1200" cap="none" spc="17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o</a:t>
            </a:r>
            <a:r>
              <a:rPr lang="es-E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DejaVu Sans"/>
                <a:cs typeface="DejaVu Sans"/>
              </a:rPr>
              <a:t>	</a:t>
            </a:r>
            <a:r>
              <a:rPr lang="es-ES" sz="1800" b="0" i="0" u="none" strike="noStrike" kern="1200" cap="none" spc="-3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S</a:t>
            </a:r>
            <a:r>
              <a:rPr lang="es-ES" sz="1800" b="0" i="0" u="none" strike="noStrike" kern="1200" cap="none" spc="-8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t</a:t>
            </a:r>
            <a:r>
              <a:rPr lang="es-ES" sz="1800" b="0" i="0" u="none" strike="noStrike" kern="1200" cap="none" spc="-13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a</a:t>
            </a:r>
            <a:r>
              <a:rPr lang="es-ES" sz="1800" b="0" i="0" u="none" strike="noStrike" kern="1200" cap="none" spc="-5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n</a:t>
            </a:r>
            <a:r>
              <a:rPr lang="es-ES" sz="1800" b="0" i="0" u="none" strike="noStrike" kern="1200" cap="none" spc="-6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d</a:t>
            </a:r>
            <a:r>
              <a:rPr lang="es-ES" sz="1800" b="0" i="0" u="none" strike="noStrike" kern="1200" cap="none" spc="-13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a</a:t>
            </a:r>
            <a:r>
              <a:rPr lang="es-ES" sz="1800" b="0" i="0" u="none" strike="noStrike" kern="1200" cap="none" spc="-1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r</a:t>
            </a:r>
            <a:r>
              <a:rPr lang="es-ES" sz="1800" b="0" i="0" u="none" strike="noStrike" kern="1200" cap="none" spc="-6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d</a:t>
            </a:r>
            <a:r>
              <a:rPr lang="es-E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DejaVu Sans"/>
                <a:cs typeface="DejaVu Sans"/>
              </a:rPr>
              <a:t>	</a:t>
            </a:r>
            <a:r>
              <a:rPr lang="es-ES" sz="1800" b="0" i="0" u="none" strike="noStrike" kern="1200" cap="none" spc="-7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e </a:t>
            </a:r>
            <a:r>
              <a:rPr lang="es-ES" sz="1800" b="0" i="0" u="none" strike="noStrike" kern="1200" cap="none" spc="-4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9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i</a:t>
            </a:r>
            <a:r>
              <a:rPr lang="es-ES" sz="1800" b="0" i="0" u="none" strike="noStrike" kern="1200" cap="none" spc="-5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n</a:t>
            </a:r>
            <a:r>
              <a:rPr lang="es-ES" sz="1800" b="0" i="0" u="none" strike="noStrike" kern="1200" cap="none" spc="-8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t</a:t>
            </a:r>
            <a:r>
              <a:rPr lang="es-ES" sz="1800" b="0" i="0" u="none" strike="noStrike" kern="1200" cap="none" spc="-2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r</a:t>
            </a:r>
            <a:r>
              <a:rPr lang="es-ES" sz="1800" b="0" i="0" u="none" strike="noStrike" kern="1200" cap="none" spc="1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o</a:t>
            </a:r>
            <a:r>
              <a:rPr lang="es-ES" sz="1800" b="0" i="0" u="none" strike="noStrike" kern="1200" cap="none" spc="-6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d</a:t>
            </a:r>
            <a:r>
              <a:rPr lang="es-ES" sz="1800" b="0" i="0" u="none" strike="noStrike" kern="1200" cap="none" spc="-5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u</a:t>
            </a:r>
            <a:r>
              <a:rPr lang="es-ES" sz="1800" b="0" i="0" u="none" strike="noStrike" kern="1200" cap="none" spc="-8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c</a:t>
            </a:r>
            <a:r>
              <a:rPr lang="es-ES" sz="1800" b="0" i="0" u="none" strike="noStrike" kern="1200" cap="none" spc="-9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i</a:t>
            </a:r>
            <a:r>
              <a:rPr lang="es-ES" sz="1800" b="0" i="0" u="none" strike="noStrike" kern="1200" cap="none" spc="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r</a:t>
            </a:r>
            <a:r>
              <a:rPr lang="es-ES" sz="1800" b="0" i="0" u="none" strike="noStrike" kern="1200" cap="none" spc="-113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l</a:t>
            </a:r>
            <a:r>
              <a:rPr lang="es-ES" sz="1800" b="0" i="0" u="none" strike="noStrike" kern="1200" cap="none" spc="-13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a</a:t>
            </a:r>
            <a:r>
              <a:rPr lang="es-ES" sz="1800" b="0" i="0" u="none" strike="noStrike" kern="1200" cap="none" spc="-2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s</a:t>
            </a:r>
            <a:r>
              <a:rPr lang="es-ES" sz="1800" b="0" i="0" u="none" strike="noStrike" kern="1200" cap="none" spc="-2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9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-6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n</a:t>
            </a:r>
            <a:r>
              <a:rPr lang="es-ES" sz="1800" b="0" i="0" u="none" strike="noStrike" kern="1200" cap="none" spc="37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7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n</a:t>
            </a:r>
            <a:r>
              <a:rPr lang="es-ES" sz="1800" b="0" i="0" u="none" strike="noStrike" kern="1200" cap="none" spc="-5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u</a:t>
            </a:r>
            <a:r>
              <a:rPr lang="es-ES" sz="1800" b="0" i="0" u="none" strike="noStrike" kern="1200" cap="none" spc="-9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-3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s</a:t>
            </a:r>
            <a:r>
              <a:rPr lang="es-ES" sz="1800" b="0" i="0" u="none" strike="noStrike" kern="1200" cap="none" spc="-8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t</a:t>
            </a:r>
            <a:r>
              <a:rPr lang="es-ES" sz="1800" b="0" i="0" u="none" strike="noStrike" kern="1200" cap="none" spc="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r</a:t>
            </a:r>
            <a:r>
              <a:rPr lang="es-ES" sz="1800" b="0" i="0" u="none" strike="noStrike" kern="1200" cap="none" spc="-13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a</a:t>
            </a:r>
            <a:r>
              <a:rPr lang="es-ES" sz="1800" b="0" i="0" u="none" strike="noStrike" kern="1200" cap="none" spc="-17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13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W</a:t>
            </a:r>
            <a:r>
              <a:rPr lang="es-ES" sz="1800" b="0" i="0" u="none" strike="noStrike" kern="1200" cap="none" spc="-9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-8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b</a:t>
            </a:r>
            <a:r>
              <a:rPr lang="es-ES" sz="1800" b="0" i="0" u="none" strike="noStrike" kern="1200" cap="none" spc="-20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sng" strike="noStrike" kern="1200" cap="none" spc="-79" baseline="0">
                <a:ln>
                  <a:noFill/>
                </a:ln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8CC764"/>
                  </a:solidFill>
                </a:uFill>
                <a:latin typeface="Trebuchet MS" pitchFamily="18"/>
                <a:ea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</a:t>
            </a:r>
            <a:r>
              <a:rPr lang="es-ES" sz="1800" b="0" i="0" u="sng" strike="noStrike" kern="1200" cap="none" spc="-65" baseline="0">
                <a:ln>
                  <a:noFill/>
                </a:ln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8CC764"/>
                  </a:solidFill>
                </a:uFill>
                <a:latin typeface="Trebuchet MS" pitchFamily="18"/>
                <a:ea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lang="es-ES" sz="1800" b="0" i="0" u="sng" strike="noStrike" kern="1200" cap="none" spc="-85" baseline="0">
                <a:ln>
                  <a:noFill/>
                </a:ln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8CC764"/>
                  </a:solidFill>
                </a:uFill>
                <a:latin typeface="Trebuchet MS" pitchFamily="18"/>
                <a:ea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lang="es-ES" sz="1800" b="0" i="0" u="sng" strike="noStrike" kern="1200" cap="none" spc="-125" baseline="0">
                <a:ln>
                  <a:noFill/>
                </a:ln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8CC764"/>
                  </a:solidFill>
                </a:uFill>
                <a:latin typeface="Trebuchet MS" pitchFamily="18"/>
                <a:ea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p:</a:t>
            </a:r>
            <a:r>
              <a:rPr lang="es-ES" sz="1800" b="0" i="0" u="sng" strike="noStrike" kern="1200" cap="none" spc="-300" baseline="0">
                <a:ln>
                  <a:noFill/>
                </a:ln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8CC764"/>
                  </a:solidFill>
                </a:uFill>
                <a:latin typeface="Trebuchet MS" pitchFamily="18"/>
                <a:ea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//</a:t>
            </a:r>
            <a:r>
              <a:rPr lang="es-ES" sz="1800" b="0" i="0" u="sng" strike="noStrike" kern="1200" cap="none" spc="-31" baseline="0">
                <a:ln>
                  <a:noFill/>
                </a:ln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8CC764"/>
                  </a:solidFill>
                </a:uFill>
                <a:latin typeface="Trebuchet MS" pitchFamily="18"/>
                <a:ea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</a:t>
            </a:r>
            <a:r>
              <a:rPr lang="es-ES" sz="1800" b="0" i="0" u="sng" strike="noStrike" kern="1200" cap="none" spc="-105" baseline="0">
                <a:ln>
                  <a:noFill/>
                </a:ln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8CC764"/>
                  </a:solidFill>
                </a:uFill>
                <a:latin typeface="Trebuchet MS" pitchFamily="18"/>
                <a:ea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</a:t>
            </a:r>
            <a:r>
              <a:rPr lang="es-ES" sz="1800" b="0" i="0" u="sng" strike="noStrike" kern="1200" cap="none" spc="-181" baseline="0">
                <a:ln>
                  <a:noFill/>
                </a:ln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8CC764"/>
                  </a:solidFill>
                </a:uFill>
                <a:latin typeface="Trebuchet MS" pitchFamily="18"/>
                <a:ea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s-ES" sz="1800" b="0" i="0" u="sng" strike="noStrike" kern="1200" cap="none" spc="-105" baseline="0">
                <a:ln>
                  <a:noFill/>
                </a:ln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8CC764"/>
                  </a:solidFill>
                </a:uFill>
                <a:latin typeface="Trebuchet MS" pitchFamily="18"/>
                <a:ea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</a:t>
            </a:r>
            <a:r>
              <a:rPr lang="es-ES" sz="1800" b="0" i="0" u="sng" strike="noStrike" kern="1200" cap="none" spc="9" baseline="0">
                <a:ln>
                  <a:noFill/>
                </a:ln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8CC764"/>
                  </a:solidFill>
                </a:uFill>
                <a:latin typeface="Trebuchet MS" pitchFamily="18"/>
                <a:ea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oo</a:t>
            </a:r>
            <a:r>
              <a:rPr lang="es-ES" sz="1800" b="0" i="0" u="sng" strike="noStrike" kern="1200" cap="none" spc="-96" baseline="0">
                <a:ln>
                  <a:noFill/>
                </a:ln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8CC764"/>
                  </a:solidFill>
                </a:uFill>
                <a:latin typeface="Trebuchet MS" pitchFamily="18"/>
                <a:ea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</a:t>
            </a:r>
            <a:r>
              <a:rPr lang="es-ES" sz="1800" b="0" i="0" u="sng" strike="noStrike" kern="1200" cap="none" spc="-54" baseline="0">
                <a:ln>
                  <a:noFill/>
                </a:ln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8CC764"/>
                  </a:solidFill>
                </a:uFill>
                <a:latin typeface="Trebuchet MS" pitchFamily="18"/>
                <a:ea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lang="es-ES" sz="1800" b="0" i="0" u="sng" strike="noStrike" kern="1200" cap="none" spc="-181" baseline="0">
                <a:ln>
                  <a:noFill/>
                </a:ln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8CC764"/>
                  </a:solidFill>
                </a:uFill>
                <a:latin typeface="Trebuchet MS" pitchFamily="18"/>
                <a:ea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s-ES" sz="1800" b="0" i="0" u="sng" strike="noStrike" kern="1200" cap="none" spc="-71" baseline="0">
                <a:ln>
                  <a:noFill/>
                </a:ln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8CC764"/>
                  </a:solidFill>
                </a:uFill>
                <a:latin typeface="Trebuchet MS" pitchFamily="18"/>
                <a:ea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</a:t>
            </a:r>
            <a:r>
              <a:rPr lang="es-ES" sz="1800" b="0" i="0" u="sng" strike="noStrike" kern="1200" cap="none" spc="9" baseline="0">
                <a:ln>
                  <a:noFill/>
                </a:ln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8CC764"/>
                  </a:solidFill>
                </a:uFill>
                <a:latin typeface="Trebuchet MS" pitchFamily="18"/>
                <a:ea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</a:t>
            </a:r>
            <a:r>
              <a:rPr lang="es-ES" sz="1800" b="0" i="0" u="sng" strike="noStrike" kern="1200" cap="none" spc="-79" baseline="0">
                <a:ln>
                  <a:noFill/>
                </a:ln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8CC764"/>
                  </a:solidFill>
                </a:uFill>
                <a:latin typeface="Trebuchet MS" pitchFamily="18"/>
                <a:ea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</a:t>
            </a:r>
            <a:r>
              <a:rPr lang="es-ES" sz="1800" b="0" i="0" u="sng" strike="noStrike" kern="1200" cap="none" spc="-300" baseline="0">
                <a:ln>
                  <a:noFill/>
                </a:ln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8CC764"/>
                  </a:solidFill>
                </a:uFill>
                <a:latin typeface="Trebuchet MS" pitchFamily="18"/>
                <a:ea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s-ES" sz="1800" b="0" i="0" u="sng" strike="noStrike" kern="1200" cap="none" spc="-159" baseline="0">
                <a:ln>
                  <a:noFill/>
                </a:ln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8CC764"/>
                  </a:solidFill>
                </a:uFill>
                <a:latin typeface="Trebuchet MS" pitchFamily="18"/>
                <a:ea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</a:t>
            </a:r>
            <a:r>
              <a:rPr lang="es-ES" sz="1800" b="0" i="0" u="sng" strike="noStrike" kern="1200" cap="none" spc="9" baseline="0">
                <a:ln>
                  <a:noFill/>
                </a:ln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8CC764"/>
                  </a:solidFill>
                </a:uFill>
                <a:latin typeface="Trebuchet MS" pitchFamily="18"/>
                <a:ea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</a:t>
            </a:r>
            <a:r>
              <a:rPr lang="es-ES" sz="1800" b="0" i="0" u="sng" strike="noStrike" kern="1200" cap="none" spc="-79" baseline="0">
                <a:ln>
                  <a:noFill/>
                </a:ln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8CC764"/>
                  </a:solidFill>
                </a:uFill>
                <a:latin typeface="Trebuchet MS" pitchFamily="18"/>
                <a:ea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</a:t>
            </a:r>
            <a:r>
              <a:rPr lang="es-ES" sz="1800" b="0" i="0" u="sng" strike="noStrike" kern="1200" cap="none" spc="-65" baseline="0">
                <a:ln>
                  <a:noFill/>
                </a:ln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8CC764"/>
                  </a:solidFill>
                </a:uFill>
                <a:latin typeface="Trebuchet MS" pitchFamily="18"/>
                <a:ea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lang="es-ES" sz="1800" b="0" i="0" u="sng" strike="noStrike" kern="1200" cap="none" spc="-34" baseline="0">
                <a:ln>
                  <a:noFill/>
                </a:ln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8CC764"/>
                  </a:solidFill>
                </a:uFill>
                <a:latin typeface="Trebuchet MS" pitchFamily="18"/>
                <a:ea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lang="es-ES" sz="1800" b="0" i="0" u="sng" strike="noStrike" kern="1200" cap="none" spc="-295" baseline="0">
                <a:ln>
                  <a:noFill/>
                </a:ln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8CC764"/>
                  </a:solidFill>
                </a:uFill>
                <a:latin typeface="Trebuchet MS" pitchFamily="18"/>
                <a:ea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s-ES" sz="1800" b="0" i="0" u="none" strike="noStrike" kern="1200" cap="none" spc="0" baseline="0">
                <a:ln>
                  <a:noFill/>
                </a:ln>
                <a:solidFill>
                  <a:srgbClr val="8DC764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51" baseline="0">
                <a:ln>
                  <a:noFill/>
                </a:ln>
                <a:solidFill>
                  <a:srgbClr val="8DC764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2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L</a:t>
            </a: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a</a:t>
            </a:r>
            <a:r>
              <a:rPr lang="es-ES" sz="1800" b="0" i="0" u="none" strike="noStrike" kern="1200" cap="none" spc="-2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s</a:t>
            </a:r>
            <a:r>
              <a:rPr lang="es-ES" sz="1800" b="0" i="0" u="none" strike="noStrike" kern="1200" cap="none" spc="28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9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fue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n</a:t>
            </a:r>
            <a:r>
              <a:rPr lang="es-ES" sz="1800" b="0" i="0" u="none" strike="noStrike" kern="1200" cap="none" spc="-6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t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-2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s</a:t>
            </a:r>
            <a:r>
              <a:rPr lang="es-ES" sz="1800" b="0" i="0" u="none" strike="noStrike" kern="1200" cap="none" spc="37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4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p</a:t>
            </a:r>
            <a:r>
              <a:rPr lang="es-ES" sz="1800" b="0" i="0" u="none" strike="noStrike" kern="1200" cap="none" spc="-6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r</a:t>
            </a:r>
            <a:r>
              <a:rPr lang="es-E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o</a:t>
            </a:r>
            <a:r>
              <a:rPr lang="es-ES" sz="1800" b="0" i="0" u="none" strike="noStrike" kern="1200" cap="none" spc="-6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v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ie</a:t>
            </a:r>
            <a:r>
              <a:rPr lang="es-ES" sz="1800" b="0" i="0" u="none" strike="noStrike" kern="1200" cap="none" spc="-7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ne</a:t>
            </a:r>
            <a:r>
              <a:rPr lang="es-ES" sz="1800" b="0" i="0" u="none" strike="noStrike" kern="1200" cap="none" spc="-6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n</a:t>
            </a:r>
            <a:r>
              <a:rPr lang="es-ES" sz="1800" b="0" i="0" u="none" strike="noStrike" kern="1200" cap="none" spc="17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6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d</a:t>
            </a:r>
            <a:r>
              <a:rPr lang="es-ES" sz="1800" b="0" i="0" u="none" strike="noStrike" kern="1200" cap="none" spc="-6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e </a:t>
            </a:r>
            <a:r>
              <a:rPr lang="es-ES" sz="1800" b="0" i="0" u="none" strike="noStrike" kern="1200" cap="none" spc="-4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9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l</a:t>
            </a:r>
            <a:r>
              <a:rPr lang="es-ES" sz="1800" b="0" i="0" u="none" strike="noStrike" kern="1200" cap="none" spc="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o</a:t>
            </a:r>
            <a:r>
              <a:rPr lang="es-ES" sz="1800" b="0" i="0" u="none" strike="noStrike" kern="1200" cap="none" spc="-2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s</a:t>
            </a:r>
            <a:r>
              <a:rPr lang="es-ES" sz="1800" b="0" i="0" u="none" strike="noStrike" kern="1200" cap="none" spc="1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3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s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43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r</a:t>
            </a:r>
            <a:r>
              <a:rPr lang="es-ES" sz="1800" b="0" i="0" u="none" strike="noStrike" kern="1200" cap="none" spc="-6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v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i</a:t>
            </a:r>
            <a:r>
              <a:rPr lang="es-ES" sz="1800" b="0" i="0" u="none" strike="noStrike" kern="1200" cap="none" spc="-6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d</a:t>
            </a:r>
            <a:r>
              <a:rPr lang="es-ES" sz="1800" b="0" i="0" u="none" strike="noStrike" kern="1200" cap="none" spc="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o</a:t>
            </a:r>
            <a:r>
              <a:rPr lang="es-ES" sz="1800" b="0" i="0" u="none" strike="noStrike" kern="1200" cap="none" spc="-1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r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-2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s</a:t>
            </a:r>
            <a:r>
              <a:rPr lang="es-ES" sz="1800" b="0" i="0" u="none" strike="noStrike" kern="1200" cap="none" spc="28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6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d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23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68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G</a:t>
            </a:r>
            <a:r>
              <a:rPr lang="es-ES" sz="1800" b="0" i="0" u="none" strike="noStrike" kern="1200" cap="none" spc="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oo</a:t>
            </a:r>
            <a:r>
              <a:rPr lang="es-ES" sz="1800" b="0" i="0" u="none" strike="noStrike" kern="1200" cap="none" spc="-9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gl</a:t>
            </a:r>
            <a:r>
              <a:rPr lang="es-ES" sz="1800" b="0" i="0" u="none" strike="noStrike" kern="1200" cap="none" spc="-5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-18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,</a:t>
            </a:r>
            <a:r>
              <a:rPr lang="es-ES" sz="1800" b="0" i="0" u="none" strike="noStrike" kern="1200" cap="none" spc="-8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3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s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3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5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bu</a:t>
            </a:r>
            <a:r>
              <a:rPr lang="es-ES" sz="1800" b="0" i="0" u="none" strike="noStrike" kern="1200" cap="none" spc="-5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s</a:t>
            </a:r>
            <a:r>
              <a:rPr lang="es-ES" sz="1800" b="0" i="0" u="none" strike="noStrike" kern="1200" cap="none" spc="-7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c</a:t>
            </a: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a</a:t>
            </a:r>
            <a:r>
              <a:rPr lang="es-ES" sz="1800" b="0" i="0" u="none" strike="noStrike" kern="1200" cap="none" spc="23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9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l</a:t>
            </a: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a</a:t>
            </a:r>
            <a:r>
              <a:rPr lang="es-ES" sz="1800" b="0" i="0" u="none" strike="noStrike" kern="1200" cap="none" spc="37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9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fue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n</a:t>
            </a:r>
            <a:r>
              <a:rPr lang="es-ES" sz="1800" b="0" i="0" u="none" strike="noStrike" kern="1200" cap="none" spc="-6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t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23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7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y</a:t>
            </a:r>
            <a:r>
              <a:rPr lang="es-E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57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3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s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68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7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pe</a:t>
            </a:r>
            <a:r>
              <a:rPr lang="es-ES" sz="1800" b="0" i="0" u="none" strike="noStrike" kern="1200" cap="none" spc="-9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ga </a:t>
            </a:r>
            <a:r>
              <a:rPr lang="es-ES" sz="1800" b="0" i="0" u="none" strike="noStrike" kern="1200" cap="none" spc="-6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9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el</a:t>
            </a:r>
            <a:r>
              <a:rPr lang="es-ES" sz="1800" b="0" i="0" u="none" strike="noStrike" kern="1200" cap="none" spc="17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5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código</a:t>
            </a:r>
            <a:r>
              <a:rPr lang="es-ES" sz="1800" b="0" i="0" u="none" strike="noStrike" kern="1200" cap="none" spc="-1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7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en</a:t>
            </a:r>
            <a:r>
              <a:rPr lang="es-ES" sz="1800" b="0" i="0" u="none" strike="noStrike" kern="1200" cap="none" spc="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10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la</a:t>
            </a:r>
            <a:r>
              <a:rPr lang="es-ES" sz="1800" b="0" i="0" u="none" strike="noStrike" kern="1200" cap="none" spc="43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10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página.</a:t>
            </a:r>
            <a:r>
              <a:rPr lang="es-ES" sz="1800" b="0" i="0" u="none" strike="noStrike" kern="1200" cap="none" spc="-9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6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Este</a:t>
            </a:r>
            <a:r>
              <a:rPr lang="es-ES" sz="1800" b="0" i="0" u="none" strike="noStrike" kern="1200" cap="none" spc="-3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3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recurso</a:t>
            </a:r>
            <a:r>
              <a:rPr lang="es-ES" sz="1800" b="0" i="0" u="none" strike="noStrike" kern="1200" cap="none" spc="-3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5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es</a:t>
            </a:r>
            <a:r>
              <a:rPr lang="es-ES" sz="1800" b="0" i="0" u="none" strike="noStrike" kern="1200" cap="none" spc="-3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gratuito.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sng" strike="noStrike" kern="1200" cap="none" spc="-99" baseline="0">
                <a:ln>
                  <a:noFill/>
                </a:ln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8CC764"/>
                  </a:solidFill>
                </a:uFill>
                <a:latin typeface="Trebuchet MS" pitchFamily="18"/>
                <a:ea typeface="DejaVu Sans"/>
                <a:cs typeface="DejaVu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http://www.fontsquirrel.com/</a:t>
            </a:r>
            <a:r>
              <a:rPr lang="es-ES" sz="1800" b="0" i="0" u="none" strike="noStrike" kern="1200" cap="none" spc="-96" baseline="0">
                <a:ln>
                  <a:noFill/>
                </a:ln>
                <a:solidFill>
                  <a:srgbClr val="8DC76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3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Ofrece</a:t>
            </a:r>
            <a:r>
              <a:rPr lang="es-ES" sz="1800" b="0" i="0" u="none" strike="noStrike" kern="1200" cap="none" spc="-3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4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sus</a:t>
            </a:r>
            <a:r>
              <a:rPr lang="es-ES" sz="1800" b="0" i="0" u="none" strike="noStrike" kern="1200" cap="none" spc="-3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7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fuentes</a:t>
            </a:r>
            <a:r>
              <a:rPr lang="es-ES" sz="1800" b="0" i="0" u="none" strike="noStrike" kern="1200" cap="none" spc="-7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 de </a:t>
            </a:r>
            <a:r>
              <a:rPr lang="es-ES" sz="1800" b="0" i="0" u="none" strike="noStrike" kern="1200" cap="none" spc="-34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15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f</a:t>
            </a:r>
            <a:r>
              <a:rPr lang="es-ES" sz="1800" b="0" i="0" u="none" strike="noStrike" kern="1200" cap="none" spc="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o</a:t>
            </a:r>
            <a:r>
              <a:rPr lang="es-ES" sz="1800" b="0" i="0" u="none" strike="noStrike" kern="1200" cap="none" spc="3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r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m</a:t>
            </a: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a</a:t>
            </a:r>
            <a:r>
              <a:rPr lang="es-ES" sz="1800" b="0" i="0" u="none" strike="noStrike" kern="1200" cap="none" spc="1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9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g</a:t>
            </a:r>
            <a:r>
              <a:rPr lang="es-ES" sz="1800" b="0" i="0" u="none" strike="noStrike" kern="1200" cap="none" spc="3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r</a:t>
            </a: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a</a:t>
            </a:r>
            <a:r>
              <a:rPr lang="es-ES" sz="1800" b="0" i="0" u="none" strike="noStrike" kern="1200" cap="none" spc="-8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t</a:t>
            </a:r>
            <a:r>
              <a:rPr lang="es-ES" sz="1800" b="0" i="0" u="none" strike="noStrike" kern="1200" cap="none" spc="-7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ui</a:t>
            </a:r>
            <a:r>
              <a:rPr lang="es-ES" sz="1800" b="0" i="0" u="none" strike="noStrike" kern="1200" cap="none" spc="-8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t</a:t>
            </a: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sng" strike="noStrike" kern="1200" cap="none" spc="-139" baseline="0">
                <a:ln>
                  <a:noFill/>
                </a:ln>
                <a:solidFill>
                  <a:srgbClr val="8DC764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8CC764"/>
                  </a:solidFill>
                </a:uFill>
                <a:latin typeface="Trebuchet MS" pitchFamily="18"/>
                <a:ea typeface="DejaVu Sans"/>
                <a:cs typeface="DejaVu Sans"/>
              </a:rPr>
              <a:t>T</a:t>
            </a:r>
            <a:r>
              <a:rPr lang="es-ES" sz="1800" b="0" i="0" u="sng" strike="noStrike" kern="1200" cap="none" spc="-71" baseline="0">
                <a:ln>
                  <a:noFill/>
                </a:ln>
                <a:solidFill>
                  <a:srgbClr val="8DC764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8CC764"/>
                  </a:solidFill>
                </a:uFill>
                <a:latin typeface="Trebuchet MS" pitchFamily="18"/>
                <a:ea typeface="DejaVu Sans"/>
                <a:cs typeface="DejaVu Sans"/>
              </a:rPr>
              <a:t>y</a:t>
            </a:r>
            <a:r>
              <a:rPr lang="es-ES" sz="1800" b="0" i="0" u="sng" strike="noStrike" kern="1200" cap="none" spc="-74" baseline="0">
                <a:ln>
                  <a:noFill/>
                </a:ln>
                <a:solidFill>
                  <a:srgbClr val="8DC764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8CC764"/>
                  </a:solidFill>
                </a:uFill>
                <a:latin typeface="Trebuchet MS" pitchFamily="18"/>
                <a:ea typeface="DejaVu Sans"/>
                <a:cs typeface="DejaVu Sans"/>
              </a:rPr>
              <a:t>pe</a:t>
            </a:r>
            <a:r>
              <a:rPr lang="es-ES" sz="1800" b="0" i="0" u="sng" strike="noStrike" kern="1200" cap="none" spc="-34" baseline="0">
                <a:ln>
                  <a:noFill/>
                </a:ln>
                <a:solidFill>
                  <a:srgbClr val="8DC764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8CC764"/>
                  </a:solidFill>
                </a:uFill>
                <a:latin typeface="Trebuchet MS" pitchFamily="18"/>
                <a:ea typeface="DejaVu Sans"/>
                <a:cs typeface="DejaVu Sans"/>
              </a:rPr>
              <a:t>k</a:t>
            </a:r>
            <a:r>
              <a:rPr lang="es-ES" sz="1800" b="0" i="0" u="sng" strike="noStrike" kern="1200" cap="none" spc="-79" baseline="0">
                <a:ln>
                  <a:noFill/>
                </a:ln>
                <a:solidFill>
                  <a:srgbClr val="8DC764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8CC764"/>
                  </a:solidFill>
                </a:uFill>
                <a:latin typeface="Trebuchet MS" pitchFamily="18"/>
                <a:ea typeface="DejaVu Sans"/>
                <a:cs typeface="DejaVu Sans"/>
              </a:rPr>
              <a:t>i</a:t>
            </a:r>
            <a:r>
              <a:rPr lang="es-ES" sz="1800" b="0" i="0" u="sng" strike="noStrike" kern="1200" cap="none" spc="-85" baseline="0">
                <a:ln>
                  <a:noFill/>
                </a:ln>
                <a:solidFill>
                  <a:srgbClr val="8DC764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8CC764"/>
                  </a:solidFill>
                </a:uFill>
                <a:latin typeface="Trebuchet MS" pitchFamily="18"/>
                <a:ea typeface="DejaVu Sans"/>
                <a:cs typeface="DejaVu Sans"/>
              </a:rPr>
              <a:t>t</a:t>
            </a:r>
            <a:r>
              <a:rPr lang="es-ES" sz="1800" b="0" i="0" u="none" strike="noStrike" kern="1200" cap="none" spc="-18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.</a:t>
            </a:r>
            <a:r>
              <a:rPr lang="es-ES" sz="1800" b="0" i="0" u="none" strike="noStrike" kern="1200" cap="none" spc="-9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3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S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43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r</a:t>
            </a:r>
            <a:r>
              <a:rPr lang="es-ES" sz="1800" b="0" i="0" u="none" strike="noStrike" kern="1200" cap="none" spc="-6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v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i</a:t>
            </a:r>
            <a:r>
              <a:rPr lang="es-ES" sz="1800" b="0" i="0" u="none" strike="noStrike" kern="1200" cap="none" spc="-7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c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i</a:t>
            </a:r>
            <a:r>
              <a:rPr lang="es-ES" sz="1800" b="0" i="0" u="none" strike="noStrike" kern="1200" cap="none" spc="1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o</a:t>
            </a:r>
            <a:r>
              <a:rPr lang="es-ES" sz="1800" b="0" i="0" u="none" strike="noStrike" kern="1200" cap="none" spc="17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6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d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-9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88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A</a:t>
            </a:r>
            <a:r>
              <a:rPr lang="es-ES" sz="1800" b="0" i="0" u="none" strike="noStrike" kern="1200" cap="none" spc="-6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d</a:t>
            </a:r>
            <a:r>
              <a:rPr lang="es-ES" sz="1800" b="0" i="0" u="none" strike="noStrike" kern="1200" cap="none" spc="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o</a:t>
            </a:r>
            <a:r>
              <a:rPr lang="es-ES" sz="1800" b="0" i="0" u="none" strike="noStrike" kern="1200" cap="none" spc="-7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be</a:t>
            </a:r>
            <a:r>
              <a:rPr lang="es-ES" sz="1800" b="0" i="0" u="none" strike="noStrike" kern="1200" cap="none" spc="3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6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d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23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9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pa</a:t>
            </a:r>
            <a:r>
              <a:rPr lang="es-ES" sz="1800" b="0" i="0" u="none" strike="noStrike" kern="1200" cap="none" spc="-10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g</a:t>
            </a:r>
            <a:r>
              <a:rPr lang="es-ES" sz="1800" b="0" i="0" u="none" strike="noStrike" kern="1200" cap="none" spc="1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o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sng" strike="noStrike" kern="1200" cap="none" spc="108" baseline="0">
                <a:ln>
                  <a:noFill/>
                </a:ln>
                <a:solidFill>
                  <a:srgbClr val="8DC764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8CC764"/>
                  </a:solidFill>
                </a:uFill>
                <a:latin typeface="Trebuchet MS" pitchFamily="18"/>
                <a:ea typeface="DejaVu Sans"/>
                <a:cs typeface="DejaVu Sans"/>
              </a:rPr>
              <a:t>W</a:t>
            </a:r>
            <a:r>
              <a:rPr lang="es-ES" sz="1800" b="0" i="0" u="sng" strike="noStrike" kern="1200" cap="none" spc="-79" baseline="0">
                <a:ln>
                  <a:noFill/>
                </a:ln>
                <a:solidFill>
                  <a:srgbClr val="8DC764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8CC764"/>
                  </a:solidFill>
                </a:uFill>
                <a:latin typeface="Trebuchet MS" pitchFamily="18"/>
                <a:ea typeface="DejaVu Sans"/>
                <a:cs typeface="DejaVu Sans"/>
              </a:rPr>
              <a:t>e</a:t>
            </a:r>
            <a:r>
              <a:rPr lang="es-ES" sz="1800" b="0" i="0" u="sng" strike="noStrike" kern="1200" cap="none" spc="-74" baseline="0">
                <a:ln>
                  <a:noFill/>
                </a:ln>
                <a:solidFill>
                  <a:srgbClr val="8DC764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8CC764"/>
                  </a:solidFill>
                </a:uFill>
                <a:latin typeface="Trebuchet MS" pitchFamily="18"/>
                <a:ea typeface="DejaVu Sans"/>
                <a:cs typeface="DejaVu Sans"/>
              </a:rPr>
              <a:t>bi</a:t>
            </a:r>
            <a:r>
              <a:rPr lang="es-ES" sz="1800" b="0" i="0" u="sng" strike="noStrike" kern="1200" cap="none" spc="-45" baseline="0">
                <a:ln>
                  <a:noFill/>
                </a:ln>
                <a:solidFill>
                  <a:srgbClr val="8DC764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8CC764"/>
                  </a:solidFill>
                </a:uFill>
                <a:latin typeface="Trebuchet MS" pitchFamily="18"/>
                <a:ea typeface="DejaVu Sans"/>
                <a:cs typeface="DejaVu Sans"/>
              </a:rPr>
              <a:t>nk</a:t>
            </a:r>
            <a:r>
              <a:rPr lang="es-ES" sz="1800" b="0" i="0" u="none" strike="noStrike" kern="1200" cap="none" spc="-18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.</a:t>
            </a:r>
            <a:r>
              <a:rPr lang="es-ES" sz="1800" b="0" i="0" u="none" strike="noStrike" kern="1200" cap="none" spc="-11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167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O</a:t>
            </a:r>
            <a:r>
              <a:rPr lang="es-ES" sz="1800" b="0" i="0" u="none" strike="noStrike" kern="1200" cap="none" spc="-7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f</a:t>
            </a:r>
            <a:r>
              <a:rPr lang="es-ES" sz="1800" b="0" i="0" u="none" strike="noStrike" kern="1200" cap="none" spc="-9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r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-7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c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23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una</a:t>
            </a:r>
            <a:r>
              <a:rPr lang="es-ES" sz="1800" b="0" i="0" u="none" strike="noStrike" kern="1200" cap="none" spc="37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3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pr</a:t>
            </a:r>
            <a:r>
              <a:rPr lang="es-ES" sz="1800" b="0" i="0" u="none" strike="noStrike" kern="1200" cap="none" spc="-7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ue</a:t>
            </a:r>
            <a:r>
              <a:rPr lang="es-ES" sz="1800" b="0" i="0" u="none" strike="noStrike" kern="1200" cap="none" spc="-9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ba</a:t>
            </a:r>
            <a:r>
              <a:rPr lang="es-ES" sz="1800" b="0" i="0" u="none" strike="noStrike" kern="1200" cap="none" spc="23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9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g</a:t>
            </a:r>
            <a:r>
              <a:rPr lang="es-ES" sz="1800" b="0" i="0" u="none" strike="noStrike" kern="1200" cap="none" spc="3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r</a:t>
            </a: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a</a:t>
            </a:r>
            <a:r>
              <a:rPr lang="es-ES" sz="1800" b="0" i="0" u="none" strike="noStrike" kern="1200" cap="none" spc="-8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t</a:t>
            </a:r>
            <a:r>
              <a:rPr lang="es-ES" sz="1800" b="0" i="0" u="none" strike="noStrike" kern="1200" cap="none" spc="-7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ui</a:t>
            </a:r>
            <a:r>
              <a:rPr lang="es-ES" sz="1800" b="0" i="0" u="none" strike="noStrike" kern="1200" cap="none" spc="-8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t</a:t>
            </a: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sng" strike="noStrike" kern="1200" cap="none" spc="-51" baseline="0">
                <a:ln>
                  <a:noFill/>
                </a:ln>
                <a:solidFill>
                  <a:srgbClr val="8DC764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8CC764"/>
                  </a:solidFill>
                </a:uFill>
                <a:latin typeface="Trebuchet MS" pitchFamily="18"/>
                <a:ea typeface="DejaVu Sans"/>
                <a:cs typeface="DejaVu Sans"/>
              </a:rPr>
              <a:t>FontDeck.</a:t>
            </a:r>
            <a:r>
              <a:rPr lang="es-ES" sz="1800" b="0" i="0" u="none" strike="noStrike" kern="1200" cap="none" spc="-164" baseline="0">
                <a:ln>
                  <a:noFill/>
                </a:ln>
                <a:solidFill>
                  <a:srgbClr val="8DC76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2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Solo </a:t>
            </a:r>
            <a:r>
              <a:rPr lang="es-ES" sz="1800" b="0" i="0" u="none" strike="noStrike" kern="1200" cap="none" spc="-6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se</a:t>
            </a:r>
            <a:r>
              <a:rPr lang="es-ES" sz="1800" b="0" i="0" u="none" strike="noStrike" kern="1200" cap="none" spc="-2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9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pagan</a:t>
            </a:r>
            <a:r>
              <a:rPr lang="es-ES" sz="1800" b="0" i="0" u="none" strike="noStrike" kern="1200" cap="none" spc="-5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las</a:t>
            </a:r>
            <a:r>
              <a:rPr lang="es-ES" sz="1800" b="0" i="0" u="none" strike="noStrike" kern="1200" cap="none" spc="-3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7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fuentes</a:t>
            </a:r>
            <a:r>
              <a:rPr lang="es-ES" sz="1800" b="0" i="0" u="none" strike="noStrike" kern="1200" cap="none" spc="-2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7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que</a:t>
            </a:r>
            <a:r>
              <a:rPr lang="es-ES" sz="1800" b="0" i="0" u="none" strike="noStrike" kern="1200" cap="none" spc="-3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6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se</a:t>
            </a:r>
            <a:r>
              <a:rPr lang="es-ES" sz="1800" b="0" i="0" u="none" strike="noStrike" kern="1200" cap="none" spc="-2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7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utilicen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sng" strike="noStrike" kern="1200" cap="none" spc="-113" baseline="0">
                <a:ln>
                  <a:noFill/>
                </a:ln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8CC764"/>
                  </a:solidFill>
                </a:uFill>
                <a:latin typeface="Trebuchet MS" pitchFamily="18"/>
                <a:ea typeface="DejaVu Sans"/>
                <a:cs typeface="DejaVu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http://www.dafont.com/es/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sng" strike="noStrike" kern="1200" cap="none" spc="-99" baseline="0">
                <a:ln>
                  <a:noFill/>
                </a:ln>
                <a:solidFill>
                  <a:srgbClr val="8DC764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8CC764"/>
                  </a:solidFill>
                </a:uFill>
                <a:latin typeface="Trebuchet MS" pitchFamily="18"/>
                <a:ea typeface="DejaVu Sans"/>
                <a:cs typeface="DejaVu Sans"/>
              </a:rPr>
              <a:t>https://typekit.com/fonts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DBDB374-14CB-9715-D699-276FE367C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/>
              <a:t>10_10_2022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EBA7C0F-BFC8-2522-CDE3-7563D3B73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D2D8C5-37EA-464D-976D-5E027364B496}" type="slidenum">
              <a:rPr lang="es-ES" smtClean="0"/>
              <a:t>16</a:t>
            </a:fld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3D636-EF84-362D-5B0A-6259D5F5146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450000"/>
            <a:ext cx="8640000" cy="630000"/>
          </a:xfrm>
        </p:spPr>
        <p:txBody>
          <a:bodyPr vert="horz"/>
          <a:lstStyle/>
          <a:p>
            <a:pPr marL="2040119" lvl="0">
              <a:spcBef>
                <a:spcPts val="145"/>
              </a:spcBef>
            </a:pPr>
            <a:r>
              <a:rPr lang="es-E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UNIDAD 1: PLANIFICACIÓN DE INTERFACES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FEA3B-FABA-356E-D599-B57571F02B9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0000" y="1260000"/>
            <a:ext cx="9000000" cy="3240000"/>
          </a:xfrm>
        </p:spPr>
        <p:txBody>
          <a:bodyPr vert="horz" anchor="ctr"/>
          <a:lstStyle/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r>
              <a:rPr lang="es-ES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					</a:t>
            </a: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812248-16AF-5AC0-FE7D-69BD1E806A59}"/>
              </a:ext>
            </a:extLst>
          </p:cNvPr>
          <p:cNvSpPr txBox="1"/>
          <p:nvPr/>
        </p:nvSpPr>
        <p:spPr>
          <a:xfrm rot="21597600">
            <a:off x="591749" y="1262981"/>
            <a:ext cx="8989920" cy="3866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 dirty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4.</a:t>
            </a:r>
            <a:r>
              <a:rPr lang="es-ES" sz="2200" b="0" i="0" u="none" strike="noStrike" kern="1200" cap="none" spc="-119" baseline="0" dirty="0">
                <a:ln>
                  <a:noFill/>
                </a:ln>
                <a:solidFill>
                  <a:srgbClr val="5983B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Color</a:t>
            </a:r>
            <a:r>
              <a:rPr lang="es-ES" sz="2200" b="0" i="0" u="none" strike="noStrike" kern="1200" cap="none" spc="-119" baseline="0" dirty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, </a:t>
            </a:r>
            <a:r>
              <a:rPr lang="es-ES" sz="2200" b="0" i="0" u="none" strike="noStrike" kern="1200" cap="none" spc="-119" baseline="0" dirty="0">
                <a:ln>
                  <a:noFill/>
                </a:ln>
                <a:solidFill>
                  <a:srgbClr val="5983B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Tipografía</a:t>
            </a:r>
            <a:r>
              <a:rPr lang="es-ES" sz="2200" b="0" i="0" u="none" strike="noStrike" kern="1200" cap="none" spc="-119" baseline="0" dirty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 e </a:t>
            </a:r>
            <a:r>
              <a:rPr lang="es-ES" sz="2200" b="0" i="0" u="none" strike="noStrike" kern="1200" cap="none" spc="-119" baseline="0" dirty="0">
                <a:ln>
                  <a:noFill/>
                </a:ln>
                <a:solidFill>
                  <a:srgbClr val="C9211E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Iconos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buNone/>
              <a:tabLst/>
            </a:pPr>
            <a:endParaRPr lang="es-ES" sz="1800" b="0" i="0" u="none" strike="noStrike" kern="1200" cap="none" spc="-119" baseline="0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buNone/>
              <a:tabLst/>
            </a:pPr>
            <a:endParaRPr lang="es-ES" sz="1800" b="0" i="0" u="none" strike="noStrike" kern="1200" cap="none" spc="-119" baseline="0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3200" b="0" i="0" u="none" strike="noStrike" kern="1200" dirty="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 dirty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8A9995-DE23-3D11-5BD8-7872A0737F98}"/>
              </a:ext>
            </a:extLst>
          </p:cNvPr>
          <p:cNvSpPr txBox="1"/>
          <p:nvPr/>
        </p:nvSpPr>
        <p:spPr>
          <a:xfrm>
            <a:off x="360178" y="1659700"/>
            <a:ext cx="9222840" cy="3072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2330"/>
              </a:spcBef>
              <a:spcAft>
                <a:spcPts val="850"/>
              </a:spcAft>
              <a:buNone/>
              <a:tabLst>
                <a:tab pos="203040" algn="l"/>
              </a:tabLst>
            </a:pPr>
            <a:r>
              <a:rPr lang="es-ES" sz="1700" b="0" i="0" u="none" strike="noStrike" kern="1200" cap="none" spc="102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A</a:t>
            </a:r>
            <a:r>
              <a:rPr lang="es-ES" sz="1700" b="0" i="0" u="none" strike="noStrike" kern="1200" cap="none" spc="-111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l</a:t>
            </a:r>
            <a:r>
              <a:rPr lang="es-ES" sz="1700" b="0" i="0" u="none" strike="noStrike" kern="1200" cap="none" spc="9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700" b="0" i="0" u="none" strike="noStrike" kern="1200" cap="none" spc="-85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c</a:t>
            </a:r>
            <a:r>
              <a:rPr lang="es-ES" sz="1700" b="0" i="0" u="none" strike="noStrike" kern="1200" cap="none" spc="-2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r</a:t>
            </a:r>
            <a:r>
              <a:rPr lang="es-ES" sz="1700" b="0" i="0" u="none" strike="noStrike" kern="1200" cap="none" spc="-99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</a:t>
            </a:r>
            <a:r>
              <a:rPr lang="es-ES" sz="1700" b="0" i="0" u="none" strike="noStrike" kern="1200" cap="none" spc="-139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a</a:t>
            </a:r>
            <a:r>
              <a:rPr lang="es-ES" sz="1700" b="0" i="0" u="none" strike="noStrike" kern="1200" cap="none" spc="9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r</a:t>
            </a:r>
            <a:r>
              <a:rPr lang="es-ES" sz="1700" b="0" i="0" u="none" strike="noStrike" kern="1200" cap="none" spc="37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700" b="0" i="0" u="none" strike="noStrike" kern="1200" cap="none" spc="-6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u</a:t>
            </a:r>
            <a:r>
              <a:rPr lang="es-ES" sz="1700" b="0" i="0" u="none" strike="noStrike" kern="1200" cap="none" spc="-65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n</a:t>
            </a:r>
            <a:r>
              <a:rPr lang="es-ES" sz="1700" b="0" i="0" u="none" strike="noStrike" kern="1200" cap="none" spc="23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700" b="0" i="0" u="none" strike="noStrike" kern="1200" cap="none" spc="-31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s</a:t>
            </a:r>
            <a:r>
              <a:rPr lang="es-ES" sz="1700" b="0" i="0" u="none" strike="noStrike" kern="1200" cap="none" spc="-96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i</a:t>
            </a:r>
            <a:r>
              <a:rPr lang="es-ES" sz="1700" b="0" i="0" u="none" strike="noStrike" kern="1200" cap="none" spc="-31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s</a:t>
            </a:r>
            <a:r>
              <a:rPr lang="es-ES" sz="1700" b="0" i="0" u="none" strike="noStrike" kern="1200" cap="none" spc="-91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t</a:t>
            </a:r>
            <a:r>
              <a:rPr lang="es-ES" sz="1700" b="0" i="0" u="none" strike="noStrike" kern="1200" cap="none" spc="-99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</a:t>
            </a:r>
            <a:r>
              <a:rPr lang="es-ES" sz="1700" b="0" i="0" u="none" strike="noStrike" kern="1200" cap="none" spc="-85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m</a:t>
            </a:r>
            <a:r>
              <a:rPr lang="es-ES" sz="1700" b="0" i="0" u="none" strike="noStrike" kern="1200" cap="none" spc="-139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a</a:t>
            </a:r>
            <a:r>
              <a:rPr lang="es-ES" sz="1700" b="0" i="0" u="none" strike="noStrike" kern="1200" cap="none" spc="17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700" b="0" i="0" u="none" strike="noStrike" kern="1200" cap="none" spc="-65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d</a:t>
            </a:r>
            <a:r>
              <a:rPr lang="es-ES" sz="1700" b="0" i="0" u="none" strike="noStrike" kern="1200" cap="none" spc="-96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</a:t>
            </a:r>
            <a:r>
              <a:rPr lang="es-ES" sz="1700" b="0" i="0" u="none" strike="noStrike" kern="1200" cap="none" spc="28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700" b="0" i="0" u="none" strike="noStrike" kern="1200" cap="none" spc="-96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i</a:t>
            </a:r>
            <a:r>
              <a:rPr lang="es-ES" sz="1700" b="0" i="0" u="none" strike="noStrike" kern="1200" cap="none" spc="-85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c</a:t>
            </a:r>
            <a:r>
              <a:rPr lang="es-ES" sz="1700" b="0" i="0" u="none" strike="noStrike" kern="1200" cap="none" spc="23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o</a:t>
            </a:r>
            <a:r>
              <a:rPr lang="es-ES" sz="1700" b="0" i="0" u="none" strike="noStrike" kern="1200" cap="none" spc="-6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n</a:t>
            </a:r>
            <a:r>
              <a:rPr lang="es-ES" sz="1700" b="0" i="0" u="none" strike="noStrike" kern="1200" cap="none" spc="23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o</a:t>
            </a:r>
            <a:r>
              <a:rPr lang="es-ES" sz="1700" b="0" i="0" u="none" strike="noStrike" kern="1200" cap="none" spc="-26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s </a:t>
            </a:r>
            <a:r>
              <a:rPr lang="es-ES" sz="1700" b="0" i="0" u="none" strike="noStrike" kern="1200" cap="none" spc="-2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700" b="0" i="0" u="none" strike="noStrike" kern="1200" cap="none" spc="-65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d</a:t>
            </a:r>
            <a:r>
              <a:rPr lang="es-ES" sz="1700" b="0" i="0" u="none" strike="noStrike" kern="1200" cap="none" spc="-99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</a:t>
            </a:r>
            <a:r>
              <a:rPr lang="es-ES" sz="1700" b="0" i="0" u="none" strike="noStrike" kern="1200" cap="none" spc="-74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b</a:t>
            </a:r>
            <a:r>
              <a:rPr lang="es-ES" sz="1700" b="0" i="0" u="none" strike="noStrike" kern="1200" cap="none" spc="-99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</a:t>
            </a:r>
            <a:r>
              <a:rPr lang="es-ES" sz="1700" b="0" i="0" u="none" strike="noStrike" kern="1200" cap="none" spc="-85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m</a:t>
            </a:r>
            <a:r>
              <a:rPr lang="es-ES" sz="1700" b="0" i="0" u="none" strike="noStrike" kern="1200" cap="none" spc="23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o</a:t>
            </a:r>
            <a:r>
              <a:rPr lang="es-ES" sz="1700" b="0" i="0" u="none" strike="noStrike" kern="1200" cap="none" spc="-31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s</a:t>
            </a:r>
            <a:r>
              <a:rPr lang="es-ES" sz="1700" b="0" i="0" u="none" strike="noStrike" kern="1200" cap="none" spc="-6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700" b="0" i="0" u="none" strike="noStrike" kern="1200" cap="none" spc="-85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c</a:t>
            </a:r>
            <a:r>
              <a:rPr lang="es-ES" sz="1700" b="0" i="0" u="none" strike="noStrike" kern="1200" cap="none" spc="23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o</a:t>
            </a:r>
            <a:r>
              <a:rPr lang="es-ES" sz="1700" b="0" i="0" u="none" strike="noStrike" kern="1200" cap="none" spc="-6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n</a:t>
            </a:r>
            <a:r>
              <a:rPr lang="es-ES" sz="1700" b="0" i="0" u="none" strike="noStrike" kern="1200" cap="none" spc="-31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s</a:t>
            </a:r>
            <a:r>
              <a:rPr lang="es-ES" sz="1700" b="0" i="0" u="none" strike="noStrike" kern="1200" cap="none" spc="-96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i</a:t>
            </a:r>
            <a:r>
              <a:rPr lang="es-ES" sz="1700" b="0" i="0" u="none" strike="noStrike" kern="1200" cap="none" spc="-65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d</a:t>
            </a:r>
            <a:r>
              <a:rPr lang="es-ES" sz="1700" b="0" i="0" u="none" strike="noStrike" kern="1200" cap="none" spc="-99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</a:t>
            </a:r>
            <a:r>
              <a:rPr lang="es-ES" sz="1700" b="0" i="0" u="none" strike="noStrike" kern="1200" cap="none" spc="3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r</a:t>
            </a:r>
            <a:r>
              <a:rPr lang="es-ES" sz="1700" b="0" i="0" u="none" strike="noStrike" kern="1200" cap="none" spc="-139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a</a:t>
            </a:r>
            <a:r>
              <a:rPr lang="es-ES" sz="1700" b="0" i="0" u="none" strike="noStrike" kern="1200" cap="none" spc="62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r</a:t>
            </a:r>
            <a:r>
              <a:rPr lang="es-ES" sz="1700" b="0" i="0" u="none" strike="noStrike" kern="1200" cap="none" spc="-21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>
                <a:tab pos="340200" algn="l"/>
              </a:tabLst>
            </a:pPr>
            <a:r>
              <a:rPr lang="es-ES" sz="1700" b="0" i="0" u="none" strike="noStrike" kern="1200" cap="none" spc="-26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L</a:t>
            </a:r>
            <a:r>
              <a:rPr lang="es-ES" sz="1700" b="0" i="0" u="none" strike="noStrike" kern="1200" cap="none" spc="-119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a</a:t>
            </a:r>
            <a:r>
              <a:rPr lang="es-ES" sz="1700" b="0" i="0" u="none" strike="noStrike" kern="1200" cap="none" spc="11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700" b="0" i="0" u="none" strike="noStrike" kern="1200" cap="none" spc="-14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r</a:t>
            </a:r>
            <a:r>
              <a:rPr lang="es-ES" sz="1700" b="0" i="0" u="none" strike="noStrike" kern="1200" cap="none" spc="-79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</a:t>
            </a:r>
            <a:r>
              <a:rPr lang="es-ES" sz="1700" b="0" i="0" u="none" strike="noStrike" kern="1200" cap="none" spc="-96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l</a:t>
            </a:r>
            <a:r>
              <a:rPr lang="es-ES" sz="1700" b="0" i="0" u="none" strike="noStrike" kern="1200" cap="none" spc="-119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a</a:t>
            </a:r>
            <a:r>
              <a:rPr lang="es-ES" sz="1700" b="0" i="0" u="none" strike="noStrike" kern="1200" cap="none" spc="-71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c</a:t>
            </a:r>
            <a:r>
              <a:rPr lang="es-ES" sz="1700" b="0" i="0" u="none" strike="noStrike" kern="1200" cap="none" spc="-79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i</a:t>
            </a:r>
            <a:r>
              <a:rPr lang="es-ES" sz="1700" b="0" i="0" u="none" strike="noStrike" kern="1200" cap="none" spc="9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ó</a:t>
            </a:r>
            <a:r>
              <a:rPr lang="es-ES" sz="1700" b="0" i="0" u="none" strike="noStrike" kern="1200" cap="none" spc="-6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n</a:t>
            </a:r>
            <a:r>
              <a:rPr lang="es-ES" sz="1700" b="0" i="0" u="none" strike="noStrike" kern="1200" cap="none" spc="17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700" b="0" i="0" u="none" strike="noStrike" kern="1200" cap="none" spc="-79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en</a:t>
            </a:r>
            <a:r>
              <a:rPr lang="es-ES" sz="1700" b="0" i="0" u="none" strike="noStrike" kern="1200" cap="none" spc="-65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t</a:t>
            </a:r>
            <a:r>
              <a:rPr lang="es-ES" sz="1700" b="0" i="0" u="none" strike="noStrike" kern="1200" cap="none" spc="-14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r</a:t>
            </a:r>
            <a:r>
              <a:rPr lang="es-ES" sz="1700" b="0" i="0" u="none" strike="noStrike" kern="1200" cap="none" spc="-79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</a:t>
            </a:r>
            <a:r>
              <a:rPr lang="es-ES" sz="1700" b="0" i="0" u="none" strike="noStrike" kern="1200" cap="none" spc="23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700" b="0" i="0" u="none" strike="noStrike" kern="1200" cap="none" spc="-96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l</a:t>
            </a:r>
            <a:r>
              <a:rPr lang="es-ES" sz="1700" b="0" i="0" u="none" strike="noStrike" kern="1200" cap="none" spc="-119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a</a:t>
            </a:r>
            <a:r>
              <a:rPr lang="es-ES" sz="1700" b="0" i="0" u="none" strike="noStrike" kern="1200" cap="none" spc="23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700" b="0" i="0" u="none" strike="noStrike" kern="1200" cap="none" spc="-79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im</a:t>
            </a:r>
            <a:r>
              <a:rPr lang="es-ES" sz="1700" b="0" i="0" u="none" strike="noStrike" kern="1200" cap="none" spc="-119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a</a:t>
            </a:r>
            <a:r>
              <a:rPr lang="es-ES" sz="1700" b="0" i="0" u="none" strike="noStrike" kern="1200" cap="none" spc="-96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g</a:t>
            </a:r>
            <a:r>
              <a:rPr lang="es-ES" sz="1700" b="0" i="0" u="none" strike="noStrike" kern="1200" cap="none" spc="-79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</a:t>
            </a:r>
            <a:r>
              <a:rPr lang="es-ES" sz="1700" b="0" i="0" u="none" strike="noStrike" kern="1200" cap="none" spc="-6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n</a:t>
            </a:r>
            <a:r>
              <a:rPr lang="es-ES" sz="1700" b="0" i="0" u="none" strike="noStrike" kern="1200" cap="none" spc="17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700" b="0" i="0" u="none" strike="noStrike" kern="1200" cap="none" spc="-71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y</a:t>
            </a:r>
            <a:r>
              <a:rPr lang="es-ES" sz="1700" b="0" i="0" u="none" strike="noStrike" kern="1200" cap="none" spc="31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700" b="0" i="0" u="none" strike="noStrike" kern="1200" cap="none" spc="-34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s</a:t>
            </a:r>
            <a:r>
              <a:rPr lang="es-ES" sz="1700" b="0" i="0" u="none" strike="noStrike" kern="1200" cap="none" spc="-45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u </a:t>
            </a:r>
            <a:r>
              <a:rPr lang="es-ES" sz="1700" b="0" i="0" u="none" strike="noStrike" kern="1200" cap="none" spc="-31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700" b="0" i="0" u="none" strike="noStrike" kern="1200" cap="none" spc="-85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significado.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>
                <a:tab pos="340200" algn="l"/>
              </a:tabLst>
            </a:pPr>
            <a:r>
              <a:rPr lang="es-ES" sz="1700" b="0" i="0" u="none" strike="noStrike" kern="1200" cap="none" spc="-26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L</a:t>
            </a:r>
            <a:r>
              <a:rPr lang="es-ES" sz="1700" b="0" i="0" u="none" strike="noStrike" kern="1200" cap="none" spc="-119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a</a:t>
            </a:r>
            <a:r>
              <a:rPr lang="es-ES" sz="1700" b="0" i="0" u="none" strike="noStrike" kern="1200" cap="none" spc="11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700" b="0" i="0" u="none" strike="noStrike" kern="1200" cap="none" spc="-14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r</a:t>
            </a:r>
            <a:r>
              <a:rPr lang="es-ES" sz="1700" b="0" i="0" u="none" strike="noStrike" kern="1200" cap="none" spc="-79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</a:t>
            </a:r>
            <a:r>
              <a:rPr lang="es-ES" sz="1700" b="0" i="0" u="none" strike="noStrike" kern="1200" cap="none" spc="-96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l</a:t>
            </a:r>
            <a:r>
              <a:rPr lang="es-ES" sz="1700" b="0" i="0" u="none" strike="noStrike" kern="1200" cap="none" spc="-119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a</a:t>
            </a:r>
            <a:r>
              <a:rPr lang="es-ES" sz="1700" b="0" i="0" u="none" strike="noStrike" kern="1200" cap="none" spc="-71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c</a:t>
            </a:r>
            <a:r>
              <a:rPr lang="es-ES" sz="1700" b="0" i="0" u="none" strike="noStrike" kern="1200" cap="none" spc="-79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i</a:t>
            </a:r>
            <a:r>
              <a:rPr lang="es-ES" sz="1700" b="0" i="0" u="none" strike="noStrike" kern="1200" cap="none" spc="9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ó</a:t>
            </a:r>
            <a:r>
              <a:rPr lang="es-ES" sz="1700" b="0" i="0" u="none" strike="noStrike" kern="1200" cap="none" spc="-6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n</a:t>
            </a:r>
            <a:r>
              <a:rPr lang="es-ES" sz="1700" b="0" i="0" u="none" strike="noStrike" kern="1200" cap="none" spc="17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700" b="0" i="0" u="none" strike="noStrike" kern="1200" cap="none" spc="-79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en</a:t>
            </a:r>
            <a:r>
              <a:rPr lang="es-ES" sz="1700" b="0" i="0" u="none" strike="noStrike" kern="1200" cap="none" spc="-65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t</a:t>
            </a:r>
            <a:r>
              <a:rPr lang="es-ES" sz="1700" b="0" i="0" u="none" strike="noStrike" kern="1200" cap="none" spc="-14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r</a:t>
            </a:r>
            <a:r>
              <a:rPr lang="es-ES" sz="1700" b="0" i="0" u="none" strike="noStrike" kern="1200" cap="none" spc="-79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</a:t>
            </a:r>
            <a:r>
              <a:rPr lang="es-ES" sz="1700" b="0" i="0" u="none" strike="noStrike" kern="1200" cap="none" spc="23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700" b="0" i="0" u="none" strike="noStrike" kern="1200" cap="none" spc="-96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l</a:t>
            </a:r>
            <a:r>
              <a:rPr lang="es-ES" sz="1700" b="0" i="0" u="none" strike="noStrike" kern="1200" cap="none" spc="9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o</a:t>
            </a:r>
            <a:r>
              <a:rPr lang="es-ES" sz="1700" b="0" i="0" u="none" strike="noStrike" kern="1200" cap="none" spc="-26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s</a:t>
            </a:r>
            <a:r>
              <a:rPr lang="es-ES" sz="1700" b="0" i="0" u="none" strike="noStrike" kern="1200" cap="none" spc="28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700" b="0" i="0" u="none" strike="noStrike" kern="1200" cap="none" spc="-79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i</a:t>
            </a:r>
            <a:r>
              <a:rPr lang="es-ES" sz="1700" b="0" i="0" u="none" strike="noStrike" kern="1200" cap="none" spc="-71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c</a:t>
            </a:r>
            <a:r>
              <a:rPr lang="es-ES" sz="1700" b="0" i="0" u="none" strike="noStrike" kern="1200" cap="none" spc="9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o</a:t>
            </a:r>
            <a:r>
              <a:rPr lang="es-ES" sz="1700" b="0" i="0" u="none" strike="noStrike" kern="1200" cap="none" spc="-2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n</a:t>
            </a:r>
            <a:r>
              <a:rPr lang="es-ES" sz="1700" b="0" i="0" u="none" strike="noStrike" kern="1200" cap="none" spc="-26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os</a:t>
            </a:r>
            <a:r>
              <a:rPr lang="es-ES" sz="1700" b="0" i="0" u="none" strike="noStrike" kern="1200" cap="none" spc="37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700" b="0" i="0" u="none" strike="noStrike" kern="1200" cap="none" spc="-6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d</a:t>
            </a:r>
            <a:r>
              <a:rPr lang="es-ES" sz="1700" b="0" i="0" u="none" strike="noStrike" kern="1200" cap="none" spc="-79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</a:t>
            </a:r>
            <a:r>
              <a:rPr lang="es-ES" sz="1700" b="0" i="0" u="none" strike="noStrike" kern="1200" cap="none" spc="23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700" b="0" i="0" u="none" strike="noStrike" kern="1200" cap="none" spc="-51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un </a:t>
            </a:r>
            <a:r>
              <a:rPr lang="es-ES" sz="1700" b="0" i="0" u="none" strike="noStrike" kern="1200" cap="none" spc="-31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700" b="0" i="0" u="none" strike="noStrike" kern="1200" cap="none" spc="-79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mi</a:t>
            </a:r>
            <a:r>
              <a:rPr lang="es-ES" sz="1700" b="0" i="0" u="none" strike="noStrike" kern="1200" cap="none" spc="-34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s</a:t>
            </a:r>
            <a:r>
              <a:rPr lang="es-ES" sz="1700" b="0" i="0" u="none" strike="noStrike" kern="1200" cap="none" spc="-79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m</a:t>
            </a:r>
            <a:r>
              <a:rPr lang="es-ES" sz="1700" b="0" i="0" u="none" strike="noStrike" kern="1200" cap="none" spc="11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o</a:t>
            </a:r>
            <a:r>
              <a:rPr lang="es-ES" sz="1700" b="0" i="0" u="none" strike="noStrike" kern="1200" cap="none" spc="17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700" b="0" i="0" u="none" strike="noStrike" kern="1200" cap="none" spc="-34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s</a:t>
            </a:r>
            <a:r>
              <a:rPr lang="es-ES" sz="1700" b="0" i="0" u="none" strike="noStrike" kern="1200" cap="none" spc="-79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i</a:t>
            </a:r>
            <a:r>
              <a:rPr lang="es-ES" sz="1700" b="0" i="0" u="none" strike="noStrike" kern="1200" cap="none" spc="-34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s</a:t>
            </a:r>
            <a:r>
              <a:rPr lang="es-ES" sz="1700" b="0" i="0" u="none" strike="noStrike" kern="1200" cap="none" spc="-85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t</a:t>
            </a:r>
            <a:r>
              <a:rPr lang="es-ES" sz="1700" b="0" i="0" u="none" strike="noStrike" kern="1200" cap="none" spc="-79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em</a:t>
            </a:r>
            <a:r>
              <a:rPr lang="es-ES" sz="1700" b="0" i="0" u="none" strike="noStrike" kern="1200" cap="none" spc="-119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a</a:t>
            </a:r>
            <a:r>
              <a:rPr lang="es-ES" sz="1700" b="0" i="0" u="none" strike="noStrike" kern="1200" cap="none" spc="-181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>
                <a:tab pos="340200" algn="l"/>
              </a:tabLst>
            </a:pPr>
            <a:r>
              <a:rPr lang="es-ES" sz="1700" b="0" i="0" u="none" strike="noStrike" kern="1200" cap="none" spc="-26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L</a:t>
            </a:r>
            <a:r>
              <a:rPr lang="es-ES" sz="1700" b="0" i="0" u="none" strike="noStrike" kern="1200" cap="none" spc="-79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</a:t>
            </a:r>
            <a:r>
              <a:rPr lang="es-ES" sz="1700" b="0" i="0" u="none" strike="noStrike" kern="1200" cap="none" spc="-96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g</a:t>
            </a:r>
            <a:r>
              <a:rPr lang="es-ES" sz="1700" b="0" i="0" u="none" strike="noStrike" kern="1200" cap="none" spc="-79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ibl</a:t>
            </a:r>
            <a:r>
              <a:rPr lang="es-ES" sz="1700" b="0" i="0" u="none" strike="noStrike" kern="1200" cap="none" spc="-54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</a:t>
            </a:r>
            <a:r>
              <a:rPr lang="es-ES" sz="1700" b="0" i="0" u="none" strike="noStrike" kern="1200" cap="none" spc="-181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,</a:t>
            </a:r>
            <a:r>
              <a:rPr lang="es-ES" sz="1700" b="0" i="0" u="none" strike="noStrike" kern="1200" cap="none" spc="-111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700" b="0" i="0" u="none" strike="noStrike" kern="1200" cap="none" spc="-51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u</a:t>
            </a:r>
            <a:r>
              <a:rPr lang="es-ES" sz="1700" b="0" i="0" u="none" strike="noStrike" kern="1200" cap="none" spc="-45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s</a:t>
            </a:r>
            <a:r>
              <a:rPr lang="es-ES" sz="1700" b="0" i="0" u="none" strike="noStrike" kern="1200" cap="none" spc="-119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a</a:t>
            </a:r>
            <a:r>
              <a:rPr lang="es-ES" sz="1700" b="0" i="0" u="none" strike="noStrike" kern="1200" cap="none" spc="-79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bl</a:t>
            </a:r>
            <a:r>
              <a:rPr lang="es-ES" sz="1700" b="0" i="0" u="none" strike="noStrike" kern="1200" cap="none" spc="-54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</a:t>
            </a:r>
            <a:r>
              <a:rPr lang="es-ES" sz="1700" b="0" i="0" u="none" strike="noStrike" kern="1200" cap="none" spc="-181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,</a:t>
            </a:r>
            <a:r>
              <a:rPr lang="es-ES" sz="1700" b="0" i="0" u="none" strike="noStrike" kern="1200" cap="none" spc="-99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700" b="0" i="0" u="none" strike="noStrike" kern="1200" cap="none" spc="-85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func</a:t>
            </a:r>
            <a:r>
              <a:rPr lang="es-ES" sz="1700" b="0" i="0" u="none" strike="noStrike" kern="1200" cap="none" spc="-79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i</a:t>
            </a:r>
            <a:r>
              <a:rPr lang="es-ES" sz="1700" b="0" i="0" u="none" strike="noStrike" kern="1200" cap="none" spc="9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o</a:t>
            </a:r>
            <a:r>
              <a:rPr lang="es-ES" sz="1700" b="0" i="0" u="none" strike="noStrike" kern="1200" cap="none" spc="-91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na</a:t>
            </a:r>
            <a:r>
              <a:rPr lang="es-ES" sz="1700" b="0" i="0" u="none" strike="noStrike" kern="1200" cap="none" spc="-96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l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>
                <a:tab pos="340200" algn="l"/>
              </a:tabLst>
            </a:pPr>
            <a:r>
              <a:rPr lang="es-ES" sz="1700" b="0" i="0" u="none" strike="noStrike" kern="1200" cap="none" spc="-96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/>
                <a:cs typeface="DejaVu Sans"/>
              </a:rPr>
              <a:t>Importante añadir transparencia a las imágenes. Photoshop. Gimp y https://pixlr.com/es/x/.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700" b="1" i="0" u="none" strike="noStrike" kern="1200" cap="none" spc="-96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Cuidado al usar iconos. </a:t>
            </a:r>
            <a:r>
              <a:rPr lang="es-ES" sz="1700" b="0" i="0" u="none" strike="noStrike" kern="1200" cap="none" spc="-96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Nunca son totalmente claros e inequívocos, aunque así lo creamos, y </a:t>
            </a:r>
            <a:br>
              <a:rPr lang="es-ES" sz="1700" b="0" i="0" u="none" strike="noStrike" kern="1200" cap="none" spc="-96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</a:br>
            <a:r>
              <a:rPr lang="es-ES" sz="1700" b="1" i="0" u="none" strike="noStrike" kern="1200" cap="none" spc="-96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existe el riesgo de</a:t>
            </a:r>
            <a:r>
              <a:rPr lang="es-ES" sz="1700" b="0" i="0" u="none" strike="noStrike" kern="1200" cap="none" spc="-96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que el usuario o </a:t>
            </a:r>
            <a:r>
              <a:rPr lang="es-ES" sz="1700" b="1" i="0" u="none" strike="noStrike" kern="1200" cap="none" spc="-96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visitante </a:t>
            </a:r>
            <a:r>
              <a:rPr lang="es-ES" sz="1700" b="0" i="0" u="none" strike="noStrike" kern="1200" cap="none" spc="-96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de una </a:t>
            </a:r>
            <a:r>
              <a:rPr lang="es-ES" sz="1700" b="1" i="0" u="none" strike="noStrike" kern="1200" cap="none" spc="-96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web los malinterprete</a:t>
            </a:r>
            <a:r>
              <a:rPr lang="es-ES" sz="1700" b="0" i="0" u="none" strike="noStrike" kern="1200" cap="none" spc="-96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. Es necesaria la </a:t>
            </a:r>
            <a:br>
              <a:rPr lang="es-ES" sz="1700" b="0" i="0" u="none" strike="noStrike" kern="1200" cap="none" spc="-96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</a:br>
            <a:r>
              <a:rPr lang="es-ES" sz="1700" b="0" i="0" u="none" strike="noStrike" kern="1200" cap="none" spc="-96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creación de varios diseños o prototipos para cada icono y la realización de test con usuarios reales </a:t>
            </a:r>
            <a:br>
              <a:rPr lang="es-ES" sz="1700" b="0" i="0" u="none" strike="noStrike" kern="1200" cap="none" spc="-96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</a:br>
            <a:r>
              <a:rPr lang="es-ES" sz="1700" b="0" i="0" u="none" strike="noStrike" kern="1200" cap="none" spc="-96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en un proceso iterativo de diseño-test-rediseño.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None/>
              <a:tabLst/>
            </a:pPr>
            <a:endParaRPr lang="es-ES" sz="1800" b="0" i="0" u="sng" strike="noStrike" kern="1200" cap="none" spc="-125" baseline="0" dirty="0">
              <a:ln>
                <a:noFill/>
              </a:ln>
              <a:solidFill>
                <a:srgbClr val="0000FF"/>
              </a:solidFill>
              <a:highlight>
                <a:scrgbClr r="0" g="0" b="0">
                  <a:alpha val="0"/>
                </a:scrgbClr>
              </a:highlight>
              <a:uFill>
                <a:solidFill>
                  <a:srgbClr val="8CC764"/>
                </a:solidFill>
              </a:uFill>
              <a:latin typeface="Trebuchet MS" pitchFamily="18"/>
              <a:ea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701108EC-8A89-57CE-C7EF-477CB81E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/>
              <a:t>10_10_2022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9798594-C224-013F-0DB4-7A135A0D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465CD1-6DA1-41A1-97FF-2158F1586C8A}" type="slidenum">
              <a:rPr lang="es-ES" smtClean="0"/>
              <a:t>17</a:t>
            </a:fld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B4F9D-EB47-6B87-1677-7EBA409AD8A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450000"/>
            <a:ext cx="8640000" cy="630000"/>
          </a:xfrm>
        </p:spPr>
        <p:txBody>
          <a:bodyPr vert="horz"/>
          <a:lstStyle/>
          <a:p>
            <a:pPr marL="2040119" lvl="0">
              <a:spcBef>
                <a:spcPts val="145"/>
              </a:spcBef>
            </a:pPr>
            <a:r>
              <a:rPr lang="es-E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UNIDAD 1: PLANIFICACIÓN DE INTERFACES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3885C-E87E-A124-9D2E-879EC0E5ADE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0000" y="1260000"/>
            <a:ext cx="9000000" cy="3240000"/>
          </a:xfrm>
        </p:spPr>
        <p:txBody>
          <a:bodyPr vert="horz" anchor="ctr"/>
          <a:lstStyle/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r>
              <a:rPr lang="es-ES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					</a:t>
            </a: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03982-A9DF-DD08-F92D-88E10FBB1A1D}"/>
              </a:ext>
            </a:extLst>
          </p:cNvPr>
          <p:cNvSpPr txBox="1"/>
          <p:nvPr/>
        </p:nvSpPr>
        <p:spPr>
          <a:xfrm rot="21597600">
            <a:off x="591749" y="1262981"/>
            <a:ext cx="8989920" cy="3866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																Actividades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32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43500-76B8-4675-4521-6175557F915F}"/>
              </a:ext>
            </a:extLst>
          </p:cNvPr>
          <p:cNvSpPr txBox="1"/>
          <p:nvPr/>
        </p:nvSpPr>
        <p:spPr>
          <a:xfrm>
            <a:off x="360000" y="1787039"/>
            <a:ext cx="9222840" cy="3072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228600" marR="0" lvl="0" indent="-22860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96" baseline="0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34"/>
              <a:ea typeface="DejaVu Sans"/>
              <a:cs typeface="DejaVu Sans"/>
            </a:endParaRPr>
          </a:p>
          <a:p>
            <a:pPr marL="228600" marR="0" lvl="0" indent="-22860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96" baseline="0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34"/>
              <a:ea typeface="DejaVu Sans"/>
              <a:cs typeface="DejaVu Sans"/>
            </a:endParaRPr>
          </a:p>
          <a:p>
            <a:pPr marL="228600" marR="0" lvl="0" indent="-2286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cap="none" spc="-96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Desde el punto de vista de los colores, fuentes e iconos, compara estos dos sitios web. Escribe al </a:t>
            </a:r>
          </a:p>
          <a:p>
            <a:pPr marL="228600" marR="0" lvl="0" indent="-2286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cap="none" spc="-96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menos tres aspectos positivos y tres negativos de cada uno.</a:t>
            </a:r>
          </a:p>
          <a:p>
            <a:pPr marL="228600" marR="0" lvl="0" indent="-2286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96" baseline="0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34"/>
              <a:ea typeface="DejaVu Sans"/>
              <a:cs typeface="DejaVu Sans"/>
            </a:endParaRPr>
          </a:p>
          <a:p>
            <a:pPr marL="22860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cap="none" spc="-96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  <a:hlinkClick r:id="rId3"/>
              </a:rPr>
              <a:t>http://www.lingscars.com/</a:t>
            </a:r>
            <a:r>
              <a:rPr lang="es-ES" sz="1800" b="0" i="1" u="none" strike="noStrike" kern="1200" cap="none" spc="-96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Verdana-Italic" pitchFamily="18"/>
              </a:rPr>
              <a:t>. </a:t>
            </a:r>
            <a:r>
              <a:rPr lang="es-ES" sz="1800" b="0" i="0" u="none" strike="noStrike" kern="1200" cap="none" spc="-96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Verdana" pitchFamily="18"/>
              </a:rPr>
              <a:t>Agencia de alquiler de coches.</a:t>
            </a:r>
          </a:p>
          <a:p>
            <a:pPr marL="22860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cap="none" spc="-96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  <a:hlinkClick r:id="rId4"/>
              </a:rPr>
              <a:t>http://www.avis.es</a:t>
            </a:r>
            <a:r>
              <a:rPr lang="es-ES" sz="1800" b="0" i="1" u="none" strike="noStrike" kern="1200" cap="none" spc="-96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Verdana-Italic" pitchFamily="18"/>
              </a:rPr>
              <a:t>.</a:t>
            </a:r>
            <a:r>
              <a:rPr lang="es-ES" sz="1800" b="0" i="0" u="none" strike="noStrike" kern="1200" cap="none" spc="-96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Verdana" pitchFamily="18"/>
              </a:rPr>
              <a:t> Agencia de alquiler de coches.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None/>
              <a:tabLst/>
            </a:pPr>
            <a:endParaRPr lang="es-ES" sz="1800" b="0" i="0" u="sng" strike="noStrike" kern="1200" cap="none" spc="-125" baseline="0" dirty="0">
              <a:ln>
                <a:noFill/>
              </a:ln>
              <a:solidFill>
                <a:srgbClr val="0000FF"/>
              </a:solidFill>
              <a:highlight>
                <a:scrgbClr r="0" g="0" b="0">
                  <a:alpha val="0"/>
                </a:scrgbClr>
              </a:highlight>
              <a:uFill>
                <a:solidFill>
                  <a:srgbClr val="8CC764"/>
                </a:solidFill>
              </a:uFill>
              <a:latin typeface="Trebuchet MS" pitchFamily="34"/>
              <a:ea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14B45749-CD76-1DD9-6157-581AF72C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/>
              <a:t>10_10_2022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6720374A-8686-AFD6-5D8E-E140B271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EA444B-66F3-4AA8-9409-771A1D3F57AF}" type="slidenum">
              <a:rPr lang="es-ES" smtClean="0"/>
              <a:t>18</a:t>
            </a:fld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8BA13-AF47-53C1-8865-F5C691DDAC7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450000"/>
            <a:ext cx="8640000" cy="630000"/>
          </a:xfrm>
        </p:spPr>
        <p:txBody>
          <a:bodyPr vert="horz"/>
          <a:lstStyle/>
          <a:p>
            <a:pPr marL="2040119" lvl="0">
              <a:spcBef>
                <a:spcPts val="145"/>
              </a:spcBef>
            </a:pPr>
            <a:r>
              <a:rPr lang="es-E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UNIDAD 1: PLANIFICACIÓN DE INTERFACES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C7EB7-6054-8208-5B1C-267B4963BC3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0000" y="1260000"/>
            <a:ext cx="9000000" cy="3240000"/>
          </a:xfrm>
        </p:spPr>
        <p:txBody>
          <a:bodyPr vert="horz" anchor="ctr"/>
          <a:lstStyle/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r>
              <a:rPr lang="es-ES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					</a:t>
            </a: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FE3C5-E89F-0F31-1EC3-F3D157C284B2}"/>
              </a:ext>
            </a:extLst>
          </p:cNvPr>
          <p:cNvSpPr txBox="1"/>
          <p:nvPr/>
        </p:nvSpPr>
        <p:spPr>
          <a:xfrm rot="21597600">
            <a:off x="591749" y="1262981"/>
            <a:ext cx="8989920" cy="3866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5.1 Cabecera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32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968CD-CC1F-B288-ADFE-8AEA96993008}"/>
              </a:ext>
            </a:extLst>
          </p:cNvPr>
          <p:cNvSpPr txBox="1"/>
          <p:nvPr/>
        </p:nvSpPr>
        <p:spPr>
          <a:xfrm>
            <a:off x="317160" y="1607039"/>
            <a:ext cx="9222840" cy="3072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Aft>
                <a:spcPts val="850"/>
              </a:spcAft>
              <a:buNone/>
              <a:tabLst>
                <a:tab pos="203040" algn="l"/>
              </a:tabLst>
            </a:pPr>
            <a:r>
              <a:rPr lang="es-ES" sz="1800" b="0" i="0" u="none" strike="noStrike" kern="1200" cap="none" spc="102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Ubicación del logotipo del sitio Web (arriba izquierda) acompañado de un texto </a:t>
            </a:r>
          </a:p>
          <a:p>
            <a:pPr marL="0" marR="0" lvl="0" indent="0" algn="l" rtl="0" hangingPunct="0">
              <a:lnSpc>
                <a:spcPct val="100000"/>
              </a:lnSpc>
              <a:spcAft>
                <a:spcPts val="850"/>
              </a:spcAft>
              <a:buNone/>
              <a:tabLst>
                <a:tab pos="203040" algn="l"/>
              </a:tabLst>
            </a:pPr>
            <a:r>
              <a:rPr lang="es-ES" sz="1800" b="0" i="0" u="none" strike="noStrike" kern="1200" cap="none" spc="102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identificativo y de otros elementos de diseño, fotos, formulario de </a:t>
            </a:r>
            <a:r>
              <a:rPr lang="es-ES" sz="1800" b="0" i="0" u="none" strike="noStrike" kern="1200" cap="none" spc="102" baseline="0" dirty="0" err="1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login</a:t>
            </a:r>
            <a:r>
              <a:rPr lang="es-ES" sz="1800" b="0" i="0" u="none" strike="noStrike" kern="1200" cap="none" spc="102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,</a:t>
            </a:r>
          </a:p>
          <a:p>
            <a:pPr marL="0" marR="0" lvl="0" indent="0" algn="l" rtl="0" hangingPunct="0">
              <a:lnSpc>
                <a:spcPct val="100000"/>
              </a:lnSpc>
              <a:spcAft>
                <a:spcPts val="850"/>
              </a:spcAft>
              <a:buNone/>
              <a:tabLst>
                <a:tab pos="203040" algn="l"/>
              </a:tabLst>
            </a:pPr>
            <a:r>
              <a:rPr lang="es-ES" sz="1800" b="0" i="0" u="none" strike="noStrike" kern="1200" cap="none" spc="102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banners pub, </a:t>
            </a:r>
            <a:r>
              <a:rPr lang="es-ES" sz="1800" b="0" i="0" u="none" strike="noStrike" kern="1200" cap="none" spc="102" baseline="0" dirty="0" err="1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etc</a:t>
            </a:r>
            <a:r>
              <a:rPr lang="es-ES" sz="1800" b="0" i="0" u="none" strike="noStrike" kern="1200" cap="none" spc="102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, objetivos</a:t>
            </a:r>
            <a:r>
              <a:rPr lang="es-ES" sz="1800" b="0" i="0" u="none" strike="noStrike" kern="1200" cap="none" spc="-210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: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>
                <a:tab pos="340200" algn="l"/>
              </a:tabLst>
            </a:pPr>
            <a:r>
              <a:rPr lang="es-ES" sz="1600" b="0" i="0" u="none" strike="noStrike" kern="1200" cap="none" spc="-26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Identificar el sitio Web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>
                <a:tab pos="340200" algn="l"/>
              </a:tabLst>
            </a:pPr>
            <a:r>
              <a:rPr lang="es-ES" sz="1600" b="0" i="0" u="none" strike="noStrike" kern="1200" cap="none" spc="-85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Identificar y homogeneizar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>
                <a:tab pos="340200" algn="l"/>
              </a:tabLst>
            </a:pPr>
            <a:r>
              <a:rPr lang="es-ES" sz="1600" b="0" i="0" u="none" strike="noStrike" kern="1200" cap="none" spc="-85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Crear una separación visual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None/>
              <a:tabLst>
                <a:tab pos="340200" algn="l"/>
              </a:tabLst>
            </a:pPr>
            <a:r>
              <a:rPr lang="es-ES" sz="1600" b="0" i="0" u="none" strike="noStrike" kern="1200" cap="none" spc="-85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Existen páginas sin cabecera→ páginas de inicio de presentación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None/>
              <a:tabLst>
                <a:tab pos="340200" algn="l"/>
              </a:tabLst>
            </a:pPr>
            <a:r>
              <a:rPr lang="es-ES" sz="1600" b="0" i="0" u="none" strike="noStrike" kern="1200" cap="none" spc="-85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El logotipo con HTML5 puede estar situado en </a:t>
            </a:r>
            <a:r>
              <a:rPr lang="es-ES" sz="1600" b="0" i="0" u="none" strike="noStrike" kern="1200" cap="none" spc="-85" baseline="0" dirty="0" err="1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clq</a:t>
            </a:r>
            <a:r>
              <a:rPr lang="es-ES" sz="1600" b="0" i="0" u="none" strike="noStrike" kern="1200" cap="none" spc="-85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zona de la interfaz, parte </a:t>
            </a:r>
            <a:r>
              <a:rPr lang="es-ES" sz="1600" b="0" i="0" u="none" strike="noStrike" kern="1200" cap="none" spc="-85" baseline="0" dirty="0" err="1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inf</a:t>
            </a:r>
            <a:r>
              <a:rPr lang="es-ES" sz="1600" b="0" i="0" u="none" strike="noStrike" kern="1200" cap="none" spc="-85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600" b="0" i="0" u="none" strike="noStrike" kern="1200" cap="none" spc="-85" baseline="0" dirty="0" err="1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izq</a:t>
            </a:r>
            <a:r>
              <a:rPr lang="es-ES" sz="1600" b="0" i="0" u="none" strike="noStrike" kern="1200" cap="none" spc="-85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de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None/>
              <a:tabLst>
                <a:tab pos="340200" algn="l"/>
              </a:tabLst>
            </a:pPr>
            <a:endParaRPr lang="es-ES" sz="1600" b="0" i="0" u="none" strike="noStrike" kern="1200" cap="none" spc="-85" baseline="0" dirty="0">
              <a:ln>
                <a:noFill/>
              </a:ln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34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None/>
              <a:tabLst>
                <a:tab pos="340200" algn="l"/>
              </a:tabLst>
            </a:pPr>
            <a:endParaRPr lang="es-ES" sz="1600" b="0" i="0" u="none" strike="noStrike" kern="1200" cap="none" spc="-85" baseline="0" dirty="0">
              <a:ln>
                <a:noFill/>
              </a:ln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34"/>
              <a:ea typeface="DejaVu Sans"/>
              <a:cs typeface="DejaVu Sans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None/>
              <a:tabLst/>
            </a:pPr>
            <a:endParaRPr lang="es-ES" sz="1800" b="0" i="0" u="sng" strike="noStrike" kern="1200" cap="none" spc="-125" baseline="0" dirty="0">
              <a:ln>
                <a:noFill/>
              </a:ln>
              <a:solidFill>
                <a:srgbClr val="0000FF"/>
              </a:solidFill>
              <a:highlight>
                <a:scrgbClr r="0" g="0" b="0">
                  <a:alpha val="0"/>
                </a:scrgbClr>
              </a:highlight>
              <a:uFill>
                <a:solidFill>
                  <a:srgbClr val="8CC764"/>
                </a:solidFill>
              </a:uFill>
              <a:latin typeface="Trebuchet MS" pitchFamily="18"/>
              <a:ea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EA0494B6-747E-3AA7-2C95-8ECBED6E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/>
              <a:t>10_10_2022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24FA407-6559-730B-AA7A-73F29DBF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E22A73-2738-42E5-B118-1FB50D0B7A3D}" type="slidenum">
              <a:rPr lang="es-ES" smtClean="0"/>
              <a:t>19</a:t>
            </a:fld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93FB8-CC6E-8C48-B817-26710C8A71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450000"/>
            <a:ext cx="8640000" cy="630000"/>
          </a:xfrm>
        </p:spPr>
        <p:txBody>
          <a:bodyPr vert="horz"/>
          <a:lstStyle/>
          <a:p>
            <a:pPr marL="2040119" lvl="0">
              <a:spcBef>
                <a:spcPts val="145"/>
              </a:spcBef>
            </a:pPr>
            <a:r>
              <a:rPr lang="es-E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UNIDAD 1: PLANIFICACIÓN DE INTERFACES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2F680-46D9-E3C0-74E0-6957105B49D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0000" y="1260000"/>
            <a:ext cx="9000000" cy="3240000"/>
          </a:xfrm>
        </p:spPr>
        <p:txBody>
          <a:bodyPr vert="horz" anchor="ctr"/>
          <a:lstStyle/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r>
              <a:rPr lang="es-ES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					</a:t>
            </a: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99E76E-ACE6-289D-EEC4-184F4410C3CA}"/>
              </a:ext>
            </a:extLst>
          </p:cNvPr>
          <p:cNvSpPr txBox="1"/>
          <p:nvPr/>
        </p:nvSpPr>
        <p:spPr>
          <a:xfrm rot="21597600">
            <a:off x="591749" y="1262981"/>
            <a:ext cx="8989920" cy="3866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5.2 Sistemas de navegación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32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43AC88-0792-773D-4499-0CBF3946064B}"/>
              </a:ext>
            </a:extLst>
          </p:cNvPr>
          <p:cNvSpPr txBox="1"/>
          <p:nvPr/>
        </p:nvSpPr>
        <p:spPr>
          <a:xfrm>
            <a:off x="317160" y="1607039"/>
            <a:ext cx="9222840" cy="3072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None/>
              <a:tabLst>
                <a:tab pos="203040" algn="l"/>
              </a:tabLst>
            </a:pPr>
            <a:r>
              <a:rPr lang="es-ES" sz="1800" b="0" i="0" u="none" strike="noStrike" kern="1200" cap="none" spc="102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Permiten la navegación entre las diferentes secciones y páginas.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None/>
              <a:tabLst>
                <a:tab pos="203040" algn="l"/>
              </a:tabLst>
            </a:pPr>
            <a:r>
              <a:rPr lang="es-ES" sz="1800" b="0" i="0" u="none" strike="noStrike" kern="1200" cap="none" spc="102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Los menús pueden ser textos, gráficos o ambos, combinado con efectos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None/>
              <a:tabLst>
                <a:tab pos="203040" algn="l"/>
              </a:tabLst>
            </a:pPr>
            <a:r>
              <a:rPr lang="es-ES" sz="1800" b="0" i="0" u="none" strike="noStrike" kern="1200" cap="none" spc="102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dinámicos para acentuar la interacción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03040" algn="l"/>
              </a:tabLst>
            </a:pPr>
            <a:r>
              <a:rPr lang="es-ES" sz="1600" b="0" i="0" u="none" strike="noStrike" kern="1200" cap="none" spc="102" baseline="0" dirty="0" err="1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Rollover</a:t>
            </a:r>
            <a:r>
              <a:rPr lang="es-ES" sz="1600" b="0" i="0" u="none" strike="noStrike" kern="1200" cap="none" spc="102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donde todos, algunos componentes o una opción cambie de aspecto al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03040" algn="l"/>
              </a:tabLst>
            </a:pPr>
            <a:r>
              <a:rPr lang="es-ES" sz="1600" b="0" i="0" u="none" strike="noStrike" kern="1200" cap="none" spc="102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situarse el puntero encima.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03040" algn="l"/>
              </a:tabLst>
            </a:pPr>
            <a:r>
              <a:rPr lang="es-ES" sz="1600" b="0" i="0" u="none" strike="noStrike" kern="1200" cap="none" spc="102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Menú pestañas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03040" algn="l"/>
              </a:tabLst>
            </a:pPr>
            <a:r>
              <a:rPr lang="es-ES" sz="1600" b="0" i="0" u="none" strike="noStrike" kern="1200" cap="none" spc="-26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Con capas, CSS y JS es posible crear menús dinámicos, aparecer y desaparecer porciones con efectos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03040" algn="l"/>
              </a:tabLst>
            </a:pPr>
            <a:r>
              <a:rPr lang="es-ES" sz="1600" b="0" i="0" u="none" strike="noStrike" kern="1200" cap="none" spc="-26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visuales, ejemplos: menús de árbol (Windows) y menús cortinillas (recomendable para dispositivos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03040" algn="l"/>
              </a:tabLst>
            </a:pPr>
            <a:r>
              <a:rPr lang="es-ES" sz="1600" b="0" i="0" u="none" strike="noStrike" kern="1200" cap="none" spc="-26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pequeños)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03040" algn="l"/>
              </a:tabLst>
            </a:pPr>
            <a:r>
              <a:rPr lang="es-ES" sz="1600" b="0" i="0" u="none" strike="noStrike" kern="1200" cap="none" spc="-26" baseline="0" dirty="0" err="1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BreadCrumb</a:t>
            </a:r>
            <a:r>
              <a:rPr lang="es-ES" sz="1600" b="0" i="0" u="none" strike="noStrike" kern="1200" cap="none" spc="-26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(migas de pan): cada menú y submenú muestra enlaces para poder </a:t>
            </a:r>
            <a:r>
              <a:rPr lang="es-ES" sz="1600" b="0" i="0" u="none" strike="noStrike" kern="1200" cap="none" spc="-26" baseline="0" dirty="0" err="1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vlver</a:t>
            </a:r>
            <a:r>
              <a:rPr lang="es-ES" sz="1600" b="0" i="0" u="none" strike="noStrike" kern="1200" cap="none" spc="-26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a cada una de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03040" algn="l"/>
              </a:tabLst>
            </a:pPr>
            <a:r>
              <a:rPr lang="es-ES" sz="1600" b="0" i="0" u="none" strike="noStrike" kern="1200" cap="none" spc="-26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las opciones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0200" algn="l"/>
              </a:tabLst>
            </a:pPr>
            <a:endParaRPr lang="es-ES" sz="1600" b="0" i="0" u="none" strike="noStrike" kern="1200" cap="none" spc="-85" baseline="0" dirty="0">
              <a:ln>
                <a:noFill/>
              </a:ln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34"/>
              <a:ea typeface="DejaVu Sans"/>
              <a:cs typeface="DejaVu Sans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sng" strike="noStrike" kern="1200" cap="none" spc="-125" baseline="0" dirty="0">
              <a:ln>
                <a:noFill/>
              </a:ln>
              <a:solidFill>
                <a:srgbClr val="0000FF"/>
              </a:solidFill>
              <a:highlight>
                <a:scrgbClr r="0" g="0" b="0">
                  <a:alpha val="0"/>
                </a:scrgbClr>
              </a:highlight>
              <a:uFill>
                <a:solidFill>
                  <a:srgbClr val="8CC764"/>
                </a:solidFill>
              </a:uFill>
              <a:latin typeface="Trebuchet MS" pitchFamily="18"/>
              <a:ea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F548B121-F4A4-A116-B320-EB2712DF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/>
              <a:t>10_10_2022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1F74C28-9890-2F1A-C130-2E8D9FD4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037378-69BA-4A0E-BBD5-F2D9A6022900}" type="slidenum">
              <a:rPr lang="es-ES" smtClean="0"/>
              <a:t>2</a:t>
            </a:fld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296DA-9856-8C7B-2C8B-3F88E42CF6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450000"/>
            <a:ext cx="8640000" cy="630000"/>
          </a:xfrm>
        </p:spPr>
        <p:txBody>
          <a:bodyPr vert="horz"/>
          <a:lstStyle/>
          <a:p>
            <a:pPr marL="2040119" lvl="0">
              <a:spcBef>
                <a:spcPts val="145"/>
              </a:spcBef>
            </a:pPr>
            <a:r>
              <a:rPr lang="es-E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UNIDAD 1: PLANIFICACIÓN DE INTERFACES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83649-9FA0-D60D-1E5B-67025CE38C9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 rot="21594000">
            <a:off x="536689" y="1267983"/>
            <a:ext cx="9000000" cy="3639600"/>
          </a:xfrm>
        </p:spPr>
        <p:txBody>
          <a:bodyPr vert="horz" anchor="ctr"/>
          <a:lstStyle/>
          <a:p>
            <a:pPr lvl="0" algn="r">
              <a:spcBef>
                <a:spcPts val="145"/>
              </a:spcBef>
              <a:spcAft>
                <a:spcPts val="0"/>
              </a:spcAft>
            </a:pPr>
            <a:r>
              <a:rPr lang="es-ES" sz="2200" spc="-119"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1.Introducción</a:t>
            </a:r>
          </a:p>
          <a:p>
            <a:pPr lvl="0" algn="r">
              <a:spcBef>
                <a:spcPts val="145"/>
              </a:spcBef>
              <a:spcAft>
                <a:spcPts val="0"/>
              </a:spcAft>
            </a:pPr>
            <a:r>
              <a:rPr lang="es-ES" sz="2200" spc="-119"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	</a:t>
            </a:r>
          </a:p>
          <a:p>
            <a:pPr lvl="0" algn="r">
              <a:spcBef>
                <a:spcPts val="145"/>
              </a:spcBef>
              <a:spcAft>
                <a:spcPts val="0"/>
              </a:spcAft>
            </a:pPr>
            <a:r>
              <a:rPr lang="es-ES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		</a:t>
            </a:r>
          </a:p>
          <a:p>
            <a:pPr lvl="0" algn="l">
              <a:spcBef>
                <a:spcPts val="145"/>
              </a:spcBef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s-ES" sz="1800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Todos los sitios Web tienen una página principal, cumpliendo unos criterios de homogeneidad y consistencia</a:t>
            </a:r>
          </a:p>
          <a:p>
            <a:pPr lvl="0" algn="l">
              <a:spcBef>
                <a:spcPts val="145"/>
              </a:spcBef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s-ES" sz="1800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El diseño web es una marca comercial o personal</a:t>
            </a:r>
          </a:p>
          <a:p>
            <a:pPr lvl="0" algn="l">
              <a:spcBef>
                <a:spcPts val="145"/>
              </a:spcBef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s-ES" sz="1800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Objetivo: comunicar algo, venderse bien a los demás con unos fines comerciales o informativos</a:t>
            </a:r>
          </a:p>
          <a:p>
            <a:pPr lvl="0" algn="l">
              <a:spcBef>
                <a:spcPts val="145"/>
              </a:spcBef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s-ES" sz="1800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El diseño web debe ser atractivo y funcional</a:t>
            </a:r>
          </a:p>
          <a:p>
            <a:pPr lvl="0" algn="l">
              <a:spcBef>
                <a:spcPts val="145"/>
              </a:spcBef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s-ES" sz="1800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El diseñador web decide cómo debe estar organizado el sitio, y de cómo se mostrará la información</a:t>
            </a: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900AA86E-5020-ACB4-5D5E-C2463FD3E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/>
              <a:t>10_10_2022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E7791AB5-1625-6C56-59B2-9D75CC50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FA3D6F-58B8-4407-B7D9-EE6364ECBD4C}" type="slidenum">
              <a:rPr lang="es-ES" smtClean="0"/>
              <a:t>20</a:t>
            </a:fld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13321-01BB-EC4B-683A-89EE10EFF25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450000"/>
            <a:ext cx="8640000" cy="630000"/>
          </a:xfrm>
        </p:spPr>
        <p:txBody>
          <a:bodyPr vert="horz"/>
          <a:lstStyle/>
          <a:p>
            <a:pPr marL="2040119" lvl="0">
              <a:spcBef>
                <a:spcPts val="145"/>
              </a:spcBef>
            </a:pPr>
            <a:r>
              <a:rPr lang="es-ES" sz="20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UNIDAD 1: PLANIFICACIÓN DE INTERFACES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BDC72-A55C-6C4D-6C82-D7169D59AA8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0000" y="1260000"/>
            <a:ext cx="9000000" cy="3240000"/>
          </a:xfrm>
        </p:spPr>
        <p:txBody>
          <a:bodyPr vert="horz" anchor="ctr"/>
          <a:lstStyle/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r>
              <a:rPr lang="es-ES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					</a:t>
            </a: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5C77D3-3652-4320-4E54-AE9A89B01C70}"/>
              </a:ext>
            </a:extLst>
          </p:cNvPr>
          <p:cNvSpPr txBox="1"/>
          <p:nvPr/>
        </p:nvSpPr>
        <p:spPr>
          <a:xfrm rot="21597600">
            <a:off x="591749" y="1262981"/>
            <a:ext cx="8989920" cy="3866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5.2 Sistemas de navegación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32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21F997-EE80-2563-3F7F-E1027DD1739A}"/>
              </a:ext>
            </a:extLst>
          </p:cNvPr>
          <p:cNvSpPr txBox="1"/>
          <p:nvPr/>
        </p:nvSpPr>
        <p:spPr>
          <a:xfrm>
            <a:off x="317160" y="1607039"/>
            <a:ext cx="9222840" cy="3072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None/>
              <a:tabLst>
                <a:tab pos="203040" algn="l"/>
              </a:tabLst>
            </a:pPr>
            <a:endParaRPr lang="es-ES" sz="1800" b="0" i="0" u="none" strike="noStrike" kern="1200" cap="none" spc="102" baseline="0">
              <a:ln>
                <a:noFill/>
              </a:ln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34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0200" algn="l"/>
              </a:tabLst>
            </a:pPr>
            <a:endParaRPr lang="es-ES" sz="1600" b="0" i="0" u="none" strike="noStrike" kern="1200" cap="none" spc="-85" baseline="0">
              <a:ln>
                <a:noFill/>
              </a:ln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34"/>
              <a:ea typeface="DejaVu Sans"/>
              <a:cs typeface="DejaVu Sans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sng" strike="noStrike" kern="1200" cap="none" spc="-125" baseline="0">
              <a:ln>
                <a:noFill/>
              </a:ln>
              <a:solidFill>
                <a:srgbClr val="0000FF"/>
              </a:solidFill>
              <a:highlight>
                <a:scrgbClr r="0" g="0" b="0">
                  <a:alpha val="0"/>
                </a:scrgbClr>
              </a:highlight>
              <a:uFill>
                <a:solidFill>
                  <a:srgbClr val="8CC764"/>
                </a:solidFill>
              </a:uFill>
              <a:latin typeface="Trebuchet MS" pitchFamily="18"/>
              <a:ea typeface="DejaVu Sans"/>
              <a:cs typeface="DejaVu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8B1129-9116-57AD-E853-BD9DA6CAF67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90480" y="1878119"/>
            <a:ext cx="2009520" cy="1361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A6A06E-021F-ACE1-A1AD-0C64DDE3CBF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600000" y="1908000"/>
            <a:ext cx="2114280" cy="11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5A1FCF-ED9D-7D1E-E3D7-FC6D6189B87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660000" y="1980000"/>
            <a:ext cx="2266560" cy="2476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C89E57-4EF5-AA51-85F1-5B5B3F7AF7BA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720000" y="3728880"/>
            <a:ext cx="5553360" cy="771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5E0E1C-C3F3-595F-089B-7EB3B3426972}"/>
              </a:ext>
            </a:extLst>
          </p:cNvPr>
          <p:cNvSpPr txBox="1">
            <a:spLocks/>
          </p:cNvSpPr>
          <p:nvPr/>
        </p:nvSpPr>
        <p:spPr>
          <a:xfrm>
            <a:off x="180000" y="450000"/>
            <a:ext cx="8640000" cy="63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l" rtl="0" hangingPunct="0">
              <a:tabLst/>
              <a:defRPr lang="es-ES" sz="2700" b="0" i="0" u="none" strike="noStrike" kern="1200">
                <a:ln>
                  <a:noFill/>
                </a:ln>
                <a:latin typeface="Liberation Sans" pitchFamily="18"/>
              </a:defRPr>
            </a:lvl1pPr>
          </a:lstStyle>
          <a:p>
            <a:pPr marL="2040119">
              <a:spcBef>
                <a:spcPts val="145"/>
              </a:spcBef>
            </a:pPr>
            <a:r>
              <a:rPr lang="es-E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UNIDAD 1: PLANIFICACIÓN DE INTERFACES WEB</a:t>
            </a:r>
            <a:endParaRPr lang="es-ES" sz="200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BC6794-9329-7606-F15A-081AA6A9B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" y="1143766"/>
            <a:ext cx="2778760" cy="30875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FA1B00-1361-25A0-476B-D441CF7AD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401324"/>
            <a:ext cx="9350374" cy="639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C920B4-D890-5240-123D-8517925C8B30}"/>
              </a:ext>
            </a:extLst>
          </p:cNvPr>
          <p:cNvSpPr txBox="1"/>
          <p:nvPr/>
        </p:nvSpPr>
        <p:spPr>
          <a:xfrm>
            <a:off x="3898900" y="1539359"/>
            <a:ext cx="5041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https://blog.hubspot.es/website/menu-navegacion</a:t>
            </a:r>
          </a:p>
        </p:txBody>
      </p:sp>
    </p:spTree>
    <p:extLst>
      <p:ext uri="{BB962C8B-B14F-4D97-AF65-F5344CB8AC3E}">
        <p14:creationId xmlns:p14="http://schemas.microsoft.com/office/powerpoint/2010/main" val="491899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D5ED5FE1-B3B2-570F-B7B3-097B97EC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/>
              <a:t>10_10_2022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7A57AC3-7F1E-E1D2-C6F2-D3D666AAD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4F3303-61CD-406E-9452-E7CC166EB08A}" type="slidenum">
              <a:rPr lang="es-ES" smtClean="0"/>
              <a:t>22</a:t>
            </a:fld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28F1B-EC08-C1BF-401E-09D0F39126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450000"/>
            <a:ext cx="8640000" cy="630000"/>
          </a:xfrm>
        </p:spPr>
        <p:txBody>
          <a:bodyPr vert="horz"/>
          <a:lstStyle/>
          <a:p>
            <a:pPr marL="2040119" lvl="0">
              <a:spcBef>
                <a:spcPts val="145"/>
              </a:spcBef>
            </a:pPr>
            <a:r>
              <a:rPr lang="es-E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UNIDAD 1: PLANIFICACIÓN DE INTERFACES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A6E86-5613-7140-46A6-FFEE46A76FF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0000" y="1260000"/>
            <a:ext cx="9000000" cy="3240000"/>
          </a:xfrm>
        </p:spPr>
        <p:txBody>
          <a:bodyPr vert="horz" anchor="ctr"/>
          <a:lstStyle/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r>
              <a:rPr lang="es-ES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					</a:t>
            </a: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A5AC25-4EF3-939F-6DAD-C040DDD2141D}"/>
              </a:ext>
            </a:extLst>
          </p:cNvPr>
          <p:cNvSpPr txBox="1"/>
          <p:nvPr/>
        </p:nvSpPr>
        <p:spPr>
          <a:xfrm rot="21597600">
            <a:off x="591749" y="1262981"/>
            <a:ext cx="8989920" cy="3866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5.3 Cuerpo de la página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32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E012E-B2B0-040D-5CC2-F49AAB48A8DB}"/>
              </a:ext>
            </a:extLst>
          </p:cNvPr>
          <p:cNvSpPr txBox="1"/>
          <p:nvPr/>
        </p:nvSpPr>
        <p:spPr>
          <a:xfrm>
            <a:off x="360000" y="1607039"/>
            <a:ext cx="9222840" cy="3072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None/>
              <a:tabLst>
                <a:tab pos="203040" algn="l"/>
              </a:tabLst>
            </a:pPr>
            <a:r>
              <a:rPr lang="es-ES" sz="1800" b="0" i="0" u="none" strike="noStrike" kern="1200" cap="none" spc="102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Es el objetivo del sitio, lo que el usuario quiere ver. Central, bajo la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None/>
              <a:tabLst>
                <a:tab pos="203040" algn="l"/>
              </a:tabLst>
            </a:pPr>
            <a:r>
              <a:rPr lang="es-ES" sz="1800" b="0" i="0" u="none" strike="noStrike" kern="1200" cap="none" spc="102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cabecera, al lado del menú lateral de navegación. </a:t>
            </a:r>
            <a:r>
              <a:rPr lang="es-ES" sz="1800" b="0" i="0" u="none" strike="noStrike" kern="1200" cap="none" spc="102" baseline="0" dirty="0" err="1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Espcio</a:t>
            </a:r>
            <a:r>
              <a:rPr lang="es-ES" sz="1800" b="0" i="0" u="none" strike="noStrike" kern="1200" cap="none" spc="102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entre 50% y 80%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None/>
              <a:tabLst>
                <a:tab pos="203040" algn="l"/>
              </a:tabLst>
            </a:pPr>
            <a:r>
              <a:rPr lang="es-ES" sz="1800" b="0" i="0" u="none" strike="noStrike" kern="1200" cap="none" spc="102" baseline="0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del total de la página.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None/>
              <a:tabLst>
                <a:tab pos="203040" algn="l"/>
              </a:tabLst>
            </a:pP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Es habitual poner un título para identificar claramente la página a la que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None/>
              <a:tabLst>
                <a:tab pos="203040" algn="l"/>
              </a:tabLst>
            </a:pP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ha accedido el usuario, el tamaño de las letras </a:t>
            </a:r>
            <a:b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</a:b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debe ser superior al resto de los contenidos, todos </a:t>
            </a:r>
            <a:b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</a:b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los elementos gráficos que situemos dentro del </a:t>
            </a:r>
            <a:b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</a:b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cuerpo de página presenten un aspecto similar </a:t>
            </a:r>
            <a:b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</a:b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al del resto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sng" strike="noStrike" kern="1200" cap="none" spc="-125" baseline="0" dirty="0">
              <a:ln>
                <a:noFill/>
              </a:ln>
              <a:solidFill>
                <a:srgbClr val="0000FF"/>
              </a:solidFill>
              <a:highlight>
                <a:scrgbClr r="0" g="0" b="0">
                  <a:alpha val="0"/>
                </a:scrgbClr>
              </a:highlight>
              <a:uFill>
                <a:solidFill>
                  <a:srgbClr val="8CC764"/>
                </a:solidFill>
              </a:uFill>
              <a:latin typeface="Trebuchet MS" pitchFamily="18"/>
              <a:ea typeface="DejaVu Sans"/>
              <a:cs typeface="DejaVu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C67060-CFBD-1F09-609B-61AC294BF7D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442920" y="3013092"/>
            <a:ext cx="3277080" cy="19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D6C09157-68CF-1385-FFD9-F4F4B6DB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/>
              <a:t>10_10_2022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E140692-0DFE-38C4-C048-DE8FE712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171BDC-AE4C-4B44-8E85-CDD4AC791707}" type="slidenum">
              <a:rPr lang="es-ES" smtClean="0"/>
              <a:t>23</a:t>
            </a:fld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3DAAE-9364-817A-E3E4-7CA0D1F2EC8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450000"/>
            <a:ext cx="8640000" cy="630000"/>
          </a:xfrm>
        </p:spPr>
        <p:txBody>
          <a:bodyPr vert="horz"/>
          <a:lstStyle/>
          <a:p>
            <a:pPr marL="2040119" lvl="0">
              <a:spcBef>
                <a:spcPts val="145"/>
              </a:spcBef>
            </a:pPr>
            <a:r>
              <a:rPr lang="es-E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UNIDAD 1: PLANIFICACIÓN DE INTERFACES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9C70D-08C7-731F-C2A5-F572226ACF1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0000" y="1260000"/>
            <a:ext cx="9000000" cy="3240000"/>
          </a:xfrm>
        </p:spPr>
        <p:txBody>
          <a:bodyPr vert="horz" anchor="ctr"/>
          <a:lstStyle/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r>
              <a:rPr lang="es-ES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					</a:t>
            </a: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37192E-AB02-0BFF-DC55-632F3770D4EE}"/>
              </a:ext>
            </a:extLst>
          </p:cNvPr>
          <p:cNvSpPr txBox="1"/>
          <p:nvPr/>
        </p:nvSpPr>
        <p:spPr>
          <a:xfrm rot="21597600">
            <a:off x="591749" y="1262981"/>
            <a:ext cx="8989920" cy="3866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5.4 Pie de la página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32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445E9-D7E7-B02F-9813-68C2E0EDCE2F}"/>
              </a:ext>
            </a:extLst>
          </p:cNvPr>
          <p:cNvSpPr txBox="1"/>
          <p:nvPr/>
        </p:nvSpPr>
        <p:spPr>
          <a:xfrm>
            <a:off x="360000" y="1607039"/>
            <a:ext cx="9222840" cy="3072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Situada en la parte inferior de la página. Muy útil por la información que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muestra y por ayudar a una percepción más estructurada del sitio.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Usos comunes: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Enlaces a servicios (Contratación de pub, Formulario de contacto,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Ofertas de empleo, Condiciones de uso, Políticas de seguridad)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Información sobre la empresa propietaria del sitio web (Ley de servicios de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la Sociedad de la Información LSSI) e información del copyright de los contenidos.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29"/>
              </a:spcBef>
              <a:spcAft>
                <a:spcPts val="0"/>
              </a:spcAft>
              <a:buNone/>
              <a:tabLst>
                <a:tab pos="203040" algn="l"/>
              </a:tabLst>
            </a:pPr>
            <a:endParaRPr lang="es-ES" sz="1800" b="0" i="0" u="none" strike="noStrike" kern="1200" cap="none" spc="102" baseline="0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34"/>
              <a:ea typeface="DejaVu Sans"/>
              <a:cs typeface="DejaVu Sans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sng" strike="noStrike" kern="1200" cap="none" spc="-125" baseline="0" dirty="0">
              <a:ln>
                <a:noFill/>
              </a:ln>
              <a:solidFill>
                <a:srgbClr val="0000FF"/>
              </a:solidFill>
              <a:highlight>
                <a:scrgbClr r="0" g="0" b="0">
                  <a:alpha val="0"/>
                </a:scrgbClr>
              </a:highlight>
              <a:uFill>
                <a:solidFill>
                  <a:srgbClr val="8CC764"/>
                </a:solidFill>
              </a:uFill>
              <a:latin typeface="Trebuchet MS" pitchFamily="18"/>
              <a:ea typeface="DejaVu Sans"/>
              <a:cs typeface="DejaVu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67CC38-CC1D-1089-ECE6-2D4A026B96A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20000" y="3974399"/>
            <a:ext cx="8115119" cy="8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3EA7A2E3-EA21-B1D5-6E9E-25ED2F637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/>
              <a:t>10_10_2022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74B3D87-CEA0-BA40-7474-D020EFC1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1DECEC-D952-425D-A418-9BF911AD8D2F}" type="slidenum">
              <a:rPr lang="es-ES" smtClean="0"/>
              <a:t>24</a:t>
            </a:fld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2E640-6212-359C-EF7A-ADC5939AC0D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450000"/>
            <a:ext cx="8640000" cy="630000"/>
          </a:xfrm>
        </p:spPr>
        <p:txBody>
          <a:bodyPr vert="horz"/>
          <a:lstStyle/>
          <a:p>
            <a:pPr marL="2040119" lvl="0">
              <a:spcBef>
                <a:spcPts val="145"/>
              </a:spcBef>
            </a:pPr>
            <a:r>
              <a:rPr lang="es-E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UNIDAD 1: PLANIFICACIÓN DE INTERFACES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727B5-9102-AF07-EB0D-0B113073552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0000" y="1260000"/>
            <a:ext cx="9000000" cy="3240000"/>
          </a:xfrm>
        </p:spPr>
        <p:txBody>
          <a:bodyPr vert="horz" anchor="ctr"/>
          <a:lstStyle/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r>
              <a:rPr lang="es-ES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					</a:t>
            </a: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5F4DF-B51E-DA73-C536-E45DC506B2C7}"/>
              </a:ext>
            </a:extLst>
          </p:cNvPr>
          <p:cNvSpPr txBox="1"/>
          <p:nvPr/>
        </p:nvSpPr>
        <p:spPr>
          <a:xfrm rot="21597600">
            <a:off x="591749" y="1262981"/>
            <a:ext cx="8989920" cy="3866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5.5 Barra Lateral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32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11CFF-FB85-BCF2-9718-71CDF3EA4107}"/>
              </a:ext>
            </a:extLst>
          </p:cNvPr>
          <p:cNvSpPr txBox="1"/>
          <p:nvPr/>
        </p:nvSpPr>
        <p:spPr>
          <a:xfrm>
            <a:off x="360000" y="1607039"/>
            <a:ext cx="9222840" cy="35254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102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34"/>
              <a:ea typeface="DejaVu Sans"/>
              <a:cs typeface="DejaVu Sans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sng" strike="noStrike" kern="1200" cap="none" spc="-125" baseline="0">
              <a:ln>
                <a:noFill/>
              </a:ln>
              <a:solidFill>
                <a:srgbClr val="0000FF"/>
              </a:solidFill>
              <a:highlight>
                <a:scrgbClr r="0" g="0" b="0">
                  <a:alpha val="0"/>
                </a:scrgbClr>
              </a:highlight>
              <a:uFill>
                <a:solidFill>
                  <a:srgbClr val="8CC764"/>
                </a:solidFill>
              </a:uFill>
              <a:latin typeface="Trebuchet MS" pitchFamily="18"/>
              <a:ea typeface="DejaVu Sans"/>
              <a:cs typeface="DejaVu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CA1275-74D0-8AA1-F0BA-5E8A0E2000D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90400" y="1702080"/>
            <a:ext cx="3729600" cy="326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85AF87-2011-39B2-8A5A-D4F0440AC74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653360" y="1918800"/>
            <a:ext cx="4886640" cy="25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2BAC06B6-BA9D-2474-CB4C-C660897F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/>
              <a:t>10_10_2022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581C90E-5976-BBF4-AE5B-8FBE61DE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881B13-F490-4C91-871C-B1D00B65B9A5}" type="slidenum">
              <a:rPr lang="es-ES" smtClean="0"/>
              <a:t>25</a:t>
            </a:fld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FDD2B-F648-E249-C66A-08E87BFC293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450000"/>
            <a:ext cx="8640000" cy="630000"/>
          </a:xfrm>
        </p:spPr>
        <p:txBody>
          <a:bodyPr vert="horz"/>
          <a:lstStyle/>
          <a:p>
            <a:pPr marL="2040119" lvl="0">
              <a:spcBef>
                <a:spcPts val="145"/>
              </a:spcBef>
            </a:pPr>
            <a:r>
              <a:rPr lang="es-E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UNIDAD 1: PLANIFICACIÓN DE INTERFACES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054B4-2A91-8415-C697-B835125E197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0000" y="1260000"/>
            <a:ext cx="9000000" cy="3240000"/>
          </a:xfrm>
        </p:spPr>
        <p:txBody>
          <a:bodyPr vert="horz" anchor="ctr"/>
          <a:lstStyle/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r>
              <a:rPr lang="es-ES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					</a:t>
            </a: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858A1D-F002-542B-B87C-940383997B3E}"/>
              </a:ext>
            </a:extLst>
          </p:cNvPr>
          <p:cNvSpPr txBox="1"/>
          <p:nvPr/>
        </p:nvSpPr>
        <p:spPr>
          <a:xfrm rot="21597600">
            <a:off x="591749" y="1262981"/>
            <a:ext cx="8989920" cy="3866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5.6 Espacios en blanco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32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2FB01-D8D5-0086-1F3E-48A200711B88}"/>
              </a:ext>
            </a:extLst>
          </p:cNvPr>
          <p:cNvSpPr txBox="1"/>
          <p:nvPr/>
        </p:nvSpPr>
        <p:spPr>
          <a:xfrm>
            <a:off x="360000" y="1607039"/>
            <a:ext cx="9222840" cy="35254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  <a:tabLst/>
            </a:pP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Tienen especial importancia para conseguir un diseño poco sobrecargado en </a:t>
            </a:r>
            <a:b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</a:b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el que se delimitan bien las partes de la página, entre sus objetivos: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</a:pPr>
            <a:r>
              <a:rPr lang="es-ES" sz="1600" b="1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Compensar </a:t>
            </a:r>
            <a:r>
              <a:rPr lang="es-ES" sz="16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el peso visual del resto de elementos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</a:pPr>
            <a:r>
              <a:rPr lang="es-ES" sz="1600" b="1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Crean márgenes o separaciones entre ellos</a:t>
            </a:r>
            <a:r>
              <a:rPr lang="es-ES" sz="16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, encuadrándolos de forma adecuada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</a:pPr>
            <a:r>
              <a:rPr lang="es-ES" sz="1600" b="1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Marcan los límites </a:t>
            </a:r>
            <a:r>
              <a:rPr lang="es-ES" sz="16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que estructuran la composición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</a:pPr>
            <a:r>
              <a:rPr lang="es-ES" sz="16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Haciendo la </a:t>
            </a:r>
            <a:r>
              <a:rPr lang="es-ES" sz="1600" b="1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interfaz más equilibrada, limpia y bella</a:t>
            </a:r>
            <a:r>
              <a:rPr lang="es-ES" sz="16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  <a:tabLst/>
            </a:pP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Debe haber un espacio libre entre: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</a:pPr>
            <a:r>
              <a:rPr lang="es-ES" sz="16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Menú lateral y el cuerpo de la página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</a:pPr>
            <a:r>
              <a:rPr lang="es-ES" sz="16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La cabecera (si no, sería el borde superior de la ventana) y el cuerpo de la página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</a:pPr>
            <a:r>
              <a:rPr lang="es-ES" sz="16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Los menús laterales y el cuerpo de la página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</a:pPr>
            <a:r>
              <a:rPr lang="es-ES" sz="16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Menú superior y el cuerpo de la página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</a:pPr>
            <a:r>
              <a:rPr lang="es-ES" sz="16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El cuerpo de la página y el pie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40D3C343-2AC9-2AEF-EA82-7F03F0D1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/>
              <a:t>10_10_2022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F094227-D54D-9415-FCA6-E541BCF0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FDE32F-4F80-4985-A870-72219D4D7F94}" type="slidenum">
              <a:rPr lang="es-ES" smtClean="0"/>
              <a:t>26</a:t>
            </a:fld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3BB14-974C-C6B6-C4A2-820100FCA33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450000"/>
            <a:ext cx="8640000" cy="630000"/>
          </a:xfrm>
        </p:spPr>
        <p:txBody>
          <a:bodyPr vert="horz"/>
          <a:lstStyle/>
          <a:p>
            <a:pPr marL="2040119" lvl="0">
              <a:spcBef>
                <a:spcPts val="145"/>
              </a:spcBef>
            </a:pPr>
            <a:r>
              <a:rPr lang="es-E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UNIDAD 1: PLANIFICACIÓN DE INTERFACES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B7083-1262-0F1B-A14C-F2E42999181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0000" y="1260000"/>
            <a:ext cx="9000000" cy="3240000"/>
          </a:xfrm>
        </p:spPr>
        <p:txBody>
          <a:bodyPr vert="horz" anchor="ctr"/>
          <a:lstStyle/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r>
              <a:rPr lang="es-ES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					</a:t>
            </a: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D0B2FD-1622-EF15-FB22-A37BA174E32D}"/>
              </a:ext>
            </a:extLst>
          </p:cNvPr>
          <p:cNvSpPr txBox="1"/>
          <p:nvPr/>
        </p:nvSpPr>
        <p:spPr>
          <a:xfrm rot="21597600">
            <a:off x="591749" y="1262981"/>
            <a:ext cx="8989920" cy="3866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5.6 Espacios en blanco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32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49A15-DD28-E677-F2B3-6771BD8A931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00" y="1871279"/>
            <a:ext cx="4209840" cy="2628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62DDECC4-C572-5A85-B1FE-99823EB1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/>
              <a:t>10_10_2022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3B5C6B3-52BA-BFD9-98F3-09B167CF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2362E6-3455-411C-8FAD-001CF89AA60A}" type="slidenum">
              <a:rPr lang="es-ES" smtClean="0"/>
              <a:t>27</a:t>
            </a:fld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AE240-EEDB-0C4F-4636-E5E3C15DE0D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450000"/>
            <a:ext cx="8640000" cy="630000"/>
          </a:xfrm>
        </p:spPr>
        <p:txBody>
          <a:bodyPr vert="horz"/>
          <a:lstStyle/>
          <a:p>
            <a:pPr marL="2040119" lvl="0">
              <a:spcBef>
                <a:spcPts val="145"/>
              </a:spcBef>
            </a:pPr>
            <a:r>
              <a:rPr lang="es-E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UNIDAD 1: PLANIFICACIÓN DE INTERFACES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C56E4-C192-5F61-700A-94AB999563F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0000" y="1260000"/>
            <a:ext cx="9000000" cy="3240000"/>
          </a:xfrm>
        </p:spPr>
        <p:txBody>
          <a:bodyPr vert="horz" anchor="ctr"/>
          <a:lstStyle/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r>
              <a:rPr lang="es-ES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					</a:t>
            </a: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FB87D3-6689-AAD6-CE12-539A9C76926A}"/>
              </a:ext>
            </a:extLst>
          </p:cNvPr>
          <p:cNvSpPr txBox="1"/>
          <p:nvPr/>
        </p:nvSpPr>
        <p:spPr>
          <a:xfrm rot="21597600">
            <a:off x="591749" y="1262981"/>
            <a:ext cx="8989920" cy="3866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																	Actividad_1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32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AA3E74-BCA4-589F-64E9-E6DFDC5A7CB7}"/>
              </a:ext>
            </a:extLst>
          </p:cNvPr>
          <p:cNvSpPr txBox="1"/>
          <p:nvPr/>
        </p:nvSpPr>
        <p:spPr>
          <a:xfrm>
            <a:off x="360000" y="1607039"/>
            <a:ext cx="9222840" cy="2532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228600" marR="0" lvl="0" indent="-22860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Identifica en estos sitios web los elementos descritos en esta sección:</a:t>
            </a:r>
          </a:p>
          <a:p>
            <a:pPr marL="228600" marR="0" lvl="0" indent="-22860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cabecera, sistema de navegación, cuerpo, pie, espacios en blanco.</a:t>
            </a:r>
          </a:p>
          <a:p>
            <a:pPr marL="228600" marR="0" lvl="0" indent="-22860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102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34"/>
              <a:ea typeface="DejaVu Sans"/>
              <a:cs typeface="DejaVu Sans"/>
            </a:endParaRPr>
          </a:p>
          <a:p>
            <a:pPr marL="22860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  <a:hlinkClick r:id="rId3"/>
              </a:rPr>
              <a:t>http://stonelab.osu.edu/_Hlk89157542</a:t>
            </a:r>
            <a:r>
              <a:rPr lang="es-ES" sz="1800" b="0" i="1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Verdana-Italic" pitchFamily="18"/>
              </a:rPr>
              <a:t>.</a:t>
            </a:r>
            <a:r>
              <a:rPr lang="es-ES" sz="18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Verdana" pitchFamily="18"/>
              </a:rPr>
              <a:t> Universidad de Ohio (EE.UU.).</a:t>
            </a:r>
          </a:p>
          <a:p>
            <a:pPr marL="22860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  <a:hlinkClick r:id="rId4"/>
              </a:rPr>
              <a:t>http://www.educa.jccm.es</a:t>
            </a:r>
            <a:r>
              <a:rPr lang="es-ES" sz="18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Verdana" pitchFamily="18"/>
              </a:rPr>
              <a:t>. Consejería de Educación de C-LM.</a:t>
            </a:r>
          </a:p>
          <a:p>
            <a:pPr marL="22860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  <a:hlinkClick r:id="rId5"/>
              </a:rPr>
              <a:t>http://www.gio.upm.es/</a:t>
            </a:r>
            <a:r>
              <a:rPr lang="es-ES" sz="18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Verdana" pitchFamily="18"/>
              </a:rPr>
              <a:t>. GIO – Universidad Politécnica de Madrid.</a:t>
            </a:r>
          </a:p>
          <a:p>
            <a:pPr marL="22860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  <a:hlinkClick r:id="rId6"/>
              </a:rPr>
              <a:t>http://www.zara.com</a:t>
            </a:r>
            <a:r>
              <a:rPr lang="es-ES" sz="18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Verdana" pitchFamily="18"/>
              </a:rPr>
              <a:t>. Tiendas Zara</a:t>
            </a:r>
            <a:r>
              <a:rPr lang="es-ES" sz="10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Verdana" pitchFamily="18"/>
                <a:ea typeface="DejaVu Sans"/>
                <a:cs typeface="Verdana" pitchFamily="18"/>
              </a:rPr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99C1DA6-9ABB-EEB7-8DD1-C3188D53B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/>
              <a:t>10_10_2022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FA47199-33A6-A786-91D8-4DC02C6B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8D78BD-1759-4CEA-9314-CAB1DEB197F6}" type="slidenum">
              <a:rPr lang="es-ES" smtClean="0"/>
              <a:t>28</a:t>
            </a:fld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92C01-A959-4FFB-F202-99728FA1EDA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450000"/>
            <a:ext cx="8640000" cy="630000"/>
          </a:xfrm>
        </p:spPr>
        <p:txBody>
          <a:bodyPr vert="horz"/>
          <a:lstStyle/>
          <a:p>
            <a:pPr marL="2040119" lvl="0">
              <a:spcBef>
                <a:spcPts val="145"/>
              </a:spcBef>
            </a:pPr>
            <a:r>
              <a:rPr lang="es-E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UNIDAD 1: PLANIFICACIÓN DE INTERFACES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DE2A3-EAAC-B490-4ABA-435D7E70466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0000" y="1260000"/>
            <a:ext cx="9000000" cy="3240000"/>
          </a:xfrm>
        </p:spPr>
        <p:txBody>
          <a:bodyPr vert="horz" anchor="ctr"/>
          <a:lstStyle/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r>
              <a:rPr lang="es-ES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					</a:t>
            </a: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4070D-31AB-2CE2-7E90-AAEA8FEEC01A}"/>
              </a:ext>
            </a:extLst>
          </p:cNvPr>
          <p:cNvSpPr txBox="1"/>
          <p:nvPr/>
        </p:nvSpPr>
        <p:spPr>
          <a:xfrm rot="21597600">
            <a:off x="591749" y="1262981"/>
            <a:ext cx="8989920" cy="3866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																	Actividad_2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32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04DEB5-6418-8D8C-9233-8AB8C7CFBC64}"/>
              </a:ext>
            </a:extLst>
          </p:cNvPr>
          <p:cNvSpPr txBox="1"/>
          <p:nvPr/>
        </p:nvSpPr>
        <p:spPr>
          <a:xfrm>
            <a:off x="360000" y="1607039"/>
            <a:ext cx="9222840" cy="3252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228600" marR="0" lvl="0" indent="-22860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Verdana" pitchFamily="18"/>
              </a:rPr>
              <a:t>Analiza los siguientes sitios web desde el punto de vista de la </a:t>
            </a:r>
            <a:b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Verdana" pitchFamily="18"/>
              </a:rPr>
            </a:b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Verdana" pitchFamily="18"/>
              </a:rPr>
              <a:t>navegación. ¿Cómo de fácil es moverse por el sitio?</a:t>
            </a:r>
          </a:p>
          <a:p>
            <a:pPr marL="228600" marR="0" lvl="0" indent="-22860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102" baseline="0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34"/>
              <a:ea typeface="DejaVu Sans"/>
              <a:cs typeface="Verdana" pitchFamily="18"/>
            </a:endParaRPr>
          </a:p>
          <a:p>
            <a:pPr marL="22860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6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Verdana" pitchFamily="18"/>
                <a:hlinkClick r:id="rId3"/>
              </a:rPr>
              <a:t>https://www.joseluis.es/la-masia/</a:t>
            </a:r>
            <a:r>
              <a:rPr lang="es-ES" sz="1600" b="0" i="1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Verdana-Italic" pitchFamily="18"/>
              </a:rPr>
              <a:t>.</a:t>
            </a:r>
            <a:r>
              <a:rPr lang="es-ES" sz="1600" b="0" i="1" u="none" strike="noStrike" kern="1200" cap="none" spc="102" baseline="0" dirty="0">
                <a:ln>
                  <a:noFill/>
                </a:ln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Verdana-Italic" pitchFamily="18"/>
              </a:rPr>
              <a:t> </a:t>
            </a:r>
            <a:r>
              <a:rPr lang="es-ES" sz="16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Verdana" pitchFamily="18"/>
              </a:rPr>
              <a:t>Restaurante.</a:t>
            </a:r>
          </a:p>
          <a:p>
            <a:pPr marL="22860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600" b="0" i="0" u="none" strike="noStrike" kern="1200" cap="none" spc="102" baseline="0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34"/>
              <a:ea typeface="DejaVu Sans"/>
              <a:cs typeface="Verdana" pitchFamily="18"/>
            </a:endParaRPr>
          </a:p>
          <a:p>
            <a:pPr marL="22860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2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Verdana" pitchFamily="18"/>
                <a:hlinkClick r:id="rId4"/>
              </a:rPr>
              <a:t>https://www.comunidad.madrid/gobierno/espacios-profesionales/gestion-formacion-centros-trabajo-fcts</a:t>
            </a:r>
            <a:r>
              <a:rPr lang="es-ES" sz="16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Verdana" pitchFamily="18"/>
              </a:rPr>
              <a:t> </a:t>
            </a:r>
            <a:br>
              <a:rPr lang="es-ES" sz="16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Verdana" pitchFamily="18"/>
              </a:rPr>
            </a:br>
            <a:r>
              <a:rPr lang="es-ES" sz="13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Verdana" pitchFamily="18"/>
              </a:rPr>
              <a:t>Página de FCT de la Comunidad Madrid.</a:t>
            </a:r>
          </a:p>
          <a:p>
            <a:pPr marL="22860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300" b="0" i="0" u="none" strike="noStrike" kern="1200" cap="none" spc="102" baseline="0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34"/>
              <a:ea typeface="DejaVu Sans"/>
              <a:cs typeface="Verdana" pitchFamily="18"/>
            </a:endParaRPr>
          </a:p>
          <a:p>
            <a:pPr marL="22860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6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Verdana" pitchFamily="18"/>
                <a:hlinkClick r:id="rId5"/>
              </a:rPr>
              <a:t>http://www.ucm.es</a:t>
            </a:r>
            <a:r>
              <a:rPr lang="es-ES" sz="1600" b="0" i="1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Verdana-Italic" pitchFamily="18"/>
              </a:rPr>
              <a:t>. </a:t>
            </a:r>
            <a:r>
              <a:rPr lang="es-ES" sz="16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Verdana" pitchFamily="18"/>
              </a:rPr>
              <a:t>Universidad Complutense de Madrid.</a:t>
            </a:r>
          </a:p>
          <a:p>
            <a:pPr marL="22860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600" b="0" i="0" u="none" strike="noStrike" kern="1200" cap="none" spc="102" baseline="0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34"/>
              <a:ea typeface="DejaVu Sans"/>
              <a:cs typeface="Verdana" pitchFamily="18"/>
            </a:endParaRPr>
          </a:p>
          <a:p>
            <a:pPr marL="22860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Verdana" pitchFamily="18"/>
              </a:rPr>
              <a:t>Al margen de estas páginas, piensa un ejemplo de web con buena </a:t>
            </a:r>
            <a:b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Verdana" pitchFamily="18"/>
              </a:rPr>
            </a:b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Verdana" pitchFamily="18"/>
              </a:rPr>
              <a:t>navegación y otro en el que sea difícil moverse entre páginas.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6C0DD5B-54AE-EFC1-7622-7CD045395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/>
              <a:t>10_10_2022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54373B8-AB30-76D8-F5C8-8265670F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9E7376-C222-472B-A564-0E3B55D2BC6B}" type="slidenum">
              <a:rPr lang="es-ES" smtClean="0"/>
              <a:t>29</a:t>
            </a:fld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346BD-0F1D-FB72-ABCA-EFBA6A213A9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450000"/>
            <a:ext cx="8640000" cy="630000"/>
          </a:xfrm>
        </p:spPr>
        <p:txBody>
          <a:bodyPr vert="horz"/>
          <a:lstStyle/>
          <a:p>
            <a:pPr marL="2040119" lvl="0">
              <a:spcBef>
                <a:spcPts val="145"/>
              </a:spcBef>
            </a:pPr>
            <a:r>
              <a:rPr lang="es-E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UNIDAD 1: PLANIFICACIÓN DE INTERFACES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2E8F7-CA3C-D27F-7767-E52D576F979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0000" y="1260000"/>
            <a:ext cx="9000000" cy="3240000"/>
          </a:xfrm>
        </p:spPr>
        <p:txBody>
          <a:bodyPr vert="horz" anchor="ctr"/>
          <a:lstStyle/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r>
              <a:rPr lang="es-ES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					</a:t>
            </a: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F3CAB5-0252-055B-6687-A7302B01BEBB}"/>
              </a:ext>
            </a:extLst>
          </p:cNvPr>
          <p:cNvSpPr txBox="1"/>
          <p:nvPr/>
        </p:nvSpPr>
        <p:spPr>
          <a:xfrm rot="21597600">
            <a:off x="591749" y="1262981"/>
            <a:ext cx="8989920" cy="3866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6 Maquetación  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32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F6178F-45B2-9076-8DD5-3CC58F718712}"/>
              </a:ext>
            </a:extLst>
          </p:cNvPr>
          <p:cNvSpPr txBox="1"/>
          <p:nvPr/>
        </p:nvSpPr>
        <p:spPr>
          <a:xfrm>
            <a:off x="360000" y="1607039"/>
            <a:ext cx="9222840" cy="35254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/>
            </a:pPr>
            <a:r>
              <a:rPr lang="es-ES" sz="16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Es la distribución de los elementos de la página Web en el espacio considerado </a:t>
            </a:r>
            <a:br>
              <a:rPr lang="es-ES" sz="16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</a:br>
            <a:r>
              <a:rPr lang="es-ES" sz="16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disponible. Es colocar las diferentes partes de una página dentro de sus límites.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/>
            </a:pPr>
            <a:endParaRPr lang="es-ES" sz="1800" b="1" i="0" u="none" strike="noStrike" kern="1200" cap="none" spc="102" baseline="0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34"/>
              <a:ea typeface="DejaVu Sans"/>
              <a:cs typeface="Calibri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/>
            </a:pPr>
            <a:r>
              <a:rPr lang="es-ES" sz="1800" b="1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La ventaja </a:t>
            </a:r>
            <a:r>
              <a:rPr lang="es-ES" sz="1800" b="1" i="0" u="none" strike="noStrike" kern="1200" cap="none" spc="102" baseline="0" dirty="0" err="1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ppal</a:t>
            </a:r>
            <a:r>
              <a:rPr lang="es-ES" sz="1800" b="1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 de maquetar es mantener separado el contenido de la </a:t>
            </a:r>
            <a:br>
              <a:rPr lang="es-ES" sz="1800" b="1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</a:br>
            <a:r>
              <a:rPr lang="es-ES" sz="1800" b="1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página, de la presentación</a:t>
            </a: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, es decir, que si hay cambios en los contenidos </a:t>
            </a:r>
            <a:b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</a:b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no tenga que tocarse el diseño y viceversa→ el mantenimiento y los cambios </a:t>
            </a:r>
            <a:b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</a:b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al contenido y diseño + sencillo.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/>
            </a:pP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Se usan las capas o </a:t>
            </a:r>
            <a:r>
              <a:rPr lang="es-ES" sz="1800" b="0" i="0" u="none" strike="noStrike" kern="1200" cap="none" spc="102" baseline="0" dirty="0" err="1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layout</a:t>
            </a: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para maquetar &lt;</a:t>
            </a:r>
            <a:r>
              <a:rPr lang="es-ES" sz="1800" b="0" i="0" u="none" strike="noStrike" kern="1200" cap="none" spc="102" baseline="0" dirty="0" err="1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div</a:t>
            </a: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&gt;, llamadas divisiones o </a:t>
            </a:r>
            <a:b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</a:b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contenedores</a:t>
            </a: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, se colocan mediante hojas de estilo para adaptar las hojas a </a:t>
            </a:r>
            <a:b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</a:b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diferentes resoluciones (uso herramientas Bootstrap o </a:t>
            </a:r>
            <a:r>
              <a:rPr lang="es-ES" sz="1800" b="0" i="0" u="none" strike="noStrike" kern="1200" cap="none" spc="102" baseline="0" dirty="0" err="1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Skeleton</a:t>
            </a: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BECEF2E6-2745-26B7-35F4-239A4AE5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/>
              <a:t>10_10_2022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3A9B8B2-41B6-0367-7DDB-E53114C1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AEA30A-6369-4A81-BC2C-899E5A8B8D77}" type="slidenum">
              <a:rPr/>
              <a:t>3</a:t>
            </a:fld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F75A0-B088-2AFE-24D3-C933A5E7F49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450000"/>
            <a:ext cx="8640000" cy="630000"/>
          </a:xfrm>
        </p:spPr>
        <p:txBody>
          <a:bodyPr vert="horz"/>
          <a:lstStyle/>
          <a:p>
            <a:pPr marL="2040119" lvl="0">
              <a:spcBef>
                <a:spcPts val="145"/>
              </a:spcBef>
            </a:pPr>
            <a:r>
              <a:rPr lang="es-E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UNIDAD 1: PLANIFICACIÓN DE INTERFACES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4FF70-D20E-2F90-21A4-04B2ECF4227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 rot="21594000">
            <a:off x="543972" y="983222"/>
            <a:ext cx="9000000" cy="4972320"/>
          </a:xfrm>
        </p:spPr>
        <p:txBody>
          <a:bodyPr vert="horz" anchor="ctr"/>
          <a:lstStyle/>
          <a:p>
            <a:pPr lvl="0" algn="r">
              <a:spcBef>
                <a:spcPts val="145"/>
              </a:spcBef>
              <a:spcAft>
                <a:spcPts val="0"/>
              </a:spcAft>
            </a:pPr>
            <a:endParaRPr lang="es-ES" sz="2200" spc="-119">
              <a:solidFill>
                <a:srgbClr val="3465A4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lvl="0" algn="r">
              <a:spcBef>
                <a:spcPts val="145"/>
              </a:spcBef>
              <a:spcAft>
                <a:spcPts val="0"/>
              </a:spcAft>
            </a:pPr>
            <a:r>
              <a:rPr lang="es-ES" sz="2200" spc="-119"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2.Percepción Visual	</a:t>
            </a:r>
          </a:p>
          <a:p>
            <a:pPr lvl="0" algn="r">
              <a:spcBef>
                <a:spcPts val="145"/>
              </a:spcBef>
              <a:spcAft>
                <a:spcPts val="0"/>
              </a:spcAft>
            </a:pPr>
            <a:r>
              <a:rPr lang="es-ES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		</a:t>
            </a:r>
          </a:p>
          <a:p>
            <a:pPr lvl="0" algn="l">
              <a:spcBef>
                <a:spcPts val="145"/>
              </a:spcBef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s-ES" sz="1800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La primera impresión que causará la a interfaz de usuario será la visual: forma, tamaño, ubicación, color, tipografía, distribución, etc.</a:t>
            </a:r>
          </a:p>
          <a:p>
            <a:pPr lvl="0" algn="l">
              <a:spcBef>
                <a:spcPts val="145"/>
              </a:spcBef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s-ES" sz="1800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 Hay que  tener en cuenta constantemente éstas circunstancias y saber valorar la relación directa que puede identificarse entre los diseños y cómo estos serán percibidos</a:t>
            </a:r>
          </a:p>
          <a:p>
            <a:pPr lvl="0" algn="l">
              <a:spcBef>
                <a:spcPts val="145"/>
              </a:spcBef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s-ES" sz="1800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Ejemplo: Real madrid vs Barça</a:t>
            </a:r>
          </a:p>
          <a:p>
            <a:pPr lvl="0" algn="l">
              <a:spcBef>
                <a:spcPts val="145"/>
              </a:spcBef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s-ES" sz="1800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Buscar un equilibrio entre los elementos que constituyen la interfaz para hallar un sentido gráfico al diseño-→ comunicación eficaz</a:t>
            </a:r>
          </a:p>
          <a:p>
            <a:pPr lvl="0" algn="l">
              <a:spcBef>
                <a:spcPts val="145"/>
              </a:spcBef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s-ES" sz="1800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Ni tanto ni tan poco--→ ej: un sitio web con demasiados elementos animados distrae al usuario</a:t>
            </a:r>
          </a:p>
          <a:p>
            <a:pPr lvl="0" algn="l">
              <a:spcBef>
                <a:spcPts val="145"/>
              </a:spcBef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s-ES" sz="1800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Determinar el área de diseño-→qué tamaño se asignará al espacio del que se dispone para la composición gráfica (texto ó solo imágenes)-→ debe ser adecuada con lo que se quiere comunicar</a:t>
            </a:r>
          </a:p>
          <a:p>
            <a:pPr lvl="0" algn="l">
              <a:spcBef>
                <a:spcPts val="145"/>
              </a:spcBef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s-ES" sz="1800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Ejemplo: venta de ropa vs buscador</a:t>
            </a: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B8EEC028-D51F-0F67-777F-99BCB5AB4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/>
              <a:t>10_10_2022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59EDF61D-6FA4-DAB6-BD06-F97D934B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FBFFC1-57EA-43C2-81E9-A0E1394BEBFD}" type="slidenum">
              <a:rPr lang="es-ES" smtClean="0"/>
              <a:t>30</a:t>
            </a:fld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18974-7A93-54E2-AD93-A1DFB30089C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450000"/>
            <a:ext cx="8640000" cy="630000"/>
          </a:xfrm>
        </p:spPr>
        <p:txBody>
          <a:bodyPr vert="horz"/>
          <a:lstStyle/>
          <a:p>
            <a:pPr marL="2040119" lvl="0">
              <a:spcBef>
                <a:spcPts val="145"/>
              </a:spcBef>
            </a:pPr>
            <a:r>
              <a:rPr lang="es-E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UNIDAD 1: PLANIFICACIÓN DE INTERFACES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984F4-5A00-DECB-EE47-D6ECE418F44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0000" y="1260000"/>
            <a:ext cx="9000000" cy="3240000"/>
          </a:xfrm>
        </p:spPr>
        <p:txBody>
          <a:bodyPr vert="horz" anchor="ctr"/>
          <a:lstStyle/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r>
              <a:rPr lang="es-ES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					</a:t>
            </a: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6F660E-8C53-6F4B-4169-7C89B1498543}"/>
              </a:ext>
            </a:extLst>
          </p:cNvPr>
          <p:cNvSpPr txBox="1"/>
          <p:nvPr/>
        </p:nvSpPr>
        <p:spPr>
          <a:xfrm rot="21597600">
            <a:off x="591749" y="1262981"/>
            <a:ext cx="8989920" cy="3866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6 Maquetación  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32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87B54A-1D3E-9EEA-F35C-51EB231E7301}"/>
              </a:ext>
            </a:extLst>
          </p:cNvPr>
          <p:cNvSpPr txBox="1"/>
          <p:nvPr/>
        </p:nvSpPr>
        <p:spPr>
          <a:xfrm>
            <a:off x="360000" y="1514520"/>
            <a:ext cx="9222840" cy="35254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/>
            </a:pPr>
            <a:r>
              <a:rPr lang="es-ES" sz="16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Aparte de las div, hay tendencia de maquetar con los atributos semánticos, crear bloques enteros y que tengan significado por si mismos.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/>
            </a:pPr>
            <a:r>
              <a:rPr lang="es-ES" sz="16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Entre los atributos semánticos más empleados: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</a:pPr>
            <a:r>
              <a:rPr lang="es-ES" sz="16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&lt;header&gt;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</a:pPr>
            <a:r>
              <a:rPr lang="es-ES" sz="16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&lt;footer&gt;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</a:pPr>
            <a:r>
              <a:rPr lang="es-ES" sz="16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&lt;nav&gt;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</a:pPr>
            <a:r>
              <a:rPr lang="es-ES" sz="16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&lt;hgroup&gt;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</a:pPr>
            <a:r>
              <a:rPr lang="es-ES" sz="16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&lt;section&gt;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</a:pPr>
            <a:r>
              <a:rPr lang="es-ES" sz="16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&lt;article&gt;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</a:pPr>
            <a:r>
              <a:rPr lang="es-ES" sz="16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&lt;main&gt;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</a:pPr>
            <a:r>
              <a:rPr lang="es-ES" sz="16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&lt;aside&gt;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/>
            </a:pPr>
            <a:endParaRPr lang="es-ES" sz="1600" b="0" i="0" u="none" strike="noStrike" kern="1200" cap="none" spc="102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34"/>
              <a:ea typeface="DejaVu Sans"/>
              <a:cs typeface="Calibri" pitchFamily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F8D3CD-60CF-B47B-0C21-6E59D1D5593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90240" y="2205360"/>
            <a:ext cx="3569760" cy="2654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213BA386-C4CF-5BDA-2EF4-3494062E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/>
              <a:t>10_10_2022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012DB4C-FAC7-F1F0-B28B-98B5896E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63C170-CAA3-4C25-A5F8-630642295A74}" type="slidenum">
              <a:rPr lang="es-ES" smtClean="0"/>
              <a:t>31</a:t>
            </a:fld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DDAE5-1317-9258-6655-A349786E75B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450000"/>
            <a:ext cx="8640000" cy="630000"/>
          </a:xfrm>
        </p:spPr>
        <p:txBody>
          <a:bodyPr vert="horz"/>
          <a:lstStyle/>
          <a:p>
            <a:pPr marL="2040119" lvl="0">
              <a:spcBef>
                <a:spcPts val="145"/>
              </a:spcBef>
            </a:pPr>
            <a:r>
              <a:rPr lang="es-E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UNIDAD 1: PLANIFICACIÓN DE INTERFACES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5452C-6C70-B5C1-BD08-0F3809FB4D2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0000" y="1260000"/>
            <a:ext cx="9000000" cy="3240000"/>
          </a:xfrm>
        </p:spPr>
        <p:txBody>
          <a:bodyPr vert="horz" anchor="ctr"/>
          <a:lstStyle/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r>
              <a:rPr lang="es-ES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					</a:t>
            </a: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D37A19-18E4-EF0B-E3B4-E744843AEF2B}"/>
              </a:ext>
            </a:extLst>
          </p:cNvPr>
          <p:cNvSpPr txBox="1"/>
          <p:nvPr/>
        </p:nvSpPr>
        <p:spPr>
          <a:xfrm rot="21597600">
            <a:off x="591749" y="1262981"/>
            <a:ext cx="8989920" cy="3866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6 Maquetación  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32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674B79-426D-1FEA-F84A-D24FD6057659}"/>
              </a:ext>
            </a:extLst>
          </p:cNvPr>
          <p:cNvSpPr txBox="1"/>
          <p:nvPr/>
        </p:nvSpPr>
        <p:spPr>
          <a:xfrm>
            <a:off x="360000" y="1607039"/>
            <a:ext cx="9222840" cy="35254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/>
            </a:pP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Un paso previo recomendable antes de codificar de una página Web es 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/>
            </a:pP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realizar un diseño de cómo se van a disponer los diferentes elementos. 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/>
            </a:pP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Se emplean las siguientes herramientas:</a:t>
            </a:r>
          </a:p>
          <a:p>
            <a:pPr marL="0" marR="0" lvl="1" indent="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Prototipo</a:t>
            </a:r>
          </a:p>
          <a:p>
            <a:pPr marL="0" marR="0" lvl="1" indent="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Mapa de navegación</a:t>
            </a:r>
          </a:p>
          <a:p>
            <a:pPr marL="0" marR="0" lvl="1" indent="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Guías de Estilo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/>
            </a:pPr>
            <a:endParaRPr lang="es-ES" sz="1600" b="0" i="0" u="none" strike="noStrike" kern="1200" cap="none" spc="102" baseline="0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34"/>
              <a:ea typeface="DejaVu Sans"/>
              <a:cs typeface="Calibri" pitchFamily="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BAC80F66-2592-7271-6F02-8D571293A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/>
              <a:t>10_10_2022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8DF4B55-A476-9419-5BB1-A35A04FA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113D13-6442-4360-A464-8F3E8DCE9297}" type="slidenum">
              <a:rPr lang="es-ES" smtClean="0"/>
              <a:t>32</a:t>
            </a:fld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6CB4CC-2A36-0010-35EF-0BC6D560495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450000"/>
            <a:ext cx="8640000" cy="630000"/>
          </a:xfrm>
        </p:spPr>
        <p:txBody>
          <a:bodyPr vert="horz"/>
          <a:lstStyle/>
          <a:p>
            <a:pPr marL="2040119" lvl="0">
              <a:spcBef>
                <a:spcPts val="145"/>
              </a:spcBef>
            </a:pPr>
            <a:r>
              <a:rPr lang="es-E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UNIDAD 1: PLANIFICACIÓN DE INTERFACES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3474E-33C2-BFCF-6F29-A0A0158BDC6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0000" y="1260000"/>
            <a:ext cx="9000000" cy="3240000"/>
          </a:xfrm>
        </p:spPr>
        <p:txBody>
          <a:bodyPr vert="horz" anchor="ctr"/>
          <a:lstStyle/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r>
              <a:rPr lang="es-ES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					</a:t>
            </a: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85B0A0-0B4E-466E-3DCF-99D9707F7D67}"/>
              </a:ext>
            </a:extLst>
          </p:cNvPr>
          <p:cNvSpPr txBox="1"/>
          <p:nvPr/>
        </p:nvSpPr>
        <p:spPr>
          <a:xfrm rot="21597600">
            <a:off x="591749" y="1262981"/>
            <a:ext cx="8989920" cy="3866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6.1 Prototipo  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32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A1D21-256E-1238-036D-633D9E825C67}"/>
              </a:ext>
            </a:extLst>
          </p:cNvPr>
          <p:cNvSpPr txBox="1"/>
          <p:nvPr/>
        </p:nvSpPr>
        <p:spPr>
          <a:xfrm>
            <a:off x="360000" y="1607039"/>
            <a:ext cx="9222840" cy="35254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/>
            </a:pP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Un prototipo web es un borrador a partir del cual se empieza a concebir y </a:t>
            </a:r>
            <a:b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</a:b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desarrollar la idea original del diseño de un sitio web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/>
            </a:pP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En función de su grado de complexión y fidelidad con el </a:t>
            </a:r>
            <a:b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</a:b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diseño final, distinguimos entre prototipos de baja, </a:t>
            </a:r>
            <a:b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</a:b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media y alta fidelidad: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Sketch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spc="102" baseline="0" dirty="0" err="1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Wireframe</a:t>
            </a:r>
            <a:endParaRPr lang="es-ES" sz="1800" b="0" i="0" u="none" strike="noStrike" kern="1200" cap="none" spc="102" baseline="0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34"/>
              <a:ea typeface="DejaVu Sans"/>
              <a:cs typeface="DejaVu Sans"/>
            </a:endParaRPr>
          </a:p>
          <a:p>
            <a:pPr marL="0" marR="0" lvl="1" indent="0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Mockup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/>
            </a:pPr>
            <a:endParaRPr lang="es-ES" sz="1800" b="0" i="0" u="none" strike="noStrike" kern="1200" cap="none" spc="102" baseline="0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34"/>
              <a:ea typeface="DejaVu Sans"/>
              <a:cs typeface="DejaVu Sans"/>
            </a:endParaRPr>
          </a:p>
          <a:p>
            <a:pPr marL="0" marR="0" lvl="1" indent="0" algn="just" rtl="0" hangingPunct="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None/>
              <a:tabLst/>
            </a:pPr>
            <a:endParaRPr lang="es-ES" sz="1800" b="0" i="0" u="none" strike="noStrike" kern="1200" cap="none" spc="102" baseline="0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34"/>
              <a:ea typeface="DejaVu Sans"/>
              <a:cs typeface="DejaVu Sans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None/>
              <a:tabLst/>
            </a:pPr>
            <a:endParaRPr lang="es-ES" sz="1600" b="0" i="0" u="none" strike="noStrike" kern="1200" cap="none" spc="102" baseline="0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34"/>
              <a:ea typeface="DejaVu Sans"/>
              <a:cs typeface="Calibri" pitchFamily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84204B-A1E8-469D-98A8-93EF43CEEC2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720559" y="2700000"/>
            <a:ext cx="1999439" cy="225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1776CB79-82A2-97F1-76CB-F9F644EDA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/>
              <a:t>10_10_2022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36C3358-4BF5-5E8A-F849-5C446B35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10774E-C374-4F39-ADEE-0C767890C11E}" type="slidenum">
              <a:rPr/>
              <a:t>33</a:t>
            </a:fld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613EE-B714-FD6F-7F0A-8F92E3D5E71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450000"/>
            <a:ext cx="8640000" cy="630000"/>
          </a:xfrm>
        </p:spPr>
        <p:txBody>
          <a:bodyPr vert="horz"/>
          <a:lstStyle/>
          <a:p>
            <a:pPr marL="2040119" lvl="0">
              <a:spcBef>
                <a:spcPts val="145"/>
              </a:spcBef>
            </a:pPr>
            <a:r>
              <a:rPr lang="es-E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UNIDAD 1: PLANIFICACIÓN DE INTERFACES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FA664-0ED8-4A8D-9D50-6146424028A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0000" y="1260000"/>
            <a:ext cx="9000000" cy="3240000"/>
          </a:xfrm>
        </p:spPr>
        <p:txBody>
          <a:bodyPr vert="horz" anchor="ctr"/>
          <a:lstStyle/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r>
              <a:rPr lang="es-ES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					</a:t>
            </a: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681CE-8BA4-23A2-9CFD-CF69ED1D4169}"/>
              </a:ext>
            </a:extLst>
          </p:cNvPr>
          <p:cNvSpPr txBox="1"/>
          <p:nvPr/>
        </p:nvSpPr>
        <p:spPr>
          <a:xfrm rot="21597600">
            <a:off x="359908" y="1262852"/>
            <a:ext cx="9360000" cy="3866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6.1.1 Prototipo  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32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5F47-98F9-3D8F-8873-3F84E140A567}"/>
              </a:ext>
            </a:extLst>
          </p:cNvPr>
          <p:cNvSpPr txBox="1"/>
          <p:nvPr/>
        </p:nvSpPr>
        <p:spPr>
          <a:xfrm>
            <a:off x="360000" y="1607039"/>
            <a:ext cx="9222840" cy="35254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/>
            </a:pPr>
            <a:endParaRPr lang="es-ES" sz="1800" b="0" i="0" u="none" strike="noStrike" kern="1200" cap="none" spc="102" baseline="0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34"/>
              <a:ea typeface="DejaVu Sans"/>
              <a:cs typeface="DejaVu Sans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/>
            </a:pPr>
            <a:r>
              <a:rPr lang="es-ES" sz="1800" b="1" i="0" u="sng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uFillTx/>
                <a:latin typeface="Trebuchet MS" pitchFamily="34"/>
                <a:ea typeface="DejaVu Sans"/>
                <a:cs typeface="DejaVu Sans"/>
              </a:rPr>
              <a:t>El Sketch</a:t>
            </a: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: primer boceto que realizamos para un proyecto digital que </a:t>
            </a:r>
            <a:b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</a:b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queremos crear, sobre papel. Reflejar las ideas:</a:t>
            </a:r>
          </a:p>
          <a:p>
            <a:pPr marL="0" marR="0" lvl="1" indent="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Colocación de elementos más característicos como logos</a:t>
            </a:r>
          </a:p>
          <a:p>
            <a:pPr marL="0" marR="0" lvl="1" indent="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Zona de navegación</a:t>
            </a:r>
          </a:p>
          <a:p>
            <a:pPr marL="0" marR="0" lvl="1" indent="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Sistemas de ayuda para usuarios</a:t>
            </a:r>
          </a:p>
          <a:p>
            <a:pPr marL="0" marR="0" lvl="1" indent="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Servicios de redes sociales</a:t>
            </a:r>
          </a:p>
          <a:p>
            <a:pPr marL="0" marR="0" lvl="1" indent="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Qué áreas de contenidos y qué servicio queremos </a:t>
            </a:r>
            <a:b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</a:b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presentar en el proyecto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C971D5-6761-A60C-6A19-6744A74389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557479" y="2480400"/>
            <a:ext cx="1802519" cy="21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71EA1900-FD27-B518-82E3-3BBE675C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/>
              <a:t>10_10_2022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715CB94-E902-22D8-A5D1-1A02F4B0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1A772F-B2D6-47DC-B47A-33D17B5399AE}" type="slidenum">
              <a:rPr/>
              <a:t>34</a:t>
            </a:fld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AD4CA-368F-2A85-E59B-E7056C0134A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450000"/>
            <a:ext cx="8640000" cy="630000"/>
          </a:xfrm>
        </p:spPr>
        <p:txBody>
          <a:bodyPr vert="horz"/>
          <a:lstStyle/>
          <a:p>
            <a:pPr marL="2040119" lvl="0">
              <a:spcBef>
                <a:spcPts val="145"/>
              </a:spcBef>
            </a:pPr>
            <a:r>
              <a:rPr lang="es-E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UNIDAD 1: PLANIFICACIÓN DE INTERFACES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9A5CE-528D-77BC-527A-0CF3153AEF3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0000" y="1260000"/>
            <a:ext cx="9000000" cy="3240000"/>
          </a:xfrm>
        </p:spPr>
        <p:txBody>
          <a:bodyPr vert="horz" anchor="ctr"/>
          <a:lstStyle/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r>
              <a:rPr lang="es-ES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					</a:t>
            </a: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D387C-6FA9-03E0-C70D-AB36F70B137E}"/>
              </a:ext>
            </a:extLst>
          </p:cNvPr>
          <p:cNvSpPr txBox="1"/>
          <p:nvPr/>
        </p:nvSpPr>
        <p:spPr>
          <a:xfrm rot="21597600">
            <a:off x="359908" y="1262852"/>
            <a:ext cx="9360000" cy="3866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6.1.2 Prototipo  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32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48E5D6-DFE4-2A08-3E38-93B754EC5CEF}"/>
              </a:ext>
            </a:extLst>
          </p:cNvPr>
          <p:cNvSpPr txBox="1"/>
          <p:nvPr/>
        </p:nvSpPr>
        <p:spPr>
          <a:xfrm>
            <a:off x="360000" y="1514520"/>
            <a:ext cx="9222840" cy="35254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/>
            </a:pPr>
            <a:r>
              <a:rPr lang="es-ES" sz="1800" b="1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Los </a:t>
            </a:r>
            <a:r>
              <a:rPr lang="es-ES" sz="1800" b="1" i="0" u="none" strike="noStrike" kern="1200" cap="none" spc="102" baseline="0" dirty="0" err="1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wireframes</a:t>
            </a: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: son representaciones de baja fidelidad, carece de </a:t>
            </a:r>
            <a:b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</a:b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estilo tipográfico, color o gráfico, pero si se centra en la funcionalidad, </a:t>
            </a:r>
            <a:b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</a:b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comportamiento y jerarquía de contenidos, “qué hace la pantalla, no cómo se ve”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/>
            </a:pP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Su contenido se limita a tres preguntas:</a:t>
            </a:r>
          </a:p>
          <a:p>
            <a:pPr marL="0" marR="0" lvl="1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Los principales grupos de contenido (</a:t>
            </a:r>
            <a:r>
              <a:rPr lang="es-ES" sz="1800" b="1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¿qué?</a:t>
            </a: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).</a:t>
            </a:r>
          </a:p>
          <a:p>
            <a:pPr marL="0" marR="0" lvl="1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La estructura de la información (</a:t>
            </a:r>
            <a:r>
              <a:rPr lang="es-ES" sz="1800" b="1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¿dónde?</a:t>
            </a: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).</a:t>
            </a:r>
          </a:p>
          <a:p>
            <a:pPr marL="0" marR="0" lvl="1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La descripción y visualización básica de la interacción entre el usuario </a:t>
            </a:r>
            <a:b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</a:b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y la interfaz (</a:t>
            </a:r>
            <a:r>
              <a:rPr lang="es-ES" sz="1800" b="1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¿cómo?</a:t>
            </a: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).</a:t>
            </a:r>
          </a:p>
          <a:p>
            <a:pPr marL="0" marR="0" lvl="1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s-ES" sz="1800" b="0" i="0" u="none" strike="noStrike" kern="1200" cap="none" spc="102" baseline="0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34"/>
              <a:ea typeface="DejaVu Sans"/>
              <a:cs typeface="DejaVu Sans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Los </a:t>
            </a:r>
            <a:r>
              <a:rPr lang="es-ES" sz="1800" b="0" i="0" u="none" strike="noStrike" kern="1200" cap="none" spc="102" baseline="0" dirty="0" err="1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wireframes</a:t>
            </a: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también nos ayudan a establecer relaciones entre las distintas </a:t>
            </a:r>
            <a:b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</a:br>
            <a:r>
              <a:rPr lang="es-ES" sz="1800" b="0" i="0" u="none" strike="noStrike" kern="1200" cap="none" spc="102" baseline="0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plantillas de un sitio web o aplicación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68BC70AC-55FD-E4A9-B261-C5DCB7B65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/>
              <a:t>10_10_2022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60F76913-7773-0C98-BA70-AD6ADCAB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B2D587-BAEC-4CD4-85C4-754C13387C11}" type="slidenum">
              <a:t>35</a:t>
            </a:fld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5268C-2748-B2DD-EEE4-DF2C7C2CAF3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450000"/>
            <a:ext cx="8640000" cy="630000"/>
          </a:xfrm>
        </p:spPr>
        <p:txBody>
          <a:bodyPr vert="horz"/>
          <a:lstStyle/>
          <a:p>
            <a:pPr marL="2040119" lvl="0">
              <a:spcBef>
                <a:spcPts val="145"/>
              </a:spcBef>
            </a:pPr>
            <a:r>
              <a:rPr lang="es-E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UNIDAD 1: PLANIFICACIÓN DE INTERFACES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9D9DE-F949-E003-7627-51E352294A6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0000" y="1260000"/>
            <a:ext cx="9000000" cy="3240000"/>
          </a:xfrm>
        </p:spPr>
        <p:txBody>
          <a:bodyPr vert="horz" anchor="ctr"/>
          <a:lstStyle/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r>
              <a:rPr lang="es-ES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					</a:t>
            </a: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40785C-4567-D2B2-B50B-625FCCD18A06}"/>
              </a:ext>
            </a:extLst>
          </p:cNvPr>
          <p:cNvSpPr txBox="1"/>
          <p:nvPr/>
        </p:nvSpPr>
        <p:spPr>
          <a:xfrm rot="21597600">
            <a:off x="359908" y="1262852"/>
            <a:ext cx="9360000" cy="3866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6.1.3 Prototipo  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32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C8D58-6BC9-0C1A-ED98-EAF95F605059}"/>
              </a:ext>
            </a:extLst>
          </p:cNvPr>
          <p:cNvSpPr txBox="1"/>
          <p:nvPr/>
        </p:nvSpPr>
        <p:spPr>
          <a:xfrm>
            <a:off x="360000" y="1607039"/>
            <a:ext cx="9222840" cy="35254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None/>
              <a:tabLst/>
            </a:pPr>
            <a:endParaRPr lang="es-ES" sz="1800" b="0" i="0" u="none" strike="noStrike" kern="1200" cap="none" spc="102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34"/>
              <a:ea typeface="DejaVu Sans"/>
              <a:cs typeface="DejaVu Sans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None/>
              <a:tabLst/>
            </a:pPr>
            <a:r>
              <a:rPr lang="es-ES" sz="1800" b="1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Los mockups o maqueta</a:t>
            </a:r>
            <a:r>
              <a:rPr lang="es-ES" sz="18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s: es una composición gráfica completa que ha utilizado el wiframe como plantilla </a:t>
            </a:r>
            <a:r>
              <a:rPr lang="es-ES" sz="1800" b="1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introduciendo todos los elementos gráficos y visuales</a:t>
            </a:r>
            <a:r>
              <a:rPr lang="es-ES" sz="18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, convirtiéndose así en un modelo a escala de un producto que se utiliza para demostrar y probar un diseño.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  <a:tabLst/>
            </a:pPr>
            <a:r>
              <a:rPr lang="es-ES" sz="18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Por lo tanto los prototipos, son representaciones de entre media y alta fidelidad del producto final,</a:t>
            </a:r>
            <a:r>
              <a:rPr lang="es-ES" sz="1800" b="1" i="0" u="none" strike="noStrike" kern="1200" cap="none" spc="102" baseline="0">
                <a:ln>
                  <a:noFill/>
                </a:ln>
                <a:solidFill>
                  <a:srgbClr val="C9211E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simulando</a:t>
            </a:r>
            <a:r>
              <a:rPr lang="es-ES" sz="18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la interacción de la interfaz de usuario, así que permiten al usuario:</a:t>
            </a:r>
          </a:p>
          <a:p>
            <a:pPr marL="0" marR="0" lvl="1" indent="0" algn="just" rtl="0" hangingPunct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Experimentar el contenido y las interacciones con la interfaz.</a:t>
            </a:r>
          </a:p>
          <a:p>
            <a:pPr marL="0" marR="0" lvl="1" indent="0" algn="just" rtl="0" hangingPunct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Probar las principales interacciones de una manera similar al producto final.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BDE6A11C-29AC-9768-DF78-088EB95B4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/>
              <a:t>10_10_2022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611FA08-1A88-0D77-7E8A-AB0800244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0774CA-B271-4431-88EA-F06F16E71445}" type="slidenum">
              <a:t>36</a:t>
            </a:fld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0F879-9515-B343-A148-544E4B0E259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450000"/>
            <a:ext cx="8640000" cy="630000"/>
          </a:xfrm>
        </p:spPr>
        <p:txBody>
          <a:bodyPr vert="horz"/>
          <a:lstStyle/>
          <a:p>
            <a:pPr marL="2040119" lvl="0">
              <a:spcBef>
                <a:spcPts val="145"/>
              </a:spcBef>
            </a:pPr>
            <a:r>
              <a:rPr lang="es-E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UNIDAD 1: PLANIFICACIÓN DE INTERFACES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7EE8A-7C69-1D07-CFA2-F0194131A9E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0000" y="1260000"/>
            <a:ext cx="9000000" cy="3240000"/>
          </a:xfrm>
        </p:spPr>
        <p:txBody>
          <a:bodyPr vert="horz" anchor="ctr"/>
          <a:lstStyle/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r>
              <a:rPr lang="es-ES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					</a:t>
            </a: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3149D8-C738-314D-D5A0-D3A81F71F145}"/>
              </a:ext>
            </a:extLst>
          </p:cNvPr>
          <p:cNvSpPr txBox="1"/>
          <p:nvPr/>
        </p:nvSpPr>
        <p:spPr>
          <a:xfrm rot="21597600">
            <a:off x="359908" y="1262852"/>
            <a:ext cx="9360000" cy="3866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6.1 Prototipo  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32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4E037-3668-D259-3250-21074D6D4DF7}"/>
              </a:ext>
            </a:extLst>
          </p:cNvPr>
          <p:cNvSpPr txBox="1"/>
          <p:nvPr/>
        </p:nvSpPr>
        <p:spPr>
          <a:xfrm>
            <a:off x="360000" y="1607039"/>
            <a:ext cx="9222840" cy="35254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None/>
              <a:tabLst/>
            </a:pPr>
            <a:r>
              <a:rPr lang="es-ES" sz="18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Software para prototipado:</a:t>
            </a:r>
          </a:p>
          <a:p>
            <a:pPr marL="0" marR="0" lvl="0" indent="0" algn="ctr" rtl="0" hangingPunct="0">
              <a:lnSpc>
                <a:spcPts val="1551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0200" algn="l"/>
              </a:tabLst>
            </a:pPr>
            <a:endParaRPr lang="es-ES" sz="1800" b="0" i="0" u="sng" strike="noStrike" kern="1200" cap="none" spc="-111" baseline="0">
              <a:ln>
                <a:noFill/>
              </a:ln>
              <a:solidFill>
                <a:srgbClr val="0000FF"/>
              </a:solidFill>
              <a:highlight>
                <a:scrgbClr r="0" g="0" b="0">
                  <a:alpha val="0"/>
                </a:scrgbClr>
              </a:highlight>
              <a:uFill>
                <a:solidFill>
                  <a:srgbClr val="8CC764"/>
                </a:solidFill>
              </a:uFill>
              <a:latin typeface="Trebuchet MS" pitchFamily="34"/>
              <a:ea typeface="DejaVu Sans"/>
              <a:cs typeface="DejaVu Sans"/>
            </a:endParaRPr>
          </a:p>
          <a:p>
            <a:pPr marL="0" marR="0" lvl="0" indent="0" algn="ctr" rtl="0" hangingPunct="0">
              <a:lnSpc>
                <a:spcPts val="1551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0200" algn="l"/>
              </a:tabLst>
            </a:pPr>
            <a:r>
              <a:rPr lang="es-ES" sz="1800" b="0" i="0" u="sng" strike="noStrike" kern="1200" cap="none" spc="-111" baseline="0">
                <a:ln>
                  <a:noFill/>
                </a:ln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8CC764"/>
                  </a:solidFill>
                </a:uFill>
                <a:latin typeface="Trebuchet MS" pitchFamily="34"/>
                <a:ea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http://www.hotgloo.com/</a:t>
            </a:r>
          </a:p>
          <a:p>
            <a:pPr marL="0" marR="0" lvl="0" indent="0" algn="ctr" rtl="0" hangingPunct="0">
              <a:lnSpc>
                <a:spcPts val="1551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0200" algn="l"/>
              </a:tabLst>
            </a:pPr>
            <a:endParaRPr lang="es-ES" sz="1800" b="0" i="0" u="sng" strike="noStrike" kern="1200" cap="none" spc="-99" baseline="0">
              <a:ln>
                <a:noFill/>
              </a:ln>
              <a:solidFill>
                <a:srgbClr val="8DC764"/>
              </a:solidFill>
              <a:highlight>
                <a:scrgbClr r="0" g="0" b="0">
                  <a:alpha val="0"/>
                </a:scrgbClr>
              </a:highlight>
              <a:uFill>
                <a:solidFill>
                  <a:srgbClr val="8CC764"/>
                </a:solidFill>
              </a:uFill>
              <a:latin typeface="Trebuchet MS" pitchFamily="34"/>
              <a:ea typeface="DejaVu Sans"/>
              <a:cs typeface="DejaVu Sans"/>
            </a:endParaRPr>
          </a:p>
          <a:p>
            <a:pPr marL="0" marR="0" lvl="0" indent="0" algn="ctr" rtl="0" hangingPunct="0">
              <a:lnSpc>
                <a:spcPts val="1551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0200" algn="l"/>
              </a:tabLst>
            </a:pPr>
            <a:r>
              <a:rPr lang="es-ES" sz="1800" b="0" i="0" u="sng" strike="noStrike" kern="1200" cap="none" spc="-9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8CC764"/>
                  </a:solidFill>
                </a:uFill>
                <a:latin typeface="Trebuchet MS" pitchFamily="34"/>
                <a:ea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https://gomockingbird.com/</a:t>
            </a:r>
          </a:p>
          <a:p>
            <a:pPr marL="0" marR="0" lvl="0" indent="0" algn="ctr" rtl="0" hangingPunct="0">
              <a:lnSpc>
                <a:spcPts val="1551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0200" algn="l"/>
              </a:tabLst>
            </a:pPr>
            <a:endParaRPr lang="es-ES" sz="1800" b="0" i="0" u="sng" strike="noStrike" kern="1200" cap="none" spc="-99" baseline="0">
              <a:ln>
                <a:noFill/>
              </a:ln>
              <a:solidFill>
                <a:srgbClr val="8DC764"/>
              </a:solidFill>
              <a:highlight>
                <a:scrgbClr r="0" g="0" b="0">
                  <a:alpha val="0"/>
                </a:scrgbClr>
              </a:highlight>
              <a:uFill>
                <a:solidFill>
                  <a:srgbClr val="8CC764"/>
                </a:solidFill>
              </a:uFill>
              <a:latin typeface="Trebuchet MS" pitchFamily="34"/>
              <a:ea typeface="DejaVu Sans"/>
              <a:cs typeface="DejaVu Sans"/>
            </a:endParaRPr>
          </a:p>
          <a:p>
            <a:pPr marL="0" marR="0" lvl="0" indent="0" algn="ctr" rtl="0" hangingPunct="0">
              <a:lnSpc>
                <a:spcPts val="1551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0200" algn="l"/>
              </a:tabLst>
            </a:pPr>
            <a:r>
              <a:rPr lang="es-ES" sz="1800" b="0" i="0" u="sng" strike="noStrike" kern="1200" cap="none" spc="-105" baseline="0">
                <a:ln>
                  <a:noFill/>
                </a:ln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8CC764"/>
                  </a:solidFill>
                </a:uFill>
                <a:latin typeface="Trebuchet MS" pitchFamily="34"/>
                <a:ea typeface="DejaVu Sans"/>
                <a:cs typeface="DejaVu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http://www.protoshare.com/</a:t>
            </a:r>
          </a:p>
          <a:p>
            <a:pPr marL="0" marR="0" lvl="0" indent="0" algn="ctr" rtl="0" hangingPunct="0">
              <a:lnSpc>
                <a:spcPts val="1551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0200" algn="l"/>
              </a:tabLst>
            </a:pPr>
            <a:endParaRPr lang="es-ES" sz="1800" b="0" i="0" u="none" strike="noStrike" kern="1200">
              <a:ln>
                <a:noFill/>
              </a:ln>
              <a:latin typeface="Trebuchet MS" pitchFamily="34"/>
              <a:ea typeface="Segoe UI" pitchFamily="2"/>
              <a:cs typeface="Tahoma" pitchFamily="2"/>
            </a:endParaRPr>
          </a:p>
          <a:p>
            <a:pPr marL="0" marR="0" lvl="0" indent="0" algn="ctr" rtl="0" hangingPunct="0">
              <a:lnSpc>
                <a:spcPts val="1551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0200" algn="l"/>
              </a:tabLst>
            </a:pPr>
            <a:r>
              <a:rPr lang="es-ES" sz="1800" b="0" i="0" u="sng" strike="noStrike" kern="1200" cap="none" spc="-111" baseline="0">
                <a:ln>
                  <a:noFill/>
                </a:ln>
                <a:solidFill>
                  <a:srgbClr val="0000FF"/>
                </a:solidFill>
                <a:highlight>
                  <a:scrgbClr r="0" g="0" b="0">
                    <a:alpha val="0"/>
                  </a:scrgbClr>
                </a:highlight>
                <a:uFill>
                  <a:solidFill>
                    <a:srgbClr val="8CC764"/>
                  </a:solidFill>
                </a:uFill>
                <a:latin typeface="Trebuchet MS" pitchFamily="34"/>
                <a:ea typeface="DejaVu Sans"/>
                <a:cs typeface="DejaVu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http://www.evolus.vn/Pencil/Home.html </a:t>
            </a:r>
            <a:r>
              <a:rPr lang="es-ES" sz="1800" b="0" i="0" u="none" strike="noStrike" kern="1200" cap="none" spc="-380" baseline="0">
                <a:ln>
                  <a:noFill/>
                </a:ln>
                <a:solidFill>
                  <a:srgbClr val="8DC764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6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(</a:t>
            </a:r>
            <a:r>
              <a:rPr lang="es-ES" sz="1800" b="0" i="0" u="none" strike="noStrike" kern="1200" cap="none" spc="-9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-4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xt</a:t>
            </a:r>
            <a:r>
              <a:rPr lang="es-ES" sz="1800" b="0" i="0" u="none" strike="noStrike" kern="1200" cap="none" spc="-9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-5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n</a:t>
            </a:r>
            <a:r>
              <a:rPr lang="es-ES" sz="1800" b="0" i="0" u="none" strike="noStrike" kern="1200" cap="none" spc="-3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s</a:t>
            </a:r>
            <a:r>
              <a:rPr lang="es-ES" sz="1800" b="0" i="0" u="none" strike="noStrike" kern="1200" cap="none" spc="-9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i</a:t>
            </a:r>
            <a:r>
              <a:rPr lang="es-ES" sz="1800" b="0" i="0" u="none" strike="noStrike" kern="1200" cap="none" spc="17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ó</a:t>
            </a:r>
            <a:r>
              <a:rPr lang="es-ES" sz="1800" b="0" i="0" u="none" strike="noStrike" kern="1200" cap="none" spc="-6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n</a:t>
            </a:r>
            <a:r>
              <a:rPr lang="es-ES" sz="1800" b="0" i="0" u="none" strike="noStrike" kern="1200" cap="none" spc="17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7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d</a:t>
            </a:r>
            <a:r>
              <a:rPr lang="es-ES" sz="1800" b="0" i="0" u="none" strike="noStrike" kern="1200" cap="none" spc="-9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48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7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F</a:t>
            </a:r>
            <a:r>
              <a:rPr lang="es-ES" sz="1800" b="0" i="0" u="none" strike="noStrike" kern="1200" cap="none" spc="-9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i</a:t>
            </a:r>
            <a:r>
              <a:rPr lang="es-ES" sz="1800" b="0" i="0" u="none" strike="noStrike" kern="1200" cap="none" spc="-2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r</a:t>
            </a:r>
            <a:r>
              <a:rPr lang="es-ES" sz="1800" b="0" i="0" u="none" strike="noStrike" kern="1200" cap="none" spc="-9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-17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f</a:t>
            </a:r>
            <a:r>
              <a:rPr lang="es-ES" sz="1800" b="0" i="0" u="none" strike="noStrike" kern="1200" cap="none" spc="-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o</a:t>
            </a:r>
            <a:r>
              <a:rPr lang="es-ES" sz="1800" b="0" i="0" u="none" strike="noStrike" kern="1200" cap="none" spc="-3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x)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B72078BC-AB94-67CE-02DC-15299ED2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/>
              <a:t>10_10_2022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D49E1DCA-D897-2F2C-BC49-189EFDA3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595588-1B7A-4024-8D4D-03BFFA319FD9}" type="slidenum">
              <a:t>37</a:t>
            </a:fld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760BB-04E1-8E79-BAEC-454E9D5BC5C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450000"/>
            <a:ext cx="8640000" cy="630000"/>
          </a:xfrm>
        </p:spPr>
        <p:txBody>
          <a:bodyPr vert="horz"/>
          <a:lstStyle/>
          <a:p>
            <a:pPr marL="2040119" lvl="0">
              <a:spcBef>
                <a:spcPts val="145"/>
              </a:spcBef>
            </a:pPr>
            <a:r>
              <a:rPr lang="es-E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UNIDAD 1: PLANIFICACIÓN DE INTERFACES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971EB-778B-5F31-00EF-972649F7D93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0000" y="1260000"/>
            <a:ext cx="9000000" cy="3240000"/>
          </a:xfrm>
        </p:spPr>
        <p:txBody>
          <a:bodyPr vert="horz" anchor="ctr"/>
          <a:lstStyle/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r>
              <a:rPr lang="es-ES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					</a:t>
            </a: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72EB1-2945-0151-8698-69A374320591}"/>
              </a:ext>
            </a:extLst>
          </p:cNvPr>
          <p:cNvSpPr txBox="1"/>
          <p:nvPr/>
        </p:nvSpPr>
        <p:spPr>
          <a:xfrm rot="21597600">
            <a:off x="359908" y="1262852"/>
            <a:ext cx="9360000" cy="3866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6.2 Mapa de navegación  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32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4ED2B5-DD8C-8312-9EBB-4663ABDA668D}"/>
              </a:ext>
            </a:extLst>
          </p:cNvPr>
          <p:cNvSpPr txBox="1"/>
          <p:nvPr/>
        </p:nvSpPr>
        <p:spPr>
          <a:xfrm>
            <a:off x="360000" y="1607039"/>
            <a:ext cx="9222840" cy="35254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/>
            </a:pPr>
            <a:endParaRPr lang="es-ES" sz="1800" b="0" i="0" u="none" strike="noStrike" kern="1200" cap="none" spc="102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34"/>
              <a:ea typeface="DejaVu Sans"/>
              <a:cs typeface="DejaVu Sans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/>
            </a:pPr>
            <a:endParaRPr lang="es-ES" sz="1800" b="0" i="0" u="none" strike="noStrike" kern="1200" cap="none" spc="102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34"/>
              <a:ea typeface="DejaVu Sans"/>
              <a:cs typeface="DejaVu Sans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/>
            </a:pPr>
            <a:r>
              <a:rPr lang="es-ES" sz="18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Es un esquema (antes del diseño de una web) que permite anticipar cuáles son las secciones en las que estará dividido y la relación entre los diferentes bloques de contenidos. Es algo parecido a un índice de contenidos de un libro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/>
            </a:pPr>
            <a:endParaRPr lang="es-ES" sz="1800" b="0" i="0" u="none" strike="noStrike" kern="1200" cap="none" spc="102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34"/>
              <a:ea typeface="DejaVu Sans"/>
              <a:cs typeface="DejaVu Sans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/>
            </a:pPr>
            <a:r>
              <a:rPr lang="es-ES" sz="18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Dar una estructura a los contenidos antes de crear el sitio web y para que los usuarios encuentren rápidamente lo que buscan una vez creado el sitio.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/>
            </a:pPr>
            <a:endParaRPr lang="es-ES" sz="1800" b="0" i="0" u="none" strike="noStrike" kern="1200" cap="none" spc="102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34"/>
              <a:ea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714C0BF6-4D85-7DFB-9BF3-618FAA1ED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/>
              <a:t>10_10_2022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7829FEC7-6157-7960-F148-913FFA50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9A30B5-C0C6-46DE-B0E2-5EB654A8AD1B}" type="slidenum">
              <a:t>38</a:t>
            </a:fld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B03FA-4F8E-AA60-3795-C80D0DCC531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450000"/>
            <a:ext cx="8640000" cy="630000"/>
          </a:xfrm>
        </p:spPr>
        <p:txBody>
          <a:bodyPr vert="horz"/>
          <a:lstStyle/>
          <a:p>
            <a:pPr marL="2040119" lvl="0">
              <a:spcBef>
                <a:spcPts val="145"/>
              </a:spcBef>
            </a:pPr>
            <a:r>
              <a:rPr lang="es-E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UNIDAD 1: PLANIFICACIÓN DE INTERFACES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D305E-4AF0-1491-AAEA-A3D3E358A56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0000" y="1260000"/>
            <a:ext cx="9000000" cy="3240000"/>
          </a:xfrm>
        </p:spPr>
        <p:txBody>
          <a:bodyPr vert="horz" anchor="ctr"/>
          <a:lstStyle/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r>
              <a:rPr lang="es-ES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					</a:t>
            </a: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CA2C79-4893-8275-E0FC-312A6F2ADAA7}"/>
              </a:ext>
            </a:extLst>
          </p:cNvPr>
          <p:cNvSpPr txBox="1"/>
          <p:nvPr/>
        </p:nvSpPr>
        <p:spPr>
          <a:xfrm rot="21597600">
            <a:off x="359908" y="1262852"/>
            <a:ext cx="9360000" cy="3866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6.2 Mapa de navegación  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32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1013EE-BC3F-5685-C4A5-5F4E7BCF78A2}"/>
              </a:ext>
            </a:extLst>
          </p:cNvPr>
          <p:cNvSpPr txBox="1"/>
          <p:nvPr/>
        </p:nvSpPr>
        <p:spPr>
          <a:xfrm>
            <a:off x="360000" y="1607039"/>
            <a:ext cx="9222840" cy="35254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Consiste en </a:t>
            </a:r>
            <a:r>
              <a:rPr lang="es-ES" sz="1800" b="1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diseñar previamente todos los enlaces de la página</a:t>
            </a:r>
            <a:r>
              <a:rPr lang="es-ES" sz="18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. Normalmente se dividen en varias categorías y niveles y se puede representar de forma gráfica: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831F76-1952-C559-BA84-0908D7D7565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0000" y="2537280"/>
            <a:ext cx="4809600" cy="2142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641B33-BC94-021C-B84B-427F08C2F99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170760" y="2351880"/>
            <a:ext cx="2469240" cy="2508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E1DF91B1-616F-28E7-E140-689C0F620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/>
              <a:t>10_10_2022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E53E1DF-D8AF-1B50-4973-59816B61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07AEA6-2C79-47F7-8D6F-80F3E2EFF7F1}" type="slidenum">
              <a:t>39</a:t>
            </a:fld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97ACA-C2DD-957A-2851-E41A95E82D7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450000"/>
            <a:ext cx="8640000" cy="630000"/>
          </a:xfrm>
        </p:spPr>
        <p:txBody>
          <a:bodyPr vert="horz"/>
          <a:lstStyle/>
          <a:p>
            <a:pPr marL="2040119" lvl="0">
              <a:spcBef>
                <a:spcPts val="145"/>
              </a:spcBef>
            </a:pPr>
            <a:r>
              <a:rPr lang="es-E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UNIDAD 1: PLANIFICACIÓN DE INTERFACES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DD1DD-35B9-E72A-B0B4-2EF93E183A0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0000" y="1260000"/>
            <a:ext cx="9000000" cy="3240000"/>
          </a:xfrm>
        </p:spPr>
        <p:txBody>
          <a:bodyPr vert="horz" anchor="ctr"/>
          <a:lstStyle/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r>
              <a:rPr lang="es-ES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					</a:t>
            </a: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9D04D-2A54-2D0A-3A63-ECC03EBC67F3}"/>
              </a:ext>
            </a:extLst>
          </p:cNvPr>
          <p:cNvSpPr txBox="1"/>
          <p:nvPr/>
        </p:nvSpPr>
        <p:spPr>
          <a:xfrm rot="21597600">
            <a:off x="359908" y="1262852"/>
            <a:ext cx="9360000" cy="3866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6.2 Mapa de navegación  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32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101091-DE52-DAC4-57AB-5DACF5C0BD68}"/>
              </a:ext>
            </a:extLst>
          </p:cNvPr>
          <p:cNvSpPr txBox="1"/>
          <p:nvPr/>
        </p:nvSpPr>
        <p:spPr>
          <a:xfrm>
            <a:off x="360000" y="1607039"/>
            <a:ext cx="9222840" cy="35254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Cada vez es más común añadirlo posteriormente al sitio web con un </a:t>
            </a:r>
            <a:r>
              <a:rPr lang="es-ES" sz="1800" b="1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formato en columnas en el pie de página</a:t>
            </a:r>
            <a:r>
              <a:rPr lang="es-ES" sz="18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DDF1C1-A4FD-99A0-CDA3-B9F1AAB63CE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80000" y="2881080"/>
            <a:ext cx="5771880" cy="1618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E2DAE3FC-392F-1F32-AC93-B94BA4C4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/>
              <a:t>10_10_2022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38353E4-18DA-F35E-7110-5E55E063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DA0F1B-7546-49F3-8CD4-281B48ECFC4F}" type="slidenum">
              <a:rPr/>
              <a:t>4</a:t>
            </a:fld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40797-47B7-C483-35EE-78BF882EEE4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450000"/>
            <a:ext cx="8640000" cy="630000"/>
          </a:xfrm>
        </p:spPr>
        <p:txBody>
          <a:bodyPr vert="horz"/>
          <a:lstStyle/>
          <a:p>
            <a:pPr marL="2040119" lvl="0">
              <a:spcBef>
                <a:spcPts val="145"/>
              </a:spcBef>
            </a:pPr>
            <a:r>
              <a:rPr lang="es-E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UNIDAD 1: PLANIFICACIÓN DE INTERFACES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A671C-D4CE-5BFE-1D7B-723E2EC5818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 rot="21597600">
            <a:off x="534776" y="1287461"/>
            <a:ext cx="8989920" cy="3600360"/>
          </a:xfrm>
        </p:spPr>
        <p:txBody>
          <a:bodyPr vert="horz" anchor="ctr"/>
          <a:lstStyle/>
          <a:p>
            <a:pPr lvl="0" algn="r">
              <a:spcBef>
                <a:spcPts val="145"/>
              </a:spcBef>
              <a:spcAft>
                <a:spcPts val="0"/>
              </a:spcAft>
            </a:pPr>
            <a:r>
              <a:rPr lang="es-ES" sz="2200" spc="-119"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3.Fundamentos de la composición</a:t>
            </a:r>
          </a:p>
          <a:p>
            <a:pPr lvl="0" algn="r">
              <a:spcBef>
                <a:spcPts val="145"/>
              </a:spcBef>
              <a:spcAft>
                <a:spcPts val="0"/>
              </a:spcAft>
            </a:pPr>
            <a:r>
              <a:rPr lang="es-ES" sz="2200" spc="-119"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	</a:t>
            </a:r>
          </a:p>
          <a:p>
            <a:pPr lvl="0" algn="r">
              <a:spcBef>
                <a:spcPts val="145"/>
              </a:spcBef>
              <a:spcAft>
                <a:spcPts val="0"/>
              </a:spcAft>
            </a:pPr>
            <a:r>
              <a:rPr lang="es-ES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		</a:t>
            </a:r>
          </a:p>
          <a:p>
            <a:pPr lvl="0" algn="l">
              <a:spcBef>
                <a:spcPts val="145"/>
              </a:spcBef>
              <a:spcAft>
                <a:spcPts val="0"/>
              </a:spcAft>
            </a:pPr>
            <a:r>
              <a:rPr lang="es-ES" sz="1800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Una </a:t>
            </a:r>
            <a:r>
              <a:rPr lang="es-ES" sz="1800" b="1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composición gráfica o diseño de un sitio web consiste en ordenar todos los elementos de nuestro diseño</a:t>
            </a:r>
            <a:r>
              <a:rPr lang="es-ES" sz="1800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, ya sean textos o ilustraciones, destinados a influir en la percepción del usuario</a:t>
            </a:r>
          </a:p>
          <a:p>
            <a:pPr lvl="0" algn="l">
              <a:spcBef>
                <a:spcPts val="145"/>
              </a:spcBef>
              <a:spcAft>
                <a:spcPts val="0"/>
              </a:spcAft>
            </a:pPr>
            <a:r>
              <a:rPr lang="es-ES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 </a:t>
            </a: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6695840E-CA0D-ED81-5E03-8ECE00C1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/>
              <a:t>10_10_2022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667C4927-577B-5475-839A-0E20BDD7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B85B85-A376-4668-8779-8B8039D36194}" type="slidenum">
              <a:t>40</a:t>
            </a:fld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16A61-17B2-018C-5342-8448ABC136A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450000"/>
            <a:ext cx="8640000" cy="630000"/>
          </a:xfrm>
        </p:spPr>
        <p:txBody>
          <a:bodyPr vert="horz"/>
          <a:lstStyle/>
          <a:p>
            <a:pPr marL="2040119" lvl="0">
              <a:spcBef>
                <a:spcPts val="145"/>
              </a:spcBef>
            </a:pPr>
            <a:r>
              <a:rPr lang="es-E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UNIDAD 1: PLANIFICACIÓN DE INTERFACES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6AE3B-C15E-2C07-1C23-D4EA990B1EE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0000" y="1260000"/>
            <a:ext cx="9000000" cy="3240000"/>
          </a:xfrm>
        </p:spPr>
        <p:txBody>
          <a:bodyPr vert="horz" anchor="ctr"/>
          <a:lstStyle/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r>
              <a:rPr lang="es-ES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					</a:t>
            </a: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A56A0-5772-AF65-2365-9BC798E7EC56}"/>
              </a:ext>
            </a:extLst>
          </p:cNvPr>
          <p:cNvSpPr txBox="1"/>
          <p:nvPr/>
        </p:nvSpPr>
        <p:spPr>
          <a:xfrm rot="21597600">
            <a:off x="359908" y="1262852"/>
            <a:ext cx="9360000" cy="3866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6.3 Guía de estilos  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32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BE0FE-851B-5AEA-4970-914D3F333006}"/>
              </a:ext>
            </a:extLst>
          </p:cNvPr>
          <p:cNvSpPr txBox="1"/>
          <p:nvPr/>
        </p:nvSpPr>
        <p:spPr>
          <a:xfrm>
            <a:off x="360000" y="1607039"/>
            <a:ext cx="9222840" cy="35254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301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Por su complejidad, para diseñar eficazmente interfaces web son necesarias dos actividades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282521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: 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301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la </a:t>
            </a:r>
            <a:r>
              <a:rPr lang="es-ES" sz="1800" b="1" i="0" u="none" strike="noStrike" kern="1200" cap="none" spc="102" baseline="0">
                <a:ln>
                  <a:noFill/>
                </a:ln>
                <a:solidFill>
                  <a:srgbClr val="0301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planificac</a:t>
            </a:r>
            <a:r>
              <a:rPr lang="es-ES" sz="1800" b="1" i="0" u="none" strike="noStrike" kern="1200" cap="none" spc="102" baseline="0">
                <a:ln>
                  <a:noFill/>
                </a:ln>
                <a:solidFill>
                  <a:srgbClr val="282521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i</a:t>
            </a:r>
            <a:r>
              <a:rPr lang="es-ES" sz="1800" b="1" i="0" u="none" strike="noStrike" kern="1200" cap="none" spc="102" baseline="0">
                <a:ln>
                  <a:noFill/>
                </a:ln>
                <a:solidFill>
                  <a:srgbClr val="0301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ón 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301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de qué se quiere hacer y la </a:t>
            </a:r>
            <a:r>
              <a:rPr lang="es-ES" sz="1800" b="1" i="0" u="none" strike="noStrike" kern="1200" cap="none" spc="102" baseline="0">
                <a:ln>
                  <a:noFill/>
                </a:ln>
                <a:solidFill>
                  <a:srgbClr val="0301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coordinación 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301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del equipo de desarrollo que se encarga del diseño.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924"/>
              </a:spcBef>
              <a:spcAft>
                <a:spcPts val="0"/>
              </a:spcAft>
              <a:buNone/>
              <a:tabLst>
                <a:tab pos="154800" algn="l"/>
              </a:tabLst>
            </a:pPr>
            <a:r>
              <a:rPr lang="es-ES" sz="1800" b="0" i="0" u="none" strike="noStrike" kern="1200" cap="none" spc="68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U</a:t>
            </a:r>
            <a:r>
              <a:rPr lang="es-ES" sz="1800" b="0" i="0" u="none" strike="noStrike" kern="1200" cap="none" spc="-9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na</a:t>
            </a:r>
            <a:r>
              <a:rPr lang="es-ES" sz="1800" b="0" i="0" u="none" strike="noStrike" kern="1200" cap="none" spc="1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1" i="0" u="none" strike="noStrike" kern="1200" cap="none" spc="37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g</a:t>
            </a:r>
            <a:r>
              <a:rPr lang="es-ES" sz="1800" b="1" i="0" u="none" strike="noStrike" kern="1200" cap="none" spc="-1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u</a:t>
            </a:r>
            <a:r>
              <a:rPr lang="es-ES" sz="1800" b="1" i="0" u="none" strike="noStrike" kern="1200" cap="none" spc="-4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í</a:t>
            </a:r>
            <a:r>
              <a:rPr lang="es-ES" sz="1800" b="1" i="0" u="none" strike="noStrike" kern="1200" cap="none" spc="-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a</a:t>
            </a:r>
            <a:r>
              <a:rPr lang="es-ES" sz="1800" b="0" i="0" u="none" strike="noStrike" kern="1200" cap="none" spc="3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1" i="0" u="none" strike="noStrike" kern="1200" cap="none" spc="-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d</a:t>
            </a:r>
            <a:r>
              <a:rPr lang="es-ES" sz="1800" b="1" i="0" u="none" strike="noStrike" kern="1200" cap="none" spc="-3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43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1" i="0" u="none" strike="noStrike" kern="1200" cap="none" spc="-3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</a:t>
            </a:r>
            <a:r>
              <a:rPr lang="es-ES" sz="1800" b="1" i="0" u="none" strike="noStrike" kern="1200" cap="none" spc="-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s</a:t>
            </a:r>
            <a:r>
              <a:rPr lang="es-ES" sz="1800" b="1" i="0" u="none" strike="noStrike" kern="1200" cap="none" spc="1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t</a:t>
            </a:r>
            <a:r>
              <a:rPr lang="es-ES" sz="1800" b="1" i="0" u="none" strike="noStrike" kern="1200" cap="none" spc="-4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i</a:t>
            </a:r>
            <a:r>
              <a:rPr lang="es-ES" sz="1800" b="1" i="0" u="none" strike="noStrike" kern="1200" cap="none" spc="-3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l</a:t>
            </a:r>
            <a:r>
              <a:rPr lang="es-ES" sz="1800" b="1" i="0" u="none" strike="noStrike" kern="1200" cap="none" spc="28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o</a:t>
            </a:r>
            <a:r>
              <a:rPr lang="es-ES" sz="1800" b="0" i="0" u="none" strike="noStrike" kern="1200" cap="none" spc="1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-2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s</a:t>
            </a:r>
            <a:r>
              <a:rPr lang="es-ES" sz="1800" b="0" i="0" u="none" strike="noStrike" kern="1200" cap="none" spc="28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6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un</a:t>
            </a:r>
            <a:r>
              <a:rPr lang="es-ES" sz="1800" b="0" i="0" u="none" strike="noStrike" kern="1200" cap="none" spc="3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6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d</a:t>
            </a:r>
            <a:r>
              <a:rPr lang="es-ES" sz="1800" b="0" i="0" u="none" strike="noStrike" kern="1200" cap="none" spc="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o</a:t>
            </a:r>
            <a:r>
              <a:rPr lang="es-ES" sz="1800" b="0" i="0" u="none" strike="noStrike" kern="1200" cap="none" spc="-7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c</a:t>
            </a:r>
            <a:r>
              <a:rPr lang="es-ES" sz="1800" b="0" i="0" u="none" strike="noStrike" kern="1200" cap="none" spc="-5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u</a:t>
            </a:r>
            <a:r>
              <a:rPr lang="es-ES" sz="1800" b="0" i="0" u="none" strike="noStrike" kern="1200" cap="none" spc="-8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m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en</a:t>
            </a:r>
            <a:r>
              <a:rPr lang="es-ES" sz="1800" b="0" i="0" u="none" strike="noStrike" kern="1200" cap="none" spc="-6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t</a:t>
            </a:r>
            <a:r>
              <a:rPr lang="es-ES" sz="1800" b="0" i="0" u="none" strike="noStrike" kern="1200" cap="none" spc="1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o</a:t>
            </a:r>
            <a:r>
              <a:rPr lang="es-ES" sz="1800" b="0" i="0" u="none" strike="noStrike" kern="1200" cap="none" spc="28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7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que</a:t>
            </a:r>
            <a:r>
              <a:rPr lang="es-ES" sz="1800" b="0" i="0" u="none" strike="noStrike" kern="1200" cap="none" spc="3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1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r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-7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c</a:t>
            </a:r>
            <a:r>
              <a:rPr lang="es-ES" sz="1800" b="0" i="0" u="none" strike="noStrike" kern="1200" cap="none" spc="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o</a:t>
            </a:r>
            <a:r>
              <a:rPr lang="es-ES" sz="1800" b="0" i="0" u="none" strike="noStrike" kern="1200" cap="none" spc="-9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g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8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t</a:t>
            </a:r>
            <a:r>
              <a:rPr lang="es-ES" sz="1800" b="0" i="0" u="none" strike="noStrike" kern="1200" cap="none" spc="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o</a:t>
            </a:r>
            <a:r>
              <a:rPr lang="es-ES" sz="1800" b="0" i="0" u="none" strike="noStrike" kern="1200" cap="none" spc="-6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d</a:t>
            </a:r>
            <a:r>
              <a:rPr lang="es-ES" sz="1800" b="0" i="0" u="none" strike="noStrike" kern="1200" cap="none" spc="1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o</a:t>
            </a:r>
            <a:r>
              <a:rPr lang="es-ES" sz="1800" b="0" i="0" u="none" strike="noStrike" kern="1200" cap="none" spc="43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9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l</a:t>
            </a:r>
            <a:r>
              <a:rPr lang="es-ES" sz="1800" b="0" i="0" u="none" strike="noStrike" kern="1200" cap="none" spc="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o </a:t>
            </a:r>
            <a:r>
              <a:rPr lang="es-ES" sz="1800" b="0" i="0" u="none" strike="noStrike" kern="1200" cap="none" spc="3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1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r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-9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l</a:t>
            </a: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a</a:t>
            </a:r>
            <a:r>
              <a:rPr lang="es-ES" sz="1800" b="0" i="0" u="none" strike="noStrike" kern="1200" cap="none" spc="-7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c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i</a:t>
            </a:r>
            <a:r>
              <a:rPr lang="es-ES" sz="1800" b="0" i="0" u="none" strike="noStrike" kern="1200" cap="none" spc="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o</a:t>
            </a:r>
            <a:r>
              <a:rPr lang="es-ES" sz="1800" b="0" i="0" u="none" strike="noStrike" kern="1200" cap="none" spc="-9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na</a:t>
            </a:r>
            <a:r>
              <a:rPr lang="es-ES" sz="1800" b="0" i="0" u="none" strike="noStrike" kern="1200" cap="none" spc="-6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d</a:t>
            </a:r>
            <a:r>
              <a:rPr lang="es-ES" sz="1800" b="0" i="0" u="none" strike="noStrike" kern="1200" cap="none" spc="1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o</a:t>
            </a:r>
            <a:r>
              <a:rPr lang="es-ES" sz="1800" b="0" i="0" u="none" strike="noStrike" kern="1200" cap="none" spc="-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7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c</a:t>
            </a:r>
            <a:r>
              <a:rPr lang="es-ES" sz="1800" b="0" i="0" u="none" strike="noStrike" kern="1200" cap="none" spc="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o</a:t>
            </a:r>
            <a:r>
              <a:rPr lang="es-ES" sz="1800" b="0" i="0" u="none" strike="noStrike" kern="1200" cap="none" spc="-6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n</a:t>
            </a:r>
            <a:r>
              <a:rPr lang="es-ES" sz="1800" b="0" i="0" u="none" strike="noStrike" kern="1200" cap="none" spc="3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9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l</a:t>
            </a: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a</a:t>
            </a:r>
            <a:r>
              <a:rPr lang="es-ES" sz="1800" b="0" i="0" u="none" strike="noStrike" kern="1200" cap="none" spc="23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9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pa</a:t>
            </a:r>
            <a:r>
              <a:rPr lang="es-ES" sz="1800" b="0" i="0" u="none" strike="noStrike" kern="1200" cap="none" spc="28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r</a:t>
            </a:r>
            <a:r>
              <a:rPr lang="es-ES" sz="1800" b="0" i="0" u="none" strike="noStrike" kern="1200" cap="none" spc="-8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t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23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6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v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i</a:t>
            </a:r>
            <a:r>
              <a:rPr lang="es-ES" sz="1800" b="0" i="0" u="none" strike="noStrike" kern="1200" cap="none" spc="-3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s</a:t>
            </a:r>
            <a:r>
              <a:rPr lang="es-ES" sz="1800" b="0" i="0" u="none" strike="noStrike" kern="1200" cap="none" spc="-9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ua</a:t>
            </a:r>
            <a:r>
              <a:rPr lang="es-ES" sz="1800" b="0" i="0" u="none" strike="noStrike" kern="1200" cap="none" spc="-9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l</a:t>
            </a:r>
            <a:r>
              <a:rPr lang="es-ES" sz="1800" b="0" i="0" u="none" strike="noStrike" kern="1200" cap="none" spc="-18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.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54800" algn="l"/>
              </a:tabLst>
            </a:pPr>
            <a:r>
              <a:rPr lang="es-ES" sz="1800" b="0" i="0" u="none" strike="noStrike" kern="1200" cap="none" spc="-4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Es</a:t>
            </a:r>
            <a:r>
              <a:rPr lang="es-ES" sz="1800" b="0" i="0" u="none" strike="noStrike" kern="1200" cap="none" spc="-8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t</a:t>
            </a: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a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ble</a:t>
            </a:r>
            <a:r>
              <a:rPr lang="es-ES" sz="1800" b="0" i="0" u="none" strike="noStrike" kern="1200" cap="none" spc="-7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c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23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9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l</a:t>
            </a: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a</a:t>
            </a:r>
            <a:r>
              <a:rPr lang="es-ES" sz="1800" b="0" i="0" u="none" strike="noStrike" kern="1200" cap="none" spc="-2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s</a:t>
            </a:r>
            <a:r>
              <a:rPr lang="es-ES" sz="1800" b="0" i="0" u="none" strike="noStrike" kern="1200" cap="none" spc="1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9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pa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u</a:t>
            </a:r>
            <a:r>
              <a:rPr lang="es-ES" sz="1800" b="0" i="0" u="none" strike="noStrike" kern="1200" cap="none" spc="-6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t</a:t>
            </a: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a</a:t>
            </a:r>
            <a:r>
              <a:rPr lang="es-ES" sz="1800" b="0" i="0" u="none" strike="noStrike" kern="1200" cap="none" spc="-2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s</a:t>
            </a:r>
            <a:r>
              <a:rPr lang="es-ES" sz="1800" b="0" i="0" u="none" strike="noStrike" kern="1200" cap="none" spc="28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7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que</a:t>
            </a:r>
            <a:r>
              <a:rPr lang="es-ES" sz="1800" b="0" i="0" u="none" strike="noStrike" kern="1200" cap="none" spc="3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8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t</a:t>
            </a:r>
            <a:r>
              <a:rPr lang="es-ES" sz="1800" b="0" i="0" u="none" strike="noStrike" kern="1200" cap="none" spc="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o</a:t>
            </a:r>
            <a:r>
              <a:rPr lang="es-ES" sz="1800" b="0" i="0" u="none" strike="noStrike" kern="1200" cap="none" spc="-6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d</a:t>
            </a:r>
            <a:r>
              <a:rPr lang="es-ES" sz="1800" b="0" i="0" u="none" strike="noStrike" kern="1200" cap="none" spc="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o</a:t>
            </a:r>
            <a:r>
              <a:rPr lang="es-ES" sz="1800" b="0" i="0" u="none" strike="noStrike" kern="1200" cap="none" spc="-2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s</a:t>
            </a:r>
            <a:r>
              <a:rPr lang="es-E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62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9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l</a:t>
            </a:r>
            <a:r>
              <a:rPr lang="es-ES" sz="1800" b="0" i="0" u="none" strike="noStrike" kern="1200" cap="none" spc="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o</a:t>
            </a:r>
            <a:r>
              <a:rPr lang="es-ES" sz="1800" b="0" i="0" u="none" strike="noStrike" kern="1200" cap="none" spc="-2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s</a:t>
            </a:r>
            <a:r>
              <a:rPr lang="es-ES" sz="1800" b="0" i="0" u="none" strike="noStrike" kern="1200" cap="none" spc="37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miem</a:t>
            </a:r>
            <a:r>
              <a:rPr lang="es-ES" sz="1800" b="0" i="0" u="none" strike="noStrike" kern="1200" cap="none" spc="-4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b</a:t>
            </a:r>
            <a:r>
              <a:rPr lang="es-ES" sz="1800" b="0" i="0" u="none" strike="noStrike" kern="1200" cap="none" spc="-6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r</a:t>
            </a:r>
            <a:r>
              <a:rPr lang="es-ES" sz="1800" b="0" i="0" u="none" strike="noStrike" kern="1200" cap="none" spc="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o</a:t>
            </a:r>
            <a:r>
              <a:rPr lang="es-ES" sz="1800" b="0" i="0" u="none" strike="noStrike" kern="1200" cap="none" spc="-2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s</a:t>
            </a:r>
            <a:r>
              <a:rPr lang="es-ES" sz="1800" b="0" i="0" u="none" strike="noStrike" kern="1200" cap="none" spc="28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6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d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3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5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un </a:t>
            </a:r>
            <a:r>
              <a:rPr lang="es-ES" sz="1800" b="0" i="0" u="none" strike="noStrike" kern="1200" cap="none" spc="-3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-7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qui</a:t>
            </a:r>
            <a:r>
              <a:rPr lang="es-ES" sz="1800" b="0" i="0" u="none" strike="noStrike" kern="1200" cap="none" spc="-3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po</a:t>
            </a:r>
            <a:r>
              <a:rPr lang="es-ES" sz="1800" b="0" i="0" u="none" strike="noStrike" kern="1200" cap="none" spc="17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6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d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-7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be</a:t>
            </a:r>
            <a:r>
              <a:rPr lang="es-ES" sz="1800" b="0" i="0" u="none" strike="noStrike" kern="1200" cap="none" spc="-6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n</a:t>
            </a:r>
            <a:r>
              <a:rPr lang="es-ES" sz="1800" b="0" i="0" u="none" strike="noStrike" kern="1200" cap="none" spc="17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3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s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-9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g</a:t>
            </a:r>
            <a:r>
              <a:rPr lang="es-ES" sz="1800" b="0" i="0" u="none" strike="noStrike" kern="1200" cap="none" spc="-7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ui</a:t>
            </a:r>
            <a:r>
              <a:rPr lang="es-ES" sz="1800" b="0" i="0" u="none" strike="noStrike" kern="1200" cap="none" spc="-113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r</a:t>
            </a:r>
            <a:r>
              <a:rPr lang="es-ES" sz="1800" b="0" i="0" u="none" strike="noStrike" kern="1200" cap="none" spc="-18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:</a:t>
            </a:r>
          </a:p>
          <a:p>
            <a:pPr marL="0" marR="0" lvl="1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154800" algn="l"/>
              </a:tabLst>
            </a:pPr>
            <a:r>
              <a:rPr lang="es-ES" sz="1800" b="0" i="0" u="none" strike="noStrike" kern="1200" cap="none" spc="-3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Colores,</a:t>
            </a:r>
            <a:r>
              <a:rPr lang="es-ES" sz="1800" b="0" i="0" u="none" strike="noStrike" kern="1200" cap="none" spc="-13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4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tipos</a:t>
            </a:r>
            <a:r>
              <a:rPr lang="es-ES" sz="1800" b="0" i="0" u="none" strike="noStrike" kern="1200" cap="none" spc="-1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6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de</a:t>
            </a:r>
            <a:r>
              <a:rPr lang="es-ES" sz="1800" b="0" i="0" u="none" strike="noStrike" kern="1200" cap="none" spc="-1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letra,</a:t>
            </a: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5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iconos,</a:t>
            </a: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7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márgenes,</a:t>
            </a:r>
            <a:r>
              <a:rPr lang="es-ES" sz="1800" b="0" i="0" u="none" strike="noStrike" kern="1200" cap="none" spc="-10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5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distribución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54800" algn="l"/>
              </a:tabLst>
            </a:pPr>
            <a:r>
              <a:rPr lang="es-ES" sz="1800" b="0" i="0" u="none" strike="noStrike" kern="1200" cap="none" spc="-4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Su</a:t>
            </a:r>
            <a:r>
              <a:rPr lang="es-ES" sz="1800" b="0" i="0" u="none" strike="noStrike" kern="1200" cap="none" spc="-5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2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uso</a:t>
            </a:r>
            <a:r>
              <a:rPr lang="es-ES" sz="1800" b="0" i="0" u="none" strike="noStrike" kern="1200" cap="none" spc="-1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5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"normaliza"</a:t>
            </a:r>
            <a:r>
              <a:rPr lang="es-ES" sz="1800" b="0" i="0" u="none" strike="noStrike" kern="1200" cap="none" spc="-4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10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la</a:t>
            </a:r>
            <a:r>
              <a:rPr lang="es-ES" sz="1800" b="0" i="0" u="none" strike="noStrike" kern="1200" cap="none" spc="-3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interfaz</a:t>
            </a:r>
            <a:r>
              <a:rPr lang="es-ES" sz="1800" b="0" i="0" u="none" strike="noStrike" kern="1200" cap="none" spc="-3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7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en</a:t>
            </a:r>
            <a:r>
              <a:rPr lang="es-ES" sz="1800" b="0" i="0" u="none" strike="noStrike" kern="1200" cap="none" spc="-3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6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cuanto</a:t>
            </a:r>
            <a:r>
              <a:rPr lang="es-ES" sz="1800" b="0" i="0" u="none" strike="noStrike" kern="1200" cap="none" spc="-3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a</a:t>
            </a:r>
            <a:r>
              <a:rPr lang="es-ES" sz="1800" b="0" i="0" u="none" strike="noStrike" kern="1200" cap="none" spc="-3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4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su</a:t>
            </a:r>
            <a:r>
              <a:rPr lang="es-ES" sz="1800" b="0" i="0" u="none" strike="noStrike" kern="1200" cap="none" spc="-2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8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aspecto, 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7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garantizar</a:t>
            </a:r>
            <a:r>
              <a:rPr lang="es-ES" sz="1800" b="0" i="0" u="none" strike="noStrike" kern="1200" cap="none" spc="-6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10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la</a:t>
            </a:r>
            <a:r>
              <a:rPr lang="es-ES" sz="1800" b="0" i="0" u="none" strike="noStrike" kern="1200" cap="none" spc="-1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6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coherencia</a:t>
            </a:r>
            <a:r>
              <a:rPr lang="es-ES" sz="1800" b="0" i="0" u="none" strike="noStrike" kern="1200" cap="none" spc="-4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7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y</a:t>
            </a:r>
            <a:r>
              <a:rPr lang="es-ES" sz="1800" b="0" i="0" u="none" strike="noStrike" kern="1200" cap="none" spc="-3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6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consistencia</a:t>
            </a:r>
            <a:r>
              <a:rPr lang="es-ES" sz="1800" b="0" i="0" u="none" strike="noStrike" kern="1200" cap="none" spc="-1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7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de</a:t>
            </a:r>
            <a:r>
              <a:rPr lang="es-ES" sz="1800" b="0" i="0" u="none" strike="noStrike" kern="1200" cap="none" spc="-2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6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un</a:t>
            </a:r>
            <a:r>
              <a:rPr lang="es-ES" sz="1800" b="0" i="0" u="none" strike="noStrike" kern="1200" cap="none" spc="-2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5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sitio</a:t>
            </a:r>
            <a:r>
              <a:rPr lang="es-ES" sz="1800" b="0" i="0" u="none" strike="noStrike" kern="1200" cap="none" spc="-2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9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web:</a:t>
            </a:r>
          </a:p>
          <a:p>
            <a:pPr marL="0" marR="0" lvl="1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154800" algn="l"/>
              </a:tabLst>
            </a:pPr>
            <a:r>
              <a:rPr lang="es-ES" sz="1800" b="0" i="0" u="none" strike="noStrike" kern="1200" cap="none" spc="-3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S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3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r</a:t>
            </a: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á</a:t>
            </a:r>
            <a:r>
              <a:rPr lang="es-ES" sz="1800" b="0" i="0" u="none" strike="noStrike" kern="1200" cap="none" spc="1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5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u</a:t>
            </a:r>
            <a:r>
              <a:rPr lang="es-ES" sz="1800" b="0" i="0" u="none" strike="noStrike" kern="1200" cap="none" spc="-4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s</a:t>
            </a: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a</a:t>
            </a:r>
            <a:r>
              <a:rPr lang="es-ES" sz="1800" b="0" i="0" u="none" strike="noStrike" kern="1200" cap="none" spc="-6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d</a:t>
            </a: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a</a:t>
            </a:r>
            <a:r>
              <a:rPr lang="es-ES" sz="1800" b="0" i="0" u="none" strike="noStrike" kern="1200" cap="none" spc="23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3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po</a:t>
            </a:r>
            <a:r>
              <a:rPr lang="es-ES" sz="1800" b="0" i="0" u="none" strike="noStrike" kern="1200" cap="none" spc="3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r</a:t>
            </a:r>
            <a:r>
              <a:rPr lang="es-ES" sz="1800" b="0" i="0" u="none" strike="noStrike" kern="1200" cap="none" spc="37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6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d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i</a:t>
            </a:r>
            <a:r>
              <a:rPr lang="es-ES" sz="1800" b="0" i="0" u="none" strike="noStrike" kern="1200" cap="none" spc="-3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s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-9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ña</a:t>
            </a:r>
            <a:r>
              <a:rPr lang="es-ES" sz="1800" b="0" i="0" u="none" strike="noStrike" kern="1200" cap="none" spc="-6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d</a:t>
            </a:r>
            <a:r>
              <a:rPr lang="es-ES" sz="1800" b="0" i="0" u="none" strike="noStrike" kern="1200" cap="none" spc="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o</a:t>
            </a:r>
            <a:r>
              <a:rPr lang="es-ES" sz="1800" b="0" i="0" u="none" strike="noStrike" kern="1200" cap="none" spc="-1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r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-2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s</a:t>
            </a:r>
            <a:r>
              <a:rPr lang="es-ES" sz="1800" b="0" i="0" u="none" strike="noStrike" kern="1200" cap="none" spc="28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7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y</a:t>
            </a:r>
            <a:r>
              <a:rPr lang="es-ES" sz="1800" b="0" i="0" u="none" strike="noStrike" kern="1200" cap="none" spc="23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4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p</a:t>
            </a:r>
            <a:r>
              <a:rPr lang="es-ES" sz="1800" b="0" i="0" u="none" strike="noStrike" kern="1200" cap="none" spc="-6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r</a:t>
            </a:r>
            <a:r>
              <a:rPr lang="es-ES" sz="1800" b="0" i="0" u="none" strike="noStrike" kern="1200" cap="none" spc="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o</a:t>
            </a:r>
            <a:r>
              <a:rPr lang="es-ES" sz="1800" b="0" i="0" u="none" strike="noStrike" kern="1200" cap="none" spc="-9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g</a:t>
            </a:r>
            <a:r>
              <a:rPr lang="es-ES" sz="1800" b="0" i="0" u="none" strike="noStrike" kern="1200" cap="none" spc="3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r</a:t>
            </a: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a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m</a:t>
            </a: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a</a:t>
            </a:r>
            <a:r>
              <a:rPr lang="es-ES" sz="1800" b="0" i="0" u="none" strike="noStrike" kern="1200" cap="none" spc="-6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d</a:t>
            </a:r>
            <a:r>
              <a:rPr lang="es-ES" sz="1800" b="0" i="0" u="none" strike="noStrike" kern="1200" cap="none" spc="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o</a:t>
            </a:r>
            <a:r>
              <a:rPr lang="es-ES" sz="1800" b="0" i="0" u="none" strike="noStrike" kern="1200" cap="none" spc="-1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r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-2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s</a:t>
            </a:r>
            <a:r>
              <a:rPr lang="es-ES" sz="1800" b="0" i="0" u="none" strike="noStrike" kern="1200" cap="none" spc="1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6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d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3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in</a:t>
            </a:r>
            <a:r>
              <a:rPr lang="es-ES" sz="1800" b="0" i="0" u="none" strike="noStrike" kern="1200" cap="none" spc="-6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t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3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r</a:t>
            </a:r>
            <a:r>
              <a:rPr lang="es-ES" sz="1800" b="0" i="0" u="none" strike="noStrike" kern="1200" cap="none" spc="-13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fa</a:t>
            </a:r>
            <a:r>
              <a:rPr lang="es-ES" sz="1800" b="0" i="0" u="none" strike="noStrike" kern="1200" cap="none" spc="-7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z</a:t>
            </a:r>
            <a:r>
              <a:rPr lang="es-ES" sz="1800" b="0" i="0" u="none" strike="noStrike" kern="1200" cap="none" spc="-18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,</a:t>
            </a:r>
          </a:p>
          <a:p>
            <a:pPr marL="0" marR="0" lvl="1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154800" algn="l"/>
              </a:tabLst>
            </a:pPr>
            <a:r>
              <a:rPr lang="es-ES" sz="1800" b="0" i="0" u="none" strike="noStrike" kern="1200" cap="none" spc="-2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Debe</a:t>
            </a:r>
            <a:r>
              <a:rPr lang="es-ES" sz="1800" b="0" i="0" u="none" strike="noStrike" kern="1200" cap="none" spc="-3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ser</a:t>
            </a:r>
            <a:r>
              <a:rPr lang="es-ES" sz="1800" b="0" i="0" u="none" strike="noStrike" kern="1200" cap="none" spc="-2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7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usable,</a:t>
            </a: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7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accesible,</a:t>
            </a:r>
            <a:r>
              <a:rPr lang="es-ES" sz="1800" b="0" i="0" u="none" strike="noStrike" kern="1200" cap="none" spc="-9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8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clara,</a:t>
            </a:r>
            <a:r>
              <a:rPr lang="es-ES" sz="1800" b="0" i="0" u="none" strike="noStrike" kern="1200" cap="none" spc="-11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educativa,</a:t>
            </a:r>
            <a:r>
              <a:rPr lang="es-ES" sz="1800" b="0" i="0" u="none" strike="noStrike" kern="1200" cap="none" spc="-9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visual,</a:t>
            </a:r>
            <a:r>
              <a:rPr lang="es-ES" sz="1800" b="0" i="0" u="none" strike="noStrike" kern="1200" cap="none" spc="-113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actualizada</a:t>
            </a:r>
          </a:p>
          <a:p>
            <a:pPr marL="0" marR="0" lvl="1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154800" algn="l"/>
              </a:tabLst>
            </a:pPr>
            <a:r>
              <a:rPr lang="es-ES" sz="1800" b="0" i="0" u="none" strike="noStrike" kern="1200" cap="none" spc="-2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Debe</a:t>
            </a:r>
            <a:r>
              <a:rPr lang="es-ES" sz="1800" b="0" i="0" u="none" strike="noStrike" kern="1200" cap="none" spc="-3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ir</a:t>
            </a:r>
            <a:r>
              <a:rPr lang="es-ES" sz="1800" b="0" i="0" u="none" strike="noStrike" kern="1200" cap="none" spc="-2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7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acompañada</a:t>
            </a:r>
            <a:r>
              <a:rPr lang="es-ES" sz="1800" b="0" i="0" u="none" strike="noStrike" kern="1200" cap="none" spc="-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6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de</a:t>
            </a:r>
            <a:r>
              <a:rPr lang="es-ES" sz="1800" b="0" i="0" u="none" strike="noStrike" kern="1200" cap="none" spc="-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4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promoción,</a:t>
            </a:r>
            <a:r>
              <a:rPr lang="es-ES" sz="1800" b="0" i="0" u="none" strike="noStrike" kern="1200" cap="none" spc="-13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5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formación</a:t>
            </a:r>
            <a:r>
              <a:rPr lang="es-ES" sz="1800" b="0" i="0" u="none" strike="noStrike" kern="1200" cap="none" spc="-1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6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y</a:t>
            </a:r>
            <a:r>
              <a:rPr lang="es-ES" sz="1800" b="0" i="0" u="none" strike="noStrike" kern="1200" cap="none" spc="-1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5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apoyo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906FF94-C323-A25B-C080-15785282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/>
              <a:t>10_10_2022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694CDA14-4C22-AAC8-7EF2-DE740511A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5A27DF-E039-467E-BEB5-E245BDB799FB}" type="slidenum">
              <a:t>41</a:t>
            </a:fld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C9B14-DD50-8C95-C93D-5FB5BB3EC51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450000"/>
            <a:ext cx="8640000" cy="630000"/>
          </a:xfrm>
        </p:spPr>
        <p:txBody>
          <a:bodyPr vert="horz"/>
          <a:lstStyle/>
          <a:p>
            <a:pPr marL="2040119" lvl="0">
              <a:spcBef>
                <a:spcPts val="145"/>
              </a:spcBef>
            </a:pPr>
            <a:r>
              <a:rPr lang="es-E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UNIDAD 1: PLANIFICACIÓN DE INTERFACES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57917-C6BB-C8AF-BBB6-1D1D60C910D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0000" y="1260000"/>
            <a:ext cx="9000000" cy="3240000"/>
          </a:xfrm>
        </p:spPr>
        <p:txBody>
          <a:bodyPr vert="horz" anchor="ctr"/>
          <a:lstStyle/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r>
              <a:rPr lang="es-ES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					</a:t>
            </a: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AA9F01-0348-6136-3066-FE66F6559BF6}"/>
              </a:ext>
            </a:extLst>
          </p:cNvPr>
          <p:cNvSpPr txBox="1"/>
          <p:nvPr/>
        </p:nvSpPr>
        <p:spPr>
          <a:xfrm rot="21597600">
            <a:off x="359908" y="1262852"/>
            <a:ext cx="9360000" cy="3866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6.3 Guía de estilos  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32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8EE6F4-CB8D-9BE2-9856-084248F4C322}"/>
              </a:ext>
            </a:extLst>
          </p:cNvPr>
          <p:cNvSpPr txBox="1"/>
          <p:nvPr/>
        </p:nvSpPr>
        <p:spPr>
          <a:xfrm>
            <a:off x="360000" y="1607039"/>
            <a:ext cx="9222840" cy="35254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  <a:tabLst/>
            </a:pP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No 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ex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i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s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te una 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es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tructura únic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a q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u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e 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d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e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ban 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252524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s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eg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uir la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s g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uí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as 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d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e es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t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i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l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o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. Sin 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e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mba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rgo, 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al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g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u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nas 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d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e 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l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as 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pr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eg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unt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a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252524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s 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qu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e 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d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252524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e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be r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es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ponder 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so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n: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</a:pP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¿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Qu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é 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co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l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o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r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es 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t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e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ndr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á 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la w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e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b 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y 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tono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s?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</a:pP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¿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Qué fu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e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nt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es s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e us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a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rán?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</a:pP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¿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Qué form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a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to d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e 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f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u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e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n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te se 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u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s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a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r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á 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p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a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ra 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l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o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s 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título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s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252524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, 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s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ubtítulo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252524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s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, e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nc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a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b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e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z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a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do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s y e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l t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ex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to pri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n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cipal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?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</a:pPr>
            <a:r>
              <a:rPr lang="es-ES" sz="16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¿Cuál será la estructura?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</a:pPr>
            <a:r>
              <a:rPr lang="es-ES" sz="16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¿Habrá encabezado, pie de página o menús?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</a:pP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¿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H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a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br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á 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un me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n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ú 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o va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rios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252524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? 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¿C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u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á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ntos 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y 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dónd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e 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coloc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a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rlo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s?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</a:pP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¿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Qu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é 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im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ág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ene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s se 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m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o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str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ar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án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? ¿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D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ó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nd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e se c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o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l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oc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ar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á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n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?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</a:pP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¿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Habr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á 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lo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g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otip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o? ¿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D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ó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nd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e se c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oloc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a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r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á?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</a:pP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¿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Se 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t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r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a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tar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á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n la ac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c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e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s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ibilid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a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d de l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a 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p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á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gina 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y c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rit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er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io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s 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d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e 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calid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a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d d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e 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u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s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o</a:t>
            </a: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?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21C5E5A0-DBC1-7526-0CED-D1AB664E9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/>
              <a:t>10_10_2022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D804B6F-9B95-B3D9-9200-86F69F03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11D1A8-84CC-49C2-9032-38A8CA79D3B6}" type="slidenum">
              <a:t>42</a:t>
            </a:fld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BAAD2-B512-B289-3900-AB978C0C41E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450000"/>
            <a:ext cx="8640000" cy="630000"/>
          </a:xfrm>
        </p:spPr>
        <p:txBody>
          <a:bodyPr vert="horz"/>
          <a:lstStyle/>
          <a:p>
            <a:pPr marL="2040119" lvl="0">
              <a:spcBef>
                <a:spcPts val="145"/>
              </a:spcBef>
            </a:pPr>
            <a:r>
              <a:rPr lang="es-E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UNIDAD 1: PLANIFICACIÓN DE INTERFACES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780ED-AE4E-D0AE-BA4B-2FB0A163A53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0000" y="1260000"/>
            <a:ext cx="9000000" cy="3240000"/>
          </a:xfrm>
        </p:spPr>
        <p:txBody>
          <a:bodyPr vert="horz" anchor="ctr"/>
          <a:lstStyle/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r>
              <a:rPr lang="es-ES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					</a:t>
            </a: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D11B16-8E49-643B-5497-0EB11C9E69E1}"/>
              </a:ext>
            </a:extLst>
          </p:cNvPr>
          <p:cNvSpPr txBox="1"/>
          <p:nvPr/>
        </p:nvSpPr>
        <p:spPr>
          <a:xfrm rot="21597600">
            <a:off x="359908" y="1262852"/>
            <a:ext cx="9360000" cy="3866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6.3 Guía de estilos  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32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4D277-3488-7A4F-F98F-B15208C21BAB}"/>
              </a:ext>
            </a:extLst>
          </p:cNvPr>
          <p:cNvSpPr txBox="1"/>
          <p:nvPr/>
        </p:nvSpPr>
        <p:spPr>
          <a:xfrm>
            <a:off x="360000" y="1607039"/>
            <a:ext cx="9222840" cy="35254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  <a:tabLst/>
            </a:pPr>
            <a:endParaRPr lang="es-ES" sz="1600" b="0" i="0" u="none" strike="noStrike" kern="1200" cap="none" spc="102" baseline="0">
              <a:ln>
                <a:noFill/>
              </a:ln>
              <a:solidFill>
                <a:srgbClr val="0E0E0D"/>
              </a:solidFill>
              <a:highlight>
                <a:scrgbClr r="0" g="0" b="0">
                  <a:alpha val="0"/>
                </a:scrgbClr>
              </a:highlight>
              <a:latin typeface="Trebuchet MS" pitchFamily="34"/>
              <a:ea typeface="DejaVu Sans"/>
              <a:cs typeface="Calibri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  <a:tabLst/>
            </a:pP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E0E0D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Guías de estilos Online: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  <a:tabLst/>
            </a:pPr>
            <a:endParaRPr lang="es-ES" sz="1800" b="0" i="0" u="none" strike="noStrike" kern="1200" cap="none" spc="102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34"/>
              <a:ea typeface="DejaVu Sans"/>
              <a:cs typeface="Calibr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  <a:tabLst/>
            </a:pPr>
            <a:endParaRPr lang="es-ES" sz="1800" b="0" i="0" u="none" strike="noStrike" kern="1200" cap="none" spc="102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34"/>
              <a:ea typeface="DejaVu Sans"/>
              <a:cs typeface="Calibr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  <a:tabLst/>
            </a:pPr>
            <a:r>
              <a:rPr lang="es-ES" sz="18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  <a:hlinkClick r:id="rId3"/>
              </a:rPr>
              <a:t>https://www.starbucks.com/static/reference/styleguide/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  <a:tabLst/>
            </a:pPr>
            <a:r>
              <a:rPr lang="es-ES" sz="18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  <a:hlinkClick r:id="rId4"/>
              </a:rPr>
              <a:t>https://www.yelp.com/styleguide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  <a:tabLst/>
            </a:pPr>
            <a:r>
              <a:rPr lang="es-ES" sz="18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  <a:hlinkClick r:id="rId5"/>
              </a:rPr>
              <a:t>https://es.wikipedia.org/wiki/Wikipedia:Manual_de_estilo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  <a:tabLst/>
            </a:pPr>
            <a:r>
              <a:rPr lang="es-ES" sz="18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  <a:hlinkClick r:id="rId6"/>
              </a:rPr>
              <a:t>https://mozilla.design/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  <a:tabLst/>
            </a:pPr>
            <a:endParaRPr lang="es-ES" sz="1800" b="0" i="0" u="none" strike="noStrike" kern="1200" cap="none" spc="102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34"/>
              <a:ea typeface="DejaVu Sans"/>
              <a:cs typeface="Calibri" pitchFamily="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6759F47B-08DE-CCA4-0A82-67D8EA83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/>
              <a:t>10_10_2022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68B8982-7930-4526-BA28-B9F5A289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E09D0F-C9E8-49E2-AF52-3530A14D1FB5}" type="slidenum">
              <a:t>43</a:t>
            </a:fld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EAA26-9B4A-6E73-B11D-93C2D5FA811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450000"/>
            <a:ext cx="8640000" cy="630000"/>
          </a:xfrm>
        </p:spPr>
        <p:txBody>
          <a:bodyPr vert="horz"/>
          <a:lstStyle/>
          <a:p>
            <a:pPr marL="2040119" lvl="0">
              <a:spcBef>
                <a:spcPts val="145"/>
              </a:spcBef>
            </a:pPr>
            <a:r>
              <a:rPr lang="es-E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UNIDAD 1: PLANIFICACIÓN DE INTERFACES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66653-9079-C727-A282-BD1E3137A1F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0000" y="1260000"/>
            <a:ext cx="9000000" cy="3240000"/>
          </a:xfrm>
        </p:spPr>
        <p:txBody>
          <a:bodyPr vert="horz" anchor="ctr"/>
          <a:lstStyle/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r>
              <a:rPr lang="es-ES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					</a:t>
            </a: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195ABA-C960-EA7B-7555-4BF54E47E1B9}"/>
              </a:ext>
            </a:extLst>
          </p:cNvPr>
          <p:cNvSpPr txBox="1"/>
          <p:nvPr/>
        </p:nvSpPr>
        <p:spPr>
          <a:xfrm rot="21597600">
            <a:off x="359908" y="1262852"/>
            <a:ext cx="9360000" cy="3866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Actividades  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endParaRPr lang="es-ES" sz="32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EB0E3E-E697-4E7E-A4F1-0F3683E3FFAD}"/>
              </a:ext>
            </a:extLst>
          </p:cNvPr>
          <p:cNvSpPr txBox="1"/>
          <p:nvPr/>
        </p:nvSpPr>
        <p:spPr>
          <a:xfrm>
            <a:off x="360000" y="1607039"/>
            <a:ext cx="9222840" cy="35254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None/>
              <a:tabLst/>
            </a:pPr>
            <a:r>
              <a:rPr lang="es-ES" sz="15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1. Realiza una maqueta (no hace falta llegar a prototipo) de una página web de alguna marca comercial que quieras promocionar. En grupos de 2 o 3 personas.</a:t>
            </a:r>
          </a:p>
          <a:p>
            <a:pPr marL="228600" marR="0" lvl="0" indent="-22860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/>
            </a:pPr>
            <a:r>
              <a:rPr lang="es-ES" sz="15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2. Realiza un mapa de navegación de una web que utilices en tu vida cotidiana.</a:t>
            </a:r>
          </a:p>
          <a:p>
            <a:pPr marL="228600" marR="0" lvl="0" indent="-22860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/>
            </a:pPr>
            <a:r>
              <a:rPr lang="es-ES" sz="15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3. Accede a las guías de estilo de los siguientes sitios web y haz una lista de los elementos comunes que reflejan todas ellas.</a:t>
            </a:r>
          </a:p>
          <a:p>
            <a:pPr marL="228600" marR="0" lvl="0" indent="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/>
            </a:pPr>
            <a:r>
              <a:rPr lang="es-ES" sz="15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  <a:hlinkClick r:id="rId3"/>
              </a:rPr>
              <a:t>https://www.upo.es/cms1/export/sites/upo/administradores/.content/documentos/guia_estilo_web/guia_estilo_web_upo.pdf</a:t>
            </a:r>
            <a:r>
              <a:rPr lang="es-ES" sz="15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Verdana" pitchFamily="18"/>
              </a:rPr>
              <a:t>. Universidad Pablo Olavide.</a:t>
            </a:r>
          </a:p>
          <a:p>
            <a:pPr marL="228600" marR="0" lvl="0" indent="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/>
            </a:pPr>
            <a:r>
              <a:rPr lang="es-ES" sz="15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  <a:hlinkClick r:id="rId4"/>
              </a:rPr>
              <a:t>https://es.wikipedia.org/wiki/Wikipedia:Manual_de_estilo</a:t>
            </a:r>
            <a:r>
              <a:rPr lang="es-ES" sz="15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Verdana" pitchFamily="18"/>
              </a:rPr>
              <a:t>. Wikipedia.</a:t>
            </a:r>
          </a:p>
          <a:p>
            <a:pPr marL="228600" marR="0" lvl="0" indent="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/>
            </a:pPr>
            <a:r>
              <a:rPr lang="es-ES" sz="15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  <a:hlinkClick r:id="rId5"/>
              </a:rPr>
              <a:t>http://www.upv.es/entidades/ASIC/manuales/guia_estilos_upv.pdf</a:t>
            </a:r>
            <a:r>
              <a:rPr lang="es-ES" sz="15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Verdana" pitchFamily="18"/>
              </a:rPr>
              <a:t>. Univ. Politécnica de Valencia.</a:t>
            </a:r>
          </a:p>
          <a:p>
            <a:pPr marL="228600" marR="0" lvl="0" indent="-22860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/>
            </a:pPr>
            <a:r>
              <a:rPr lang="es-ES" sz="15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4. Crea un esbozo de una guía de estilos para la página web del ejercicio 1. En grupos de 2 o 3 personas.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None/>
              <a:tabLst/>
            </a:pPr>
            <a:endParaRPr lang="es-ES" sz="1500" b="0" i="0" u="none" strike="noStrike" kern="1200" cap="none" spc="102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34"/>
              <a:ea typeface="DejaVu Sans"/>
              <a:cs typeface="Calibri" pitchFamily="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B93FE6B0-44B5-71D6-D34A-29DF4695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/>
              <a:t>10_10_2022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45ADFAF-E87A-4C15-42B3-5F9DF4EF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563ED2-0CB7-4951-A17B-94AB72D20B45}" type="slidenum">
              <a:t>44</a:t>
            </a:fld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E1BCD-2EBA-8379-EA24-8980C626074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450000"/>
            <a:ext cx="8640000" cy="630000"/>
          </a:xfrm>
        </p:spPr>
        <p:txBody>
          <a:bodyPr vert="horz"/>
          <a:lstStyle/>
          <a:p>
            <a:pPr marL="2040119" lvl="0">
              <a:spcBef>
                <a:spcPts val="145"/>
              </a:spcBef>
            </a:pPr>
            <a:r>
              <a:rPr lang="es-E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UNIDAD 1: PLANIFICACIÓN DE INTERFACES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900AC-B568-BBD4-0978-F88257DD0D7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0000" y="1260000"/>
            <a:ext cx="9000000" cy="3240000"/>
          </a:xfrm>
        </p:spPr>
        <p:txBody>
          <a:bodyPr vert="horz" anchor="ctr"/>
          <a:lstStyle/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r>
              <a:rPr lang="es-ES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					</a:t>
            </a: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B1E17-0C44-0ED1-0D19-666B006A6F72}"/>
              </a:ext>
            </a:extLst>
          </p:cNvPr>
          <p:cNvSpPr txBox="1"/>
          <p:nvPr/>
        </p:nvSpPr>
        <p:spPr>
          <a:xfrm rot="21597600">
            <a:off x="359908" y="1262852"/>
            <a:ext cx="9360000" cy="3866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  <a:defRPr sz="3200"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7. Diseño Centrado en el usuario y tendencias actuales  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  <a:defRPr sz="3200"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  <a:defRPr sz="3200"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  <a:defRPr sz="3200"/>
            </a:pPr>
            <a:endParaRPr lang="es-ES" sz="32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  <a:defRPr sz="3200"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1DB49-C339-D1CC-97FA-DCB556E6469C}"/>
              </a:ext>
            </a:extLst>
          </p:cNvPr>
          <p:cNvSpPr txBox="1"/>
          <p:nvPr/>
        </p:nvSpPr>
        <p:spPr>
          <a:xfrm>
            <a:off x="360000" y="1607039"/>
            <a:ext cx="9222840" cy="35254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None/>
              <a:tabLst/>
              <a:defRPr sz="1800" b="0" i="0" u="none" strike="noStrike" kern="1200">
                <a:ln>
                  <a:noFill/>
                </a:ln>
                <a:latin typeface="Liberation Sans" pitchFamily="18"/>
              </a:defRPr>
            </a:pP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La interacción Persona-Ordenador: la disciplina relativa al diseño, evaluación e implementación de sistemas interactivos para uso humano, con el estudio de los fenómenos que los rodean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None/>
              <a:tabLst/>
              <a:defRPr sz="1800" b="0" i="0" u="none" strike="noStrike" kern="1200">
                <a:ln>
                  <a:noFill/>
                </a:ln>
                <a:latin typeface="Liberation Sans" pitchFamily="18"/>
              </a:defRPr>
            </a:pP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Las técnicas más relevantes en la actualidad: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sz="1800" b="0" i="0" u="none" strike="noStrike" kern="1200">
                <a:ln>
                  <a:noFill/>
                </a:ln>
                <a:latin typeface="Liberation Sans" pitchFamily="18"/>
              </a:defRPr>
            </a:pP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La UX eXperiencia de Usuario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sz="1800" b="0" i="0" u="none" strike="noStrike" kern="1200">
                <a:ln>
                  <a:noFill/>
                </a:ln>
                <a:latin typeface="Liberation Sans" pitchFamily="18"/>
              </a:defRPr>
            </a:pP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Test con usuarios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sz="1800" b="0" i="0" u="none" strike="noStrike" kern="1200">
                <a:ln>
                  <a:noFill/>
                </a:ln>
                <a:latin typeface="Liberation Sans" pitchFamily="18"/>
              </a:defRPr>
            </a:pP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Benchmarking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sz="1800" b="0" i="0" u="none" strike="noStrike" kern="1200">
                <a:ln>
                  <a:noFill/>
                </a:ln>
                <a:latin typeface="Liberation Sans" pitchFamily="18"/>
              </a:defRPr>
            </a:pP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Diseño plano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sz="1800" b="0" i="0" u="none" strike="noStrike" kern="1200">
                <a:ln>
                  <a:noFill/>
                </a:ln>
                <a:latin typeface="Liberation Sans" pitchFamily="18"/>
              </a:defRPr>
            </a:pPr>
            <a:r>
              <a:rPr lang="es-ES" sz="18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/>
                <a:cs typeface="Calibri" pitchFamily="2"/>
              </a:rPr>
              <a:t>ONEPAGE, MINISITIOS Y LANDING PAGE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B9E07F1D-4505-1A80-2BD5-12D5DF0F6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/>
              <a:t>10_10_2022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156EE1A-87D6-ABF7-D49B-CB7015E4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E4F165-3431-4027-9F82-C883AF72DC1D}" type="slidenum">
              <a:t>45</a:t>
            </a:fld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33BAA-E231-DC5D-F570-0130B4BC524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450000"/>
            <a:ext cx="8640000" cy="630000"/>
          </a:xfrm>
        </p:spPr>
        <p:txBody>
          <a:bodyPr vert="horz"/>
          <a:lstStyle/>
          <a:p>
            <a:pPr marL="2040119" lvl="0">
              <a:spcBef>
                <a:spcPts val="145"/>
              </a:spcBef>
            </a:pPr>
            <a:r>
              <a:rPr lang="es-E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UNIDAD 1: PLANIFICACIÓN DE INTERFACES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0F96B-4CF2-53C8-6945-279A48B01C9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0000" y="1260000"/>
            <a:ext cx="9000000" cy="3240000"/>
          </a:xfrm>
        </p:spPr>
        <p:txBody>
          <a:bodyPr vert="horz" anchor="ctr"/>
          <a:lstStyle/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r>
              <a:rPr lang="es-ES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					</a:t>
            </a: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E464F6-1C00-0C48-FDEC-745B6BB39F4D}"/>
              </a:ext>
            </a:extLst>
          </p:cNvPr>
          <p:cNvSpPr txBox="1"/>
          <p:nvPr/>
        </p:nvSpPr>
        <p:spPr>
          <a:xfrm rot="21597600">
            <a:off x="359908" y="1262852"/>
            <a:ext cx="9360000" cy="3866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  <a:defRPr sz="3200"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7. Diseño Centrado en el usuario y tendencias actuales  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  <a:defRPr sz="3200"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  <a:defRPr sz="3200"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  <a:defRPr sz="3200"/>
            </a:pPr>
            <a:endParaRPr lang="es-ES" sz="32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  <a:defRPr sz="3200"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1A16E-8FFA-ACC2-F272-3C926EEEB0CB}"/>
              </a:ext>
            </a:extLst>
          </p:cNvPr>
          <p:cNvSpPr txBox="1"/>
          <p:nvPr/>
        </p:nvSpPr>
        <p:spPr>
          <a:xfrm>
            <a:off x="360000" y="1607039"/>
            <a:ext cx="9222840" cy="35254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200">
                <a:ln>
                  <a:noFill/>
                </a:ln>
                <a:latin typeface="Liberation Sans" pitchFamily="18"/>
              </a:defRPr>
            </a:pPr>
            <a:r>
              <a:rPr lang="es-ES" sz="1800" b="1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La UX eXperiencia de Usuario</a:t>
            </a: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, es aquello que percibe al interactuar con un sitio web y el nivel de satisfacción q alcanza al navegar por el mismo. NO confundir con la Usabilidad (facilidad de uso)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200">
                <a:ln>
                  <a:noFill/>
                </a:ln>
                <a:latin typeface="Liberation Sans" pitchFamily="18"/>
              </a:defRPr>
            </a:pPr>
            <a:r>
              <a:rPr lang="es-ES" sz="18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Consejos para mejorar la UX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800" b="0" i="0" u="none" strike="noStrike" kern="1200">
                <a:ln>
                  <a:noFill/>
                </a:ln>
                <a:latin typeface="Liberation Sans" pitchFamily="18"/>
              </a:defRPr>
            </a:pP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El servicio debe ajustarse a los objetivos del sus usuarios y estar abierto a todo el mundo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800" b="0" i="0" u="none" strike="noStrike" kern="1200">
                <a:ln>
                  <a:noFill/>
                </a:ln>
                <a:latin typeface="Liberation Sans" pitchFamily="18"/>
              </a:defRPr>
            </a:pP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El funcionax debe ser intuitivo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800" b="0" i="0" u="none" strike="noStrike" kern="1200">
                <a:ln>
                  <a:noFill/>
                </a:ln>
                <a:latin typeface="Liberation Sans" pitchFamily="18"/>
              </a:defRPr>
            </a:pP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Respuesta rápida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800" b="0" i="0" u="none" strike="noStrike" kern="1200">
                <a:ln>
                  <a:noFill/>
                </a:ln>
                <a:latin typeface="Liberation Sans" pitchFamily="18"/>
              </a:defRPr>
            </a:pP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La información relevante y de calidad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800" b="0" i="0" u="none" strike="noStrike" kern="1200">
                <a:ln>
                  <a:noFill/>
                </a:ln>
                <a:latin typeface="Liberation Sans" pitchFamily="18"/>
              </a:defRPr>
            </a:pP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Porveer distintos grados de complejidad a sus distintos usuarios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800" b="0" i="0" u="none" strike="noStrike" kern="1200">
                <a:ln>
                  <a:noFill/>
                </a:ln>
                <a:latin typeface="Liberation Sans" pitchFamily="18"/>
              </a:defRPr>
            </a:pP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Personalizado y tener capacidad de anticiparse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800" b="0" i="0" u="none" strike="noStrike" kern="1200">
                <a:ln>
                  <a:noFill/>
                </a:ln>
                <a:latin typeface="Liberation Sans" pitchFamily="18"/>
              </a:defRPr>
            </a:pP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Resultados contextuales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800" b="0" i="0" u="none" strike="noStrike" kern="1200">
                <a:ln>
                  <a:noFill/>
                </a:ln>
                <a:latin typeface="Liberation Sans" pitchFamily="18"/>
              </a:defRPr>
            </a:pP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Lúdico y no descuida el aspecto emocional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800" b="0" i="0" u="none" strike="noStrike" kern="1200">
                <a:ln>
                  <a:noFill/>
                </a:ln>
                <a:latin typeface="Liberation Sans" pitchFamily="18"/>
              </a:defRPr>
            </a:pPr>
            <a:r>
              <a:rPr lang="es-ES" sz="1600" b="0" i="0" u="none" strike="noStrike" kern="1200" cap="none" spc="102" baseline="0">
                <a:ln>
                  <a:noFill/>
                </a:ln>
                <a:solidFill>
                  <a:srgbClr val="01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Accesible y compatible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E93A2712-83BE-B821-5934-E59ABD37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/>
              <a:t>10_10_2022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A60AFA7-EF79-A5D4-46C6-D8FC7637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B93-6A51-4D34-950E-F36919E31465}" type="slidenum">
              <a:t>46</a:t>
            </a:fld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6EE84-2027-5481-C5DC-AB16714D26F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450000"/>
            <a:ext cx="8640000" cy="630000"/>
          </a:xfrm>
        </p:spPr>
        <p:txBody>
          <a:bodyPr vert="horz"/>
          <a:lstStyle/>
          <a:p>
            <a:pPr marL="2040119" lvl="0">
              <a:spcBef>
                <a:spcPts val="145"/>
              </a:spcBef>
            </a:pPr>
            <a:r>
              <a:rPr lang="es-E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UNIDAD 1: PLANIFICACIÓN DE INTERFACES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B93A7-5B72-8D5F-CEA9-F15693530D6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0000" y="1260000"/>
            <a:ext cx="9000000" cy="3240000"/>
          </a:xfrm>
        </p:spPr>
        <p:txBody>
          <a:bodyPr vert="horz" anchor="ctr"/>
          <a:lstStyle/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r>
              <a:rPr lang="es-ES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					</a:t>
            </a: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4AFC9-E3F8-081F-AAD0-4ADE5BA52CD3}"/>
              </a:ext>
            </a:extLst>
          </p:cNvPr>
          <p:cNvSpPr txBox="1"/>
          <p:nvPr/>
        </p:nvSpPr>
        <p:spPr>
          <a:xfrm rot="21597600">
            <a:off x="359908" y="1262852"/>
            <a:ext cx="9360000" cy="3866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  <a:defRPr sz="3200"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7. Diseño Centrado en el usuario y tendencias actuales  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  <a:defRPr sz="3200"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  <a:defRPr sz="3200"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  <a:defRPr sz="3200"/>
            </a:pPr>
            <a:endParaRPr lang="es-ES" sz="32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  <a:defRPr sz="3200"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775CAF-6817-994A-9A67-DAC5F7CF8AA8}"/>
              </a:ext>
            </a:extLst>
          </p:cNvPr>
          <p:cNvSpPr txBox="1"/>
          <p:nvPr/>
        </p:nvSpPr>
        <p:spPr>
          <a:xfrm>
            <a:off x="360000" y="1607039"/>
            <a:ext cx="9222840" cy="35254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  <a:tabLst/>
              <a:defRPr sz="1800" b="0" i="0" u="none" strike="noStrike" kern="1200">
                <a:ln>
                  <a:noFill/>
                </a:ln>
                <a:latin typeface="Liberation Sans" pitchFamily="18"/>
              </a:defRPr>
            </a:pPr>
            <a:endParaRPr lang="es-ES" sz="1800" b="0" i="0" u="none" strike="noStrike" kern="1200" cap="none" spc="102" baseline="0">
              <a:ln>
                <a:noFill/>
              </a:ln>
              <a:solidFill>
                <a:srgbClr val="010000"/>
              </a:solidFill>
              <a:highlight>
                <a:scrgbClr r="0" g="0" b="0">
                  <a:alpha val="0"/>
                </a:scrgbClr>
              </a:highlight>
              <a:latin typeface="Trebuchet MS" pitchFamily="34"/>
              <a:ea typeface="DejaVu Sans"/>
              <a:cs typeface="Calib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  <a:tabLst/>
              <a:defRPr sz="1800" b="0" i="0" u="none" strike="noStrike" kern="1200">
                <a:ln>
                  <a:noFill/>
                </a:ln>
                <a:latin typeface="Liberation Sans" pitchFamily="18"/>
              </a:defRPr>
            </a:pPr>
            <a:endParaRPr lang="es-ES" sz="1800" b="0" i="0" u="none" strike="noStrike" kern="1200" cap="none" spc="102" baseline="0">
              <a:ln>
                <a:noFill/>
              </a:ln>
              <a:solidFill>
                <a:srgbClr val="010000"/>
              </a:solidFill>
              <a:highlight>
                <a:scrgbClr r="0" g="0" b="0">
                  <a:alpha val="0"/>
                </a:scrgbClr>
              </a:highlight>
              <a:latin typeface="Trebuchet MS" pitchFamily="34"/>
              <a:ea typeface="DejaVu Sans"/>
              <a:cs typeface="Calibri" pitchFamily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C7B8CE-E1E7-11FF-5E7E-383A50D8F64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40000" y="1684440"/>
            <a:ext cx="5940000" cy="3355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20A084B-2F32-048B-19F9-8BE27DCE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/>
              <a:t>10_10_2022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D43501BB-5957-713A-BCAA-B8078609C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7CAAB4-F516-4C74-93EC-072956A9752D}" type="slidenum">
              <a:t>47</a:t>
            </a:fld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51302-8FB8-31B7-4FCE-3B949FD23C9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450000"/>
            <a:ext cx="8640000" cy="630000"/>
          </a:xfrm>
        </p:spPr>
        <p:txBody>
          <a:bodyPr vert="horz"/>
          <a:lstStyle/>
          <a:p>
            <a:pPr marL="2040119" lvl="0">
              <a:spcBef>
                <a:spcPts val="145"/>
              </a:spcBef>
            </a:pPr>
            <a:r>
              <a:rPr lang="es-E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UNIDAD 1: PLANIFICACIÓN DE INTERFACES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37E4F-F5A1-E4E3-C380-94E1477D4BC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0000" y="1260000"/>
            <a:ext cx="9000000" cy="3240000"/>
          </a:xfrm>
        </p:spPr>
        <p:txBody>
          <a:bodyPr vert="horz" anchor="ctr"/>
          <a:lstStyle/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r>
              <a:rPr lang="es-ES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					</a:t>
            </a: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CF5AA4-725C-B34E-AFBC-05B27DFFAC4D}"/>
              </a:ext>
            </a:extLst>
          </p:cNvPr>
          <p:cNvSpPr txBox="1"/>
          <p:nvPr/>
        </p:nvSpPr>
        <p:spPr>
          <a:xfrm rot="21597600">
            <a:off x="359908" y="1262852"/>
            <a:ext cx="9360000" cy="3866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  <a:defRPr sz="3200"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7. Diseño Centrado en el usuario y tendencias actuales  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  <a:defRPr sz="3200"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  <a:defRPr sz="3200"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  <a:defRPr sz="3200"/>
            </a:pPr>
            <a:endParaRPr lang="es-ES" sz="32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  <a:defRPr sz="3200"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284EBE-33F9-6CAB-E959-25C50C5C169E}"/>
              </a:ext>
            </a:extLst>
          </p:cNvPr>
          <p:cNvSpPr txBox="1"/>
          <p:nvPr/>
        </p:nvSpPr>
        <p:spPr>
          <a:xfrm>
            <a:off x="360000" y="1607039"/>
            <a:ext cx="9222840" cy="35254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/>
              <a:defRPr sz="1800" b="1" i="0" u="none" strike="noStrike" kern="1200">
                <a:ln>
                  <a:noFill/>
                </a:ln>
                <a:latin typeface="Liberation Sans" pitchFamily="18"/>
              </a:defRPr>
            </a:pPr>
            <a:r>
              <a:rPr lang="es-ES" sz="1800" b="1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/>
                <a:cs typeface="Calibri" pitchFamily="2"/>
              </a:rPr>
              <a:t>Test con Usuarios:</a:t>
            </a:r>
            <a:r>
              <a:rPr lang="es-ES" sz="18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desde las primeras fases de diseño, y por tanto se pueden realizar también tests prescindiendo de los soportes digitales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/>
              <a:defRPr sz="1800" b="1" i="0" u="none" strike="noStrike" kern="1200">
                <a:ln>
                  <a:noFill/>
                </a:ln>
                <a:latin typeface="Liberation Sans" pitchFamily="18"/>
              </a:defRPr>
            </a:pPr>
            <a:endParaRPr lang="es-ES" sz="1800" b="0" i="0" u="none" strike="noStrike" kern="1200" cap="none" spc="102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34"/>
              <a:ea typeface="DejaVu Sans"/>
              <a:cs typeface="Calib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/>
              <a:defRPr sz="1800" b="1" i="0" u="none" strike="noStrike" kern="1200">
                <a:ln>
                  <a:noFill/>
                </a:ln>
                <a:latin typeface="Liberation Sans" pitchFamily="18"/>
              </a:defRPr>
            </a:pPr>
            <a:r>
              <a:rPr lang="es-ES" sz="18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Una de las pautas importantes para la realización de un test con usuarios: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1" i="0" u="none" strike="noStrike" kern="1200" cap="none" spc="102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34"/>
              <a:ea typeface="DejaVu Sans"/>
              <a:cs typeface="Calibr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1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El evaluador no debe explicar las características de la aplicación, ya que uno de los objetivos del test es comprobar si el diseño es eficaz y fácil de comprender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/>
              <a:defRPr sz="1800" b="1" i="0" u="none" strike="noStrike" kern="1200">
                <a:ln>
                  <a:noFill/>
                </a:ln>
                <a:latin typeface="Liberation Sans" pitchFamily="18"/>
              </a:defRPr>
            </a:pPr>
            <a:endParaRPr lang="es-ES" sz="1800" b="0" i="0" u="none" strike="noStrike" kern="1200" cap="none" spc="102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34"/>
              <a:ea typeface="DejaVu Sans"/>
              <a:cs typeface="Calibri" pitchFamily="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3D73B03E-E0BC-8C1F-1034-B2606AB2A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/>
              <a:t>10_10_2022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264404D-4EC3-70BB-03A7-ED609849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56DD9C-BA17-4FC8-B241-90D763380636}" type="slidenum">
              <a:t>48</a:t>
            </a:fld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BA8AC-9C43-CEF5-D4B2-6A55048B2B2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450000"/>
            <a:ext cx="8640000" cy="630000"/>
          </a:xfrm>
        </p:spPr>
        <p:txBody>
          <a:bodyPr vert="horz"/>
          <a:lstStyle/>
          <a:p>
            <a:pPr marL="2040119" lvl="0">
              <a:spcBef>
                <a:spcPts val="145"/>
              </a:spcBef>
            </a:pPr>
            <a:r>
              <a:rPr lang="es-E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UNIDAD 1: PLANIFICACIÓN DE INTERFACES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B5B85-6C45-8C6B-AE6C-9B521ACDFA7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0000" y="1260000"/>
            <a:ext cx="9000000" cy="3240000"/>
          </a:xfrm>
        </p:spPr>
        <p:txBody>
          <a:bodyPr vert="horz" anchor="ctr"/>
          <a:lstStyle/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r>
              <a:rPr lang="es-ES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					</a:t>
            </a: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3FFDC-23B5-A6EC-BB96-DB431E6D250D}"/>
              </a:ext>
            </a:extLst>
          </p:cNvPr>
          <p:cNvSpPr txBox="1"/>
          <p:nvPr/>
        </p:nvSpPr>
        <p:spPr>
          <a:xfrm rot="21597600">
            <a:off x="359908" y="1262852"/>
            <a:ext cx="9360000" cy="3866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  <a:defRPr sz="3200"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7. Diseño Centrado en el usuario y tendencias actuales  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  <a:defRPr sz="3200"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  <a:defRPr sz="3200"/>
            </a:pPr>
            <a:endParaRPr lang="es-ES" sz="1800" b="0" i="0" u="none" strike="noStrike" kern="1200" cap="none" spc="-119" baseline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Trebuchet MS" pitchFamily="18"/>
              <a:ea typeface="DejaVu Sans"/>
              <a:cs typeface="DejaVu Sans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  <a:defRPr sz="3200"/>
            </a:pPr>
            <a:endParaRPr lang="es-ES" sz="32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  <a:defRPr sz="3200"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7CA121-71B2-C89D-FC4E-C7D1E0CB55A2}"/>
              </a:ext>
            </a:extLst>
          </p:cNvPr>
          <p:cNvSpPr txBox="1"/>
          <p:nvPr/>
        </p:nvSpPr>
        <p:spPr>
          <a:xfrm>
            <a:off x="360000" y="1607039"/>
            <a:ext cx="9222840" cy="35254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None/>
              <a:tabLst/>
              <a:defRPr sz="1800" b="0" i="0" u="none" strike="noStrike" kern="1200">
                <a:ln>
                  <a:noFill/>
                </a:ln>
                <a:latin typeface="Liberation Sans" pitchFamily="18"/>
              </a:defRPr>
            </a:pPr>
            <a:r>
              <a:rPr lang="es-ES" sz="1800" b="1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/>
                <a:cs typeface="Calibri" pitchFamily="2"/>
              </a:rPr>
              <a:t>Benchmarking:</a:t>
            </a:r>
            <a:r>
              <a:rPr lang="es-ES" sz="18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es un estudio comparativo de la competencia, otros sitios web, aplicaciones interactivas..Es una herramienta muy útil para analizar cuál es la experiencia del usuario en otros casos, ver debilidades y fortalezas, observar buenas prácticas y detectar necesidades no cubiertas.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None/>
              <a:tabLst/>
              <a:defRPr sz="1800" b="0" i="0" u="none" strike="noStrike" kern="1200">
                <a:ln>
                  <a:noFill/>
                </a:ln>
                <a:latin typeface="Liberation Sans" pitchFamily="18"/>
              </a:defRPr>
            </a:pPr>
            <a:r>
              <a:rPr lang="es-ES" sz="1800" b="1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Diseño Plano</a:t>
            </a:r>
            <a:r>
              <a:rPr lang="es-ES" sz="18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: es un estilo de diseño de interfaces que se centra en el uso minimalista de elementos sencillos, tipografías y colores planos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None/>
              <a:tabLst/>
              <a:defRPr sz="1800" b="0" i="0" u="none" strike="noStrike" kern="1200">
                <a:ln>
                  <a:noFill/>
                </a:ln>
                <a:latin typeface="Liberation Sans" pitchFamily="18"/>
              </a:defRPr>
            </a:pPr>
            <a:r>
              <a:rPr lang="en-GB" sz="1800" b="1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Onepage, minisitios y landing page: </a:t>
            </a:r>
            <a:r>
              <a:rPr lang="en-GB" sz="18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son tendencias orientadas a atraer al máximo número de usuarios, cuyo diseño también está enfocado a orientar el factor de posicionamiento, es decir, que aparezca en el mayor número de buscadores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None/>
              <a:tabLst/>
              <a:defRPr sz="1800" b="0" i="0" u="none" strike="noStrike" kern="1200">
                <a:ln>
                  <a:noFill/>
                </a:ln>
                <a:latin typeface="Liberation Sans" pitchFamily="18"/>
              </a:defRPr>
            </a:pPr>
            <a:r>
              <a:rPr lang="en-GB" sz="18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/>
                <a:cs typeface="Calibri" pitchFamily="2"/>
                <a:hlinkClick r:id="rId3"/>
              </a:rPr>
              <a:t>¿En qué se diferencian un onepage, un minisitio y una landing? (ida.cl)</a:t>
            </a:r>
            <a:r>
              <a:rPr lang="en-GB" sz="18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/>
                <a:cs typeface="Calibri" pitchFamily="2"/>
              </a:rPr>
              <a:t>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D934A4C0-CB55-3A0C-A13D-CAAA8F45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/>
              <a:t>10_10_2022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734E5C8-42F6-EB9A-3B40-1A69B08AE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D1D2FA-8417-4A76-8E00-F5D5781E9C3D}" type="slidenum">
              <a:t>49</a:t>
            </a:fld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9CD78-CB6B-1957-3DC8-7FABE4D9EAF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450000"/>
            <a:ext cx="8640000" cy="630000"/>
          </a:xfrm>
        </p:spPr>
        <p:txBody>
          <a:bodyPr vert="horz"/>
          <a:lstStyle/>
          <a:p>
            <a:pPr marL="2040119" lvl="0">
              <a:spcBef>
                <a:spcPts val="145"/>
              </a:spcBef>
            </a:pPr>
            <a:r>
              <a:rPr lang="es-E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UNIDAD 1: PLANIFICACIÓN DE INTERFACES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6CB6B-39F1-6F4C-93FC-FCF5E4B8F2F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0000" y="1260000"/>
            <a:ext cx="9000000" cy="3240000"/>
          </a:xfrm>
        </p:spPr>
        <p:txBody>
          <a:bodyPr vert="horz" anchor="ctr"/>
          <a:lstStyle/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r>
              <a:rPr lang="es-ES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					</a:t>
            </a: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040119" lvl="0" algn="l">
              <a:spcBef>
                <a:spcPts val="145"/>
              </a:spcBef>
              <a:spcAft>
                <a:spcPts val="0"/>
              </a:spcAft>
            </a:pPr>
            <a:endParaRPr lang="es-ES" spc="-54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5BE40F-0491-3DBF-BBD7-70D41B5030EF}"/>
              </a:ext>
            </a:extLst>
          </p:cNvPr>
          <p:cNvSpPr txBox="1"/>
          <p:nvPr/>
        </p:nvSpPr>
        <p:spPr>
          <a:xfrm rot="21597600">
            <a:off x="359908" y="1262852"/>
            <a:ext cx="9360000" cy="3866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  <a:defRPr sz="3200"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8. Lenguajes de Marcas y Alternativas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  <a:defRPr sz="3200"/>
            </a:pPr>
            <a:endParaRPr lang="es-ES" sz="32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  <a:tabLst/>
              <a:defRPr sz="3200"/>
            </a:pPr>
            <a:r>
              <a:rPr lang="es-ES" sz="2200" b="0" i="0" u="none" strike="noStrike" kern="1200" cap="none" spc="-119" baseline="0">
                <a:ln>
                  <a:noFill/>
                </a:ln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ea typeface="DejaVu Sans"/>
                <a:cs typeface="DejaVu Sans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C4C717-D331-21E9-0074-886D97467AA2}"/>
              </a:ext>
            </a:extLst>
          </p:cNvPr>
          <p:cNvSpPr txBox="1"/>
          <p:nvPr/>
        </p:nvSpPr>
        <p:spPr>
          <a:xfrm>
            <a:off x="360000" y="1607039"/>
            <a:ext cx="9222840" cy="35254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/>
              <a:defRPr sz="1800" b="0" i="0" u="none" strike="noStrike" kern="1200">
                <a:ln>
                  <a:noFill/>
                </a:ln>
                <a:latin typeface="Trebuchet MS" pitchFamily="34"/>
              </a:defRPr>
            </a:pPr>
            <a:r>
              <a:rPr lang="es-ES" sz="1800" b="0" i="0" u="none" strike="noStrike" kern="1200" cap="none" spc="68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U</a:t>
            </a:r>
            <a:r>
              <a:rPr lang="es-ES" sz="1800" b="0" i="0" u="none" strike="noStrike" kern="1200" cap="none" spc="-6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n</a:t>
            </a:r>
            <a:r>
              <a:rPr lang="es-ES" sz="1800" b="0" i="0" u="none" strike="noStrike" kern="1200" cap="none" spc="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9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l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-7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ng</a:t>
            </a:r>
            <a:r>
              <a:rPr lang="es-ES" sz="1800" b="0" i="0" u="none" strike="noStrike" kern="1200" cap="none" spc="-9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ua</a:t>
            </a:r>
            <a:r>
              <a:rPr lang="es-ES" sz="1800" b="0" i="0" u="none" strike="noStrike" kern="1200" cap="none" spc="-18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j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23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6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d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3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m</a:t>
            </a: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a</a:t>
            </a:r>
            <a:r>
              <a:rPr lang="es-ES" sz="1800" b="0" i="0" u="none" strike="noStrike" kern="1200" cap="none" spc="-3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r</a:t>
            </a:r>
            <a:r>
              <a:rPr lang="es-ES" sz="1800" b="0" i="0" u="none" strike="noStrike" kern="1200" cap="none" spc="-7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c</a:t>
            </a: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a</a:t>
            </a:r>
            <a:r>
              <a:rPr lang="es-ES" sz="1800" b="0" i="0" u="none" strike="noStrike" kern="1200" cap="none" spc="-2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s</a:t>
            </a:r>
            <a:r>
              <a:rPr lang="es-ES" sz="1800" b="0" i="0" u="none" strike="noStrike" kern="1200" cap="none" spc="1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o</a:t>
            </a:r>
            <a:r>
              <a:rPr lang="es-ES" sz="1800" b="0" i="0" u="none" strike="noStrike" kern="1200" cap="none" spc="28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9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l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-7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ng</a:t>
            </a:r>
            <a:r>
              <a:rPr lang="es-ES" sz="1800" b="0" i="0" u="none" strike="noStrike" kern="1200" cap="none" spc="-9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ua</a:t>
            </a:r>
            <a:r>
              <a:rPr lang="es-ES" sz="1800" b="0" i="0" u="none" strike="noStrike" kern="1200" cap="none" spc="-18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j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23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6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d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23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m</a:t>
            </a: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a</a:t>
            </a:r>
            <a:r>
              <a:rPr lang="es-ES" sz="1800" b="0" i="0" u="none" strike="noStrike" kern="1200" cap="none" spc="-3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r</a:t>
            </a:r>
            <a:r>
              <a:rPr lang="es-ES" sz="1800" b="0" i="0" u="none" strike="noStrike" kern="1200" cap="none" spc="-7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c</a:t>
            </a: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a</a:t>
            </a:r>
            <a:r>
              <a:rPr lang="es-ES" sz="1800" b="0" i="0" u="none" strike="noStrike" kern="1200" cap="none" spc="-6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d</a:t>
            </a:r>
            <a:r>
              <a:rPr lang="es-ES" sz="1800" b="0" i="0" u="none" strike="noStrike" kern="1200" cap="none" spc="1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o</a:t>
            </a:r>
            <a:r>
              <a:rPr lang="es-ES" sz="1800" b="0" i="0" u="none" strike="noStrike" kern="1200" cap="none" spc="17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-2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s</a:t>
            </a:r>
            <a:r>
              <a:rPr lang="es-ES" sz="1800" b="0" i="0" u="none" strike="noStrike" kern="1200" cap="none" spc="28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7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una </a:t>
            </a:r>
            <a:r>
              <a:rPr lang="es-ES" sz="1800" b="0" i="0" u="none" strike="noStrike" kern="1200" cap="none" spc="-4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7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forma</a:t>
            </a:r>
            <a:r>
              <a:rPr lang="es-ES" sz="1800" b="0" i="0" u="none" strike="noStrike" kern="1200" cap="none" spc="-4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7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de</a:t>
            </a:r>
            <a:r>
              <a:rPr lang="es-ES" sz="1800" b="0" i="0" u="none" strike="noStrike" kern="1200" cap="none" spc="-2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7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codificar</a:t>
            </a:r>
            <a:r>
              <a:rPr lang="es-ES" sz="1800" b="0" i="0" u="none" strike="noStrike" kern="1200" cap="none" spc="-4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6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un</a:t>
            </a:r>
            <a:r>
              <a:rPr lang="es-ES" sz="1800" b="0" i="0" u="none" strike="noStrike" kern="1200" cap="none" spc="-2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5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documento</a:t>
            </a:r>
            <a:r>
              <a:rPr lang="es-ES" sz="1800" b="0" i="0" u="none" strike="noStrike" kern="1200" cap="none" spc="-3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9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que,</a:t>
            </a:r>
            <a:r>
              <a:rPr lang="es-ES" sz="1800" b="0" i="0" u="none" strike="noStrike" kern="1200" cap="none" spc="-15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7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junto</a:t>
            </a:r>
            <a:r>
              <a:rPr lang="es-ES" sz="1800" b="0" i="0" u="none" strike="noStrike" kern="1200" cap="none" spc="-3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4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con</a:t>
            </a:r>
            <a:r>
              <a:rPr lang="es-ES" sz="1800" b="0" i="0" u="none" strike="noStrike" kern="1200" cap="none" spc="-2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9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el </a:t>
            </a:r>
            <a:r>
              <a:rPr lang="es-ES" sz="1800" b="0" i="0" u="none" strike="noStrike" kern="1200" cap="none" spc="-8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t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-4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x</a:t>
            </a:r>
            <a:r>
              <a:rPr lang="es-ES" sz="1800" b="0" i="0" u="none" strike="noStrike" kern="1200" cap="none" spc="-4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t</a:t>
            </a:r>
            <a:r>
              <a:rPr lang="es-ES" sz="1800" b="0" i="0" u="none" strike="noStrike" kern="1200" cap="none" spc="-2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o</a:t>
            </a:r>
            <a:r>
              <a:rPr lang="es-ES" sz="1800" b="0" i="0" u="none" strike="noStrike" kern="1200" cap="none" spc="-18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,</a:t>
            </a:r>
            <a:r>
              <a:rPr lang="es-ES" sz="1800" b="0" i="0" u="none" strike="noStrike" kern="1200" cap="none" spc="-9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i</a:t>
            </a:r>
            <a:r>
              <a:rPr lang="es-ES" sz="1800" b="0" i="0" u="none" strike="noStrike" kern="1200" cap="none" spc="-6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nc</a:t>
            </a:r>
            <a:r>
              <a:rPr lang="es-ES" sz="1800" b="0" i="0" u="none" strike="noStrike" kern="1200" cap="none" spc="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o</a:t>
            </a:r>
            <a:r>
              <a:rPr lang="es-ES" sz="1800" b="0" i="0" u="none" strike="noStrike" kern="1200" cap="none" spc="3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r</a:t>
            </a:r>
            <a:r>
              <a:rPr lang="es-ES" sz="1800" b="0" i="0" u="none" strike="noStrike" kern="1200" cap="none" spc="-3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po</a:t>
            </a:r>
            <a:r>
              <a:rPr lang="es-ES" sz="1800" b="0" i="0" u="none" strike="noStrike" kern="1200" cap="none" spc="3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r</a:t>
            </a: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a</a:t>
            </a:r>
            <a:r>
              <a:rPr lang="es-ES" sz="1800" b="0" i="0" u="none" strike="noStrike" kern="1200" cap="none" spc="23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m</a:t>
            </a: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a</a:t>
            </a:r>
            <a:r>
              <a:rPr lang="es-ES" sz="1800" b="0" i="0" u="none" strike="noStrike" kern="1200" cap="none" spc="-3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r</a:t>
            </a:r>
            <a:r>
              <a:rPr lang="es-ES" sz="1800" b="0" i="0" u="none" strike="noStrike" kern="1200" cap="none" spc="-7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c</a:t>
            </a: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a</a:t>
            </a:r>
            <a:r>
              <a:rPr lang="es-ES" sz="1800" b="0" i="0" u="none" strike="noStrike" kern="1200" cap="none" spc="-2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s</a:t>
            </a:r>
            <a:r>
              <a:rPr lang="es-ES" sz="1800" b="0" i="0" u="none" strike="noStrike" kern="1200" cap="none" spc="1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7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que</a:t>
            </a:r>
            <a:r>
              <a:rPr lang="es-ES" sz="1800" b="0" i="0" u="none" strike="noStrike" kern="1200" cap="none" spc="3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13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a</a:t>
            </a:r>
            <a:r>
              <a:rPr lang="es-ES" sz="1800" b="0" i="0" u="none" strike="noStrike" kern="1200" cap="none" spc="-3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po</a:t>
            </a:r>
            <a:r>
              <a:rPr lang="es-ES" sz="1800" b="0" i="0" u="none" strike="noStrike" kern="1200" cap="none" spc="28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r</a:t>
            </a:r>
            <a:r>
              <a:rPr lang="es-ES" sz="1800" b="0" i="0" u="none" strike="noStrike" kern="1200" cap="none" spc="-8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t</a:t>
            </a: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a</a:t>
            </a:r>
            <a:r>
              <a:rPr lang="es-ES" sz="1800" b="0" i="0" u="none" strike="noStrike" kern="1200" cap="none" spc="-6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n</a:t>
            </a:r>
            <a:r>
              <a:rPr lang="es-ES" sz="1800" b="0" i="0" u="none" strike="noStrike" kern="1200" cap="none" spc="17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i</a:t>
            </a: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n</a:t>
            </a:r>
            <a:r>
              <a:rPr lang="es-ES" sz="1800" b="0" i="0" u="none" strike="noStrike" kern="1200" cap="none" spc="-9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f</a:t>
            </a:r>
            <a:r>
              <a:rPr lang="es-ES" sz="1800" b="0" i="0" u="none" strike="noStrike" kern="1200" cap="none" spc="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o</a:t>
            </a:r>
            <a:r>
              <a:rPr lang="es-ES" sz="1800" b="0" i="0" u="none" strike="noStrike" kern="1200" cap="none" spc="3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r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m</a:t>
            </a: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a</a:t>
            </a:r>
            <a:r>
              <a:rPr lang="es-ES" sz="1800" b="0" i="0" u="none" strike="noStrike" kern="1200" cap="none" spc="-7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c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i</a:t>
            </a:r>
            <a:r>
              <a:rPr lang="es-ES" sz="1800" b="0" i="0" u="none" strike="noStrike" kern="1200" cap="none" spc="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ó</a:t>
            </a:r>
            <a:r>
              <a:rPr lang="es-ES" sz="1800" b="0" i="0" u="none" strike="noStrike" kern="1200" cap="none" spc="-4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n </a:t>
            </a:r>
            <a:r>
              <a:rPr lang="es-ES" sz="1800" b="0" i="0" u="none" strike="noStrike" kern="1200" cap="none" spc="-3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a</a:t>
            </a:r>
            <a:r>
              <a:rPr lang="es-ES" sz="1800" b="0" i="0" u="none" strike="noStrike" kern="1200" cap="none" spc="-6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d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i</a:t>
            </a:r>
            <a:r>
              <a:rPr lang="es-ES" sz="1800" b="0" i="0" u="none" strike="noStrike" kern="1200" cap="none" spc="-7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c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i</a:t>
            </a:r>
            <a:r>
              <a:rPr lang="es-ES" sz="1800" b="0" i="0" u="none" strike="noStrike" kern="1200" cap="none" spc="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o</a:t>
            </a:r>
            <a:r>
              <a:rPr lang="es-ES" sz="1800" b="0" i="0" u="none" strike="noStrike" kern="1200" cap="none" spc="-9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na</a:t>
            </a:r>
            <a:r>
              <a:rPr lang="es-ES" sz="1800" b="0" i="0" u="none" strike="noStrike" kern="1200" cap="none" spc="-9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l</a:t>
            </a:r>
            <a:r>
              <a:rPr lang="es-ES" sz="1800" b="0" i="0" u="none" strike="noStrike" kern="1200" cap="none" spc="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a</a:t>
            </a:r>
            <a:r>
              <a:rPr lang="es-ES" sz="1800" b="0" i="0" u="none" strike="noStrike" kern="1200" cap="none" spc="-7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c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-3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r</a:t>
            </a:r>
            <a:r>
              <a:rPr lang="es-ES" sz="1800" b="0" i="0" u="none" strike="noStrike" kern="1200" cap="none" spc="-7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c</a:t>
            </a: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a</a:t>
            </a:r>
            <a:r>
              <a:rPr lang="es-ES" sz="1800" b="0" i="0" u="none" strike="noStrike" kern="1200" cap="none" spc="1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6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d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3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9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l</a:t>
            </a: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a</a:t>
            </a:r>
            <a:r>
              <a:rPr lang="es-ES" sz="1800" b="0" i="0" u="none" strike="noStrike" kern="1200" cap="none" spc="23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-34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s</a:t>
            </a:r>
            <a:r>
              <a:rPr lang="es-ES" sz="1800" b="0" i="0" u="none" strike="noStrike" kern="1200" cap="none" spc="-8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t</a:t>
            </a:r>
            <a:r>
              <a:rPr lang="es-ES" sz="1800" b="0" i="0" u="none" strike="noStrike" kern="1200" cap="none" spc="3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r</a:t>
            </a:r>
            <a:r>
              <a:rPr lang="es-ES" sz="1800" b="0" i="0" u="none" strike="noStrike" kern="1200" cap="none" spc="-6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uc</a:t>
            </a:r>
            <a:r>
              <a:rPr lang="es-ES" sz="1800" b="0" i="0" u="none" strike="noStrike" kern="1200" cap="none" spc="-8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t</a:t>
            </a:r>
            <a:r>
              <a:rPr lang="es-ES" sz="1800" b="0" i="0" u="none" strike="noStrike" kern="1200" cap="none" spc="-2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ur</a:t>
            </a:r>
            <a:r>
              <a:rPr lang="es-ES" sz="1800" b="0" i="0" u="none" strike="noStrike" kern="1200" cap="none" spc="-11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a</a:t>
            </a:r>
            <a:r>
              <a:rPr lang="es-ES" sz="1800" b="0" i="0" u="none" strike="noStrike" kern="1200" cap="none" spc="23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6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d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-9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l</a:t>
            </a:r>
            <a:r>
              <a:rPr lang="es-ES" sz="1800" b="0" i="0" u="none" strike="noStrike" kern="1200" cap="none" spc="31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 </a:t>
            </a:r>
            <a:r>
              <a:rPr lang="es-ES" sz="1800" b="0" i="0" u="none" strike="noStrike" kern="1200" cap="none" spc="-8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t</a:t>
            </a:r>
            <a:r>
              <a:rPr lang="es-ES" sz="1800" b="0" i="0" u="none" strike="noStrike" kern="1200" cap="none" spc="-79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e</a:t>
            </a:r>
            <a:r>
              <a:rPr lang="es-ES" sz="1800" b="0" i="0" u="none" strike="noStrike" kern="1200" cap="none" spc="-45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x</a:t>
            </a:r>
            <a:r>
              <a:rPr lang="es-ES" sz="1800" b="0" i="0" u="none" strike="noStrike" kern="1200" cap="none" spc="-4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t</a:t>
            </a:r>
            <a:r>
              <a:rPr lang="es-ES" sz="1800" b="0" i="0" u="none" strike="noStrike" kern="1200" cap="none" spc="-26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DejaVu Sans"/>
              </a:rPr>
              <a:t>o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/>
              <a:defRPr sz="1800" b="0" i="0" u="none" strike="noStrike" kern="1200">
                <a:ln>
                  <a:noFill/>
                </a:ln>
                <a:latin typeface="Trebuchet MS" pitchFamily="34"/>
              </a:defRPr>
            </a:pPr>
            <a:r>
              <a:rPr lang="en-GB" sz="18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Utilidades presentes a la hora de maquetar un sitio Web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/>
              <a:defRPr sz="1800" b="0" i="0" u="none" strike="noStrike" kern="1200">
                <a:ln>
                  <a:noFill/>
                </a:ln>
                <a:latin typeface="Trebuchet MS" pitchFamily="34"/>
              </a:defRPr>
            </a:pPr>
            <a:r>
              <a:rPr lang="en-GB" sz="1800" b="1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Plantillas de diseño:</a:t>
            </a:r>
            <a:r>
              <a:rPr lang="en-GB" sz="18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 son sitios web prediseñados, ya disponen de una estructura definida y solo hay que incorporar los contenidos particulares del sitio Web y desarrollar todas las páginas que lo conforman sin preocuparse del aspecto.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/>
              <a:defRPr sz="1800" b="0" i="0" u="none" strike="noStrike" kern="1200">
                <a:ln>
                  <a:noFill/>
                </a:ln>
                <a:latin typeface="Trebuchet MS" pitchFamily="34"/>
              </a:defRPr>
            </a:pPr>
            <a:r>
              <a:rPr lang="en-GB" sz="1800" b="0" i="0" u="none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rebuchet MS" pitchFamily="34"/>
                <a:ea typeface="DejaVu Sans"/>
                <a:cs typeface="Calibri" pitchFamily="2"/>
              </a:rPr>
              <a:t>Web Components: Tecnologías que se desarrollan en el lado Cliente. Crear nuevos elementos y publicarlos para que otras personas las puedan usar. Es como si estuviéramos inventando etiquetas nuevas. </a:t>
            </a:r>
            <a:r>
              <a:rPr lang="en-GB" sz="1800" b="0" i="0" u="sng" strike="noStrike" kern="1200" cap="none" spc="102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uFillTx/>
                <a:latin typeface="Trebuchet MS" pitchFamily="34"/>
                <a:ea typeface="DejaVu Sans"/>
                <a:cs typeface="Calibri" pitchFamily="2"/>
              </a:rPr>
              <a:t>https://www.arsys.es/blog/web-components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50933E4E-C536-D0E4-9C26-879A5BA3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/>
              <a:t>10_10_2022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DBE32D8-27E6-3447-CDF5-929EF176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C1FF5F-BB7D-4C37-92F3-82E7D22235B3}" type="slidenum">
              <a:rPr/>
              <a:t>5</a:t>
            </a:fld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1AD5AC-B144-D73E-E8A8-3243CE197CA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450000"/>
            <a:ext cx="8640000" cy="630000"/>
          </a:xfrm>
        </p:spPr>
        <p:txBody>
          <a:bodyPr vert="horz"/>
          <a:lstStyle/>
          <a:p>
            <a:pPr marL="2040119" lvl="0">
              <a:spcBef>
                <a:spcPts val="145"/>
              </a:spcBef>
            </a:pPr>
            <a:r>
              <a:rPr lang="es-E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UNIDAD 1: PLANIFICACIÓN DE INTERFACES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5B2EC-D392-E75F-5879-F3E2CF2F725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 rot="21597600">
            <a:off x="534416" y="1287821"/>
            <a:ext cx="8989920" cy="3600720"/>
          </a:xfrm>
        </p:spPr>
        <p:txBody>
          <a:bodyPr vert="horz" anchor="ctr">
            <a:normAutofit lnSpcReduction="10000"/>
          </a:bodyPr>
          <a:lstStyle/>
          <a:p>
            <a:pPr lvl="0" algn="r">
              <a:spcBef>
                <a:spcPts val="145"/>
              </a:spcBef>
              <a:spcAft>
                <a:spcPts val="0"/>
              </a:spcAft>
            </a:pPr>
            <a:r>
              <a:rPr lang="es-ES" sz="2200" spc="-119"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3.Fundamentos de la composición</a:t>
            </a:r>
          </a:p>
          <a:p>
            <a:pPr lvl="0" algn="r">
              <a:spcBef>
                <a:spcPts val="145"/>
              </a:spcBef>
              <a:spcAft>
                <a:spcPts val="0"/>
              </a:spcAft>
            </a:pPr>
            <a:r>
              <a:rPr lang="es-ES" sz="2200" spc="-119"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	</a:t>
            </a:r>
          </a:p>
          <a:p>
            <a:pPr lvl="0" algn="r">
              <a:spcBef>
                <a:spcPts val="145"/>
              </a:spcBef>
              <a:spcAft>
                <a:spcPts val="0"/>
              </a:spcAft>
            </a:pPr>
            <a:r>
              <a:rPr lang="es-ES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		</a:t>
            </a:r>
          </a:p>
          <a:p>
            <a:pPr lvl="0" algn="l">
              <a:spcBef>
                <a:spcPts val="145"/>
              </a:spcBef>
              <a:spcAft>
                <a:spcPts val="0"/>
              </a:spcAft>
            </a:pPr>
            <a:r>
              <a:rPr lang="es-ES" sz="1800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La percepción está influida por:</a:t>
            </a:r>
          </a:p>
          <a:p>
            <a:pPr lvl="0" algn="l">
              <a:spcBef>
                <a:spcPts val="145"/>
              </a:spcBef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s-ES" sz="1800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Componentes psicosomáticos del sistema nerviso</a:t>
            </a:r>
          </a:p>
          <a:p>
            <a:pPr lvl="0" algn="l">
              <a:spcBef>
                <a:spcPts val="145"/>
              </a:spcBef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s-ES" sz="1800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Componentes de tipo cultural</a:t>
            </a:r>
          </a:p>
          <a:p>
            <a:pPr lvl="0" algn="l">
              <a:spcBef>
                <a:spcPts val="145"/>
              </a:spcBef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s-ES" sz="1800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Experiencias compartidas en el entorno: patrones desde la infancia</a:t>
            </a:r>
          </a:p>
          <a:p>
            <a:pPr lvl="0" algn="l">
              <a:spcBef>
                <a:spcPts val="145"/>
              </a:spcBef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s-ES" sz="1800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Disposición de los elementos</a:t>
            </a:r>
          </a:p>
          <a:p>
            <a:pPr lvl="0" algn="l"/>
            <a:r>
              <a:rPr lang="es-ES" sz="1800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Debe haber un equilibrio Visual, el orden de los elementos es uno de los factores más importantes para el éxito de la composición:</a:t>
            </a:r>
          </a:p>
          <a:p>
            <a:pPr lvl="0" algn="l">
              <a:spcBef>
                <a:spcPts val="306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91960" algn="l"/>
              </a:tabLst>
            </a:pPr>
            <a:r>
              <a:rPr lang="es-ES" sz="1800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Formal:</a:t>
            </a:r>
            <a:r>
              <a:rPr lang="es-ES" sz="1800" spc="-2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r</a:t>
            </a:r>
            <a:r>
              <a:rPr lang="es-ES" sz="1800" spc="-9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e</a:t>
            </a:r>
            <a:r>
              <a:rPr lang="es-ES" sz="1800" spc="-3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s</a:t>
            </a:r>
            <a:r>
              <a:rPr lang="es-ES" sz="1800" spc="-74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p</a:t>
            </a:r>
            <a:r>
              <a:rPr lang="es-ES" sz="1800" spc="23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o</a:t>
            </a:r>
            <a:r>
              <a:rPr lang="es-ES" sz="1800" spc="-6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n</a:t>
            </a:r>
            <a:r>
              <a:rPr lang="es-ES" sz="1800" spc="-65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d</a:t>
            </a:r>
            <a:r>
              <a:rPr lang="es-ES" sz="1800" spc="-96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e</a:t>
            </a:r>
            <a:r>
              <a:rPr lang="es-ES" sz="1800" spc="-6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</a:rPr>
              <a:t> </a:t>
            </a:r>
            <a:r>
              <a:rPr lang="es-ES" sz="1800" spc="-13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a</a:t>
            </a:r>
            <a:r>
              <a:rPr lang="es-ES" sz="1800" spc="3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</a:rPr>
              <a:t> </a:t>
            </a:r>
            <a:r>
              <a:rPr lang="es-ES" sz="1800" spc="-85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c</a:t>
            </a:r>
            <a:r>
              <a:rPr lang="es-ES" sz="1800" spc="3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r</a:t>
            </a:r>
            <a:r>
              <a:rPr lang="es-ES" sz="1800" spc="-96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i</a:t>
            </a:r>
            <a:r>
              <a:rPr lang="es-ES" sz="1800" spc="-9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t</a:t>
            </a:r>
            <a:r>
              <a:rPr lang="es-ES" sz="1800" spc="-9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e</a:t>
            </a:r>
            <a:r>
              <a:rPr lang="es-ES" sz="1800" spc="3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r</a:t>
            </a:r>
            <a:r>
              <a:rPr lang="es-ES" sz="1800" spc="-96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i</a:t>
            </a:r>
            <a:r>
              <a:rPr lang="es-ES" sz="1800" spc="23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o</a:t>
            </a:r>
            <a:r>
              <a:rPr lang="es-ES" sz="1800" spc="-3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s</a:t>
            </a:r>
            <a:r>
              <a:rPr lang="es-ES" sz="1800" spc="17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</a:rPr>
              <a:t> </a:t>
            </a:r>
            <a:r>
              <a:rPr lang="es-ES" sz="1800" spc="-105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g</a:t>
            </a:r>
            <a:r>
              <a:rPr lang="es-ES" sz="1800" spc="-9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e</a:t>
            </a:r>
            <a:r>
              <a:rPr lang="es-ES" sz="1800" spc="23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o</a:t>
            </a:r>
            <a:r>
              <a:rPr lang="es-ES" sz="1800" spc="-85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m</a:t>
            </a:r>
            <a:r>
              <a:rPr lang="es-ES" sz="1800" spc="-9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é</a:t>
            </a:r>
            <a:r>
              <a:rPr lang="es-ES" sz="1800" spc="-9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t</a:t>
            </a:r>
            <a:r>
              <a:rPr lang="es-ES" sz="1800" spc="3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r</a:t>
            </a:r>
            <a:r>
              <a:rPr lang="es-ES" sz="1800" spc="-96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i</a:t>
            </a:r>
            <a:r>
              <a:rPr lang="es-ES" sz="1800" spc="-85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c</a:t>
            </a:r>
            <a:r>
              <a:rPr lang="es-ES" sz="1800" spc="23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o</a:t>
            </a:r>
            <a:r>
              <a:rPr lang="es-ES" sz="1800" spc="-3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s</a:t>
            </a:r>
          </a:p>
          <a:p>
            <a:pPr lvl="0" algn="l">
              <a:spcBef>
                <a:spcPts val="3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91960" algn="l"/>
              </a:tabLst>
            </a:pPr>
            <a:r>
              <a:rPr lang="es-ES" sz="1800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Informal:</a:t>
            </a:r>
            <a:r>
              <a:rPr lang="es-ES" sz="1800" spc="-2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r</a:t>
            </a:r>
            <a:r>
              <a:rPr lang="es-ES" sz="1800" spc="-9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e</a:t>
            </a:r>
            <a:r>
              <a:rPr lang="es-ES" sz="1800" spc="-3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s</a:t>
            </a:r>
            <a:r>
              <a:rPr lang="es-ES" sz="1800" spc="-74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p</a:t>
            </a:r>
            <a:r>
              <a:rPr lang="es-ES" sz="1800" spc="23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o</a:t>
            </a:r>
            <a:r>
              <a:rPr lang="es-ES" sz="1800" spc="-6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n</a:t>
            </a:r>
            <a:r>
              <a:rPr lang="es-ES" sz="1800" spc="-65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d</a:t>
            </a:r>
            <a:r>
              <a:rPr lang="es-ES" sz="1800" spc="-96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e</a:t>
            </a:r>
            <a:r>
              <a:rPr lang="es-ES" sz="1800" spc="-6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</a:rPr>
              <a:t> </a:t>
            </a:r>
            <a:r>
              <a:rPr lang="es-ES" sz="1800" spc="-13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a</a:t>
            </a:r>
            <a:r>
              <a:rPr lang="es-ES" sz="1800" spc="43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</a:rPr>
              <a:t> </a:t>
            </a:r>
            <a:r>
              <a:rPr lang="es-ES" sz="1800" spc="-85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c</a:t>
            </a:r>
            <a:r>
              <a:rPr lang="es-ES" sz="1800" spc="3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r</a:t>
            </a:r>
            <a:r>
              <a:rPr lang="es-ES" sz="1800" spc="-96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i</a:t>
            </a:r>
            <a:r>
              <a:rPr lang="es-ES" sz="1800" spc="-9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t</a:t>
            </a:r>
            <a:r>
              <a:rPr lang="es-ES" sz="1800" spc="-9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e</a:t>
            </a:r>
            <a:r>
              <a:rPr lang="es-ES" sz="1800" spc="3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r</a:t>
            </a:r>
            <a:r>
              <a:rPr lang="es-ES" sz="1800" spc="-96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i</a:t>
            </a:r>
            <a:r>
              <a:rPr lang="es-ES" sz="1800" spc="23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o</a:t>
            </a:r>
            <a:r>
              <a:rPr lang="es-ES" sz="1800" spc="-3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s</a:t>
            </a:r>
            <a:r>
              <a:rPr lang="es-ES" sz="1800" spc="17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</a:rPr>
              <a:t> </a:t>
            </a:r>
            <a:r>
              <a:rPr lang="es-ES" sz="1800" spc="-85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c</a:t>
            </a:r>
            <a:r>
              <a:rPr lang="es-ES" sz="1800" spc="-2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r</a:t>
            </a:r>
            <a:r>
              <a:rPr lang="es-ES" sz="1800" spc="-9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e</a:t>
            </a:r>
            <a:r>
              <a:rPr lang="es-ES" sz="1800" spc="-13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a</a:t>
            </a:r>
            <a:r>
              <a:rPr lang="es-ES" sz="1800" spc="-9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t</a:t>
            </a:r>
            <a:r>
              <a:rPr lang="es-ES" sz="1800" spc="-96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i</a:t>
            </a:r>
            <a:r>
              <a:rPr lang="es-ES" sz="1800" spc="-105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v</a:t>
            </a:r>
            <a:r>
              <a:rPr lang="es-ES" sz="1800" spc="23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o</a:t>
            </a:r>
            <a:r>
              <a:rPr lang="es-ES" sz="1800" spc="-3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s</a:t>
            </a:r>
            <a:r>
              <a:rPr lang="es-ES" sz="1800" spc="17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</a:rPr>
              <a:t> </a:t>
            </a:r>
            <a:r>
              <a:rPr lang="es-ES" sz="1800" spc="-65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y </a:t>
            </a:r>
            <a:r>
              <a:rPr lang="es-ES" sz="1800" spc="-4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</a:rPr>
              <a:t> </a:t>
            </a:r>
            <a:r>
              <a:rPr lang="es-ES" sz="1800" spc="-74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artístico</a:t>
            </a:r>
            <a:r>
              <a:rPr lang="es-ES" sz="1400" spc="-74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66377638-4AE5-4B86-8FD4-E1EA4B7B3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/>
              <a:t>10_10_2022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A91DBA0-814F-553C-5210-E2D70F68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D25259-0758-4878-9720-F9225A75C968}" type="slidenum">
              <a:rPr/>
              <a:t>6</a:t>
            </a:fld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3EBC7-EF04-ECCF-0ACE-140017E1435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450000"/>
            <a:ext cx="8640000" cy="630000"/>
          </a:xfrm>
        </p:spPr>
        <p:txBody>
          <a:bodyPr vert="horz"/>
          <a:lstStyle/>
          <a:p>
            <a:pPr marL="2040119" lvl="0">
              <a:spcBef>
                <a:spcPts val="145"/>
              </a:spcBef>
            </a:pPr>
            <a:r>
              <a:rPr lang="es-E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UNIDAD 1: PLANIFICACIÓN DE INTERFACES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21B9A-B776-8F81-40E1-BBC3EF75FA9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 rot="21597600">
            <a:off x="534479" y="1196741"/>
            <a:ext cx="8989920" cy="3782879"/>
          </a:xfrm>
        </p:spPr>
        <p:txBody>
          <a:bodyPr vert="horz" anchor="ctr">
            <a:normAutofit lnSpcReduction="10000"/>
          </a:bodyPr>
          <a:lstStyle/>
          <a:p>
            <a:pPr lvl="0" algn="r">
              <a:spcBef>
                <a:spcPts val="145"/>
              </a:spcBef>
              <a:spcAft>
                <a:spcPts val="0"/>
              </a:spcAft>
            </a:pPr>
            <a:r>
              <a:rPr lang="es-ES" sz="2200" spc="-119"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3.Fundamentos de la composición</a:t>
            </a:r>
          </a:p>
          <a:p>
            <a:pPr lvl="0" algn="r">
              <a:spcBef>
                <a:spcPts val="145"/>
              </a:spcBef>
              <a:spcAft>
                <a:spcPts val="0"/>
              </a:spcAft>
            </a:pPr>
            <a:r>
              <a:rPr lang="es-ES" sz="2200" spc="-119"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	</a:t>
            </a:r>
          </a:p>
          <a:p>
            <a:pPr lvl="0" algn="l">
              <a:spcBef>
                <a:spcPts val="145"/>
              </a:spcBef>
              <a:spcAft>
                <a:spcPts val="0"/>
              </a:spcAft>
            </a:pPr>
            <a:r>
              <a:rPr lang="es-ES" sz="1800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Para que el equilibrio esté presente en un sitio Web, el diseñador debe tener en cuenta:</a:t>
            </a:r>
          </a:p>
          <a:p>
            <a:pPr lvl="0" algn="l">
              <a:spcBef>
                <a:spcPts val="145"/>
              </a:spcBef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s-ES" sz="1800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 El peso</a:t>
            </a:r>
          </a:p>
          <a:p>
            <a:pPr lvl="0" algn="l">
              <a:spcBef>
                <a:spcPts val="145"/>
              </a:spcBef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s-ES" sz="1800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Color</a:t>
            </a:r>
          </a:p>
          <a:p>
            <a:pPr lvl="0" algn="l">
              <a:spcBef>
                <a:spcPts val="145"/>
              </a:spcBef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s-ES" sz="1800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Posición</a:t>
            </a:r>
          </a:p>
          <a:p>
            <a:pPr lvl="0" algn="l">
              <a:lnSpc>
                <a:spcPts val="1621"/>
              </a:lnSpc>
              <a:spcBef>
                <a:spcPts val="819"/>
              </a:spcBef>
              <a:spcAft>
                <a:spcPts val="0"/>
              </a:spcAft>
              <a:tabLst>
                <a:tab pos="852120" algn="l"/>
              </a:tabLst>
            </a:pPr>
            <a:r>
              <a:rPr lang="es-ES" sz="1800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Un objeto tiene</a:t>
            </a:r>
            <a:r>
              <a:rPr lang="es-ES" sz="1500" spc="17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</a:rPr>
              <a:t> </a:t>
            </a:r>
            <a:r>
              <a:rPr lang="es-ES" sz="1500" spc="-96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m</a:t>
            </a:r>
            <a:r>
              <a:rPr lang="es-ES" sz="1500" spc="-156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á</a:t>
            </a:r>
            <a:r>
              <a:rPr lang="es-ES" sz="1500" spc="-3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s</a:t>
            </a:r>
            <a:r>
              <a:rPr lang="es-ES" sz="1500" spc="5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</a:rPr>
              <a:t> </a:t>
            </a:r>
            <a:r>
              <a:rPr lang="es-ES" sz="1500" spc="-85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p</a:t>
            </a:r>
            <a:r>
              <a:rPr lang="es-ES" sz="1500" spc="-9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e</a:t>
            </a:r>
            <a:r>
              <a:rPr lang="es-ES" sz="1500" spc="-34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s</a:t>
            </a:r>
            <a:r>
              <a:rPr lang="es-ES" sz="1500" spc="1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o </a:t>
            </a:r>
            <a:r>
              <a:rPr lang="es-ES" sz="1500" spc="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</a:rPr>
              <a:t> </a:t>
            </a:r>
            <a:r>
              <a:rPr lang="es-ES" sz="1500" spc="-6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cuando…</a:t>
            </a:r>
          </a:p>
          <a:p>
            <a:pPr lvl="0" algn="l">
              <a:spcBef>
                <a:spcPts val="125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989280" algn="l"/>
              </a:tabLst>
            </a:pPr>
            <a:r>
              <a:rPr lang="es-ES" sz="1300" spc="77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M</a:t>
            </a:r>
            <a:r>
              <a:rPr lang="es-ES" sz="1300" spc="-136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á</a:t>
            </a:r>
            <a:r>
              <a:rPr lang="es-ES" sz="1300" spc="-3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s</a:t>
            </a:r>
            <a:r>
              <a:rPr lang="es-ES" sz="1300" spc="37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</a:rPr>
              <a:t> </a:t>
            </a:r>
            <a:r>
              <a:rPr lang="es-ES" sz="1300" spc="-105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g</a:t>
            </a:r>
            <a:r>
              <a:rPr lang="es-ES" sz="1300" spc="3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r</a:t>
            </a:r>
            <a:r>
              <a:rPr lang="es-ES" sz="1300" spc="-136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a</a:t>
            </a:r>
            <a:r>
              <a:rPr lang="es-ES" sz="1300" spc="-65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n</a:t>
            </a:r>
            <a:r>
              <a:rPr lang="es-ES" sz="1300" spc="-7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d</a:t>
            </a:r>
            <a:r>
              <a:rPr lang="es-ES" sz="1300" spc="-9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e</a:t>
            </a:r>
            <a:r>
              <a:rPr lang="es-ES" sz="1300" spc="48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</a:rPr>
              <a:t> </a:t>
            </a:r>
            <a:r>
              <a:rPr lang="es-ES" sz="1300" spc="-9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e</a:t>
            </a:r>
            <a:r>
              <a:rPr lang="es-ES" sz="1300" spc="-3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s</a:t>
            </a:r>
          </a:p>
          <a:p>
            <a:pPr lvl="0" algn="l">
              <a:spcBef>
                <a:spcPts val="145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989280" algn="l"/>
              </a:tabLst>
            </a:pPr>
            <a:r>
              <a:rPr lang="es-ES" sz="1300" spc="128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C</a:t>
            </a:r>
            <a:r>
              <a:rPr lang="es-ES" sz="1300" spc="17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o</a:t>
            </a:r>
            <a:r>
              <a:rPr lang="es-ES" sz="1300" spc="-9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l</a:t>
            </a:r>
            <a:r>
              <a:rPr lang="es-ES" sz="1300" spc="17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o</a:t>
            </a:r>
            <a:r>
              <a:rPr lang="es-ES" sz="1300" spc="3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r</a:t>
            </a:r>
            <a:r>
              <a:rPr lang="es-ES" sz="1300" spc="23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</a:rPr>
              <a:t> </a:t>
            </a:r>
            <a:r>
              <a:rPr lang="es-ES" sz="1300" spc="-85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m</a:t>
            </a:r>
            <a:r>
              <a:rPr lang="es-ES" sz="1300" spc="-136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á</a:t>
            </a:r>
            <a:r>
              <a:rPr lang="es-ES" sz="1300" spc="-3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s</a:t>
            </a:r>
            <a:r>
              <a:rPr lang="es-ES" sz="1300" spc="48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</a:rPr>
              <a:t> </a:t>
            </a:r>
            <a:r>
              <a:rPr lang="es-ES" sz="1300" spc="-85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c</a:t>
            </a:r>
            <a:r>
              <a:rPr lang="es-ES" sz="1300" spc="-136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á</a:t>
            </a:r>
            <a:r>
              <a:rPr lang="es-ES" sz="1300" spc="-9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l</a:t>
            </a:r>
            <a:r>
              <a:rPr lang="es-ES" sz="1300" spc="-9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i</a:t>
            </a:r>
            <a:r>
              <a:rPr lang="es-ES" sz="1300" spc="-7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d</a:t>
            </a:r>
            <a:r>
              <a:rPr lang="es-ES" sz="1300" spc="1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o</a:t>
            </a:r>
          </a:p>
          <a:p>
            <a:pPr lvl="0" algn="l">
              <a:spcBef>
                <a:spcPts val="145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989280" algn="l"/>
              </a:tabLst>
            </a:pPr>
            <a:r>
              <a:rPr lang="es-ES" sz="1300" spc="128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C</a:t>
            </a:r>
            <a:r>
              <a:rPr lang="es-ES" sz="1300" spc="17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o</a:t>
            </a:r>
            <a:r>
              <a:rPr lang="es-ES" sz="1300" spc="-9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l</a:t>
            </a:r>
            <a:r>
              <a:rPr lang="es-ES" sz="1300" spc="17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o</a:t>
            </a:r>
            <a:r>
              <a:rPr lang="es-ES" sz="1300" spc="3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r</a:t>
            </a:r>
            <a:r>
              <a:rPr lang="es-ES" sz="1300" spc="23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</a:rPr>
              <a:t> </a:t>
            </a:r>
            <a:r>
              <a:rPr lang="es-ES" sz="1300" spc="-85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m</a:t>
            </a:r>
            <a:r>
              <a:rPr lang="es-ES" sz="1300" spc="-136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á</a:t>
            </a:r>
            <a:r>
              <a:rPr lang="es-ES" sz="1300" spc="-3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s</a:t>
            </a:r>
            <a:r>
              <a:rPr lang="es-ES" sz="1300" spc="48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</a:rPr>
              <a:t> </a:t>
            </a:r>
            <a:r>
              <a:rPr lang="es-ES" sz="1300" spc="-85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c</a:t>
            </a:r>
            <a:r>
              <a:rPr lang="es-ES" sz="1300" spc="-9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l</a:t>
            </a:r>
            <a:r>
              <a:rPr lang="es-ES" sz="1300" spc="-136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a</a:t>
            </a:r>
            <a:r>
              <a:rPr lang="es-ES" sz="1300" spc="-3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r</a:t>
            </a:r>
            <a:r>
              <a:rPr lang="es-ES" sz="1300" spc="1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o</a:t>
            </a:r>
          </a:p>
          <a:p>
            <a:pPr lvl="0" algn="l">
              <a:spcBef>
                <a:spcPts val="145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989280" algn="l"/>
              </a:tabLst>
            </a:pPr>
            <a:r>
              <a:rPr lang="es-ES" sz="1300" spc="128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C</a:t>
            </a:r>
            <a:r>
              <a:rPr lang="es-ES" sz="1300" spc="17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o</a:t>
            </a:r>
            <a:r>
              <a:rPr lang="es-ES" sz="1300" spc="-9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l</a:t>
            </a:r>
            <a:r>
              <a:rPr lang="es-ES" sz="1300" spc="17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o</a:t>
            </a:r>
            <a:r>
              <a:rPr lang="es-ES" sz="1300" spc="3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r</a:t>
            </a:r>
            <a:r>
              <a:rPr lang="es-ES" sz="1300" spc="23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</a:rPr>
              <a:t> </a:t>
            </a:r>
            <a:r>
              <a:rPr lang="es-ES" sz="1300" spc="-85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m</a:t>
            </a:r>
            <a:r>
              <a:rPr lang="es-ES" sz="1300" spc="-136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a</a:t>
            </a:r>
            <a:r>
              <a:rPr lang="es-ES" sz="1300" spc="-3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s</a:t>
            </a:r>
            <a:r>
              <a:rPr lang="es-ES" sz="1300" spc="48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</a:rPr>
              <a:t> </a:t>
            </a:r>
            <a:r>
              <a:rPr lang="es-ES" sz="1300" spc="-9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l</a:t>
            </a:r>
            <a:r>
              <a:rPr lang="es-ES" sz="1300" spc="-9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e</a:t>
            </a:r>
            <a:r>
              <a:rPr lang="es-ES" sz="1300" spc="-196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j</a:t>
            </a:r>
            <a:r>
              <a:rPr lang="es-ES" sz="1300" spc="-136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a</a:t>
            </a:r>
            <a:r>
              <a:rPr lang="es-ES" sz="1300" spc="-26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no</a:t>
            </a:r>
            <a:r>
              <a:rPr lang="es-ES" sz="1300" spc="37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</a:rPr>
              <a:t> </a:t>
            </a:r>
            <a:r>
              <a:rPr lang="es-ES" sz="1300" spc="-136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a</a:t>
            </a:r>
            <a:r>
              <a:rPr lang="es-ES" sz="1300" spc="-9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l</a:t>
            </a:r>
            <a:r>
              <a:rPr lang="es-ES" sz="1300" spc="48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</a:rPr>
              <a:t> </a:t>
            </a:r>
            <a:r>
              <a:rPr lang="es-ES" sz="1300" spc="-176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f</a:t>
            </a:r>
            <a:r>
              <a:rPr lang="es-ES" sz="1300" spc="17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o</a:t>
            </a:r>
            <a:r>
              <a:rPr lang="es-ES" sz="1300" spc="-65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n</a:t>
            </a:r>
            <a:r>
              <a:rPr lang="es-ES" sz="1300" spc="-7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d</a:t>
            </a:r>
            <a:r>
              <a:rPr lang="es-ES" sz="1300" spc="1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o</a:t>
            </a:r>
          </a:p>
          <a:p>
            <a:pPr lvl="0" algn="l">
              <a:spcBef>
                <a:spcPts val="13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989280" algn="l"/>
              </a:tabLst>
            </a:pPr>
            <a:r>
              <a:rPr lang="es-ES" sz="1300" spc="-9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F</a:t>
            </a:r>
            <a:r>
              <a:rPr lang="es-ES" sz="1300" spc="17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o</a:t>
            </a:r>
            <a:r>
              <a:rPr lang="es-ES" sz="1300" spc="3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r</a:t>
            </a:r>
            <a:r>
              <a:rPr lang="es-ES" sz="1300" spc="-85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m</a:t>
            </a:r>
            <a:r>
              <a:rPr lang="es-ES" sz="1300" spc="-13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a</a:t>
            </a:r>
            <a:r>
              <a:rPr lang="es-ES" sz="1300" spc="28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</a:rPr>
              <a:t> </a:t>
            </a:r>
            <a:r>
              <a:rPr lang="es-ES" sz="1300" spc="-2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r</a:t>
            </a:r>
            <a:r>
              <a:rPr lang="es-ES" sz="1300" spc="-9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e</a:t>
            </a:r>
            <a:r>
              <a:rPr lang="es-ES" sz="1300" spc="-105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g</a:t>
            </a:r>
            <a:r>
              <a:rPr lang="es-ES" sz="1300" spc="-85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ul</a:t>
            </a:r>
            <a:r>
              <a:rPr lang="es-ES" sz="1300" spc="-136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a</a:t>
            </a:r>
            <a:r>
              <a:rPr lang="es-ES" sz="1300" spc="3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r</a:t>
            </a:r>
          </a:p>
          <a:p>
            <a:pPr lvl="0" algn="l">
              <a:spcBef>
                <a:spcPts val="145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989280" algn="l"/>
              </a:tabLst>
            </a:pPr>
            <a:r>
              <a:rPr lang="es-ES" sz="1300" spc="173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N</a:t>
            </a:r>
            <a:r>
              <a:rPr lang="es-ES" sz="1300" spc="1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o</a:t>
            </a:r>
            <a:r>
              <a:rPr lang="es-ES" sz="1300" spc="23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</a:rPr>
              <a:t> </a:t>
            </a:r>
            <a:r>
              <a:rPr lang="es-ES" sz="1300" spc="-9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e</a:t>
            </a:r>
            <a:r>
              <a:rPr lang="es-ES" sz="1300" spc="-26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s</a:t>
            </a:r>
            <a:r>
              <a:rPr lang="es-ES" sz="1300" spc="-85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t</a:t>
            </a:r>
            <a:r>
              <a:rPr lang="es-ES" sz="1300" spc="-13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á</a:t>
            </a:r>
            <a:r>
              <a:rPr lang="es-ES" sz="1300" spc="43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</a:rPr>
              <a:t> </a:t>
            </a:r>
            <a:r>
              <a:rPr lang="es-ES" sz="1300" spc="-2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r</a:t>
            </a:r>
            <a:r>
              <a:rPr lang="es-ES" sz="1300" spc="-9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e</a:t>
            </a:r>
            <a:r>
              <a:rPr lang="es-ES" sz="1300" spc="-85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c</a:t>
            </a:r>
            <a:r>
              <a:rPr lang="es-ES" sz="1300" spc="17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o</a:t>
            </a:r>
            <a:r>
              <a:rPr lang="es-ES" sz="1300" spc="28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r</a:t>
            </a:r>
            <a:r>
              <a:rPr lang="es-ES" sz="1300" spc="-85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t</a:t>
            </a:r>
            <a:r>
              <a:rPr lang="es-ES" sz="1300" spc="-136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a</a:t>
            </a:r>
            <a:r>
              <a:rPr lang="es-ES" sz="1300" spc="-7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d</a:t>
            </a:r>
            <a:r>
              <a:rPr lang="es-ES" sz="1300" spc="1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o</a:t>
            </a:r>
          </a:p>
          <a:p>
            <a:pPr lvl="0" algn="l">
              <a:spcBef>
                <a:spcPts val="145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989280" algn="l"/>
              </a:tabLst>
            </a:pPr>
            <a:r>
              <a:rPr lang="es-ES" sz="1300" spc="128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C</a:t>
            </a:r>
            <a:r>
              <a:rPr lang="es-ES" sz="1300" spc="17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o</a:t>
            </a:r>
            <a:r>
              <a:rPr lang="es-ES" sz="1300" spc="-9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l</a:t>
            </a:r>
            <a:r>
              <a:rPr lang="es-ES" sz="1300" spc="17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o</a:t>
            </a:r>
            <a:r>
              <a:rPr lang="es-ES" sz="1300" spc="-85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c</a:t>
            </a:r>
            <a:r>
              <a:rPr lang="es-ES" sz="1300" spc="-136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a</a:t>
            </a:r>
            <a:r>
              <a:rPr lang="es-ES" sz="1300" spc="-7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d</a:t>
            </a:r>
            <a:r>
              <a:rPr lang="es-ES" sz="1300" spc="1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o</a:t>
            </a:r>
            <a:r>
              <a:rPr lang="es-ES" sz="1300" spc="37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</a:rPr>
              <a:t> </a:t>
            </a:r>
            <a:r>
              <a:rPr lang="es-ES" sz="1300" spc="-13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a</a:t>
            </a:r>
            <a:r>
              <a:rPr lang="es-ES" sz="1300" spc="43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</a:rPr>
              <a:t> </a:t>
            </a:r>
            <a:r>
              <a:rPr lang="es-ES" sz="1300" spc="-9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l</a:t>
            </a:r>
            <a:r>
              <a:rPr lang="es-ES" sz="1300" spc="-13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a</a:t>
            </a:r>
            <a:r>
              <a:rPr lang="es-ES" sz="1300" spc="28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</a:rPr>
              <a:t> </a:t>
            </a:r>
            <a:r>
              <a:rPr lang="es-ES" sz="1300" spc="-7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d</a:t>
            </a:r>
            <a:r>
              <a:rPr lang="es-ES" sz="1300" spc="-9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e</a:t>
            </a:r>
            <a:r>
              <a:rPr lang="es-ES" sz="1300" spc="-2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r</a:t>
            </a:r>
            <a:r>
              <a:rPr lang="es-ES" sz="1300" spc="-9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e</a:t>
            </a:r>
            <a:r>
              <a:rPr lang="es-ES" sz="1300" spc="-85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c</a:t>
            </a:r>
            <a:r>
              <a:rPr lang="es-ES" sz="1300" spc="-9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ha</a:t>
            </a:r>
          </a:p>
          <a:p>
            <a:pPr lvl="0" algn="l">
              <a:spcBef>
                <a:spcPts val="145"/>
              </a:spcBef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s-ES" sz="1300" spc="-26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Colocado</a:t>
            </a:r>
            <a:r>
              <a:rPr lang="es-ES" sz="1300" spc="-7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 </a:t>
            </a:r>
            <a:r>
              <a:rPr lang="es-ES" sz="1300" spc="-105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abajo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DC583455-5546-F978-A0D5-E8A3A74C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/>
              <a:t>10_10_2022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8F50974-24B1-E83D-BA51-3DA5CCDD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911506-CDC1-40AA-A53D-B384D8281483}" type="slidenum">
              <a:rPr/>
              <a:t>7</a:t>
            </a:fld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57CEE-E3C6-BE85-EC62-4C99FEA9404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450000"/>
            <a:ext cx="8640000" cy="630000"/>
          </a:xfrm>
        </p:spPr>
        <p:txBody>
          <a:bodyPr vert="horz"/>
          <a:lstStyle/>
          <a:p>
            <a:pPr marL="2040119" lvl="0">
              <a:spcBef>
                <a:spcPts val="145"/>
              </a:spcBef>
            </a:pPr>
            <a:r>
              <a:rPr lang="es-E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UNIDAD 1: PLANIFICACIÓN DE INTERFACES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CD4FF-0C29-7AEA-86AD-BF280C70462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 rot="21597600">
            <a:off x="368815" y="1076141"/>
            <a:ext cx="8989920" cy="3600720"/>
          </a:xfrm>
        </p:spPr>
        <p:txBody>
          <a:bodyPr vert="horz" anchor="ctr"/>
          <a:lstStyle/>
          <a:p>
            <a:pPr lvl="0" algn="r">
              <a:spcBef>
                <a:spcPts val="145"/>
              </a:spcBef>
              <a:spcAft>
                <a:spcPts val="0"/>
              </a:spcAft>
            </a:pPr>
            <a:r>
              <a:rPr lang="es-ES" sz="2200" spc="-119"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3.Fundamentos de la composición</a:t>
            </a:r>
          </a:p>
          <a:p>
            <a:pPr lvl="0" algn="r">
              <a:spcBef>
                <a:spcPts val="145"/>
              </a:spcBef>
              <a:spcAft>
                <a:spcPts val="0"/>
              </a:spcAft>
            </a:pPr>
            <a:r>
              <a:rPr lang="es-ES" sz="2200" spc="-119"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	</a:t>
            </a:r>
          </a:p>
          <a:p>
            <a:pPr lvl="0" algn="l">
              <a:spcBef>
                <a:spcPts val="145"/>
              </a:spcBef>
              <a:spcAft>
                <a:spcPts val="0"/>
              </a:spcAft>
            </a:pPr>
            <a:r>
              <a:rPr lang="es-ES" sz="1800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No siempre el equilibrio está presente en un sitio Web, a eso se le denomina la tensión compositiva</a:t>
            </a:r>
          </a:p>
          <a:p>
            <a:pPr lvl="0" algn="l">
              <a:spcBef>
                <a:spcPts val="145"/>
              </a:spcBef>
              <a:spcAft>
                <a:spcPts val="0"/>
              </a:spcAft>
            </a:pPr>
            <a:r>
              <a:rPr lang="es-ES" sz="1800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→ Captar y dirigir la mirada del observador, existen dos técnicas:</a:t>
            </a:r>
          </a:p>
          <a:p>
            <a:pPr lvl="0" algn="l">
              <a:spcBef>
                <a:spcPts val="145"/>
              </a:spcBef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s-ES" sz="1800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Sugestiva: Consiste en dirigir intencionadamente la atención a un punto determinado utilizando elementos de apoyo</a:t>
            </a:r>
          </a:p>
          <a:p>
            <a:pPr lvl="0" algn="l">
              <a:spcBef>
                <a:spcPts val="145"/>
              </a:spcBef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s-ES" sz="1800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Rítmica: Basada en la tendencia innata del ojo humano a completar secuencias de elementos, agrupando aquellos que poseen formas semejantes.</a:t>
            </a:r>
          </a:p>
          <a:p>
            <a:pPr lvl="0" algn="l">
              <a:spcBef>
                <a:spcPts val="145"/>
              </a:spcBef>
              <a:spcAft>
                <a:spcPts val="0"/>
              </a:spcAft>
            </a:pPr>
            <a:endParaRPr lang="es-ES" sz="1800" spc="-119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lvl="0" algn="l">
              <a:spcBef>
                <a:spcPts val="145"/>
              </a:spcBef>
              <a:spcAft>
                <a:spcPts val="0"/>
              </a:spcAft>
            </a:pPr>
            <a:r>
              <a:rPr lang="es-ES" sz="1800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Teniendo en cuenta todos los conceptos anteriores, la </a:t>
            </a:r>
            <a:r>
              <a:rPr lang="es-ES" sz="1800" b="1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composición</a:t>
            </a:r>
            <a:r>
              <a:rPr lang="es-ES" sz="1800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 se define como la distribución o disposición de los elementos en un diseño de forma equilibrada y coherente con una intención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6038BB24-0FC3-80B2-7D5C-F222D0E6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/>
              <a:t>10_10_2022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7E98A28-ABA9-5C85-9A76-13EEA58C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54E403-043D-412D-8721-25922B3A7049}" type="slidenum">
              <a:rPr/>
              <a:t>8</a:t>
            </a:fld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A103B-97B1-1A4C-D652-AEF30EBB72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450000"/>
            <a:ext cx="8640000" cy="630000"/>
          </a:xfrm>
        </p:spPr>
        <p:txBody>
          <a:bodyPr vert="horz"/>
          <a:lstStyle/>
          <a:p>
            <a:pPr marL="2040119" lvl="0">
              <a:spcBef>
                <a:spcPts val="145"/>
              </a:spcBef>
            </a:pPr>
            <a:r>
              <a:rPr lang="es-E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UNIDAD 1: PLANIFICACIÓN DE INTERFACES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52651-BE8C-180D-548C-8CEF451C287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 rot="21597600">
            <a:off x="369196" y="1327422"/>
            <a:ext cx="8989920" cy="2629440"/>
          </a:xfrm>
        </p:spPr>
        <p:txBody>
          <a:bodyPr vert="horz" anchor="ctr">
            <a:normAutofit lnSpcReduction="10000"/>
          </a:bodyPr>
          <a:lstStyle/>
          <a:p>
            <a:pPr lvl="0" algn="r">
              <a:spcBef>
                <a:spcPts val="145"/>
              </a:spcBef>
              <a:spcAft>
                <a:spcPts val="0"/>
              </a:spcAft>
            </a:pPr>
            <a:r>
              <a:rPr lang="es-ES" sz="2200" spc="-119"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3.Fundamentos de la composición</a:t>
            </a:r>
          </a:p>
          <a:p>
            <a:pPr lvl="0" algn="r">
              <a:spcBef>
                <a:spcPts val="145"/>
              </a:spcBef>
              <a:spcAft>
                <a:spcPts val="0"/>
              </a:spcAft>
            </a:pPr>
            <a:r>
              <a:rPr lang="es-ES" sz="2200" spc="-119"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	</a:t>
            </a:r>
          </a:p>
          <a:p>
            <a:pPr lvl="0" algn="l">
              <a:spcBef>
                <a:spcPts val="145"/>
              </a:spcBef>
              <a:spcAft>
                <a:spcPts val="0"/>
              </a:spcAft>
            </a:pPr>
            <a:endParaRPr lang="es-ES" sz="1800" spc="-119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lvl="0" algn="l">
              <a:spcBef>
                <a:spcPts val="145"/>
              </a:spcBef>
              <a:spcAft>
                <a:spcPts val="0"/>
              </a:spcAft>
            </a:pPr>
            <a:endParaRPr lang="es-ES" sz="1800" spc="-119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lvl="0" algn="l">
              <a:spcBef>
                <a:spcPts val="145"/>
              </a:spcBef>
              <a:spcAft>
                <a:spcPts val="0"/>
              </a:spcAft>
            </a:pPr>
            <a:r>
              <a:rPr lang="es-ES" sz="1800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Existe varias posibilidades o recursos a utilizar, pero:</a:t>
            </a:r>
          </a:p>
          <a:p>
            <a:pPr lvl="0" algn="ctr"/>
            <a:endParaRPr lang="es-ES" sz="1800" spc="-119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lvl="0" algn="ctr"/>
            <a:endParaRPr lang="es-ES" sz="1800" spc="-119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lvl="0" algn="ctr"/>
            <a:r>
              <a:rPr lang="es-ES" b="1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El método intuitivo es muchas veces la mejor de las reglas.</a:t>
            </a:r>
          </a:p>
          <a:p>
            <a:pPr lvl="0" algn="l">
              <a:spcBef>
                <a:spcPts val="145"/>
              </a:spcBef>
              <a:spcAft>
                <a:spcPts val="0"/>
              </a:spcAft>
            </a:pPr>
            <a:endParaRPr lang="es-ES" sz="1800" spc="-119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C67DF16E-8014-F1D0-F84F-004C4A47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s-ES"/>
              <a:t>10_10_2022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B6271C9-0AAC-DE0A-8C4F-55F6BC01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B0930C-3788-4B54-B042-440165FB7386}" type="slidenum">
              <a:rPr/>
              <a:t>9</a:t>
            </a:fld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CE4B9-AFAA-8DE0-1235-3EC9D3CDF75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000" y="450000"/>
            <a:ext cx="8640000" cy="630000"/>
          </a:xfrm>
        </p:spPr>
        <p:txBody>
          <a:bodyPr vert="horz"/>
          <a:lstStyle/>
          <a:p>
            <a:pPr marL="2040119" lvl="0">
              <a:spcBef>
                <a:spcPts val="145"/>
              </a:spcBef>
            </a:pPr>
            <a:r>
              <a:rPr lang="es-E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UNIDAD 1: PLANIFICACIÓN DE INTERFACES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53588-A8E5-3430-64F5-040F910010A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 rot="21597600">
            <a:off x="369478" y="1419942"/>
            <a:ext cx="8989920" cy="3436919"/>
          </a:xfrm>
        </p:spPr>
        <p:txBody>
          <a:bodyPr vert="horz" anchor="ctr"/>
          <a:lstStyle/>
          <a:p>
            <a:pPr lvl="0" algn="r">
              <a:spcBef>
                <a:spcPts val="145"/>
              </a:spcBef>
              <a:spcAft>
                <a:spcPts val="0"/>
              </a:spcAft>
            </a:pPr>
            <a:r>
              <a:rPr lang="es-ES" sz="2200" spc="-119"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Actividades</a:t>
            </a:r>
          </a:p>
          <a:p>
            <a:pPr lvl="0" algn="r">
              <a:spcBef>
                <a:spcPts val="145"/>
              </a:spcBef>
              <a:spcAft>
                <a:spcPts val="0"/>
              </a:spcAft>
            </a:pPr>
            <a:r>
              <a:rPr lang="es-ES" sz="2200" spc="-119">
                <a:solidFill>
                  <a:srgbClr val="3465A4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	</a:t>
            </a:r>
          </a:p>
          <a:p>
            <a:pPr lvl="0" algn="l">
              <a:spcBef>
                <a:spcPts val="145"/>
              </a:spcBef>
              <a:spcAft>
                <a:spcPts val="0"/>
              </a:spcAft>
            </a:pPr>
            <a:endParaRPr lang="es-ES" sz="1800" spc="-119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lvl="0" algn="l">
              <a:spcBef>
                <a:spcPts val="145"/>
              </a:spcBef>
              <a:spcAft>
                <a:spcPts val="0"/>
              </a:spcAft>
            </a:pPr>
            <a:r>
              <a:rPr lang="es-ES" sz="1800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Observa y navega por los siguientes sitios web. ¿Qué siente al verlos? Describe, con tus propias palabras, lo que resaltarías como negativo en cada uno de ellos.</a:t>
            </a:r>
          </a:p>
          <a:p>
            <a:pPr lvl="0" algn="l">
              <a:spcBef>
                <a:spcPts val="145"/>
              </a:spcBef>
              <a:spcAft>
                <a:spcPts val="0"/>
              </a:spcAft>
            </a:pPr>
            <a:endParaRPr lang="es-ES" sz="1800" spc="-119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28600" lvl="0" algn="just">
              <a:spcAft>
                <a:spcPts val="0"/>
              </a:spcAft>
            </a:pPr>
            <a:r>
              <a:rPr lang="es-ES" sz="1800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http://art.yale.edu/</a:t>
            </a:r>
            <a:r>
              <a:rPr lang="es-ES" sz="1800" i="1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Verdana-Italic" pitchFamily="18"/>
              </a:rPr>
              <a:t>. </a:t>
            </a:r>
            <a:r>
              <a:rPr lang="es-ES" sz="1800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Verdana" pitchFamily="18"/>
              </a:rPr>
              <a:t>Escuela de arte de Yale en Connecticut (EE.UU.).</a:t>
            </a:r>
            <a:r>
              <a:rPr lang="es-ES" sz="1800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http://www.vatican.va/holy_father/special_features/hf_jp_ii_xxv_en.htm</a:t>
            </a:r>
            <a:r>
              <a:rPr lang="es-ES" sz="1000" i="1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Verdana-Italic" pitchFamily="18"/>
              </a:rPr>
              <a:t>.</a:t>
            </a:r>
            <a:r>
              <a:rPr lang="es-ES" sz="1000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Verdana" pitchFamily="18"/>
              </a:rPr>
              <a:t> </a:t>
            </a:r>
            <a:r>
              <a:rPr lang="es-ES" sz="1800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Verdana" pitchFamily="18"/>
              </a:rPr>
              <a:t>Página publicada en el Vaticano</a:t>
            </a:r>
          </a:p>
          <a:p>
            <a:pPr marL="228600" lvl="0" algn="just">
              <a:spcAft>
                <a:spcPts val="0"/>
              </a:spcAft>
            </a:pPr>
            <a:endParaRPr lang="es-ES" sz="1800" spc="-119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  <a:p>
            <a:pPr marL="228600" lvl="0" algn="just">
              <a:spcAft>
                <a:spcPts val="0"/>
              </a:spcAft>
            </a:pPr>
            <a:r>
              <a:rPr lang="es-ES" sz="1800" spc="-119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rebuchet MS" pitchFamily="18"/>
              </a:rPr>
              <a:t>¿Cúal es vuestra percepción? de:  Anciana o joven, copa o mujeres, gato subiendo o bajando</a:t>
            </a:r>
          </a:p>
          <a:p>
            <a:pPr lvl="0" algn="l">
              <a:spcBef>
                <a:spcPts val="145"/>
              </a:spcBef>
              <a:spcAft>
                <a:spcPts val="0"/>
              </a:spcAft>
            </a:pPr>
            <a:endParaRPr lang="es-ES" sz="1800" spc="-119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rebuchet MS" pitchFamily="1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spir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4638</Words>
  <Application>Microsoft Office PowerPoint</Application>
  <PresentationFormat>Custom</PresentationFormat>
  <Paragraphs>987</Paragraphs>
  <Slides>49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Calibri</vt:lpstr>
      <vt:lpstr>Liberation Sans</vt:lpstr>
      <vt:lpstr>StarSymbol</vt:lpstr>
      <vt:lpstr>Times New Roman</vt:lpstr>
      <vt:lpstr>Trebuchet MS</vt:lpstr>
      <vt:lpstr>Verdana</vt:lpstr>
      <vt:lpstr>Verdana-Italic</vt:lpstr>
      <vt:lpstr>Inspiration</vt:lpstr>
      <vt:lpstr>UNIDAD 1: PLANIFICACIÓN DE INTERFACES WEB</vt:lpstr>
      <vt:lpstr>UNIDAD 1: PLANIFICACIÓN DE INTERFACES WEB</vt:lpstr>
      <vt:lpstr>UNIDAD 1: PLANIFICACIÓN DE INTERFACES WEB</vt:lpstr>
      <vt:lpstr>UNIDAD 1: PLANIFICACIÓN DE INTERFACES WEB</vt:lpstr>
      <vt:lpstr>UNIDAD 1: PLANIFICACIÓN DE INTERFACES WEB</vt:lpstr>
      <vt:lpstr>UNIDAD 1: PLANIFICACIÓN DE INTERFACES WEB</vt:lpstr>
      <vt:lpstr>UNIDAD 1: PLANIFICACIÓN DE INTERFACES WEB</vt:lpstr>
      <vt:lpstr>UNIDAD 1: PLANIFICACIÓN DE INTERFACES WEB</vt:lpstr>
      <vt:lpstr>UNIDAD 1: PLANIFICACIÓN DE INTERFACES WEB</vt:lpstr>
      <vt:lpstr>UNIDAD 1: PLANIFICACIÓN DE INTERFACES WEB</vt:lpstr>
      <vt:lpstr>UNIDAD 1: PLANIFICACIÓN DE INTERFACES WEB</vt:lpstr>
      <vt:lpstr>UNIDAD 1: PLANIFICACIÓN DE INTERFACES WEB</vt:lpstr>
      <vt:lpstr>UNIDAD 1: PLANIFICACIÓN DE INTERFACES WEB</vt:lpstr>
      <vt:lpstr>UNIDAD 1: PLANIFICACIÓN DE INTERFACES WEB</vt:lpstr>
      <vt:lpstr>UNIDAD 1: PLANIFICACIÓN DE INTERFACES WEB</vt:lpstr>
      <vt:lpstr>UNIDAD 1: PLANIFICACIÓN DE INTERFACES WEB</vt:lpstr>
      <vt:lpstr>UNIDAD 1: PLANIFICACIÓN DE INTERFACES WEB</vt:lpstr>
      <vt:lpstr>UNIDAD 1: PLANIFICACIÓN DE INTERFACES WEB</vt:lpstr>
      <vt:lpstr>UNIDAD 1: PLANIFICACIÓN DE INTERFACES WEB</vt:lpstr>
      <vt:lpstr>UNIDAD 1: PLANIFICACIÓN DE INTERFACES WEB</vt:lpstr>
      <vt:lpstr>PowerPoint Presentation</vt:lpstr>
      <vt:lpstr>UNIDAD 1: PLANIFICACIÓN DE INTERFACES WEB</vt:lpstr>
      <vt:lpstr>UNIDAD 1: PLANIFICACIÓN DE INTERFACES WEB</vt:lpstr>
      <vt:lpstr>UNIDAD 1: PLANIFICACIÓN DE INTERFACES WEB</vt:lpstr>
      <vt:lpstr>UNIDAD 1: PLANIFICACIÓN DE INTERFACES WEB</vt:lpstr>
      <vt:lpstr>UNIDAD 1: PLANIFICACIÓN DE INTERFACES WEB</vt:lpstr>
      <vt:lpstr>UNIDAD 1: PLANIFICACIÓN DE INTERFACES WEB</vt:lpstr>
      <vt:lpstr>UNIDAD 1: PLANIFICACIÓN DE INTERFACES WEB</vt:lpstr>
      <vt:lpstr>UNIDAD 1: PLANIFICACIÓN DE INTERFACES WEB</vt:lpstr>
      <vt:lpstr>UNIDAD 1: PLANIFICACIÓN DE INTERFACES WEB</vt:lpstr>
      <vt:lpstr>UNIDAD 1: PLANIFICACIÓN DE INTERFACES WEB</vt:lpstr>
      <vt:lpstr>UNIDAD 1: PLANIFICACIÓN DE INTERFACES WEB</vt:lpstr>
      <vt:lpstr>UNIDAD 1: PLANIFICACIÓN DE INTERFACES WEB</vt:lpstr>
      <vt:lpstr>UNIDAD 1: PLANIFICACIÓN DE INTERFACES WEB</vt:lpstr>
      <vt:lpstr>UNIDAD 1: PLANIFICACIÓN DE INTERFACES WEB</vt:lpstr>
      <vt:lpstr>UNIDAD 1: PLANIFICACIÓN DE INTERFACES WEB</vt:lpstr>
      <vt:lpstr>UNIDAD 1: PLANIFICACIÓN DE INTERFACES WEB</vt:lpstr>
      <vt:lpstr>UNIDAD 1: PLANIFICACIÓN DE INTERFACES WEB</vt:lpstr>
      <vt:lpstr>UNIDAD 1: PLANIFICACIÓN DE INTERFACES WEB</vt:lpstr>
      <vt:lpstr>UNIDAD 1: PLANIFICACIÓN DE INTERFACES WEB</vt:lpstr>
      <vt:lpstr>UNIDAD 1: PLANIFICACIÓN DE INTERFACES WEB</vt:lpstr>
      <vt:lpstr>UNIDAD 1: PLANIFICACIÓN DE INTERFACES WEB</vt:lpstr>
      <vt:lpstr>UNIDAD 1: PLANIFICACIÓN DE INTERFACES WEB</vt:lpstr>
      <vt:lpstr>UNIDAD 1: PLANIFICACIÓN DE INTERFACES WEB</vt:lpstr>
      <vt:lpstr>UNIDAD 1: PLANIFICACIÓN DE INTERFACES WEB</vt:lpstr>
      <vt:lpstr>UNIDAD 1: PLANIFICACIÓN DE INTERFACES WEB</vt:lpstr>
      <vt:lpstr>UNIDAD 1: PLANIFICACIÓN DE INTERFACES WEB</vt:lpstr>
      <vt:lpstr>UNIDAD 1: PLANIFICACIÓN DE INTERFACES WEB</vt:lpstr>
      <vt:lpstr>UNIDAD 1: PLANIFICACIÓN DE INTERFACES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Inspiration</dc:title>
  <dc:creator>Xavier</dc:creator>
  <cp:lastModifiedBy>Xavier</cp:lastModifiedBy>
  <cp:revision>127</cp:revision>
  <dcterms:created xsi:type="dcterms:W3CDTF">2022-10-10T20:59:49Z</dcterms:created>
  <dcterms:modified xsi:type="dcterms:W3CDTF">2024-10-10T08:17:55Z</dcterms:modified>
</cp:coreProperties>
</file>