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6"/>
  </p:notesMasterIdLst>
  <p:sldIdLst>
    <p:sldId id="256" r:id="rId3"/>
    <p:sldId id="276" r:id="rId4"/>
    <p:sldId id="258" r:id="rId5"/>
    <p:sldId id="283" r:id="rId6"/>
    <p:sldId id="278" r:id="rId7"/>
    <p:sldId id="284" r:id="rId8"/>
    <p:sldId id="285" r:id="rId9"/>
    <p:sldId id="286" r:id="rId10"/>
    <p:sldId id="287" r:id="rId11"/>
    <p:sldId id="288" r:id="rId12"/>
    <p:sldId id="289" r:id="rId13"/>
    <p:sldId id="290" r:id="rId14"/>
    <p:sldId id="291" r:id="rId15"/>
  </p:sldIdLst>
  <p:sldSz cx="13439775" cy="7559675"/>
  <p:notesSz cx="7559675" cy="10691813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274" autoAdjust="0"/>
  </p:normalViewPr>
  <p:slideViewPr>
    <p:cSldViewPr snapToGrid="0">
      <p:cViewPr varScale="1">
        <p:scale>
          <a:sx n="52" d="100"/>
          <a:sy n="52" d="100"/>
        </p:scale>
        <p:origin x="120" y="1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180000" cy="180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s-ES" sz="1800" b="0" strike="noStrike" spc="-1">
                <a:solidFill>
                  <a:srgbClr val="000000"/>
                </a:solidFill>
                <a:latin typeface="Calibri"/>
              </a:rPr>
              <a:t>Click to move the slide</a:t>
            </a: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8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85" name="PlaceHolder 4"/>
          <p:cNvSpPr>
            <a:spLocks noGrp="1"/>
          </p:cNvSpPr>
          <p:nvPr>
            <p:ph type="dt" idx="7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r">
              <a:buNone/>
              <a:defRPr lang="en-US" sz="1400" b="0" strike="noStrike" spc="-1">
                <a:latin typeface="Times New Roman"/>
              </a:defRPr>
            </a:lvl1pPr>
          </a:lstStyle>
          <a:p>
            <a:pPr algn="r">
              <a:buNone/>
            </a:pPr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86" name="PlaceHolder 5"/>
          <p:cNvSpPr>
            <a:spLocks noGrp="1"/>
          </p:cNvSpPr>
          <p:nvPr>
            <p:ph type="ftr" idx="8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>
              <a:defRPr lang="en-US" sz="1400" b="0" strike="noStrike" spc="-1">
                <a:latin typeface="Times New Roman"/>
              </a:defRPr>
            </a:lvl1pPr>
          </a:lstStyle>
          <a:p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87" name="PlaceHolder 6"/>
          <p:cNvSpPr>
            <a:spLocks noGrp="1"/>
          </p:cNvSpPr>
          <p:nvPr>
            <p:ph type="sldNum" idx="9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buNone/>
              <a:defRPr lang="en-US" sz="1400" b="0" strike="noStrike" spc="-1">
                <a:latin typeface="Times New Roman"/>
              </a:defRPr>
            </a:lvl1pPr>
          </a:lstStyle>
          <a:p>
            <a:pPr algn="r">
              <a:buNone/>
            </a:pPr>
            <a:fld id="{43B74DF7-E64D-441E-A1FE-BA58F3FBE691}" type="slidenum">
              <a:rPr lang="en-US" sz="1400" b="0" strike="noStrike" spc="-1">
                <a:latin typeface="Times New Roman"/>
              </a:rPr>
              <a:t>‹Nº›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sldNum" idx="10"/>
          </p:nvPr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s-ES" sz="1400" b="0" strike="noStrike" spc="-1">
                <a:latin typeface="Noto Sans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9A00BB6-1805-4BF7-9182-F420BAAB72B9}" type="slidenum">
              <a:rPr lang="es-ES" sz="1400" b="0" strike="noStrike" spc="-1">
                <a:latin typeface="Noto Sans"/>
                <a:ea typeface="DejaVu Sans"/>
              </a:rPr>
              <a:t>1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135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  <a:ln w="0">
            <a:noFill/>
          </a:ln>
        </p:spPr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sldNum" idx="11"/>
          </p:nvPr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s-ES" sz="1400" b="0" strike="noStrike" spc="-1">
                <a:latin typeface="Noto Sans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BDD7972-8E2F-4078-B2A4-91A1C586096E}" type="slidenum">
              <a:rPr lang="es-ES" sz="1400" b="0" strike="noStrike" spc="-1">
                <a:latin typeface="Noto Sans"/>
                <a:ea typeface="DejaVu Sans"/>
              </a:rPr>
              <a:t>10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138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  <a:ln w="0">
            <a:noFill/>
          </a:ln>
        </p:spPr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468104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sldNum" idx="11"/>
          </p:nvPr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s-ES" sz="1400" b="0" strike="noStrike" spc="-1">
                <a:latin typeface="Noto Sans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BDD7972-8E2F-4078-B2A4-91A1C586096E}" type="slidenum">
              <a:rPr lang="es-ES" sz="1400" b="0" strike="noStrike" spc="-1">
                <a:latin typeface="Noto Sans"/>
                <a:ea typeface="DejaVu Sans"/>
              </a:rPr>
              <a:t>11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138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  <a:ln w="0">
            <a:noFill/>
          </a:ln>
        </p:spPr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031399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sldNum" idx="11"/>
          </p:nvPr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s-ES" sz="1400" b="0" strike="noStrike" spc="-1">
                <a:latin typeface="Noto Sans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BDD7972-8E2F-4078-B2A4-91A1C586096E}" type="slidenum">
              <a:rPr lang="es-ES" sz="1400" b="0" strike="noStrike" spc="-1">
                <a:latin typeface="Noto Sans"/>
                <a:ea typeface="DejaVu Sans"/>
              </a:rPr>
              <a:t>12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138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  <a:ln w="0">
            <a:noFill/>
          </a:ln>
        </p:spPr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426069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sldNum" idx="11"/>
          </p:nvPr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s-ES" sz="1400" b="0" strike="noStrike" spc="-1">
                <a:latin typeface="Noto Sans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BDD7972-8E2F-4078-B2A4-91A1C586096E}" type="slidenum">
              <a:rPr lang="es-ES" sz="1400" b="0" strike="noStrike" spc="-1">
                <a:latin typeface="Noto Sans"/>
                <a:ea typeface="DejaVu Sans"/>
              </a:rPr>
              <a:t>13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138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  <a:ln w="0">
            <a:noFill/>
          </a:ln>
        </p:spPr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290602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sldNum" idx="11"/>
          </p:nvPr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s-ES" sz="1400" b="0" strike="noStrike" spc="-1">
                <a:latin typeface="Noto Sans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BDD7972-8E2F-4078-B2A4-91A1C586096E}" type="slidenum">
              <a:rPr lang="es-ES" sz="1400" b="0" strike="noStrike" spc="-1">
                <a:latin typeface="Noto Sans"/>
                <a:ea typeface="DejaVu Sans"/>
              </a:rPr>
              <a:t>2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138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  <a:ln w="0">
            <a:noFill/>
          </a:ln>
        </p:spPr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966702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sldNum" idx="11"/>
          </p:nvPr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s-ES" sz="1400" b="0" strike="noStrike" spc="-1">
                <a:latin typeface="Noto Sans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BDD7972-8E2F-4078-B2A4-91A1C586096E}" type="slidenum">
              <a:rPr lang="es-ES" sz="1400" b="0" strike="noStrike" spc="-1">
                <a:latin typeface="Noto Sans"/>
                <a:ea typeface="DejaVu Sans"/>
              </a:rPr>
              <a:t>3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138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  <a:ln w="0">
            <a:noFill/>
          </a:ln>
        </p:spPr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816316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sldNum" idx="11"/>
          </p:nvPr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s-ES" sz="1400" b="0" strike="noStrike" spc="-1">
                <a:latin typeface="Noto Sans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BDD7972-8E2F-4078-B2A4-91A1C586096E}" type="slidenum">
              <a:rPr lang="es-ES" sz="1400" b="0" strike="noStrike" spc="-1">
                <a:latin typeface="Noto Sans"/>
                <a:ea typeface="DejaVu Sans"/>
              </a:rPr>
              <a:t>4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138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  <a:ln w="0">
            <a:noFill/>
          </a:ln>
        </p:spPr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341004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sldNum" idx="11"/>
          </p:nvPr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s-ES" sz="1400" b="0" strike="noStrike" spc="-1">
                <a:latin typeface="Noto Sans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BDD7972-8E2F-4078-B2A4-91A1C586096E}" type="slidenum">
              <a:rPr lang="es-ES" sz="1400" b="0" strike="noStrike" spc="-1">
                <a:latin typeface="Noto Sans"/>
                <a:ea typeface="DejaVu Sans"/>
              </a:rPr>
              <a:t>5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138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  <a:ln w="0">
            <a:noFill/>
          </a:ln>
        </p:spPr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459994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sldNum" idx="11"/>
          </p:nvPr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s-ES" sz="1400" b="0" strike="noStrike" spc="-1">
                <a:latin typeface="Noto Sans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BDD7972-8E2F-4078-B2A4-91A1C586096E}" type="slidenum">
              <a:rPr lang="es-ES" sz="1400" b="0" strike="noStrike" spc="-1">
                <a:latin typeface="Noto Sans"/>
                <a:ea typeface="DejaVu Sans"/>
              </a:rPr>
              <a:t>6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138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  <a:ln w="0">
            <a:noFill/>
          </a:ln>
        </p:spPr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030839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sldNum" idx="11"/>
          </p:nvPr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s-ES" sz="1400" b="0" strike="noStrike" spc="-1">
                <a:latin typeface="Noto Sans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BDD7972-8E2F-4078-B2A4-91A1C586096E}" type="slidenum">
              <a:rPr lang="es-ES" sz="1400" b="0" strike="noStrike" spc="-1">
                <a:latin typeface="Noto Sans"/>
                <a:ea typeface="DejaVu Sans"/>
              </a:rPr>
              <a:t>7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138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  <a:ln w="0">
            <a:noFill/>
          </a:ln>
        </p:spPr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193303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sldNum" idx="11"/>
          </p:nvPr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s-ES" sz="1400" b="0" strike="noStrike" spc="-1">
                <a:latin typeface="Noto Sans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BDD7972-8E2F-4078-B2A4-91A1C586096E}" type="slidenum">
              <a:rPr lang="es-ES" sz="1400" b="0" strike="noStrike" spc="-1">
                <a:latin typeface="Noto Sans"/>
                <a:ea typeface="DejaVu Sans"/>
              </a:rPr>
              <a:t>8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138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  <a:ln w="0">
            <a:noFill/>
          </a:ln>
        </p:spPr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949707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sldNum" idx="11"/>
          </p:nvPr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s-ES" sz="1400" b="0" strike="noStrike" spc="-1">
                <a:latin typeface="Noto Sans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BDD7972-8E2F-4078-B2A4-91A1C586096E}" type="slidenum">
              <a:rPr lang="es-ES" sz="1400" b="0" strike="noStrike" spc="-1">
                <a:latin typeface="Noto Sans"/>
                <a:ea typeface="DejaVu Sans"/>
              </a:rPr>
              <a:t>9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138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  <a:ln w="0">
            <a:noFill/>
          </a:ln>
        </p:spPr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637207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2923D68B-C461-4EE1-8C5D-AB34F58ECF00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71760" y="1768680"/>
            <a:ext cx="1209528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71760" y="4058640"/>
            <a:ext cx="1209528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B2961E18-1B86-4FB6-BBD9-E4DB1952404A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71760" y="176868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869520" y="176868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71760" y="405864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869520" y="405864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0A37C5AF-A56B-4CA1-BE73-1CC78485A780}" type="slidenum">
              <a:t>‹Nº›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71760" y="1768680"/>
            <a:ext cx="389448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761360" y="1768680"/>
            <a:ext cx="389448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850960" y="1768680"/>
            <a:ext cx="389448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71760" y="4058640"/>
            <a:ext cx="389448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761360" y="4058640"/>
            <a:ext cx="389448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850960" y="4058640"/>
            <a:ext cx="389448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A4CDFD80-CE5C-4B30-A729-384972449E51}" type="slidenum">
              <a:t>‹Nº›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3D4D71C3-14E4-4461-ABA8-CDF7179DDF40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71760" y="1768680"/>
            <a:ext cx="1209528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FB8DAB65-D23C-46CF-A632-5EEE93285E48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671760" y="1768680"/>
            <a:ext cx="1209528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F87D187F-163D-4EEB-9F56-3DC073979ABC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671760" y="1768680"/>
            <a:ext cx="590220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869520" y="1768680"/>
            <a:ext cx="590220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0D5C489D-A684-4800-B154-E17FB0583E88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059D094D-52F4-402E-8F89-6A5AA321B056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671760" y="301320"/>
            <a:ext cx="12095280" cy="5850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C2F52D02-EF3B-4FE7-A043-285D3A3ECF49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671760" y="176868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869520" y="1768680"/>
            <a:ext cx="590220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671760" y="405864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42AB8007-AD3F-40A2-B9F6-39FFC6A8F08A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71760" y="1768680"/>
            <a:ext cx="1209528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A109C478-0B8B-45E8-B175-09C8697BE956}" type="slidenum">
              <a:t>‹Nº›</a:t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671760" y="1768680"/>
            <a:ext cx="590220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869520" y="176868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869520" y="405864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877E7885-008B-459D-AF04-C4C29ECA5DC0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671760" y="176868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869520" y="176868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671760" y="4058640"/>
            <a:ext cx="1209528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61882B94-CB2D-414D-B337-A23B7EC86762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671760" y="1768680"/>
            <a:ext cx="1209528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71760" y="4058640"/>
            <a:ext cx="1209528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0FC52EDB-7319-4C2C-BC33-C4D230C4AACC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671760" y="176868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869520" y="176868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671760" y="405864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869520" y="405864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E86DA7F2-DA03-4C16-96F4-F659B99501CE}" type="slidenum">
              <a:t>‹Nº›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671760" y="1768680"/>
            <a:ext cx="389448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761360" y="1768680"/>
            <a:ext cx="389448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8850960" y="1768680"/>
            <a:ext cx="389448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671760" y="4058640"/>
            <a:ext cx="389448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761360" y="4058640"/>
            <a:ext cx="389448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8850960" y="4058640"/>
            <a:ext cx="389448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56C57C64-5BAB-48BF-BFF9-82D4FF205315}" type="slidenum">
              <a:t>‹Nº›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71760" y="1768680"/>
            <a:ext cx="1209528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CDC72B47-5A18-401F-8D32-F2872BF71F14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71760" y="1768680"/>
            <a:ext cx="590220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869520" y="1768680"/>
            <a:ext cx="590220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A1B0F795-E28B-4BFF-9D03-54089333564A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6D939157-F857-450B-85C1-E460D19459E5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71760" y="301320"/>
            <a:ext cx="12095280" cy="5850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AB5F6E8B-A8AA-4A80-80A5-C80800AA03C8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71760" y="176868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869520" y="1768680"/>
            <a:ext cx="590220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71760" y="405864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6CBCE0D1-A4E8-4278-9D76-6A9C6C655B88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71760" y="1768680"/>
            <a:ext cx="590220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869520" y="176868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869520" y="405864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C8819497-6725-4572-9810-53A0AC3C6E45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71760" y="176868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869520" y="176868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71760" y="4058640"/>
            <a:ext cx="1209528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3ECEE967-FC56-423E-B4E2-C0F9A06BC5A8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dt" idx="1"/>
          </p:nvPr>
        </p:nvSpPr>
        <p:spPr>
          <a:xfrm>
            <a:off x="924120" y="7006680"/>
            <a:ext cx="3023640" cy="4021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defRPr lang="en-US" sz="1400" b="0" strike="noStrike" spc="-1">
                <a:latin typeface="Times New Roman"/>
              </a:defRPr>
            </a:lvl1pPr>
          </a:lstStyle>
          <a:p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ftr" idx="2"/>
          </p:nvPr>
        </p:nvSpPr>
        <p:spPr>
          <a:xfrm>
            <a:off x="4451760" y="7006680"/>
            <a:ext cx="4535640" cy="4021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lang="en-US" sz="1400" b="0" strike="noStrike" spc="-1">
                <a:latin typeface="Times New Roman"/>
              </a:defRPr>
            </a:lvl1pPr>
          </a:lstStyle>
          <a:p>
            <a:pPr algn="ctr">
              <a:buNone/>
            </a:pPr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sldNum" idx="3"/>
          </p:nvPr>
        </p:nvSpPr>
        <p:spPr>
          <a:xfrm>
            <a:off x="9491760" y="7006680"/>
            <a:ext cx="3023640" cy="4021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es-ES" sz="132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E10367A-9B2A-4DDD-9B19-EFBFFBF775FC}" type="slidenum">
              <a:rPr lang="es-ES" sz="1320" b="0" strike="noStrike" spc="-1">
                <a:solidFill>
                  <a:srgbClr val="8B8B8B"/>
                </a:solidFill>
                <a:latin typeface="Calibri"/>
              </a:rPr>
              <a:t>‹Nº›</a:t>
            </a:fld>
            <a:r>
              <a:rPr lang="es-ES" sz="1320" b="0" strike="noStrike" spc="-1">
                <a:solidFill>
                  <a:srgbClr val="8B8B8B"/>
                </a:solidFill>
                <a:latin typeface="Calibri"/>
              </a:rPr>
              <a:t> /</a:t>
            </a:r>
            <a:endParaRPr lang="en-US" sz="132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s-ES" sz="1800" b="0" strike="noStrike" spc="-1">
                <a:solidFill>
                  <a:srgbClr val="000000"/>
                </a:solidFill>
                <a:latin typeface="Calibri"/>
              </a:rPr>
              <a:t>Click to edit the title text format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71760" y="1768680"/>
            <a:ext cx="1209528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308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21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979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1979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dt" idx="4"/>
          </p:nvPr>
        </p:nvSpPr>
        <p:spPr>
          <a:xfrm>
            <a:off x="924120" y="7006680"/>
            <a:ext cx="3023640" cy="4021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defRPr lang="en-US" sz="1400" b="0" strike="noStrike" spc="-1">
                <a:latin typeface="Times New Roman"/>
              </a:defRPr>
            </a:lvl1pPr>
          </a:lstStyle>
          <a:p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42" name="PlaceHolder 2"/>
          <p:cNvSpPr>
            <a:spLocks noGrp="1"/>
          </p:cNvSpPr>
          <p:nvPr>
            <p:ph type="ftr" idx="5"/>
          </p:nvPr>
        </p:nvSpPr>
        <p:spPr>
          <a:xfrm>
            <a:off x="4451760" y="7006680"/>
            <a:ext cx="4535640" cy="4021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lang="en-US" sz="1400" b="0" strike="noStrike" spc="-1">
                <a:latin typeface="Times New Roman"/>
              </a:defRPr>
            </a:lvl1pPr>
          </a:lstStyle>
          <a:p>
            <a:pPr algn="ctr">
              <a:buNone/>
            </a:pPr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sldNum" idx="6"/>
          </p:nvPr>
        </p:nvSpPr>
        <p:spPr>
          <a:xfrm>
            <a:off x="9491760" y="7006680"/>
            <a:ext cx="3023640" cy="4021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es-ES" sz="132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FAB5BBE-97FF-4F0B-BB66-A1B521C3A143}" type="slidenum">
              <a:rPr lang="es-ES" sz="1320" b="0" strike="noStrike" spc="-1">
                <a:solidFill>
                  <a:srgbClr val="8B8B8B"/>
                </a:solidFill>
                <a:latin typeface="Calibri"/>
              </a:rPr>
              <a:t>‹Nº›</a:t>
            </a:fld>
            <a:r>
              <a:rPr lang="es-ES" sz="1320" b="0" strike="noStrike" spc="-1">
                <a:solidFill>
                  <a:srgbClr val="8B8B8B"/>
                </a:solidFill>
                <a:latin typeface="Calibri"/>
              </a:rPr>
              <a:t> /</a:t>
            </a:r>
            <a:endParaRPr lang="en-US" sz="1320" b="0" strike="noStrike" spc="-1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s-ES" sz="1800" b="0" strike="noStrike" spc="-1">
                <a:solidFill>
                  <a:srgbClr val="000000"/>
                </a:solidFill>
                <a:latin typeface="Calibri"/>
              </a:rPr>
              <a:t>Click to edit the title text format</a:t>
            </a: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671760" y="1768680"/>
            <a:ext cx="1209528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308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21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979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1979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www.linkedin.com/pulse/12-examples-css-gradients-elevate-your-web-design-abhishek-garg-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ifrommars.com/que-es-hsl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dev.to/adrianbenavente/hwb-un-mordisco-del-futuro-de-css-46j8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915120" y="4730040"/>
            <a:ext cx="11609280" cy="1660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s-ES" sz="4000" b="0" strike="noStrike" spc="-1" dirty="0" err="1">
                <a:solidFill>
                  <a:srgbClr val="000000"/>
                </a:solidFill>
                <a:latin typeface="Noto Sans"/>
                <a:ea typeface="Noto Sans"/>
              </a:rPr>
              <a:t>UT03</a:t>
            </a:r>
            <a:r>
              <a:rPr lang="es-ES" sz="4000" b="0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 – </a:t>
            </a:r>
            <a:r>
              <a:rPr lang="es-ES" sz="3600" b="0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CSS</a:t>
            </a:r>
            <a:br>
              <a:rPr sz="4000" dirty="0"/>
            </a:b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4</a:t>
            </a:r>
            <a:r>
              <a:rPr lang="es-ES" sz="2800" b="0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 – </a:t>
            </a: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Colores</a:t>
            </a:r>
            <a:endParaRPr lang="es-ES" sz="28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subTitle"/>
          </p:nvPr>
        </p:nvSpPr>
        <p:spPr>
          <a:xfrm>
            <a:off x="0" y="411120"/>
            <a:ext cx="13439520" cy="9820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1103"/>
              </a:spcBef>
              <a:buNone/>
              <a:tabLst>
                <a:tab pos="0" algn="l"/>
              </a:tabLst>
            </a:pPr>
            <a:r>
              <a:rPr lang="es-ES" sz="4400" b="1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Lenguajes de marcas y sistemas </a:t>
            </a:r>
            <a:br>
              <a:rPr sz="4400" dirty="0"/>
            </a:br>
            <a:r>
              <a:rPr lang="es-ES" sz="4400" b="1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de gestión de la información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90" name="CuadroTexto 3"/>
          <p:cNvSpPr/>
          <p:nvPr/>
        </p:nvSpPr>
        <p:spPr>
          <a:xfrm>
            <a:off x="2404440" y="6267960"/>
            <a:ext cx="8567640" cy="982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s-ES" sz="2000" b="0" strike="noStrike" spc="-1">
                <a:solidFill>
                  <a:srgbClr val="000000"/>
                </a:solidFill>
                <a:latin typeface="Calibri Light"/>
                <a:ea typeface="DejaVu Sans"/>
              </a:rPr>
              <a:t>IES Clara del Rey – Madrid</a:t>
            </a:r>
            <a:endParaRPr lang="en-US" sz="2000" b="0" strike="noStrike" spc="-1">
              <a:latin typeface="Arial"/>
            </a:endParaRPr>
          </a:p>
        </p:txBody>
      </p:sp>
      <p:pic>
        <p:nvPicPr>
          <p:cNvPr id="91" name="Imagen 5" descr="Texto&#10;&#10;Descripción generada automáticamente con confianza media"/>
          <p:cNvPicPr/>
          <p:nvPr/>
        </p:nvPicPr>
        <p:blipFill>
          <a:blip r:embed="rId3"/>
          <a:stretch/>
        </p:blipFill>
        <p:spPr>
          <a:xfrm>
            <a:off x="4641840" y="1677240"/>
            <a:ext cx="4155480" cy="27687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82760" y="254880"/>
            <a:ext cx="12534120" cy="135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s-ES" sz="4400" b="1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Colores especiales</a:t>
            </a:r>
            <a:endParaRPr lang="es-E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CuadroTexto 1"/>
          <p:cNvSpPr/>
          <p:nvPr/>
        </p:nvSpPr>
        <p:spPr>
          <a:xfrm>
            <a:off x="482760" y="1282680"/>
            <a:ext cx="12473640" cy="590785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Hay dos valores especiales para los colores:</a:t>
            </a:r>
          </a:p>
          <a:p>
            <a:pPr marL="457200" indent="-4572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Font typeface="Arial" panose="020B0604020202020204" pitchFamily="34" charset="0"/>
              <a:buChar char="•"/>
            </a:pPr>
            <a:r>
              <a:rPr lang="es-ES" sz="2800" spc="-1" dirty="0" err="1">
                <a:solidFill>
                  <a:srgbClr val="000000"/>
                </a:solidFill>
                <a:latin typeface="Noto Sans"/>
                <a:ea typeface="Noto Sans"/>
              </a:rPr>
              <a:t>transparent</a:t>
            </a: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: transparente. Es el equivalente a una transparencia total, o canal alfa cero. Es el valor por defecto para los fondos (</a:t>
            </a:r>
            <a:r>
              <a:rPr lang="es-ES" sz="2800" spc="-1" dirty="0" err="1">
                <a:solidFill>
                  <a:srgbClr val="000000"/>
                </a:solidFill>
                <a:latin typeface="Noto Sans"/>
                <a:ea typeface="Noto Sans"/>
              </a:rPr>
              <a:t>background</a:t>
            </a: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- color)</a:t>
            </a:r>
          </a:p>
          <a:p>
            <a:pPr marL="457200" indent="-4572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Font typeface="Arial" panose="020B0604020202020204" pitchFamily="34" charset="0"/>
              <a:buChar char="•"/>
            </a:pPr>
            <a:r>
              <a:rPr lang="es-ES" sz="2800" spc="-1" dirty="0" err="1">
                <a:solidFill>
                  <a:srgbClr val="000000"/>
                </a:solidFill>
                <a:latin typeface="Noto Sans"/>
                <a:ea typeface="Noto Sans"/>
              </a:rPr>
              <a:t>currentColor</a:t>
            </a: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: sirve para referirse al color actual del texto. Sería la propiedad color del elemento o de un elemento ancestro.</a:t>
            </a: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También tenemos "constantes" para colores del sistema, como:</a:t>
            </a:r>
          </a:p>
          <a:p>
            <a:pPr marL="457200" indent="-4572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Font typeface="Arial" panose="020B0604020202020204" pitchFamily="34" charset="0"/>
              <a:buChar char="•"/>
            </a:pPr>
            <a:r>
              <a:rPr lang="es-ES" sz="2800" spc="-1" dirty="0" err="1">
                <a:solidFill>
                  <a:srgbClr val="000000"/>
                </a:solidFill>
                <a:latin typeface="Noto Sans"/>
                <a:ea typeface="Noto Sans"/>
              </a:rPr>
              <a:t>linktext</a:t>
            </a: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: color de enlaces no visitados</a:t>
            </a:r>
          </a:p>
          <a:p>
            <a:pPr marL="457200" indent="-4572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Font typeface="Arial" panose="020B0604020202020204" pitchFamily="34" charset="0"/>
              <a:buChar char="•"/>
            </a:pPr>
            <a:r>
              <a:rPr lang="es-ES" sz="2800" spc="-1" dirty="0" err="1">
                <a:solidFill>
                  <a:srgbClr val="000000"/>
                </a:solidFill>
                <a:latin typeface="Noto Sans"/>
                <a:ea typeface="Noto Sans"/>
              </a:rPr>
              <a:t>field</a:t>
            </a: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: color de fondo de un campo de texto &lt;input&gt;</a:t>
            </a:r>
          </a:p>
          <a:p>
            <a:pPr marL="457200" indent="-4572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Font typeface="Arial" panose="020B0604020202020204" pitchFamily="34" charset="0"/>
              <a:buChar char="•"/>
            </a:pPr>
            <a:r>
              <a:rPr lang="es-ES" sz="2800" spc="-1" dirty="0" err="1">
                <a:solidFill>
                  <a:srgbClr val="000000"/>
                </a:solidFill>
                <a:latin typeface="Noto Sans"/>
                <a:ea typeface="Noto Sans"/>
              </a:rPr>
              <a:t>highlight</a:t>
            </a: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: color de fondo de textos seleccionados</a:t>
            </a:r>
          </a:p>
          <a:p>
            <a:pPr marL="457200" indent="-4572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1587215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82760" y="254880"/>
            <a:ext cx="12534120" cy="135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s-ES" sz="4400" b="1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Gradientes (degradados)</a:t>
            </a:r>
            <a:endParaRPr lang="es-E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CuadroTexto 1"/>
          <p:cNvSpPr/>
          <p:nvPr/>
        </p:nvSpPr>
        <p:spPr>
          <a:xfrm>
            <a:off x="482760" y="1282680"/>
            <a:ext cx="12473640" cy="227609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Permiten crear colores no uniformes, que varían de un color a otro. </a:t>
            </a: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endParaRPr lang="es-ES" sz="2800" spc="-1" dirty="0">
              <a:solidFill>
                <a:srgbClr val="000000"/>
              </a:solidFill>
              <a:latin typeface="Noto Sans"/>
              <a:ea typeface="Noto Sans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endParaRPr lang="es-ES" sz="2800" spc="-1" dirty="0">
              <a:solidFill>
                <a:srgbClr val="000000"/>
              </a:solidFill>
              <a:latin typeface="Noto Sans"/>
              <a:ea typeface="Noto Sans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endParaRPr lang="es-ES" sz="2800" spc="-1" dirty="0">
              <a:solidFill>
                <a:srgbClr val="000000"/>
              </a:solidFill>
              <a:latin typeface="Noto Sans"/>
              <a:ea typeface="Noto Sans"/>
            </a:endParaRPr>
          </a:p>
        </p:txBody>
      </p:sp>
      <p:pic>
        <p:nvPicPr>
          <p:cNvPr id="3" name="Imagen 2" descr="Ejemplos de gradientes">
            <a:extLst>
              <a:ext uri="{FF2B5EF4-FFF2-40B4-BE49-F238E27FC236}">
                <a16:creationId xmlns:a16="http://schemas.microsoft.com/office/drawing/2014/main" id="{BC17D4C7-FAD0-19C2-2F25-1B069E3461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5571" y="1821749"/>
            <a:ext cx="9088015" cy="4693107"/>
          </a:xfrm>
          <a:prstGeom prst="rect">
            <a:avLst/>
          </a:prstGeom>
        </p:spPr>
      </p:pic>
      <p:sp>
        <p:nvSpPr>
          <p:cNvPr id="4" name="CuadroTexto 1">
            <a:extLst>
              <a:ext uri="{FF2B5EF4-FFF2-40B4-BE49-F238E27FC236}">
                <a16:creationId xmlns:a16="http://schemas.microsoft.com/office/drawing/2014/main" id="{6EF2361C-87B3-D9DE-6ADE-3F19A5797306}"/>
              </a:ext>
            </a:extLst>
          </p:cNvPr>
          <p:cNvSpPr/>
          <p:nvPr/>
        </p:nvSpPr>
        <p:spPr>
          <a:xfrm>
            <a:off x="482759" y="6659918"/>
            <a:ext cx="12473640" cy="64487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lang="es-ES" spc="-1" dirty="0">
                <a:solidFill>
                  <a:srgbClr val="000000"/>
                </a:solidFill>
                <a:latin typeface="Noto Sans"/>
                <a:ea typeface="Noto Sans"/>
              </a:rPr>
              <a:t>Fuente de la imagen:</a:t>
            </a:r>
            <a:br>
              <a:rPr lang="es-ES" spc="-1" dirty="0">
                <a:solidFill>
                  <a:srgbClr val="000000"/>
                </a:solidFill>
                <a:latin typeface="Noto Sans"/>
                <a:ea typeface="Noto Sans"/>
              </a:rPr>
            </a:br>
            <a:r>
              <a:rPr lang="es-ES" spc="-1" dirty="0">
                <a:solidFill>
                  <a:srgbClr val="000000"/>
                </a:solidFill>
                <a:latin typeface="Noto Sans"/>
                <a:ea typeface="Noto Sans"/>
                <a:hlinkClick r:id="rId4"/>
              </a:rPr>
              <a:t>https://</a:t>
            </a:r>
            <a:r>
              <a:rPr lang="es-ES" spc="-1" dirty="0" err="1">
                <a:solidFill>
                  <a:srgbClr val="000000"/>
                </a:solidFill>
                <a:latin typeface="Noto Sans"/>
                <a:ea typeface="Noto Sans"/>
                <a:hlinkClick r:id="rId4"/>
              </a:rPr>
              <a:t>www.linkedin.com</a:t>
            </a:r>
            <a:r>
              <a:rPr lang="es-ES" spc="-1" dirty="0">
                <a:solidFill>
                  <a:srgbClr val="000000"/>
                </a:solidFill>
                <a:latin typeface="Noto Sans"/>
                <a:ea typeface="Noto Sans"/>
                <a:hlinkClick r:id="rId4"/>
              </a:rPr>
              <a:t>/pulse/12-examples-css-gradients-elevate-your-web-design-abhishek-garg-/</a:t>
            </a:r>
            <a:endParaRPr lang="es-ES" spc="-1" dirty="0">
              <a:solidFill>
                <a:srgbClr val="000000"/>
              </a:solidFill>
              <a:latin typeface="Noto Sans"/>
              <a:ea typeface="Noto Sans"/>
            </a:endParaRPr>
          </a:p>
        </p:txBody>
      </p:sp>
    </p:spTree>
    <p:extLst>
      <p:ext uri="{BB962C8B-B14F-4D97-AF65-F5344CB8AC3E}">
        <p14:creationId xmlns:p14="http://schemas.microsoft.com/office/powerpoint/2010/main" val="26177906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82760" y="254880"/>
            <a:ext cx="12534120" cy="135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s-ES" sz="4400" b="1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Gradientes</a:t>
            </a:r>
            <a:endParaRPr lang="es-E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CuadroTexto 1"/>
          <p:cNvSpPr/>
          <p:nvPr/>
        </p:nvSpPr>
        <p:spPr>
          <a:xfrm>
            <a:off x="482759" y="1282680"/>
            <a:ext cx="12534120" cy="587707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Los gradientes se definen con funciones.</a:t>
            </a:r>
          </a:p>
          <a:p>
            <a:pPr marL="457200" indent="-4572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Lineales: varían de un color a otro, creando bandas que</a:t>
            </a:r>
            <a:b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</a:b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progresan a lo largo de una dirección, siguiendo una</a:t>
            </a:r>
            <a:b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</a:b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línea recta. Se usa la función "linear-</a:t>
            </a:r>
            <a:r>
              <a:rPr lang="es-ES" sz="2800" spc="-1" dirty="0" err="1">
                <a:solidFill>
                  <a:srgbClr val="000000"/>
                </a:solidFill>
                <a:latin typeface="Noto Sans"/>
                <a:ea typeface="Noto Sans"/>
              </a:rPr>
              <a:t>gradient</a:t>
            </a: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". </a:t>
            </a:r>
          </a:p>
          <a:p>
            <a:pPr marL="457200" indent="-4572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Radiales: El color inicial está en el centro, y progresa</a:t>
            </a:r>
            <a:b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</a:b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hacia el exterior, siguiendo los radios imaginarios</a:t>
            </a:r>
            <a:b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</a:b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de una circunferencia o elipse. Se usa "radial-</a:t>
            </a:r>
            <a:r>
              <a:rPr lang="es-ES" sz="2800" spc="-1" dirty="0" err="1">
                <a:solidFill>
                  <a:srgbClr val="000000"/>
                </a:solidFill>
                <a:latin typeface="Noto Sans"/>
                <a:ea typeface="Noto Sans"/>
              </a:rPr>
              <a:t>gradient</a:t>
            </a: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".</a:t>
            </a:r>
          </a:p>
          <a:p>
            <a:pPr marL="457200" indent="-4572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Cónicos: la transición se produce rodeando un punto</a:t>
            </a:r>
            <a:b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</a:b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central. Se usa "</a:t>
            </a:r>
            <a:r>
              <a:rPr lang="es-ES" sz="2800" spc="-1" dirty="0" err="1">
                <a:solidFill>
                  <a:srgbClr val="000000"/>
                </a:solidFill>
                <a:latin typeface="Noto Sans"/>
                <a:ea typeface="Noto Sans"/>
              </a:rPr>
              <a:t>conic-gradient</a:t>
            </a: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". El ejemplo combina</a:t>
            </a:r>
            <a:b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</a:b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varios radiales con distintos alfa.</a:t>
            </a: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De cada uno de estos tipos hay variantes para poder repetir el degradado, y hay algunos otros más avanzados. Sólo veremos el lineal.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F9A3CE6A-1249-E90C-CE30-2FA321F34F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1262" y="1972315"/>
            <a:ext cx="2265753" cy="1029888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D0E424FF-C928-A374-1883-D9E1D92BD6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91260" y="3428434"/>
            <a:ext cx="2265753" cy="1029888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2B2DC8B5-C88C-CF3A-25F6-C07D280F5B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91260" y="4884554"/>
            <a:ext cx="2265753" cy="1029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7018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82760" y="254880"/>
            <a:ext cx="12534120" cy="135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s-ES" sz="4400" b="1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Gradientes lineales</a:t>
            </a:r>
            <a:endParaRPr lang="es-E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CuadroTexto 1"/>
          <p:cNvSpPr/>
          <p:nvPr/>
        </p:nvSpPr>
        <p:spPr>
          <a:xfrm>
            <a:off x="482759" y="1282680"/>
            <a:ext cx="12534120" cy="603096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lang="es-ES" sz="2800" b="1" spc="-1" dirty="0">
                <a:solidFill>
                  <a:srgbClr val="000000"/>
                </a:solidFill>
                <a:latin typeface="Noto Sans"/>
                <a:ea typeface="Noto Sans"/>
              </a:rPr>
              <a:t>Importante</a:t>
            </a: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: no funcionan con la propiedad "</a:t>
            </a:r>
            <a:r>
              <a:rPr lang="es-ES" sz="2800" spc="-1" dirty="0" err="1">
                <a:solidFill>
                  <a:srgbClr val="000000"/>
                </a:solidFill>
                <a:latin typeface="Noto Sans"/>
                <a:ea typeface="Noto Sans"/>
              </a:rPr>
              <a:t>background</a:t>
            </a: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-color". Se debe usar "</a:t>
            </a:r>
            <a:r>
              <a:rPr lang="es-ES" sz="2800" b="1" spc="-1" dirty="0" err="1">
                <a:solidFill>
                  <a:srgbClr val="000000"/>
                </a:solidFill>
                <a:latin typeface="Noto Sans"/>
                <a:ea typeface="Noto Sans"/>
              </a:rPr>
              <a:t>background-image</a:t>
            </a: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" o el atajo "</a:t>
            </a:r>
            <a:r>
              <a:rPr lang="es-ES" sz="2800" b="1" spc="-1" dirty="0" err="1">
                <a:solidFill>
                  <a:srgbClr val="000000"/>
                </a:solidFill>
                <a:latin typeface="Noto Sans"/>
                <a:ea typeface="Noto Sans"/>
              </a:rPr>
              <a:t>background</a:t>
            </a: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".</a:t>
            </a:r>
          </a:p>
          <a:p>
            <a:pPr>
              <a:spcBef>
                <a:spcPts val="601"/>
              </a:spcBef>
              <a:spcAft>
                <a:spcPts val="601"/>
              </a:spcAft>
            </a:pP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Se definen con la función linear-</a:t>
            </a:r>
            <a:r>
              <a:rPr lang="es-ES" sz="2800" spc="-1" dirty="0" err="1">
                <a:solidFill>
                  <a:srgbClr val="000000"/>
                </a:solidFill>
                <a:latin typeface="Noto Sans"/>
                <a:ea typeface="Noto Sans"/>
              </a:rPr>
              <a:t>gradient</a:t>
            </a: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. </a:t>
            </a: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Esta función está sobrecargada, es decir, tiene varias versiones que permiten personalizar la forma en la que se hace el degradado.</a:t>
            </a: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En su forma más básica admite dos colores, y la transición se hace del primero al segundo, y de arriba hacia abajo:</a:t>
            </a:r>
          </a:p>
          <a:p>
            <a:pPr>
              <a:spcBef>
                <a:spcPts val="601"/>
              </a:spcBef>
              <a:spcAft>
                <a:spcPts val="601"/>
              </a:spcAft>
            </a:pPr>
            <a:r>
              <a:rPr lang="es-ES" sz="28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s-ES" sz="2400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background</a:t>
            </a:r>
            <a:r>
              <a:rPr lang="es-E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s-ES" sz="2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linear-</a:t>
            </a:r>
            <a:r>
              <a:rPr lang="es-ES" sz="2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gradient</a:t>
            </a:r>
            <a:r>
              <a:rPr lang="es-E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24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red</a:t>
            </a:r>
            <a:r>
              <a:rPr lang="es-E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ES" sz="2400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yellow</a:t>
            </a:r>
            <a:r>
              <a:rPr lang="es-E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lang="es-ES" sz="2400" spc="-1" dirty="0">
              <a:solidFill>
                <a:srgbClr val="000000"/>
              </a:solidFill>
              <a:latin typeface="Noto Sans"/>
              <a:ea typeface="Noto Sans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Pero se pueden especificar más de dos colores, cuánto ocupa cada color, degradar a trasparencia, superponer colores con canal alfa, hacer patrones repetitivos, etc.  Ver los ejemplos en el repositorio en GitHub (</a:t>
            </a:r>
            <a:r>
              <a:rPr lang="es-ES" sz="2800" spc="-1" dirty="0" err="1">
                <a:solidFill>
                  <a:srgbClr val="000000"/>
                </a:solidFill>
                <a:latin typeface="Noto Sans"/>
                <a:ea typeface="Noto Sans"/>
              </a:rPr>
              <a:t>UT03</a:t>
            </a: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973297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82760" y="254880"/>
            <a:ext cx="12534120" cy="135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s-ES" b="1" spc="-1" dirty="0">
                <a:solidFill>
                  <a:srgbClr val="000000"/>
                </a:solidFill>
                <a:latin typeface="Noto Sans"/>
                <a:ea typeface="Noto Sans"/>
              </a:rPr>
              <a:t>Sintaxis CSS</a:t>
            </a:r>
            <a:endParaRPr lang="es-E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CuadroTexto 1"/>
          <p:cNvSpPr/>
          <p:nvPr/>
        </p:nvSpPr>
        <p:spPr>
          <a:xfrm>
            <a:off x="482760" y="1282680"/>
            <a:ext cx="12473640" cy="5600079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None/>
            </a:pP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Reglas CSS: selector y una o más declaraciones</a:t>
            </a: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None/>
            </a:pPr>
            <a:endParaRPr lang="es-ES" sz="2800" spc="-1" dirty="0">
              <a:solidFill>
                <a:srgbClr val="000000"/>
              </a:solidFill>
              <a:latin typeface="Noto Sans"/>
              <a:ea typeface="Noto Sans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None/>
            </a:pPr>
            <a:endParaRPr lang="es-ES" sz="2800" spc="-1" dirty="0">
              <a:solidFill>
                <a:srgbClr val="000000"/>
              </a:solidFill>
              <a:latin typeface="Noto Sans"/>
              <a:ea typeface="Noto Sans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None/>
            </a:pPr>
            <a:b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</a:br>
            <a:b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</a:b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Selector indica a que elemento o elementos del documento HTML se debe aplicar el estilo.</a:t>
            </a: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None/>
            </a:pP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Cada una de las declaraciones tienen la forma “propiedad: valor”. Las declaraciones pueden estar en la misma línea o en varias.</a:t>
            </a: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None/>
            </a:pP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Las declaraciones indican qué estilos queremos aplicar a los elementos seleccionados.</a:t>
            </a:r>
          </a:p>
        </p:txBody>
      </p:sp>
      <p:pic>
        <p:nvPicPr>
          <p:cNvPr id="2" name="Imagen 1" descr="Diagrama, Texto&#10;&#10;Descripción generada automáticamente">
            <a:extLst>
              <a:ext uri="{FF2B5EF4-FFF2-40B4-BE49-F238E27FC236}">
                <a16:creationId xmlns:a16="http://schemas.microsoft.com/office/drawing/2014/main" id="{A8EC09A9-EB9A-421D-9EA8-789029E685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2931" y="1833039"/>
            <a:ext cx="7264836" cy="1945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167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82760" y="254880"/>
            <a:ext cx="12534120" cy="135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s-ES" sz="4400" b="1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Propiedades más habituales</a:t>
            </a:r>
            <a:endParaRPr lang="es-E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CuadroTexto 1"/>
          <p:cNvSpPr/>
          <p:nvPr/>
        </p:nvSpPr>
        <p:spPr>
          <a:xfrm>
            <a:off x="482760" y="1282680"/>
            <a:ext cx="12473640" cy="473830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None/>
            </a:pP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Las dos propiedades más habituales relacionadas con el color son:</a:t>
            </a:r>
          </a:p>
          <a:p>
            <a:pPr marL="457200" indent="-4572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color: indica el color de texto del contenido de un elemento</a:t>
            </a:r>
          </a:p>
          <a:p>
            <a:pPr marL="457200" indent="-4572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Font typeface="Arial" panose="020B0604020202020204" pitchFamily="34" charset="0"/>
              <a:buChar char="•"/>
            </a:pPr>
            <a:r>
              <a:rPr lang="es-ES" sz="2800" spc="-1" dirty="0" err="1">
                <a:solidFill>
                  <a:srgbClr val="000000"/>
                </a:solidFill>
                <a:latin typeface="Noto Sans"/>
                <a:ea typeface="Noto Sans"/>
              </a:rPr>
              <a:t>background</a:t>
            </a: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-color: indica el color de fondo de un elemento.</a:t>
            </a: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Los colores de texto (color) se heredan, y los colores de fondo (</a:t>
            </a:r>
            <a:r>
              <a:rPr lang="es-ES" sz="2800" spc="-1" dirty="0" err="1">
                <a:solidFill>
                  <a:srgbClr val="000000"/>
                </a:solidFill>
                <a:latin typeface="Noto Sans"/>
                <a:ea typeface="Noto Sans"/>
              </a:rPr>
              <a:t>background</a:t>
            </a: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-color) no se heredan. Esto significa que, si ponemos un color y un color de fondo a un elemento, sus descendientes:</a:t>
            </a:r>
          </a:p>
          <a:p>
            <a:pPr marL="457200" indent="-4572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Tendrán todos (salvo contadas excepciones) el mismo colore de texto.</a:t>
            </a:r>
          </a:p>
          <a:p>
            <a:pPr marL="457200" indent="-4572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No tendrán el mismo color de fondo. Esto es más difícil de ver porque si están dentro del elemento, parecerá que tienen ese color de fondo.</a:t>
            </a:r>
          </a:p>
        </p:txBody>
      </p:sp>
    </p:spTree>
    <p:extLst>
      <p:ext uri="{BB962C8B-B14F-4D97-AF65-F5344CB8AC3E}">
        <p14:creationId xmlns:p14="http://schemas.microsoft.com/office/powerpoint/2010/main" val="778293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82760" y="254880"/>
            <a:ext cx="12534120" cy="135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s-ES" sz="4400" b="1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Forma de codificar el color</a:t>
            </a:r>
            <a:endParaRPr lang="es-E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CuadroTexto 1"/>
          <p:cNvSpPr/>
          <p:nvPr/>
        </p:nvSpPr>
        <p:spPr>
          <a:xfrm>
            <a:off x="482760" y="1282680"/>
            <a:ext cx="12473640" cy="5476969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None/>
            </a:pP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Los colores, en general, no específicamente en HTML y CSS, se pueden codificar de varias formas:</a:t>
            </a:r>
          </a:p>
          <a:p>
            <a:pPr marL="457200" indent="-4572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RGB. Combinación rojo, verde y azul (Red, Green, Blue). Posiblemente la más utilizada en ordenadores (programación, </a:t>
            </a:r>
            <a:r>
              <a:rPr lang="es-ES" sz="2800" spc="-1" dirty="0" err="1">
                <a:solidFill>
                  <a:srgbClr val="000000"/>
                </a:solidFill>
                <a:latin typeface="Noto Sans"/>
                <a:ea typeface="Noto Sans"/>
              </a:rPr>
              <a:t>css</a:t>
            </a: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, …)</a:t>
            </a:r>
          </a:p>
          <a:p>
            <a:pPr marL="457200" indent="-4572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Font typeface="Arial" panose="020B0604020202020204" pitchFamily="34" charset="0"/>
              <a:buChar char="•"/>
            </a:pPr>
            <a:r>
              <a:rPr lang="es-ES" sz="2800" spc="-1" dirty="0" err="1">
                <a:solidFill>
                  <a:srgbClr val="000000"/>
                </a:solidFill>
                <a:latin typeface="Noto Sans"/>
                <a:ea typeface="Noto Sans"/>
              </a:rPr>
              <a:t>HLS</a:t>
            </a: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. Tono, brillo y saturación (</a:t>
            </a:r>
            <a:r>
              <a:rPr lang="es-ES" sz="2800" spc="-1" dirty="0" err="1">
                <a:solidFill>
                  <a:srgbClr val="000000"/>
                </a:solidFill>
                <a:latin typeface="Noto Sans"/>
                <a:ea typeface="Noto Sans"/>
              </a:rPr>
              <a:t>Hue</a:t>
            </a: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, </a:t>
            </a:r>
            <a:r>
              <a:rPr lang="es-ES" sz="2800" spc="-1" dirty="0" err="1">
                <a:solidFill>
                  <a:srgbClr val="000000"/>
                </a:solidFill>
                <a:latin typeface="Noto Sans"/>
                <a:ea typeface="Noto Sans"/>
              </a:rPr>
              <a:t>Brightness</a:t>
            </a: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, </a:t>
            </a:r>
            <a:r>
              <a:rPr lang="es-ES" sz="2800" spc="-1" dirty="0" err="1">
                <a:solidFill>
                  <a:srgbClr val="000000"/>
                </a:solidFill>
                <a:latin typeface="Noto Sans"/>
                <a:ea typeface="Noto Sans"/>
              </a:rPr>
              <a:t>Saturation</a:t>
            </a: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). </a:t>
            </a:r>
            <a:b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</a:br>
            <a:r>
              <a:rPr lang="es-ES" sz="2400" spc="-1" dirty="0">
                <a:solidFill>
                  <a:srgbClr val="000000"/>
                </a:solidFill>
                <a:latin typeface="Noto Sans"/>
                <a:ea typeface="Noto Sans"/>
                <a:hlinkClick r:id="rId3"/>
              </a:rPr>
              <a:t>https://</a:t>
            </a:r>
            <a:r>
              <a:rPr lang="es-ES" sz="2400" spc="-1" dirty="0" err="1">
                <a:solidFill>
                  <a:srgbClr val="000000"/>
                </a:solidFill>
                <a:latin typeface="Noto Sans"/>
                <a:ea typeface="Noto Sans"/>
                <a:hlinkClick r:id="rId3"/>
              </a:rPr>
              <a:t>www.uifrommars.com</a:t>
            </a:r>
            <a:r>
              <a:rPr lang="es-ES" sz="2400" spc="-1" dirty="0">
                <a:solidFill>
                  <a:srgbClr val="000000"/>
                </a:solidFill>
                <a:latin typeface="Noto Sans"/>
                <a:ea typeface="Noto Sans"/>
                <a:hlinkClick r:id="rId3"/>
              </a:rPr>
              <a:t>/que-es-</a:t>
            </a:r>
            <a:r>
              <a:rPr lang="es-ES" sz="2400" spc="-1" dirty="0" err="1">
                <a:solidFill>
                  <a:srgbClr val="000000"/>
                </a:solidFill>
                <a:latin typeface="Noto Sans"/>
                <a:ea typeface="Noto Sans"/>
                <a:hlinkClick r:id="rId3"/>
              </a:rPr>
              <a:t>hsl</a:t>
            </a:r>
            <a:r>
              <a:rPr lang="es-ES" sz="2400" spc="-1" dirty="0">
                <a:solidFill>
                  <a:srgbClr val="000000"/>
                </a:solidFill>
                <a:latin typeface="Noto Sans"/>
                <a:ea typeface="Noto Sans"/>
                <a:hlinkClick r:id="rId3"/>
              </a:rPr>
              <a:t>/</a:t>
            </a:r>
            <a:endParaRPr lang="es-ES" sz="2400" spc="-1" dirty="0">
              <a:solidFill>
                <a:srgbClr val="000000"/>
              </a:solidFill>
              <a:latin typeface="Noto Sans"/>
              <a:ea typeface="Noto Sans"/>
            </a:endParaRPr>
          </a:p>
          <a:p>
            <a:pPr marL="457200" indent="-4572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Font typeface="Arial" panose="020B0604020202020204" pitchFamily="34" charset="0"/>
              <a:buChar char="•"/>
            </a:pPr>
            <a:r>
              <a:rPr lang="es-ES" sz="2800" spc="-1" dirty="0" err="1">
                <a:solidFill>
                  <a:srgbClr val="000000"/>
                </a:solidFill>
                <a:latin typeface="Noto Sans"/>
                <a:ea typeface="Noto Sans"/>
              </a:rPr>
              <a:t>HWB</a:t>
            </a: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: Tono, blancura, oscuridad (</a:t>
            </a:r>
            <a:r>
              <a:rPr lang="es-ES" sz="2800" spc="-1" dirty="0" err="1">
                <a:solidFill>
                  <a:srgbClr val="000000"/>
                </a:solidFill>
                <a:latin typeface="Noto Sans"/>
                <a:ea typeface="Noto Sans"/>
              </a:rPr>
              <a:t>Hue</a:t>
            </a: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, </a:t>
            </a:r>
            <a:r>
              <a:rPr lang="es-ES" sz="2800" spc="-1" dirty="0" err="1">
                <a:solidFill>
                  <a:srgbClr val="000000"/>
                </a:solidFill>
                <a:latin typeface="Noto Sans"/>
                <a:ea typeface="Noto Sans"/>
              </a:rPr>
              <a:t>Witeness</a:t>
            </a: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, </a:t>
            </a:r>
            <a:r>
              <a:rPr lang="es-ES" sz="2800" spc="-1" dirty="0" err="1">
                <a:solidFill>
                  <a:srgbClr val="000000"/>
                </a:solidFill>
                <a:latin typeface="Noto Sans"/>
                <a:ea typeface="Noto Sans"/>
              </a:rPr>
              <a:t>Blackness</a:t>
            </a: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)</a:t>
            </a:r>
            <a:b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</a:br>
            <a:r>
              <a:rPr lang="es-ES" sz="2400" spc="-1" dirty="0">
                <a:solidFill>
                  <a:srgbClr val="000000"/>
                </a:solidFill>
                <a:latin typeface="Noto Sans"/>
                <a:ea typeface="Noto Sans"/>
                <a:hlinkClick r:id="rId4"/>
              </a:rPr>
              <a:t>https://</a:t>
            </a:r>
            <a:r>
              <a:rPr lang="es-ES" sz="2400" spc="-1" dirty="0" err="1">
                <a:solidFill>
                  <a:srgbClr val="000000"/>
                </a:solidFill>
                <a:latin typeface="Noto Sans"/>
                <a:ea typeface="Noto Sans"/>
                <a:hlinkClick r:id="rId4"/>
              </a:rPr>
              <a:t>dev.to</a:t>
            </a:r>
            <a:r>
              <a:rPr lang="es-ES" sz="2400" spc="-1" dirty="0">
                <a:solidFill>
                  <a:srgbClr val="000000"/>
                </a:solidFill>
                <a:latin typeface="Noto Sans"/>
                <a:ea typeface="Noto Sans"/>
                <a:hlinkClick r:id="rId4"/>
              </a:rPr>
              <a:t>/</a:t>
            </a:r>
            <a:r>
              <a:rPr lang="es-ES" sz="2400" spc="-1" dirty="0" err="1">
                <a:solidFill>
                  <a:srgbClr val="000000"/>
                </a:solidFill>
                <a:latin typeface="Noto Sans"/>
                <a:ea typeface="Noto Sans"/>
                <a:hlinkClick r:id="rId4"/>
              </a:rPr>
              <a:t>adrianbenavente</a:t>
            </a:r>
            <a:r>
              <a:rPr lang="es-ES" sz="2400" spc="-1" dirty="0">
                <a:solidFill>
                  <a:srgbClr val="000000"/>
                </a:solidFill>
                <a:latin typeface="Noto Sans"/>
                <a:ea typeface="Noto Sans"/>
                <a:hlinkClick r:id="rId4"/>
              </a:rPr>
              <a:t>/</a:t>
            </a:r>
            <a:r>
              <a:rPr lang="es-ES" sz="2400" spc="-1" dirty="0" err="1">
                <a:solidFill>
                  <a:srgbClr val="000000"/>
                </a:solidFill>
                <a:latin typeface="Noto Sans"/>
                <a:ea typeface="Noto Sans"/>
                <a:hlinkClick r:id="rId4"/>
              </a:rPr>
              <a:t>hwb</a:t>
            </a:r>
            <a:r>
              <a:rPr lang="es-ES" sz="2400" spc="-1" dirty="0">
                <a:solidFill>
                  <a:srgbClr val="000000"/>
                </a:solidFill>
                <a:latin typeface="Noto Sans"/>
                <a:ea typeface="Noto Sans"/>
                <a:hlinkClick r:id="rId4"/>
              </a:rPr>
              <a:t>-un-mordisco-del-futuro-de-</a:t>
            </a:r>
            <a:r>
              <a:rPr lang="es-ES" sz="2400" spc="-1" dirty="0" err="1">
                <a:solidFill>
                  <a:srgbClr val="000000"/>
                </a:solidFill>
                <a:latin typeface="Noto Sans"/>
                <a:ea typeface="Noto Sans"/>
                <a:hlinkClick r:id="rId4"/>
              </a:rPr>
              <a:t>css</a:t>
            </a:r>
            <a:r>
              <a:rPr lang="es-ES" sz="2400" spc="-1" dirty="0">
                <a:solidFill>
                  <a:srgbClr val="000000"/>
                </a:solidFill>
                <a:latin typeface="Noto Sans"/>
                <a:ea typeface="Noto Sans"/>
                <a:hlinkClick r:id="rId4"/>
              </a:rPr>
              <a:t>-</a:t>
            </a:r>
            <a:r>
              <a:rPr lang="es-ES" sz="2400" spc="-1" dirty="0" err="1">
                <a:solidFill>
                  <a:srgbClr val="000000"/>
                </a:solidFill>
                <a:latin typeface="Noto Sans"/>
                <a:ea typeface="Noto Sans"/>
                <a:hlinkClick r:id="rId4"/>
              </a:rPr>
              <a:t>46j8</a:t>
            </a:r>
            <a:endParaRPr lang="es-ES" sz="2400" spc="-1" dirty="0">
              <a:solidFill>
                <a:srgbClr val="000000"/>
              </a:solidFill>
              <a:latin typeface="Noto Sans"/>
              <a:ea typeface="Noto Sans"/>
            </a:endParaRPr>
          </a:p>
          <a:p>
            <a:pPr marL="457200" indent="-457200">
              <a:spcBef>
                <a:spcPts val="601"/>
              </a:spcBef>
              <a:spcAft>
                <a:spcPts val="601"/>
              </a:spcAft>
              <a:buFont typeface="Arial" panose="020B0604020202020204" pitchFamily="34" charset="0"/>
              <a:buChar char="•"/>
            </a:pPr>
            <a:r>
              <a:rPr lang="es-ES" sz="2800" spc="-1" dirty="0" err="1">
                <a:solidFill>
                  <a:srgbClr val="000000"/>
                </a:solidFill>
                <a:latin typeface="Noto Sans"/>
                <a:ea typeface="Noto Sans"/>
              </a:rPr>
              <a:t>CMYK</a:t>
            </a: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. Combinación de cian, magenta, amarillo y negro (</a:t>
            </a:r>
            <a:r>
              <a:rPr lang="es-ES" sz="2800" spc="-1" dirty="0" err="1">
                <a:solidFill>
                  <a:srgbClr val="000000"/>
                </a:solidFill>
                <a:latin typeface="Noto Sans"/>
                <a:ea typeface="Noto Sans"/>
              </a:rPr>
              <a:t>Cyan</a:t>
            </a: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, Magenta, </a:t>
            </a:r>
            <a:r>
              <a:rPr lang="es-ES" sz="2800" spc="-1" dirty="0" err="1">
                <a:solidFill>
                  <a:srgbClr val="000000"/>
                </a:solidFill>
                <a:latin typeface="Noto Sans"/>
                <a:ea typeface="Noto Sans"/>
              </a:rPr>
              <a:t>Yellow</a:t>
            </a: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, </a:t>
            </a:r>
            <a:r>
              <a:rPr lang="es-ES" sz="2800" spc="-1" dirty="0" err="1">
                <a:solidFill>
                  <a:srgbClr val="000000"/>
                </a:solidFill>
                <a:latin typeface="Noto Sans"/>
                <a:ea typeface="Noto Sans"/>
              </a:rPr>
              <a:t>blacK</a:t>
            </a: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). Usada sobre todo en impresión en papel.</a:t>
            </a:r>
          </a:p>
          <a:p>
            <a:pPr marL="457200" indent="-457200">
              <a:spcBef>
                <a:spcPts val="601"/>
              </a:spcBef>
              <a:spcAft>
                <a:spcPts val="601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Otros: </a:t>
            </a:r>
            <a:r>
              <a:rPr lang="es-ES" sz="2800" spc="-1" dirty="0" err="1">
                <a:solidFill>
                  <a:srgbClr val="000000"/>
                </a:solidFill>
                <a:latin typeface="Noto Sans"/>
                <a:ea typeface="Noto Sans"/>
              </a:rPr>
              <a:t>LAB</a:t>
            </a: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, </a:t>
            </a:r>
            <a:r>
              <a:rPr lang="es-ES" sz="2800" spc="-1" dirty="0" err="1">
                <a:solidFill>
                  <a:srgbClr val="000000"/>
                </a:solidFill>
                <a:latin typeface="Noto Sans"/>
                <a:ea typeface="Noto Sans"/>
              </a:rPr>
              <a:t>LCH</a:t>
            </a: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, Pantone, etc..</a:t>
            </a:r>
          </a:p>
        </p:txBody>
      </p:sp>
    </p:spTree>
    <p:extLst>
      <p:ext uri="{BB962C8B-B14F-4D97-AF65-F5344CB8AC3E}">
        <p14:creationId xmlns:p14="http://schemas.microsoft.com/office/powerpoint/2010/main" val="1079733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82760" y="254880"/>
            <a:ext cx="12534120" cy="135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s-ES" sz="4400" b="1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Colores en CSS</a:t>
            </a:r>
            <a:endParaRPr lang="es-E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CuadroTexto 1"/>
          <p:cNvSpPr/>
          <p:nvPr/>
        </p:nvSpPr>
        <p:spPr>
          <a:xfrm>
            <a:off x="482760" y="1282680"/>
            <a:ext cx="12473640" cy="501530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None/>
            </a:pP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Hay varias formas de especificar un color en CSS:</a:t>
            </a:r>
          </a:p>
          <a:p>
            <a:pPr marL="457200" indent="-4572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Colores por nombre. red, </a:t>
            </a:r>
            <a:r>
              <a:rPr lang="es-ES" sz="2800" spc="-1" dirty="0" err="1">
                <a:solidFill>
                  <a:srgbClr val="000000"/>
                </a:solidFill>
                <a:latin typeface="Noto Sans"/>
                <a:ea typeface="Noto Sans"/>
              </a:rPr>
              <a:t>greem</a:t>
            </a: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 , teal, </a:t>
            </a:r>
            <a:r>
              <a:rPr lang="es-ES" sz="2800" spc="-1" dirty="0" err="1">
                <a:solidFill>
                  <a:srgbClr val="000000"/>
                </a:solidFill>
                <a:latin typeface="Noto Sans"/>
                <a:ea typeface="Noto Sans"/>
              </a:rPr>
              <a:t>slategray</a:t>
            </a: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, etc. Muchos valores, pero irremediablemente limitados. No podemos usar cualquier color del espectro.</a:t>
            </a:r>
          </a:p>
          <a:p>
            <a:pPr marL="457200" indent="-4572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Codificación RGB. Va precedida de la almohadilla (#):</a:t>
            </a:r>
          </a:p>
          <a:p>
            <a:pPr marL="914400" lvl="1" indent="-457200">
              <a:spcBef>
                <a:spcPts val="601"/>
              </a:spcBef>
              <a:spcAft>
                <a:spcPts val="601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Hexadecimal: #</a:t>
            </a:r>
            <a:r>
              <a:rPr lang="es-ES" sz="2800" spc="-1" dirty="0" err="1">
                <a:solidFill>
                  <a:srgbClr val="000000"/>
                </a:solidFill>
                <a:latin typeface="Noto Sans"/>
                <a:ea typeface="Noto Sans"/>
              </a:rPr>
              <a:t>1CB2E4</a:t>
            </a: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. Cada par de dígitos hexadecimales es un valor de 0 a 255 para el color. Las dos primeras R, las dos siguientes G, las dos últimas B.</a:t>
            </a:r>
          </a:p>
          <a:p>
            <a:pPr marL="914400" lvl="1" indent="-457200">
              <a:spcBef>
                <a:spcPts val="601"/>
              </a:spcBef>
              <a:spcAft>
                <a:spcPts val="601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Hexadecimal abreviado: #</a:t>
            </a:r>
            <a:r>
              <a:rPr lang="es-ES" sz="2800" spc="-1" dirty="0" err="1">
                <a:solidFill>
                  <a:srgbClr val="000000"/>
                </a:solidFill>
                <a:latin typeface="Noto Sans"/>
                <a:ea typeface="Noto Sans"/>
              </a:rPr>
              <a:t>3B5</a:t>
            </a: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. Cuando se repiten los dígitos hexadecimales en cada componente R, G y B. #</a:t>
            </a:r>
            <a:r>
              <a:rPr lang="es-ES" sz="2800" spc="-1" dirty="0" err="1">
                <a:solidFill>
                  <a:srgbClr val="000000"/>
                </a:solidFill>
                <a:latin typeface="Noto Sans"/>
                <a:ea typeface="Noto Sans"/>
              </a:rPr>
              <a:t>3B5</a:t>
            </a: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 = #</a:t>
            </a:r>
            <a:r>
              <a:rPr lang="es-ES" sz="2800" spc="-1" dirty="0" err="1">
                <a:solidFill>
                  <a:srgbClr val="000000"/>
                </a:solidFill>
                <a:latin typeface="Noto Sans"/>
                <a:ea typeface="Noto Sans"/>
              </a:rPr>
              <a:t>33BB55</a:t>
            </a:r>
            <a:endParaRPr lang="es-ES" sz="2800" spc="-1" dirty="0">
              <a:solidFill>
                <a:srgbClr val="000000"/>
              </a:solidFill>
              <a:latin typeface="Noto Sans"/>
              <a:ea typeface="Noto Sans"/>
            </a:endParaRPr>
          </a:p>
        </p:txBody>
      </p:sp>
    </p:spTree>
    <p:extLst>
      <p:ext uri="{BB962C8B-B14F-4D97-AF65-F5344CB8AC3E}">
        <p14:creationId xmlns:p14="http://schemas.microsoft.com/office/powerpoint/2010/main" val="39854054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82760" y="254880"/>
            <a:ext cx="12534120" cy="135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s-ES" sz="4400" b="1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Colores en CSS</a:t>
            </a:r>
            <a:endParaRPr lang="es-E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CuadroTexto 1"/>
          <p:cNvSpPr/>
          <p:nvPr/>
        </p:nvSpPr>
        <p:spPr>
          <a:xfrm>
            <a:off x="482760" y="1282680"/>
            <a:ext cx="12473640" cy="486141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457200" indent="-4572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RGB con canal alfa.</a:t>
            </a:r>
          </a:p>
          <a:p>
            <a:pPr marL="914400" lvl="1" indent="-457200">
              <a:spcBef>
                <a:spcPts val="601"/>
              </a:spcBef>
              <a:spcAft>
                <a:spcPts val="601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El canal alfa se añade a un color para indicar su índice de transparencia.</a:t>
            </a:r>
          </a:p>
          <a:p>
            <a:pPr marL="914400" lvl="1" indent="-457200">
              <a:spcBef>
                <a:spcPts val="601"/>
              </a:spcBef>
              <a:spcAft>
                <a:spcPts val="601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Por defecto, los colores son opacos, sin transparencia, con un alfa o </a:t>
            </a:r>
            <a:r>
              <a:rPr lang="es-ES" sz="2800" spc="-1" dirty="0" err="1">
                <a:solidFill>
                  <a:srgbClr val="000000"/>
                </a:solidFill>
                <a:latin typeface="Noto Sans"/>
                <a:ea typeface="Noto Sans"/>
              </a:rPr>
              <a:t>alpha</a:t>
            </a: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 de valor 1 o 100%. Si ponemos un alfa de 0%, o simplemente 0, tendríamos un color transparente. Un alfa de 50% o 0.5 (con .) sería semitransparente.</a:t>
            </a:r>
          </a:p>
          <a:p>
            <a:pPr marL="914400" lvl="1" indent="-457200">
              <a:spcBef>
                <a:spcPts val="601"/>
              </a:spcBef>
              <a:spcAft>
                <a:spcPts val="601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En el formato hexadecimal, añadiríamos dos dígitos hexadecimales al código RGB, de modo que 00 sería transparente y FF (255) sería opaco. Ejemplo: #</a:t>
            </a:r>
            <a:r>
              <a:rPr lang="es-ES" sz="2800" spc="-1" dirty="0" err="1">
                <a:solidFill>
                  <a:srgbClr val="000000"/>
                </a:solidFill>
                <a:latin typeface="Noto Sans"/>
                <a:ea typeface="Noto Sans"/>
              </a:rPr>
              <a:t>ff000080</a:t>
            </a: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 sería el rojo a un 50% de transparencia.</a:t>
            </a:r>
          </a:p>
        </p:txBody>
      </p:sp>
    </p:spTree>
    <p:extLst>
      <p:ext uri="{BB962C8B-B14F-4D97-AF65-F5344CB8AC3E}">
        <p14:creationId xmlns:p14="http://schemas.microsoft.com/office/powerpoint/2010/main" val="19431920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82760" y="254880"/>
            <a:ext cx="12534120" cy="135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s-ES" sz="4400" b="1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Función </a:t>
            </a:r>
            <a:r>
              <a:rPr lang="es-ES" sz="4400" b="1" strike="noStrike" spc="-1" dirty="0" err="1">
                <a:solidFill>
                  <a:srgbClr val="000000"/>
                </a:solidFill>
                <a:latin typeface="Noto Sans"/>
                <a:ea typeface="Noto Sans"/>
              </a:rPr>
              <a:t>rgb</a:t>
            </a:r>
            <a:endParaRPr lang="es-E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CuadroTexto 1"/>
          <p:cNvSpPr/>
          <p:nvPr/>
        </p:nvSpPr>
        <p:spPr>
          <a:xfrm>
            <a:off x="482760" y="1282680"/>
            <a:ext cx="12473640" cy="563085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Permite calcular un color en función de la cantidad de sus componentes. </a:t>
            </a: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Tiene cuatro parámetros:</a:t>
            </a:r>
          </a:p>
          <a:p>
            <a:pPr marL="457200" indent="-4572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Componente R. Cantidad de rojo en el color.</a:t>
            </a:r>
          </a:p>
          <a:p>
            <a:pPr marL="457200" indent="-4572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Componente G. Cantidad de verde en el color.</a:t>
            </a:r>
          </a:p>
          <a:p>
            <a:pPr marL="457200" indent="-4572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Componente B. Cantidad de azul en el color.</a:t>
            </a:r>
          </a:p>
          <a:p>
            <a:pPr marL="457200" indent="-4572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Canal alfa: nivel de transparencia. Es opcional. Si no aparece el color será opaco.</a:t>
            </a: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Puede recibir:</a:t>
            </a:r>
          </a:p>
          <a:p>
            <a:pPr marL="457200" indent="-4572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Un valor de 0 a 255 o un porcentaje de 0% a 100% para los colores.</a:t>
            </a:r>
          </a:p>
          <a:p>
            <a:pPr marL="457200" indent="-4572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Un valor de 0 a 1 o un porcentaje de 0% a 100% para el canal alfa.</a:t>
            </a:r>
          </a:p>
        </p:txBody>
      </p:sp>
    </p:spTree>
    <p:extLst>
      <p:ext uri="{BB962C8B-B14F-4D97-AF65-F5344CB8AC3E}">
        <p14:creationId xmlns:p14="http://schemas.microsoft.com/office/powerpoint/2010/main" val="15600055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82760" y="254880"/>
            <a:ext cx="12534120" cy="135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s-ES" sz="4400" b="1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Función </a:t>
            </a:r>
            <a:r>
              <a:rPr lang="es-ES" sz="4400" b="1" strike="noStrike" spc="-1" dirty="0" err="1">
                <a:solidFill>
                  <a:srgbClr val="000000"/>
                </a:solidFill>
                <a:latin typeface="Noto Sans"/>
                <a:ea typeface="Noto Sans"/>
              </a:rPr>
              <a:t>rgb</a:t>
            </a:r>
            <a:r>
              <a:rPr lang="es-ES" sz="4400" b="1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 – Ejemplos</a:t>
            </a:r>
            <a:endParaRPr lang="es-E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CuadroTexto 1"/>
          <p:cNvSpPr/>
          <p:nvPr/>
        </p:nvSpPr>
        <p:spPr>
          <a:xfrm>
            <a:off x="482760" y="1282680"/>
            <a:ext cx="12473640" cy="603096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Algunos ejemplos de colores con la función </a:t>
            </a:r>
            <a:r>
              <a:rPr lang="es-ES" sz="2800" spc="-1" dirty="0" err="1">
                <a:solidFill>
                  <a:srgbClr val="000000"/>
                </a:solidFill>
                <a:latin typeface="Noto Sans"/>
                <a:ea typeface="Noto Sans"/>
              </a:rPr>
              <a:t>rgb</a:t>
            </a: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:</a:t>
            </a:r>
          </a:p>
          <a:p>
            <a:r>
              <a:rPr lang="en-US" sz="24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	color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2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rgb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255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4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	color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2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rgb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100%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0%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0%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4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	background-color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2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rgb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230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150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45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/ </a:t>
            </a:r>
            <a:r>
              <a:rPr lang="en-US" sz="2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20%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4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	background-color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2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rgb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90%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59%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18%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/ </a:t>
            </a:r>
            <a:r>
              <a:rPr lang="en-US" sz="2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20%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4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	background-color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2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rgb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90%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59%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18%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20%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s-ES" sz="2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 barra opcional */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Esta es la notación moderna. Es muy habitual ver la notación clásica con comas:</a:t>
            </a:r>
          </a:p>
          <a:p>
            <a:r>
              <a:rPr lang="en-US" sz="24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	color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2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rgb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255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4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	color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2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rgb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100%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0%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0%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4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	background-color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2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rgb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230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150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45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20%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4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	background-color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2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rgb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90%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59%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18%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20%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lang="es-ES" sz="2800" spc="-1" dirty="0">
              <a:solidFill>
                <a:srgbClr val="000000"/>
              </a:solidFill>
              <a:latin typeface="Noto Sans"/>
              <a:ea typeface="Noto Sans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En la notación clásica no se puede usar la barra (/).</a:t>
            </a: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No todas las notaciones están soportadas en todos los navegadores. </a:t>
            </a:r>
          </a:p>
        </p:txBody>
      </p:sp>
    </p:spTree>
    <p:extLst>
      <p:ext uri="{BB962C8B-B14F-4D97-AF65-F5344CB8AC3E}">
        <p14:creationId xmlns:p14="http://schemas.microsoft.com/office/powerpoint/2010/main" val="29830898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82760" y="254880"/>
            <a:ext cx="12534120" cy="135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s-ES" sz="4400" b="1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Función </a:t>
            </a:r>
            <a:r>
              <a:rPr lang="es-ES" sz="4400" b="1" strike="noStrike" spc="-1" dirty="0" err="1">
                <a:solidFill>
                  <a:srgbClr val="000000"/>
                </a:solidFill>
                <a:latin typeface="Noto Sans"/>
                <a:ea typeface="Noto Sans"/>
              </a:rPr>
              <a:t>rgba</a:t>
            </a:r>
            <a:endParaRPr lang="es-E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CuadroTexto 1"/>
          <p:cNvSpPr/>
          <p:nvPr/>
        </p:nvSpPr>
        <p:spPr>
          <a:xfrm>
            <a:off x="482760" y="1282680"/>
            <a:ext cx="12473640" cy="239920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La función </a:t>
            </a:r>
            <a:r>
              <a:rPr lang="es-ES" sz="2800" spc="-1" dirty="0" err="1">
                <a:solidFill>
                  <a:srgbClr val="000000"/>
                </a:solidFill>
                <a:latin typeface="Noto Sans"/>
                <a:ea typeface="Noto Sans"/>
              </a:rPr>
              <a:t>rgba</a:t>
            </a: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 es una versión antigua de </a:t>
            </a:r>
            <a:r>
              <a:rPr lang="es-ES" sz="2800" spc="-1" dirty="0" err="1">
                <a:solidFill>
                  <a:srgbClr val="000000"/>
                </a:solidFill>
                <a:latin typeface="Noto Sans"/>
                <a:ea typeface="Noto Sans"/>
              </a:rPr>
              <a:t>rgb</a:t>
            </a: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, que se usaba para poder especificar un canal alfa.</a:t>
            </a: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Desde la actualización de la función RGB para que use canales alfa, no deberíamos usar </a:t>
            </a:r>
            <a:r>
              <a:rPr lang="es-ES" sz="2800" spc="-1" dirty="0" err="1">
                <a:solidFill>
                  <a:srgbClr val="000000"/>
                </a:solidFill>
                <a:latin typeface="Noto Sans"/>
                <a:ea typeface="Noto Sans"/>
              </a:rPr>
              <a:t>rgba</a:t>
            </a: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, pero la seguiremos encontrando en mucho código "</a:t>
            </a:r>
            <a:r>
              <a:rPr lang="es-ES" sz="2800" spc="-1" dirty="0" err="1">
                <a:solidFill>
                  <a:srgbClr val="000000"/>
                </a:solidFill>
                <a:latin typeface="Noto Sans"/>
                <a:ea typeface="Noto Sans"/>
              </a:rPr>
              <a:t>legacy</a:t>
            </a: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".</a:t>
            </a:r>
          </a:p>
        </p:txBody>
      </p:sp>
    </p:spTree>
    <p:extLst>
      <p:ext uri="{BB962C8B-B14F-4D97-AF65-F5344CB8AC3E}">
        <p14:creationId xmlns:p14="http://schemas.microsoft.com/office/powerpoint/2010/main" val="6051470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11018</TotalTime>
  <Words>1308</Words>
  <Application>Microsoft Office PowerPoint</Application>
  <PresentationFormat>Personalizado</PresentationFormat>
  <Paragraphs>101</Paragraphs>
  <Slides>13</Slides>
  <Notes>13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13</vt:i4>
      </vt:variant>
    </vt:vector>
  </HeadingPairs>
  <TitlesOfParts>
    <vt:vector size="23" baseType="lpstr">
      <vt:lpstr>Arial</vt:lpstr>
      <vt:lpstr>Calibri</vt:lpstr>
      <vt:lpstr>Calibri Light</vt:lpstr>
      <vt:lpstr>Consolas</vt:lpstr>
      <vt:lpstr>Noto Sans</vt:lpstr>
      <vt:lpstr>Symbol</vt:lpstr>
      <vt:lpstr>Times New Roman</vt:lpstr>
      <vt:lpstr>Wingdings</vt:lpstr>
      <vt:lpstr>Office Theme</vt:lpstr>
      <vt:lpstr>Office Theme</vt:lpstr>
      <vt:lpstr>UT03 – CSS 4 – Colores</vt:lpstr>
      <vt:lpstr>Sintaxis CSS</vt:lpstr>
      <vt:lpstr>Propiedades más habituales</vt:lpstr>
      <vt:lpstr>Forma de codificar el color</vt:lpstr>
      <vt:lpstr>Colores en CSS</vt:lpstr>
      <vt:lpstr>Colores en CSS</vt:lpstr>
      <vt:lpstr>Función rgb</vt:lpstr>
      <vt:lpstr>Función rgb – Ejemplos</vt:lpstr>
      <vt:lpstr>Función rgba</vt:lpstr>
      <vt:lpstr>Colores especiales</vt:lpstr>
      <vt:lpstr>Gradientes (degradados)</vt:lpstr>
      <vt:lpstr>Gradientes</vt:lpstr>
      <vt:lpstr>Gradientes lineales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Impress</dc:title>
  <dc:subject/>
  <dc:creator>Familia López Lamela</dc:creator>
  <dc:description/>
  <cp:lastModifiedBy>Familia López Lamela</cp:lastModifiedBy>
  <cp:revision>95</cp:revision>
  <dcterms:created xsi:type="dcterms:W3CDTF">2020-03-19T01:13:35Z</dcterms:created>
  <dcterms:modified xsi:type="dcterms:W3CDTF">2023-12-28T00:42:32Z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20</vt:i4>
  </property>
  <property fmtid="{D5CDD505-2E9C-101B-9397-08002B2CF9AE}" pid="3" name="PresentationFormat">
    <vt:lpwstr>Personalizado</vt:lpwstr>
  </property>
  <property fmtid="{D5CDD505-2E9C-101B-9397-08002B2CF9AE}" pid="4" name="Slides">
    <vt:i4>20</vt:i4>
  </property>
</Properties>
</file>