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3"/>
  </p:notesMasterIdLst>
  <p:sldIdLst>
    <p:sldId id="256" r:id="rId3"/>
    <p:sldId id="303" r:id="rId4"/>
    <p:sldId id="296" r:id="rId5"/>
    <p:sldId id="297" r:id="rId6"/>
    <p:sldId id="258" r:id="rId7"/>
    <p:sldId id="311" r:id="rId8"/>
    <p:sldId id="305" r:id="rId9"/>
    <p:sldId id="307" r:id="rId10"/>
    <p:sldId id="306" r:id="rId11"/>
    <p:sldId id="300" r:id="rId12"/>
    <p:sldId id="308" r:id="rId13"/>
    <p:sldId id="309" r:id="rId14"/>
    <p:sldId id="299" r:id="rId15"/>
    <p:sldId id="295" r:id="rId16"/>
    <p:sldId id="310" r:id="rId17"/>
    <p:sldId id="312" r:id="rId18"/>
    <p:sldId id="293" r:id="rId19"/>
    <p:sldId id="280" r:id="rId20"/>
    <p:sldId id="284" r:id="rId21"/>
    <p:sldId id="283" r:id="rId22"/>
    <p:sldId id="285" r:id="rId23"/>
    <p:sldId id="286" r:id="rId24"/>
    <p:sldId id="287" r:id="rId25"/>
    <p:sldId id="289" r:id="rId26"/>
    <p:sldId id="290" r:id="rId27"/>
    <p:sldId id="292" r:id="rId28"/>
    <p:sldId id="291" r:id="rId29"/>
    <p:sldId id="288" r:id="rId30"/>
    <p:sldId id="281" r:id="rId31"/>
    <p:sldId id="282" r:id="rId32"/>
  </p:sldIdLst>
  <p:sldSz cx="13439775" cy="7559675"/>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6274" autoAdjust="0"/>
  </p:normalViewPr>
  <p:slideViewPr>
    <p:cSldViewPr snapToGrid="0">
      <p:cViewPr varScale="1">
        <p:scale>
          <a:sx n="53" d="100"/>
          <a:sy n="53" d="100"/>
        </p:scale>
        <p:origin x="102" y="108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85"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43B74DF7-E64D-441E-A1FE-BA58F3FBE691}"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sldNum" idx="10"/>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19A00BB6-1805-4BF7-9182-F420BAAB72B9}" type="slidenum">
              <a:rPr lang="es-ES" sz="1400" b="0" strike="noStrike" spc="-1">
                <a:latin typeface="Noto Sans"/>
                <a:ea typeface="DejaVu Sans"/>
              </a:rPr>
              <a:t>1</a:t>
            </a:fld>
            <a:endParaRPr lang="en-US" sz="1400" b="0" strike="noStrike" spc="-1">
              <a:latin typeface="Times New Roman"/>
            </a:endParaRPr>
          </a:p>
        </p:txBody>
      </p:sp>
      <p:sp>
        <p:nvSpPr>
          <p:cNvPr id="135" name="PlaceHolder 2"/>
          <p:cNvSpPr>
            <a:spLocks noGrp="1" noRot="1" noChangeAspect="1"/>
          </p:cNvSpPr>
          <p:nvPr>
            <p:ph type="sldImg"/>
          </p:nvPr>
        </p:nvSpPr>
        <p:spPr>
          <a:xfrm>
            <a:off x="215900" y="812800"/>
            <a:ext cx="7126288" cy="4008438"/>
          </a:xfrm>
          <a:prstGeom prst="rect">
            <a:avLst/>
          </a:prstGeom>
          <a:ln w="0">
            <a:noFill/>
          </a:ln>
        </p:spPr>
      </p:sp>
      <p:sp>
        <p:nvSpPr>
          <p:cNvPr id="136"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10</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824714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11</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308915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12</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719039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13</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587912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14</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899973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15</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904711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16</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016291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17</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788206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18</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4238394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19</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270256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492854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20</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219026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21</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138372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22</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427043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23</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996033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24</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612553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25</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518028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26</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416425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27</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66040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28</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536768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29</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906096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3</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773373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30</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819572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4</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181640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5</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281631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6</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544404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7</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416394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8</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998920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9</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035816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923D68B-C461-4EE1-8C5D-AB34F58ECF00}"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7" name="PlaceHolder 2"/>
          <p:cNvSpPr>
            <a:spLocks noGrp="1"/>
          </p:cNvSpPr>
          <p:nvPr>
            <p:ph/>
          </p:nvPr>
        </p:nvSpPr>
        <p:spPr>
          <a:xfrm>
            <a:off x="671760" y="176868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8" name="PlaceHolder 3"/>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2961E18-1B86-4FB6-BBD9-E4DB195240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0"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1"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2"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3" name="PlaceHolder 5"/>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A37C5AF-A56B-4CA1-BE73-1CC78485A780}"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5" name="PlaceHolder 2"/>
          <p:cNvSpPr>
            <a:spLocks noGrp="1"/>
          </p:cNvSpPr>
          <p:nvPr>
            <p:ph/>
          </p:nvPr>
        </p:nvSpPr>
        <p:spPr>
          <a:xfrm>
            <a:off x="6717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6" name="PlaceHolder 3"/>
          <p:cNvSpPr>
            <a:spLocks noGrp="1"/>
          </p:cNvSpPr>
          <p:nvPr>
            <p:ph/>
          </p:nvPr>
        </p:nvSpPr>
        <p:spPr>
          <a:xfrm>
            <a:off x="47613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7" name="PlaceHolder 4"/>
          <p:cNvSpPr>
            <a:spLocks noGrp="1"/>
          </p:cNvSpPr>
          <p:nvPr>
            <p:ph/>
          </p:nvPr>
        </p:nvSpPr>
        <p:spPr>
          <a:xfrm>
            <a:off x="88509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8" name="PlaceHolder 5"/>
          <p:cNvSpPr>
            <a:spLocks noGrp="1"/>
          </p:cNvSpPr>
          <p:nvPr>
            <p:ph/>
          </p:nvPr>
        </p:nvSpPr>
        <p:spPr>
          <a:xfrm>
            <a:off x="6717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9" name="PlaceHolder 6"/>
          <p:cNvSpPr>
            <a:spLocks noGrp="1"/>
          </p:cNvSpPr>
          <p:nvPr>
            <p:ph/>
          </p:nvPr>
        </p:nvSpPr>
        <p:spPr>
          <a:xfrm>
            <a:off x="47613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0" name="PlaceHolder 7"/>
          <p:cNvSpPr>
            <a:spLocks noGrp="1"/>
          </p:cNvSpPr>
          <p:nvPr>
            <p:ph/>
          </p:nvPr>
        </p:nvSpPr>
        <p:spPr>
          <a:xfrm>
            <a:off x="88509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4CDFD80-CE5C-4B30-A729-384972449E51}"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3D4D71C3-14E4-4461-ABA8-CDF7179DDF40}"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7" name="PlaceHolder 2"/>
          <p:cNvSpPr>
            <a:spLocks noGrp="1"/>
          </p:cNvSpPr>
          <p:nvPr>
            <p:ph type="subTitle"/>
          </p:nvPr>
        </p:nvSpPr>
        <p:spPr>
          <a:xfrm>
            <a:off x="671760" y="1768680"/>
            <a:ext cx="12095280" cy="4384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B8DAB65-D23C-46CF-A632-5EEE93285E48}"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9"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87D187F-163D-4EEB-9F56-3DC073979ABC}"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51"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2"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D5C489D-A684-4800-B154-E17FB0583E88}"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59D094D-52F4-402E-8F89-6A5AA321B056}"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71760" y="301320"/>
            <a:ext cx="12095280" cy="58503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2F52D02-EF3B-4FE7-A043-285D3A3ECF49}"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56"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7"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8"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2AB8007-AD3F-40A2-B9F6-39FFC6A8F08A}"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 name="PlaceHolder 2"/>
          <p:cNvSpPr>
            <a:spLocks noGrp="1"/>
          </p:cNvSpPr>
          <p:nvPr>
            <p:ph type="subTitle"/>
          </p:nvPr>
        </p:nvSpPr>
        <p:spPr>
          <a:xfrm>
            <a:off x="671760" y="1768680"/>
            <a:ext cx="12095280" cy="4384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A109C478-0B8B-45E8-B175-09C8697BE956}" type="slidenum">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0"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1"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2" name="PlaceHolder 4"/>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77E7885-008B-459D-AF04-C4C29ECA5DC0}"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4"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5"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6" name="PlaceHolder 4"/>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1882B94-CB2D-414D-B337-A23B7EC86762}"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8" name="PlaceHolder 2"/>
          <p:cNvSpPr>
            <a:spLocks noGrp="1"/>
          </p:cNvSpPr>
          <p:nvPr>
            <p:ph/>
          </p:nvPr>
        </p:nvSpPr>
        <p:spPr>
          <a:xfrm>
            <a:off x="671760" y="176868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9" name="PlaceHolder 3"/>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FC52EDB-7319-4C2C-BC33-C4D230C4AACC}"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71"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2"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3"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4" name="PlaceHolder 5"/>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E86DA7F2-DA03-4C16-96F4-F659B99501CE}"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76" name="PlaceHolder 2"/>
          <p:cNvSpPr>
            <a:spLocks noGrp="1"/>
          </p:cNvSpPr>
          <p:nvPr>
            <p:ph/>
          </p:nvPr>
        </p:nvSpPr>
        <p:spPr>
          <a:xfrm>
            <a:off x="6717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7" name="PlaceHolder 3"/>
          <p:cNvSpPr>
            <a:spLocks noGrp="1"/>
          </p:cNvSpPr>
          <p:nvPr>
            <p:ph/>
          </p:nvPr>
        </p:nvSpPr>
        <p:spPr>
          <a:xfrm>
            <a:off x="47613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8" name="PlaceHolder 4"/>
          <p:cNvSpPr>
            <a:spLocks noGrp="1"/>
          </p:cNvSpPr>
          <p:nvPr>
            <p:ph/>
          </p:nvPr>
        </p:nvSpPr>
        <p:spPr>
          <a:xfrm>
            <a:off x="88509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9" name="PlaceHolder 5"/>
          <p:cNvSpPr>
            <a:spLocks noGrp="1"/>
          </p:cNvSpPr>
          <p:nvPr>
            <p:ph/>
          </p:nvPr>
        </p:nvSpPr>
        <p:spPr>
          <a:xfrm>
            <a:off x="6717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80" name="PlaceHolder 6"/>
          <p:cNvSpPr>
            <a:spLocks noGrp="1"/>
          </p:cNvSpPr>
          <p:nvPr>
            <p:ph/>
          </p:nvPr>
        </p:nvSpPr>
        <p:spPr>
          <a:xfrm>
            <a:off x="47613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81" name="PlaceHolder 7"/>
          <p:cNvSpPr>
            <a:spLocks noGrp="1"/>
          </p:cNvSpPr>
          <p:nvPr>
            <p:ph/>
          </p:nvPr>
        </p:nvSpPr>
        <p:spPr>
          <a:xfrm>
            <a:off x="88509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56C57C64-5BAB-48BF-BFF9-82D4FF205315}"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8"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DC72B47-5A18-401F-8D32-F2872BF71F14}"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0"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1"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1B0F795-E28B-4BFF-9D03-5408933356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D939157-F857-450B-85C1-E460D19459E5}"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71760" y="301320"/>
            <a:ext cx="12095280" cy="58503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B5F6E8B-A8AA-4A80-80A5-C80800AA03C8}"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5"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6"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7"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CBCE0D1-A4E8-4278-9D76-6A9C6C655B8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9"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0"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1" name="PlaceHolder 4"/>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8819497-6725-4572-9810-53A0AC3C6E45}"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3"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4"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5" name="PlaceHolder 4"/>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ECEE967-FC56-423E-B4E2-C0F9A06BC5A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idx="1"/>
          </p:nvPr>
        </p:nvSpPr>
        <p:spPr>
          <a:xfrm>
            <a:off x="924120" y="7006680"/>
            <a:ext cx="3023640" cy="40212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6" name="PlaceHolder 2"/>
          <p:cNvSpPr>
            <a:spLocks noGrp="1"/>
          </p:cNvSpPr>
          <p:nvPr>
            <p:ph type="ftr" idx="2"/>
          </p:nvPr>
        </p:nvSpPr>
        <p:spPr>
          <a:xfrm>
            <a:off x="4451760" y="7006680"/>
            <a:ext cx="4535640" cy="40212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 name="PlaceHolder 3"/>
          <p:cNvSpPr>
            <a:spLocks noGrp="1"/>
          </p:cNvSpPr>
          <p:nvPr>
            <p:ph type="sldNum" idx="3"/>
          </p:nvPr>
        </p:nvSpPr>
        <p:spPr>
          <a:xfrm>
            <a:off x="9491760" y="7006680"/>
            <a:ext cx="3023640" cy="402120"/>
          </a:xfrm>
          <a:prstGeom prst="rect">
            <a:avLst/>
          </a:prstGeom>
          <a:noFill/>
          <a:ln w="0">
            <a:noFill/>
          </a:ln>
        </p:spPr>
        <p:txBody>
          <a:bodyPr anchor="ctr">
            <a:noAutofit/>
          </a:bodyPr>
          <a:lstStyle>
            <a:lvl1pPr algn="r">
              <a:lnSpc>
                <a:spcPct val="100000"/>
              </a:lnSpc>
              <a:buNone/>
              <a:defRPr lang="es-ES" sz="1320" b="0" strike="noStrike" spc="-1">
                <a:solidFill>
                  <a:srgbClr val="8B8B8B"/>
                </a:solidFill>
                <a:latin typeface="Calibri"/>
              </a:defRPr>
            </a:lvl1pPr>
          </a:lstStyle>
          <a:p>
            <a:pPr algn="r">
              <a:lnSpc>
                <a:spcPct val="100000"/>
              </a:lnSpc>
              <a:buNone/>
            </a:pPr>
            <a:fld id="{4E10367A-9B2A-4DDD-9B19-EFBFFBF775FC}" type="slidenum">
              <a:rPr lang="es-ES" sz="1320" b="0" strike="noStrike" spc="-1">
                <a:solidFill>
                  <a:srgbClr val="8B8B8B"/>
                </a:solidFill>
                <a:latin typeface="Calibri"/>
              </a:rPr>
              <a:t>‹Nº›</a:t>
            </a:fld>
            <a:r>
              <a:rPr lang="es-ES" sz="1320" b="0" strike="noStrike" spc="-1">
                <a:solidFill>
                  <a:srgbClr val="8B8B8B"/>
                </a:solidFill>
                <a:latin typeface="Calibri"/>
              </a:rPr>
              <a:t> /</a:t>
            </a:r>
            <a:endParaRPr lang="en-US" sz="1320" b="0" strike="noStrike" spc="-1">
              <a:latin typeface="Times New Roman"/>
            </a:endParaRPr>
          </a:p>
        </p:txBody>
      </p:sp>
      <p:sp>
        <p:nvSpPr>
          <p:cNvPr id="3" name="PlaceHolder 4"/>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671760" y="1768680"/>
            <a:ext cx="12095280" cy="43840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308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s-ES" sz="221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s-ES" sz="1979"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s-ES" sz="1979"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dt" idx="4"/>
          </p:nvPr>
        </p:nvSpPr>
        <p:spPr>
          <a:xfrm>
            <a:off x="924120" y="7006680"/>
            <a:ext cx="3023640" cy="40212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2" name="PlaceHolder 2"/>
          <p:cNvSpPr>
            <a:spLocks noGrp="1"/>
          </p:cNvSpPr>
          <p:nvPr>
            <p:ph type="ftr" idx="5"/>
          </p:nvPr>
        </p:nvSpPr>
        <p:spPr>
          <a:xfrm>
            <a:off x="4451760" y="7006680"/>
            <a:ext cx="4535640" cy="40212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3" name="PlaceHolder 3"/>
          <p:cNvSpPr>
            <a:spLocks noGrp="1"/>
          </p:cNvSpPr>
          <p:nvPr>
            <p:ph type="sldNum" idx="6"/>
          </p:nvPr>
        </p:nvSpPr>
        <p:spPr>
          <a:xfrm>
            <a:off x="9491760" y="7006680"/>
            <a:ext cx="3023640" cy="402120"/>
          </a:xfrm>
          <a:prstGeom prst="rect">
            <a:avLst/>
          </a:prstGeom>
          <a:noFill/>
          <a:ln w="0">
            <a:noFill/>
          </a:ln>
        </p:spPr>
        <p:txBody>
          <a:bodyPr anchor="ctr">
            <a:noAutofit/>
          </a:bodyPr>
          <a:lstStyle>
            <a:lvl1pPr algn="r">
              <a:lnSpc>
                <a:spcPct val="100000"/>
              </a:lnSpc>
              <a:buNone/>
              <a:defRPr lang="es-ES" sz="1320" b="0" strike="noStrike" spc="-1">
                <a:solidFill>
                  <a:srgbClr val="8B8B8B"/>
                </a:solidFill>
                <a:latin typeface="Calibri"/>
              </a:defRPr>
            </a:lvl1pPr>
          </a:lstStyle>
          <a:p>
            <a:pPr algn="r">
              <a:lnSpc>
                <a:spcPct val="100000"/>
              </a:lnSpc>
              <a:buNone/>
            </a:pPr>
            <a:fld id="{4FAB5BBE-97FF-4F0B-BB66-A1B521C3A143}" type="slidenum">
              <a:rPr lang="es-ES" sz="1320" b="0" strike="noStrike" spc="-1">
                <a:solidFill>
                  <a:srgbClr val="8B8B8B"/>
                </a:solidFill>
                <a:latin typeface="Calibri"/>
              </a:rPr>
              <a:t>‹Nº›</a:t>
            </a:fld>
            <a:r>
              <a:rPr lang="es-ES" sz="1320" b="0" strike="noStrike" spc="-1">
                <a:solidFill>
                  <a:srgbClr val="8B8B8B"/>
                </a:solidFill>
                <a:latin typeface="Calibri"/>
              </a:rPr>
              <a:t> /</a:t>
            </a:r>
            <a:endParaRPr lang="en-US" sz="1320" b="0" strike="noStrike" spc="-1">
              <a:latin typeface="Times New Roman"/>
            </a:endParaRPr>
          </a:p>
        </p:txBody>
      </p:sp>
      <p:sp>
        <p:nvSpPr>
          <p:cNvPr id="44" name="PlaceHolder 4"/>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edit the title text format</a:t>
            </a:r>
          </a:p>
        </p:txBody>
      </p:sp>
      <p:sp>
        <p:nvSpPr>
          <p:cNvPr id="45" name="PlaceHolder 5"/>
          <p:cNvSpPr>
            <a:spLocks noGrp="1"/>
          </p:cNvSpPr>
          <p:nvPr>
            <p:ph type="body"/>
          </p:nvPr>
        </p:nvSpPr>
        <p:spPr>
          <a:xfrm>
            <a:off x="671760" y="1768680"/>
            <a:ext cx="12095280" cy="43840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308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s-ES" sz="221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s-ES" sz="1979"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s-ES" sz="1979"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s/docs/Web/CSS/CSS_box_model/Mastering_margin_collapsing"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915120" y="4730040"/>
            <a:ext cx="11609280" cy="1660320"/>
          </a:xfrm>
          <a:prstGeom prst="rect">
            <a:avLst/>
          </a:prstGeom>
          <a:noFill/>
          <a:ln w="0">
            <a:noFill/>
          </a:ln>
        </p:spPr>
        <p:txBody>
          <a:bodyPr anchor="ctr">
            <a:noAutofit/>
          </a:bodyPr>
          <a:lstStyle/>
          <a:p>
            <a:pPr>
              <a:lnSpc>
                <a:spcPct val="90000"/>
              </a:lnSpc>
              <a:buNone/>
            </a:pPr>
            <a:r>
              <a:rPr lang="es-ES" sz="4000" b="0" strike="noStrike" spc="-1" dirty="0" err="1">
                <a:solidFill>
                  <a:srgbClr val="000000"/>
                </a:solidFill>
                <a:latin typeface="Noto Sans"/>
                <a:ea typeface="Noto Sans"/>
              </a:rPr>
              <a:t>UT03</a:t>
            </a:r>
            <a:r>
              <a:rPr lang="es-ES" sz="4000" b="0" strike="noStrike" spc="-1" dirty="0">
                <a:solidFill>
                  <a:srgbClr val="000000"/>
                </a:solidFill>
                <a:latin typeface="Noto Sans"/>
                <a:ea typeface="Noto Sans"/>
              </a:rPr>
              <a:t> – </a:t>
            </a:r>
            <a:r>
              <a:rPr lang="es-ES" sz="3600" b="0" strike="noStrike" spc="-1" dirty="0">
                <a:solidFill>
                  <a:srgbClr val="000000"/>
                </a:solidFill>
                <a:latin typeface="Noto Sans"/>
                <a:ea typeface="Noto Sans"/>
              </a:rPr>
              <a:t>CSS</a:t>
            </a:r>
            <a:br>
              <a:rPr sz="4000" dirty="0"/>
            </a:br>
            <a:r>
              <a:rPr lang="es-ES" sz="2800" spc="-1" dirty="0">
                <a:solidFill>
                  <a:srgbClr val="000000"/>
                </a:solidFill>
                <a:latin typeface="Noto Sans"/>
                <a:ea typeface="Noto Sans"/>
              </a:rPr>
              <a:t>5</a:t>
            </a:r>
            <a:r>
              <a:rPr lang="es-ES" sz="2800" b="0" strike="noStrike" spc="-1" dirty="0">
                <a:solidFill>
                  <a:srgbClr val="000000"/>
                </a:solidFill>
                <a:latin typeface="Noto Sans"/>
                <a:ea typeface="Noto Sans"/>
              </a:rPr>
              <a:t> – Modelo de caja - Valores y u</a:t>
            </a:r>
            <a:r>
              <a:rPr lang="es-ES" sz="2800" spc="-1" dirty="0">
                <a:solidFill>
                  <a:srgbClr val="000000"/>
                </a:solidFill>
                <a:latin typeface="Noto Sans"/>
                <a:ea typeface="Noto Sans"/>
              </a:rPr>
              <a:t>nidades</a:t>
            </a:r>
            <a:endParaRPr lang="es-ES" sz="2800" b="0" strike="noStrike" spc="-1" dirty="0">
              <a:solidFill>
                <a:srgbClr val="000000"/>
              </a:solidFill>
              <a:latin typeface="Calibri"/>
            </a:endParaRPr>
          </a:p>
        </p:txBody>
      </p:sp>
      <p:sp>
        <p:nvSpPr>
          <p:cNvPr id="89" name="PlaceHolder 2"/>
          <p:cNvSpPr>
            <a:spLocks noGrp="1"/>
          </p:cNvSpPr>
          <p:nvPr>
            <p:ph type="subTitle"/>
          </p:nvPr>
        </p:nvSpPr>
        <p:spPr>
          <a:xfrm>
            <a:off x="0" y="411120"/>
            <a:ext cx="13439520" cy="982080"/>
          </a:xfrm>
          <a:prstGeom prst="rect">
            <a:avLst/>
          </a:prstGeom>
          <a:noFill/>
          <a:ln w="0">
            <a:noFill/>
          </a:ln>
        </p:spPr>
        <p:txBody>
          <a:bodyPr anchor="ctr">
            <a:noAutofit/>
          </a:bodyPr>
          <a:lstStyle/>
          <a:p>
            <a:pPr algn="ctr">
              <a:lnSpc>
                <a:spcPct val="90000"/>
              </a:lnSpc>
              <a:spcBef>
                <a:spcPts val="1103"/>
              </a:spcBef>
              <a:buNone/>
              <a:tabLst>
                <a:tab pos="0" algn="l"/>
              </a:tabLst>
            </a:pPr>
            <a:r>
              <a:rPr lang="es-ES" sz="4400" b="1" strike="noStrike" spc="-1" dirty="0">
                <a:solidFill>
                  <a:srgbClr val="000000"/>
                </a:solidFill>
                <a:latin typeface="Noto Sans"/>
                <a:ea typeface="Noto Sans"/>
              </a:rPr>
              <a:t>Lenguajes de marcas y sistemas </a:t>
            </a:r>
            <a:br>
              <a:rPr sz="4400" dirty="0"/>
            </a:br>
            <a:r>
              <a:rPr lang="es-ES" sz="4400" b="1" strike="noStrike" spc="-1" dirty="0">
                <a:solidFill>
                  <a:srgbClr val="000000"/>
                </a:solidFill>
                <a:latin typeface="Noto Sans"/>
                <a:ea typeface="Noto Sans"/>
              </a:rPr>
              <a:t>de gestión de la información</a:t>
            </a:r>
            <a:endParaRPr lang="en-US" sz="4400" b="0" strike="noStrike" spc="-1" dirty="0">
              <a:latin typeface="Arial"/>
            </a:endParaRPr>
          </a:p>
        </p:txBody>
      </p:sp>
      <p:sp>
        <p:nvSpPr>
          <p:cNvPr id="90" name="CuadroTexto 3"/>
          <p:cNvSpPr/>
          <p:nvPr/>
        </p:nvSpPr>
        <p:spPr>
          <a:xfrm>
            <a:off x="2404440" y="6267960"/>
            <a:ext cx="8567640" cy="982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buNone/>
            </a:pPr>
            <a:r>
              <a:rPr lang="es-ES" sz="2000" b="0" strike="noStrike" spc="-1">
                <a:solidFill>
                  <a:srgbClr val="000000"/>
                </a:solidFill>
                <a:latin typeface="Calibri Light"/>
                <a:ea typeface="DejaVu Sans"/>
              </a:rPr>
              <a:t>IES Clara del Rey – Madrid</a:t>
            </a:r>
            <a:endParaRPr lang="en-US" sz="2000" b="0" strike="noStrike" spc="-1">
              <a:latin typeface="Arial"/>
            </a:endParaRPr>
          </a:p>
        </p:txBody>
      </p:sp>
      <p:pic>
        <p:nvPicPr>
          <p:cNvPr id="91" name="Imagen 5" descr="Texto&#10;&#10;Descripción generada automáticamente con confianza media"/>
          <p:cNvPicPr/>
          <p:nvPr/>
        </p:nvPicPr>
        <p:blipFill>
          <a:blip r:embed="rId3"/>
          <a:stretch/>
        </p:blipFill>
        <p:spPr>
          <a:xfrm>
            <a:off x="4641840" y="1677240"/>
            <a:ext cx="4155480" cy="27687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Modelo de caja clásico</a:t>
            </a:r>
            <a:endParaRPr lang="es-ES" sz="4400" b="0" strike="noStrike" spc="-1" dirty="0">
              <a:solidFill>
                <a:srgbClr val="000000"/>
              </a:solidFill>
              <a:latin typeface="Calibri"/>
            </a:endParaRPr>
          </a:p>
        </p:txBody>
      </p:sp>
      <p:sp>
        <p:nvSpPr>
          <p:cNvPr id="93" name="CuadroTexto 1"/>
          <p:cNvSpPr/>
          <p:nvPr/>
        </p:nvSpPr>
        <p:spPr>
          <a:xfrm>
            <a:off x="482760" y="1282680"/>
            <a:ext cx="12473640" cy="58770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En el modelo de caja clásico, cuando damos ancho o alto (propiedades </a:t>
            </a:r>
            <a:r>
              <a:rPr lang="es-ES" sz="2800" spc="-1" dirty="0" err="1">
                <a:solidFill>
                  <a:srgbClr val="000000"/>
                </a:solidFill>
                <a:latin typeface="Noto Sans"/>
                <a:ea typeface="Noto Sans"/>
              </a:rPr>
              <a:t>width</a:t>
            </a:r>
            <a:r>
              <a:rPr lang="es-ES" sz="2800" spc="-1" dirty="0">
                <a:solidFill>
                  <a:srgbClr val="000000"/>
                </a:solidFill>
                <a:latin typeface="Noto Sans"/>
                <a:ea typeface="Noto Sans"/>
              </a:rPr>
              <a:t> o </a:t>
            </a:r>
            <a:r>
              <a:rPr lang="es-ES" sz="2800" spc="-1" dirty="0" err="1">
                <a:solidFill>
                  <a:srgbClr val="000000"/>
                </a:solidFill>
                <a:latin typeface="Noto Sans"/>
                <a:ea typeface="Noto Sans"/>
              </a:rPr>
              <a:t>height</a:t>
            </a:r>
            <a:r>
              <a:rPr lang="es-ES" sz="2800" spc="-1" dirty="0">
                <a:solidFill>
                  <a:srgbClr val="000000"/>
                </a:solidFill>
                <a:latin typeface="Noto Sans"/>
                <a:ea typeface="Noto Sans"/>
              </a:rPr>
              <a:t>) estamos dando el tamaño al contenido. </a:t>
            </a:r>
          </a:p>
          <a:p>
            <a:pPr>
              <a:lnSpc>
                <a:spcPct val="100000"/>
              </a:lnSpc>
              <a:spcBef>
                <a:spcPts val="601"/>
              </a:spcBef>
              <a:spcAft>
                <a:spcPts val="601"/>
              </a:spcAft>
            </a:pPr>
            <a:r>
              <a:rPr lang="es-ES" sz="2800" spc="-1" dirty="0">
                <a:solidFill>
                  <a:srgbClr val="000000"/>
                </a:solidFill>
                <a:latin typeface="Noto Sans"/>
                <a:ea typeface="Noto Sans"/>
              </a:rPr>
              <a:t>El elemento ocupará, además del ancho y alto indicado, el espacio indicado para </a:t>
            </a:r>
            <a:r>
              <a:rPr lang="es-ES" sz="2800" spc="-1" dirty="0" err="1">
                <a:solidFill>
                  <a:srgbClr val="000000"/>
                </a:solidFill>
                <a:latin typeface="Noto Sans"/>
                <a:ea typeface="Noto Sans"/>
              </a:rPr>
              <a:t>padding</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border</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margin</a:t>
            </a:r>
            <a:r>
              <a:rPr lang="es-ES" sz="2800" spc="-1" dirty="0">
                <a:solidFill>
                  <a:srgbClr val="000000"/>
                </a:solidFill>
                <a:latin typeface="Noto Sans"/>
                <a:ea typeface="Noto Sans"/>
              </a:rPr>
              <a:t>.</a:t>
            </a:r>
          </a:p>
          <a:p>
            <a:pPr>
              <a:lnSpc>
                <a:spcPct val="100000"/>
              </a:lnSpc>
              <a:spcBef>
                <a:spcPts val="601"/>
              </a:spcBef>
              <a:spcAft>
                <a:spcPts val="601"/>
              </a:spcAft>
            </a:pPr>
            <a:r>
              <a:rPr lang="es-ES" sz="2400" spc="-1" dirty="0">
                <a:solidFill>
                  <a:schemeClr val="accent1">
                    <a:lumMod val="75000"/>
                  </a:schemeClr>
                </a:solidFill>
                <a:latin typeface="Consolas" panose="020B0609020204030204" pitchFamily="49" charset="0"/>
                <a:ea typeface="Noto Sans"/>
              </a:rPr>
              <a:t>.caja-</a:t>
            </a:r>
            <a:r>
              <a:rPr lang="es-ES" sz="2400" spc="-1" dirty="0" err="1">
                <a:solidFill>
                  <a:schemeClr val="accent1">
                    <a:lumMod val="75000"/>
                  </a:schemeClr>
                </a:solidFill>
                <a:latin typeface="Consolas" panose="020B0609020204030204" pitchFamily="49" charset="0"/>
                <a:ea typeface="Noto Sans"/>
              </a:rPr>
              <a:t>clasica</a:t>
            </a:r>
            <a:r>
              <a:rPr lang="es-ES" sz="2400" spc="-1" dirty="0">
                <a:solidFill>
                  <a:schemeClr val="accent1">
                    <a:lumMod val="75000"/>
                  </a:schemeClr>
                </a:solidFill>
                <a:latin typeface="Consolas" panose="020B0609020204030204" pitchFamily="49" charset="0"/>
                <a:ea typeface="Noto Sans"/>
              </a:rPr>
              <a:t> {</a:t>
            </a:r>
            <a:br>
              <a:rPr lang="es-ES" sz="2400" spc="-1" dirty="0">
                <a:solidFill>
                  <a:schemeClr val="accent1">
                    <a:lumMod val="75000"/>
                  </a:schemeClr>
                </a:solidFill>
                <a:latin typeface="Consolas" panose="020B0609020204030204" pitchFamily="49" charset="0"/>
                <a:ea typeface="Noto Sans"/>
              </a:rPr>
            </a:b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width</a:t>
            </a: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350px</a:t>
            </a:r>
            <a:r>
              <a:rPr lang="es-ES" sz="2400" spc="-1" dirty="0">
                <a:solidFill>
                  <a:schemeClr val="accent1">
                    <a:lumMod val="75000"/>
                  </a:schemeClr>
                </a:solidFill>
                <a:latin typeface="Consolas" panose="020B0609020204030204" pitchFamily="49" charset="0"/>
                <a:ea typeface="Noto Sans"/>
              </a:rPr>
              <a:t>;</a:t>
            </a:r>
            <a:br>
              <a:rPr lang="es-ES" sz="2400" spc="-1" dirty="0">
                <a:solidFill>
                  <a:schemeClr val="accent1">
                    <a:lumMod val="75000"/>
                  </a:schemeClr>
                </a:solidFill>
                <a:latin typeface="Consolas" panose="020B0609020204030204" pitchFamily="49" charset="0"/>
                <a:ea typeface="Noto Sans"/>
              </a:rPr>
            </a:b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height</a:t>
            </a: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150px</a:t>
            </a:r>
            <a:r>
              <a:rPr lang="es-ES" sz="2400" spc="-1" dirty="0">
                <a:solidFill>
                  <a:schemeClr val="accent1">
                    <a:lumMod val="75000"/>
                  </a:schemeClr>
                </a:solidFill>
                <a:latin typeface="Consolas" panose="020B0609020204030204" pitchFamily="49" charset="0"/>
                <a:ea typeface="Noto Sans"/>
              </a:rPr>
              <a:t>;</a:t>
            </a:r>
            <a:br>
              <a:rPr lang="es-ES" sz="2400" spc="-1" dirty="0">
                <a:solidFill>
                  <a:schemeClr val="accent1">
                    <a:lumMod val="75000"/>
                  </a:schemeClr>
                </a:solidFill>
                <a:latin typeface="Consolas" panose="020B0609020204030204" pitchFamily="49" charset="0"/>
                <a:ea typeface="Noto Sans"/>
              </a:rPr>
            </a:b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margin</a:t>
            </a: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10px</a:t>
            </a:r>
            <a:r>
              <a:rPr lang="es-ES" sz="2400" spc="-1" dirty="0">
                <a:solidFill>
                  <a:schemeClr val="accent1">
                    <a:lumMod val="75000"/>
                  </a:schemeClr>
                </a:solidFill>
                <a:latin typeface="Consolas" panose="020B0609020204030204" pitchFamily="49" charset="0"/>
                <a:ea typeface="Noto Sans"/>
              </a:rPr>
              <a:t>;</a:t>
            </a:r>
            <a:br>
              <a:rPr lang="es-ES" sz="2400" spc="-1" dirty="0">
                <a:solidFill>
                  <a:schemeClr val="accent1">
                    <a:lumMod val="75000"/>
                  </a:schemeClr>
                </a:solidFill>
                <a:latin typeface="Consolas" panose="020B0609020204030204" pitchFamily="49" charset="0"/>
                <a:ea typeface="Noto Sans"/>
              </a:rPr>
            </a:b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padding</a:t>
            </a: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25px</a:t>
            </a:r>
            <a:r>
              <a:rPr lang="es-ES" sz="2400" spc="-1" dirty="0">
                <a:solidFill>
                  <a:schemeClr val="accent1">
                    <a:lumMod val="75000"/>
                  </a:schemeClr>
                </a:solidFill>
                <a:latin typeface="Consolas" panose="020B0609020204030204" pitchFamily="49" charset="0"/>
                <a:ea typeface="Noto Sans"/>
              </a:rPr>
              <a:t>;</a:t>
            </a:r>
            <a:br>
              <a:rPr lang="es-ES" sz="2400" spc="-1" dirty="0">
                <a:solidFill>
                  <a:schemeClr val="accent1">
                    <a:lumMod val="75000"/>
                  </a:schemeClr>
                </a:solidFill>
                <a:latin typeface="Consolas" panose="020B0609020204030204" pitchFamily="49" charset="0"/>
                <a:ea typeface="Noto Sans"/>
              </a:rPr>
            </a:b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border</a:t>
            </a: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5px</a:t>
            </a: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solid</a:t>
            </a: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black</a:t>
            </a:r>
            <a:r>
              <a:rPr lang="es-ES" sz="2400" spc="-1" dirty="0">
                <a:solidFill>
                  <a:schemeClr val="accent1">
                    <a:lumMod val="75000"/>
                  </a:schemeClr>
                </a:solidFill>
                <a:latin typeface="Consolas" panose="020B0609020204030204" pitchFamily="49" charset="0"/>
                <a:ea typeface="Noto Sans"/>
              </a:rPr>
              <a:t>;</a:t>
            </a:r>
            <a:br>
              <a:rPr lang="es-ES" sz="2400" spc="-1" dirty="0">
                <a:solidFill>
                  <a:schemeClr val="accent1">
                    <a:lumMod val="75000"/>
                  </a:schemeClr>
                </a:solidFill>
                <a:latin typeface="Consolas" panose="020B0609020204030204" pitchFamily="49" charset="0"/>
                <a:ea typeface="Noto Sans"/>
              </a:rPr>
            </a:br>
            <a:r>
              <a:rPr lang="es-ES" sz="2400" spc="-1" dirty="0">
                <a:solidFill>
                  <a:schemeClr val="accent1">
                    <a:lumMod val="75000"/>
                  </a:schemeClr>
                </a:solidFill>
                <a:latin typeface="Consolas" panose="020B0609020204030204" pitchFamily="49" charset="0"/>
                <a:ea typeface="Noto Sans"/>
              </a:rPr>
              <a:t>}</a:t>
            </a:r>
          </a:p>
          <a:p>
            <a:pPr>
              <a:lnSpc>
                <a:spcPct val="100000"/>
              </a:lnSpc>
              <a:spcBef>
                <a:spcPts val="601"/>
              </a:spcBef>
              <a:spcAft>
                <a:spcPts val="601"/>
              </a:spcAft>
            </a:pPr>
            <a:r>
              <a:rPr kumimoji="0" lang="es-ES" sz="2800" b="0" i="0" u="none" strike="noStrike" kern="1200" cap="none" spc="-1" normalizeH="0" baseline="0" noProof="0" dirty="0">
                <a:ln>
                  <a:noFill/>
                </a:ln>
                <a:solidFill>
                  <a:srgbClr val="000000"/>
                </a:solidFill>
                <a:effectLst/>
                <a:uLnTx/>
                <a:uFillTx/>
                <a:latin typeface="Noto Sans"/>
                <a:ea typeface="Noto Sans"/>
              </a:rPr>
              <a:t>Alto total = 150+(25*2)+(5*2), y se separará 10 de su entorno.</a:t>
            </a:r>
          </a:p>
          <a:p>
            <a:pPr marL="0" marR="0" lvl="0" indent="0" algn="l" defTabSz="914400" rtl="0" eaLnBrk="1" fontAlgn="auto" latinLnBrk="0" hangingPunct="1">
              <a:lnSpc>
                <a:spcPct val="100000"/>
              </a:lnSpc>
              <a:spcBef>
                <a:spcPts val="601"/>
              </a:spcBef>
              <a:spcAft>
                <a:spcPts val="601"/>
              </a:spcAft>
              <a:buClrTx/>
              <a:buSzTx/>
              <a:buFontTx/>
              <a:buNone/>
              <a:tabLst/>
              <a:defRPr/>
            </a:pPr>
            <a:r>
              <a:rPr kumimoji="0" lang="es-ES" sz="2800" b="0" i="0" u="none" strike="noStrike" kern="1200" cap="none" spc="-1" normalizeH="0" baseline="0" noProof="0" dirty="0">
                <a:ln>
                  <a:noFill/>
                </a:ln>
                <a:solidFill>
                  <a:srgbClr val="000000"/>
                </a:solidFill>
                <a:effectLst/>
                <a:uLnTx/>
                <a:uFillTx/>
                <a:latin typeface="Noto Sans"/>
                <a:ea typeface="Noto Sans"/>
              </a:rPr>
              <a:t>Ancho total = 350+(25*2)+(5*2), y se separará 10 de su entorno.</a:t>
            </a:r>
            <a:endParaRPr lang="es-ES" sz="2400" spc="-1" dirty="0">
              <a:solidFill>
                <a:schemeClr val="accent1">
                  <a:lumMod val="75000"/>
                </a:schemeClr>
              </a:solidFill>
              <a:latin typeface="Consolas" panose="020B0609020204030204" pitchFamily="49" charset="0"/>
              <a:ea typeface="Noto Sans"/>
            </a:endParaRPr>
          </a:p>
        </p:txBody>
      </p:sp>
      <p:pic>
        <p:nvPicPr>
          <p:cNvPr id="1028" name="Picture 4" descr="Mostrar el tamaño de la caja cuando se usa el modelo de cajas estándar.">
            <a:extLst>
              <a:ext uri="{FF2B5EF4-FFF2-40B4-BE49-F238E27FC236}">
                <a16:creationId xmlns:a16="http://schemas.microsoft.com/office/drawing/2014/main" id="{6B255707-3E25-2019-9403-43AA498B0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848" y="3152211"/>
            <a:ext cx="4638552" cy="2783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9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Modelo de caja alternativo</a:t>
            </a:r>
            <a:endParaRPr lang="es-ES" sz="4400" b="0" strike="noStrike" spc="-1" dirty="0">
              <a:solidFill>
                <a:srgbClr val="000000"/>
              </a:solidFill>
              <a:latin typeface="Calibri"/>
            </a:endParaRPr>
          </a:p>
        </p:txBody>
      </p:sp>
      <p:sp>
        <p:nvSpPr>
          <p:cNvPr id="93" name="CuadroTexto 1"/>
          <p:cNvSpPr/>
          <p:nvPr/>
        </p:nvSpPr>
        <p:spPr>
          <a:xfrm>
            <a:off x="482760" y="1282680"/>
            <a:ext cx="12473640" cy="443052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El modelo de caja clásico puede ser problemático en algunos escenarios, porque es complicado saber cuánto ocupará realmente un elemento. </a:t>
            </a:r>
          </a:p>
          <a:p>
            <a:pPr>
              <a:lnSpc>
                <a:spcPct val="100000"/>
              </a:lnSpc>
              <a:spcBef>
                <a:spcPts val="601"/>
              </a:spcBef>
              <a:spcAft>
                <a:spcPts val="601"/>
              </a:spcAft>
            </a:pPr>
            <a:r>
              <a:rPr lang="es-ES" sz="2800" spc="-1" dirty="0">
                <a:solidFill>
                  <a:srgbClr val="000000"/>
                </a:solidFill>
                <a:latin typeface="Noto Sans"/>
                <a:ea typeface="Noto Sans"/>
              </a:rPr>
              <a:t>Para estas situaciones se puede activar el modelo de caja alternativo, con la propiedad box-</a:t>
            </a:r>
            <a:r>
              <a:rPr lang="es-ES" sz="2800" spc="-1" dirty="0" err="1">
                <a:solidFill>
                  <a:srgbClr val="000000"/>
                </a:solidFill>
                <a:latin typeface="Noto Sans"/>
                <a:ea typeface="Noto Sans"/>
              </a:rPr>
              <a:t>sizing</a:t>
            </a:r>
            <a:r>
              <a:rPr lang="es-ES" sz="2800" spc="-1" dirty="0">
                <a:solidFill>
                  <a:srgbClr val="000000"/>
                </a:solidFill>
                <a:latin typeface="Noto Sans"/>
                <a:ea typeface="Noto Sans"/>
              </a:rPr>
              <a:t>. Por defecto es </a:t>
            </a:r>
            <a:r>
              <a:rPr lang="es-ES" sz="2800" spc="-1" dirty="0" err="1">
                <a:solidFill>
                  <a:srgbClr val="000000"/>
                </a:solidFill>
                <a:latin typeface="Noto Sans"/>
                <a:ea typeface="Noto Sans"/>
              </a:rPr>
              <a:t>content</a:t>
            </a:r>
            <a:r>
              <a:rPr lang="es-ES" sz="2800" spc="-1" dirty="0">
                <a:solidFill>
                  <a:srgbClr val="000000"/>
                </a:solidFill>
                <a:latin typeface="Noto Sans"/>
                <a:ea typeface="Noto Sans"/>
              </a:rPr>
              <a:t>-box (clásico), pero se puede cambiar a alternativo con </a:t>
            </a:r>
            <a:r>
              <a:rPr lang="es-ES" sz="2800" spc="-1" dirty="0" err="1">
                <a:solidFill>
                  <a:srgbClr val="000000"/>
                </a:solidFill>
                <a:latin typeface="Noto Sans"/>
                <a:ea typeface="Noto Sans"/>
              </a:rPr>
              <a:t>border</a:t>
            </a:r>
            <a:r>
              <a:rPr lang="es-ES" sz="2800" spc="-1" dirty="0">
                <a:solidFill>
                  <a:srgbClr val="000000"/>
                </a:solidFill>
                <a:latin typeface="Noto Sans"/>
                <a:ea typeface="Noto Sans"/>
              </a:rPr>
              <a:t>-box.</a:t>
            </a:r>
          </a:p>
          <a:p>
            <a:pPr>
              <a:lnSpc>
                <a:spcPct val="100000"/>
              </a:lnSpc>
              <a:spcBef>
                <a:spcPts val="601"/>
              </a:spcBef>
              <a:spcAft>
                <a:spcPts val="601"/>
              </a:spcAft>
            </a:pPr>
            <a:r>
              <a:rPr lang="es-ES" sz="2800" spc="-1" dirty="0">
                <a:solidFill>
                  <a:srgbClr val="000000"/>
                </a:solidFill>
                <a:latin typeface="Noto Sans"/>
                <a:ea typeface="Noto Sans"/>
              </a:rPr>
              <a:t>En este modelo, el ancho y alto (</a:t>
            </a:r>
            <a:r>
              <a:rPr lang="es-ES" sz="2800" spc="-1" dirty="0" err="1">
                <a:solidFill>
                  <a:srgbClr val="000000"/>
                </a:solidFill>
                <a:latin typeface="Noto Sans"/>
                <a:ea typeface="Noto Sans"/>
              </a:rPr>
              <a:t>whidth</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heigth</a:t>
            </a:r>
            <a:r>
              <a:rPr lang="es-ES" sz="2800" spc="-1" dirty="0">
                <a:solidFill>
                  <a:srgbClr val="000000"/>
                </a:solidFill>
                <a:latin typeface="Noto Sans"/>
                <a:ea typeface="Noto Sans"/>
              </a:rPr>
              <a:t>) se aplican a toda la caja, sin incluir el margen, que no se considera parte de la caja. </a:t>
            </a:r>
          </a:p>
          <a:p>
            <a:pPr>
              <a:lnSpc>
                <a:spcPct val="100000"/>
              </a:lnSpc>
              <a:spcBef>
                <a:spcPts val="601"/>
              </a:spcBef>
              <a:spcAft>
                <a:spcPts val="601"/>
              </a:spcAft>
            </a:pPr>
            <a:r>
              <a:rPr lang="es-ES" sz="2800" spc="-1" dirty="0">
                <a:solidFill>
                  <a:srgbClr val="000000"/>
                </a:solidFill>
                <a:latin typeface="Noto Sans"/>
                <a:ea typeface="Noto Sans"/>
              </a:rPr>
              <a:t>En este caso el ancho o alto del contenido se calcula restando de la caja las dimensiones de borde y </a:t>
            </a:r>
            <a:r>
              <a:rPr lang="es-ES" sz="2800" spc="-1" dirty="0" err="1">
                <a:solidFill>
                  <a:srgbClr val="000000"/>
                </a:solidFill>
                <a:latin typeface="Noto Sans"/>
                <a:ea typeface="Noto Sans"/>
              </a:rPr>
              <a:t>padding</a:t>
            </a:r>
            <a:r>
              <a:rPr lang="es-ES" sz="2800" spc="-1" dirty="0">
                <a:solidFill>
                  <a:srgbClr val="000000"/>
                </a:solidFill>
                <a:latin typeface="Noto Sans"/>
                <a:ea typeface="Noto Sans"/>
              </a:rPr>
              <a:t>.</a:t>
            </a:r>
            <a:endParaRPr lang="es-ES" sz="2400" spc="-1" dirty="0">
              <a:solidFill>
                <a:schemeClr val="accent1">
                  <a:lumMod val="75000"/>
                </a:schemeClr>
              </a:solidFill>
              <a:latin typeface="Consolas" panose="020B0609020204030204" pitchFamily="49" charset="0"/>
              <a:ea typeface="Noto Sans"/>
            </a:endParaRPr>
          </a:p>
        </p:txBody>
      </p:sp>
    </p:spTree>
    <p:extLst>
      <p:ext uri="{BB962C8B-B14F-4D97-AF65-F5344CB8AC3E}">
        <p14:creationId xmlns:p14="http://schemas.microsoft.com/office/powerpoint/2010/main" val="1477600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Modelo de caja alternativo</a:t>
            </a:r>
            <a:endParaRPr lang="es-ES" sz="4400" b="0" strike="noStrike" spc="-1" dirty="0">
              <a:solidFill>
                <a:srgbClr val="000000"/>
              </a:solidFill>
              <a:latin typeface="Calibri"/>
            </a:endParaRPr>
          </a:p>
        </p:txBody>
      </p:sp>
      <p:sp>
        <p:nvSpPr>
          <p:cNvPr id="93" name="CuadroTexto 1"/>
          <p:cNvSpPr/>
          <p:nvPr/>
        </p:nvSpPr>
        <p:spPr>
          <a:xfrm>
            <a:off x="482760" y="1282680"/>
            <a:ext cx="12473640" cy="47998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Ejemplo:</a:t>
            </a:r>
          </a:p>
          <a:p>
            <a:pPr>
              <a:lnSpc>
                <a:spcPct val="100000"/>
              </a:lnSpc>
              <a:spcBef>
                <a:spcPts val="601"/>
              </a:spcBef>
              <a:spcAft>
                <a:spcPts val="601"/>
              </a:spcAft>
            </a:pPr>
            <a:r>
              <a:rPr lang="es-ES" sz="2400" spc="-1" dirty="0">
                <a:solidFill>
                  <a:schemeClr val="accent1">
                    <a:lumMod val="75000"/>
                  </a:schemeClr>
                </a:solidFill>
                <a:latin typeface="Consolas" panose="020B0609020204030204" pitchFamily="49" charset="0"/>
                <a:ea typeface="Noto Sans"/>
              </a:rPr>
              <a:t>.caja-alternativa {</a:t>
            </a:r>
            <a:br>
              <a:rPr lang="es-ES" sz="2400" spc="-1" dirty="0">
                <a:solidFill>
                  <a:schemeClr val="accent1">
                    <a:lumMod val="75000"/>
                  </a:schemeClr>
                </a:solidFill>
                <a:latin typeface="Consolas" panose="020B0609020204030204" pitchFamily="49" charset="0"/>
                <a:ea typeface="Noto Sans"/>
              </a:rPr>
            </a:br>
            <a:r>
              <a:rPr lang="es-ES" sz="2400" spc="-1" dirty="0">
                <a:solidFill>
                  <a:schemeClr val="accent1">
                    <a:lumMod val="75000"/>
                  </a:schemeClr>
                </a:solidFill>
                <a:latin typeface="Consolas" panose="020B0609020204030204" pitchFamily="49" charset="0"/>
                <a:ea typeface="Noto Sans"/>
              </a:rPr>
              <a:t>	box-</a:t>
            </a:r>
            <a:r>
              <a:rPr lang="es-ES" sz="2400" spc="-1" dirty="0" err="1">
                <a:solidFill>
                  <a:schemeClr val="accent1">
                    <a:lumMod val="75000"/>
                  </a:schemeClr>
                </a:solidFill>
                <a:latin typeface="Consolas" panose="020B0609020204030204" pitchFamily="49" charset="0"/>
                <a:ea typeface="Noto Sans"/>
              </a:rPr>
              <a:t>sizing</a:t>
            </a: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border</a:t>
            </a:r>
            <a:r>
              <a:rPr lang="es-ES" sz="2400" spc="-1" dirty="0">
                <a:solidFill>
                  <a:schemeClr val="accent1">
                    <a:lumMod val="75000"/>
                  </a:schemeClr>
                </a:solidFill>
                <a:latin typeface="Consolas" panose="020B0609020204030204" pitchFamily="49" charset="0"/>
                <a:ea typeface="Noto Sans"/>
              </a:rPr>
              <a:t>-box;</a:t>
            </a:r>
            <a:br>
              <a:rPr lang="es-ES" sz="2400" spc="-1" dirty="0">
                <a:solidFill>
                  <a:schemeClr val="accent1">
                    <a:lumMod val="75000"/>
                  </a:schemeClr>
                </a:solidFill>
                <a:latin typeface="Consolas" panose="020B0609020204030204" pitchFamily="49" charset="0"/>
                <a:ea typeface="Noto Sans"/>
              </a:rPr>
            </a:b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width</a:t>
            </a: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350px</a:t>
            </a:r>
            <a:r>
              <a:rPr lang="es-ES" sz="2400" spc="-1" dirty="0">
                <a:solidFill>
                  <a:schemeClr val="accent1">
                    <a:lumMod val="75000"/>
                  </a:schemeClr>
                </a:solidFill>
                <a:latin typeface="Consolas" panose="020B0609020204030204" pitchFamily="49" charset="0"/>
                <a:ea typeface="Noto Sans"/>
              </a:rPr>
              <a:t>;</a:t>
            </a:r>
            <a:br>
              <a:rPr lang="es-ES" sz="2400" spc="-1" dirty="0">
                <a:solidFill>
                  <a:schemeClr val="accent1">
                    <a:lumMod val="75000"/>
                  </a:schemeClr>
                </a:solidFill>
                <a:latin typeface="Consolas" panose="020B0609020204030204" pitchFamily="49" charset="0"/>
                <a:ea typeface="Noto Sans"/>
              </a:rPr>
            </a:b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height</a:t>
            </a: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150px</a:t>
            </a:r>
            <a:r>
              <a:rPr lang="es-ES" sz="2400" spc="-1" dirty="0">
                <a:solidFill>
                  <a:schemeClr val="accent1">
                    <a:lumMod val="75000"/>
                  </a:schemeClr>
                </a:solidFill>
                <a:latin typeface="Consolas" panose="020B0609020204030204" pitchFamily="49" charset="0"/>
                <a:ea typeface="Noto Sans"/>
              </a:rPr>
              <a:t>;</a:t>
            </a:r>
            <a:br>
              <a:rPr lang="es-ES" sz="2400" spc="-1" dirty="0">
                <a:solidFill>
                  <a:schemeClr val="accent1">
                    <a:lumMod val="75000"/>
                  </a:schemeClr>
                </a:solidFill>
                <a:latin typeface="Consolas" panose="020B0609020204030204" pitchFamily="49" charset="0"/>
                <a:ea typeface="Noto Sans"/>
              </a:rPr>
            </a:b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margin</a:t>
            </a: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10px</a:t>
            </a:r>
            <a:r>
              <a:rPr lang="es-ES" sz="2400" spc="-1" dirty="0">
                <a:solidFill>
                  <a:schemeClr val="accent1">
                    <a:lumMod val="75000"/>
                  </a:schemeClr>
                </a:solidFill>
                <a:latin typeface="Consolas" panose="020B0609020204030204" pitchFamily="49" charset="0"/>
                <a:ea typeface="Noto Sans"/>
              </a:rPr>
              <a:t>;</a:t>
            </a:r>
            <a:br>
              <a:rPr lang="es-ES" sz="2400" spc="-1" dirty="0">
                <a:solidFill>
                  <a:schemeClr val="accent1">
                    <a:lumMod val="75000"/>
                  </a:schemeClr>
                </a:solidFill>
                <a:latin typeface="Consolas" panose="020B0609020204030204" pitchFamily="49" charset="0"/>
                <a:ea typeface="Noto Sans"/>
              </a:rPr>
            </a:b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padding</a:t>
            </a: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25px</a:t>
            </a:r>
            <a:r>
              <a:rPr lang="es-ES" sz="2400" spc="-1" dirty="0">
                <a:solidFill>
                  <a:schemeClr val="accent1">
                    <a:lumMod val="75000"/>
                  </a:schemeClr>
                </a:solidFill>
                <a:latin typeface="Consolas" panose="020B0609020204030204" pitchFamily="49" charset="0"/>
                <a:ea typeface="Noto Sans"/>
              </a:rPr>
              <a:t>;</a:t>
            </a:r>
            <a:br>
              <a:rPr lang="es-ES" sz="2400" spc="-1" dirty="0">
                <a:solidFill>
                  <a:schemeClr val="accent1">
                    <a:lumMod val="75000"/>
                  </a:schemeClr>
                </a:solidFill>
                <a:latin typeface="Consolas" panose="020B0609020204030204" pitchFamily="49" charset="0"/>
                <a:ea typeface="Noto Sans"/>
              </a:rPr>
            </a:b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border</a:t>
            </a: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5px</a:t>
            </a: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solid</a:t>
            </a:r>
            <a:r>
              <a:rPr lang="es-ES" sz="2400" spc="-1" dirty="0">
                <a:solidFill>
                  <a:schemeClr val="accent1">
                    <a:lumMod val="75000"/>
                  </a:schemeClr>
                </a:solidFill>
                <a:latin typeface="Consolas" panose="020B0609020204030204" pitchFamily="49" charset="0"/>
                <a:ea typeface="Noto Sans"/>
              </a:rPr>
              <a:t> </a:t>
            </a:r>
            <a:r>
              <a:rPr lang="es-ES" sz="2400" spc="-1" dirty="0" err="1">
                <a:solidFill>
                  <a:schemeClr val="accent1">
                    <a:lumMod val="75000"/>
                  </a:schemeClr>
                </a:solidFill>
                <a:latin typeface="Consolas" panose="020B0609020204030204" pitchFamily="49" charset="0"/>
                <a:ea typeface="Noto Sans"/>
              </a:rPr>
              <a:t>black</a:t>
            </a:r>
            <a:r>
              <a:rPr lang="es-ES" sz="2400" spc="-1" dirty="0">
                <a:solidFill>
                  <a:schemeClr val="accent1">
                    <a:lumMod val="75000"/>
                  </a:schemeClr>
                </a:solidFill>
                <a:latin typeface="Consolas" panose="020B0609020204030204" pitchFamily="49" charset="0"/>
                <a:ea typeface="Noto Sans"/>
              </a:rPr>
              <a:t>;</a:t>
            </a:r>
            <a:br>
              <a:rPr lang="es-ES" sz="2400" spc="-1" dirty="0">
                <a:solidFill>
                  <a:schemeClr val="accent1">
                    <a:lumMod val="75000"/>
                  </a:schemeClr>
                </a:solidFill>
                <a:latin typeface="Consolas" panose="020B0609020204030204" pitchFamily="49" charset="0"/>
                <a:ea typeface="Noto Sans"/>
              </a:rPr>
            </a:br>
            <a:r>
              <a:rPr lang="es-ES" sz="2400" spc="-1" dirty="0">
                <a:solidFill>
                  <a:schemeClr val="accent1">
                    <a:lumMod val="75000"/>
                  </a:schemeClr>
                </a:solidFill>
                <a:latin typeface="Consolas" panose="020B0609020204030204" pitchFamily="49" charset="0"/>
                <a:ea typeface="Noto Sans"/>
              </a:rPr>
              <a:t>}</a:t>
            </a:r>
          </a:p>
          <a:p>
            <a:pPr>
              <a:lnSpc>
                <a:spcPct val="100000"/>
              </a:lnSpc>
              <a:spcBef>
                <a:spcPts val="601"/>
              </a:spcBef>
              <a:spcAft>
                <a:spcPts val="601"/>
              </a:spcAft>
            </a:pPr>
            <a:r>
              <a:rPr kumimoji="0" lang="es-ES" sz="2800" b="0" i="0" u="none" strike="noStrike" kern="1200" cap="none" spc="-1" normalizeH="0" baseline="0" noProof="0" dirty="0">
                <a:ln>
                  <a:noFill/>
                </a:ln>
                <a:solidFill>
                  <a:srgbClr val="000000"/>
                </a:solidFill>
                <a:effectLst/>
                <a:uLnTx/>
                <a:uFillTx/>
                <a:latin typeface="Noto Sans"/>
                <a:ea typeface="Noto Sans"/>
              </a:rPr>
              <a:t>Alto del contenido = 150-(25*2)-(5*2), y se separará 10 de su entorno.</a:t>
            </a:r>
          </a:p>
          <a:p>
            <a:pPr marL="0" marR="0" lvl="0" indent="0" algn="l" defTabSz="914400" rtl="0" eaLnBrk="1" fontAlgn="auto" latinLnBrk="0" hangingPunct="1">
              <a:lnSpc>
                <a:spcPct val="100000"/>
              </a:lnSpc>
              <a:spcBef>
                <a:spcPts val="601"/>
              </a:spcBef>
              <a:spcAft>
                <a:spcPts val="601"/>
              </a:spcAft>
              <a:buClrTx/>
              <a:buSzTx/>
              <a:buFontTx/>
              <a:buNone/>
              <a:tabLst/>
              <a:defRPr/>
            </a:pPr>
            <a:r>
              <a:rPr kumimoji="0" lang="es-ES" sz="2800" b="0" i="0" u="none" strike="noStrike" kern="1200" cap="none" spc="-1" normalizeH="0" baseline="0" noProof="0" dirty="0">
                <a:ln>
                  <a:noFill/>
                </a:ln>
                <a:solidFill>
                  <a:srgbClr val="000000"/>
                </a:solidFill>
                <a:effectLst/>
                <a:uLnTx/>
                <a:uFillTx/>
                <a:latin typeface="Noto Sans"/>
                <a:ea typeface="Noto Sans"/>
              </a:rPr>
              <a:t>Alto de contenido = 350-(25*2)-(5*2), y se separará 10 de su entorno.</a:t>
            </a:r>
            <a:endParaRPr lang="es-ES" sz="2400" spc="-1" dirty="0">
              <a:solidFill>
                <a:schemeClr val="accent1">
                  <a:lumMod val="75000"/>
                </a:schemeClr>
              </a:solidFill>
              <a:latin typeface="Consolas" panose="020B0609020204030204" pitchFamily="49" charset="0"/>
              <a:ea typeface="Noto Sans"/>
            </a:endParaRPr>
          </a:p>
        </p:txBody>
      </p:sp>
      <p:pic>
        <p:nvPicPr>
          <p:cNvPr id="2051" name="Picture 3" descr="Mostrar el tamaño de la caja cuando se usa el modelo de cajas alternativo.">
            <a:extLst>
              <a:ext uri="{FF2B5EF4-FFF2-40B4-BE49-F238E27FC236}">
                <a16:creationId xmlns:a16="http://schemas.microsoft.com/office/drawing/2014/main" id="{FC5C92CB-FDC8-B812-C4E1-6842FCF29D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7852" y="1901336"/>
            <a:ext cx="5338548" cy="2911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74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Caja en elementos en bloque</a:t>
            </a:r>
            <a:endParaRPr lang="es-ES" sz="4400" b="0" strike="noStrike" spc="-1" dirty="0">
              <a:solidFill>
                <a:srgbClr val="000000"/>
              </a:solidFill>
              <a:latin typeface="Calibri"/>
            </a:endParaRPr>
          </a:p>
        </p:txBody>
      </p:sp>
      <p:sp>
        <p:nvSpPr>
          <p:cNvPr id="93" name="CuadroTexto 1"/>
          <p:cNvSpPr/>
          <p:nvPr/>
        </p:nvSpPr>
        <p:spPr>
          <a:xfrm>
            <a:off x="482760" y="1282680"/>
            <a:ext cx="12473640" cy="504608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En los elementos en bloque en CSS:</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Su propiedad </a:t>
            </a:r>
            <a:r>
              <a:rPr lang="es-ES" sz="2800" spc="-1" dirty="0" err="1">
                <a:solidFill>
                  <a:srgbClr val="000000"/>
                </a:solidFill>
                <a:latin typeface="Noto Sans"/>
                <a:ea typeface="Noto Sans"/>
              </a:rPr>
              <a:t>display</a:t>
            </a:r>
            <a:r>
              <a:rPr lang="es-ES" sz="2800" spc="-1" dirty="0">
                <a:solidFill>
                  <a:srgbClr val="000000"/>
                </a:solidFill>
                <a:latin typeface="Noto Sans"/>
                <a:ea typeface="Noto Sans"/>
              </a:rPr>
              <a:t> es "block".</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La caja fuerza un salto de línea al final.</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La caja ocupa todo el ancho disponible, llegando al 100% si es posible.</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Se respetan las propiedades </a:t>
            </a:r>
            <a:r>
              <a:rPr lang="es-ES" sz="2800" spc="-1" dirty="0" err="1">
                <a:solidFill>
                  <a:srgbClr val="000000"/>
                </a:solidFill>
                <a:latin typeface="Noto Sans"/>
                <a:ea typeface="Noto Sans"/>
              </a:rPr>
              <a:t>width</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height</a:t>
            </a:r>
            <a:endParaRPr lang="es-ES" sz="2800" spc="-1" dirty="0">
              <a:solidFill>
                <a:srgbClr val="000000"/>
              </a:solidFill>
              <a:latin typeface="Noto Sans"/>
              <a:ea typeface="Noto Sans"/>
            </a:endParaRP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El relleno, margen y borde mantienen alejados a otros elementos.</a:t>
            </a:r>
          </a:p>
          <a:p>
            <a:pPr>
              <a:spcBef>
                <a:spcPts val="601"/>
              </a:spcBef>
              <a:spcAft>
                <a:spcPts val="601"/>
              </a:spcAft>
            </a:pPr>
            <a:r>
              <a:rPr lang="es-ES" sz="2800" spc="-1" dirty="0">
                <a:solidFill>
                  <a:srgbClr val="000000"/>
                </a:solidFill>
                <a:latin typeface="Noto Sans"/>
                <a:ea typeface="Noto Sans"/>
              </a:rPr>
              <a:t>Ejemplos de estos elementos son &lt;p&gt;, &lt;</a:t>
            </a:r>
            <a:r>
              <a:rPr lang="es-ES" sz="2800" spc="-1" dirty="0" err="1">
                <a:solidFill>
                  <a:srgbClr val="000000"/>
                </a:solidFill>
                <a:latin typeface="Noto Sans"/>
                <a:ea typeface="Noto Sans"/>
              </a:rPr>
              <a:t>h1</a:t>
            </a:r>
            <a:r>
              <a:rPr lang="es-ES" sz="2800" spc="-1" dirty="0">
                <a:solidFill>
                  <a:srgbClr val="000000"/>
                </a:solidFill>
                <a:latin typeface="Noto Sans"/>
                <a:ea typeface="Noto Sans"/>
              </a:rPr>
              <a:t>&gt;, &lt;</a:t>
            </a:r>
            <a:r>
              <a:rPr lang="es-ES" sz="2800" spc="-1" dirty="0" err="1">
                <a:solidFill>
                  <a:srgbClr val="000000"/>
                </a:solidFill>
                <a:latin typeface="Noto Sans"/>
                <a:ea typeface="Noto Sans"/>
              </a:rPr>
              <a:t>div</a:t>
            </a:r>
            <a:r>
              <a:rPr lang="es-ES" sz="2800" spc="-1" dirty="0">
                <a:solidFill>
                  <a:srgbClr val="000000"/>
                </a:solidFill>
                <a:latin typeface="Noto Sans"/>
                <a:ea typeface="Noto Sans"/>
              </a:rPr>
              <a:t>&gt;, &lt;</a:t>
            </a:r>
            <a:r>
              <a:rPr lang="es-ES" sz="2800" spc="-1" dirty="0" err="1">
                <a:solidFill>
                  <a:srgbClr val="000000"/>
                </a:solidFill>
                <a:latin typeface="Noto Sans"/>
                <a:ea typeface="Noto Sans"/>
              </a:rPr>
              <a:t>ul</a:t>
            </a:r>
            <a:r>
              <a:rPr lang="es-ES" sz="2800" spc="-1" dirty="0">
                <a:solidFill>
                  <a:srgbClr val="000000"/>
                </a:solidFill>
                <a:latin typeface="Noto Sans"/>
                <a:ea typeface="Noto Sans"/>
              </a:rPr>
              <a:t>&gt;, …</a:t>
            </a:r>
          </a:p>
          <a:p>
            <a:pPr>
              <a:spcBef>
                <a:spcPts val="601"/>
              </a:spcBef>
              <a:spcAft>
                <a:spcPts val="601"/>
              </a:spcAft>
            </a:pPr>
            <a:r>
              <a:rPr lang="es-ES" sz="2800" spc="-1" dirty="0">
                <a:solidFill>
                  <a:srgbClr val="000000"/>
                </a:solidFill>
                <a:latin typeface="Noto Sans"/>
                <a:ea typeface="Noto Sans"/>
              </a:rPr>
              <a:t>Cualquier elemento no en bloque se puede convertir a elemento en bloque cambiando su </a:t>
            </a:r>
            <a:r>
              <a:rPr lang="es-ES" sz="2800" spc="-1" dirty="0" err="1">
                <a:solidFill>
                  <a:srgbClr val="000000"/>
                </a:solidFill>
                <a:latin typeface="Noto Sans"/>
                <a:ea typeface="Noto Sans"/>
              </a:rPr>
              <a:t>display</a:t>
            </a:r>
            <a:r>
              <a:rPr lang="es-ES" sz="2800" spc="-1" dirty="0">
                <a:solidFill>
                  <a:srgbClr val="000000"/>
                </a:solidFill>
                <a:latin typeface="Noto Sans"/>
                <a:ea typeface="Noto Sans"/>
              </a:rPr>
              <a:t> a "block".</a:t>
            </a:r>
          </a:p>
        </p:txBody>
      </p:sp>
    </p:spTree>
    <p:extLst>
      <p:ext uri="{BB962C8B-B14F-4D97-AF65-F5344CB8AC3E}">
        <p14:creationId xmlns:p14="http://schemas.microsoft.com/office/powerpoint/2010/main" val="4277188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Caja en elementos en línea</a:t>
            </a:r>
            <a:endParaRPr lang="es-ES" sz="4400" b="0" strike="noStrike" spc="-1" dirty="0">
              <a:solidFill>
                <a:srgbClr val="000000"/>
              </a:solidFill>
              <a:latin typeface="Calibri"/>
            </a:endParaRPr>
          </a:p>
        </p:txBody>
      </p:sp>
      <p:sp>
        <p:nvSpPr>
          <p:cNvPr id="93" name="CuadroTexto 1"/>
          <p:cNvSpPr/>
          <p:nvPr/>
        </p:nvSpPr>
        <p:spPr>
          <a:xfrm>
            <a:off x="482760" y="1282680"/>
            <a:ext cx="12473640" cy="590785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En los elementos en línea en CSS:</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Su propiedad </a:t>
            </a:r>
            <a:r>
              <a:rPr lang="es-ES" sz="2800" spc="-1" dirty="0" err="1">
                <a:solidFill>
                  <a:srgbClr val="000000"/>
                </a:solidFill>
                <a:latin typeface="Noto Sans"/>
                <a:ea typeface="Noto Sans"/>
              </a:rPr>
              <a:t>display</a:t>
            </a:r>
            <a:r>
              <a:rPr lang="es-ES" sz="2800" spc="-1" dirty="0">
                <a:solidFill>
                  <a:srgbClr val="000000"/>
                </a:solidFill>
                <a:latin typeface="Noto Sans"/>
                <a:ea typeface="Noto Sans"/>
              </a:rPr>
              <a:t> es "</a:t>
            </a:r>
            <a:r>
              <a:rPr lang="es-ES" sz="2800" spc="-1" dirty="0" err="1">
                <a:solidFill>
                  <a:srgbClr val="000000"/>
                </a:solidFill>
                <a:latin typeface="Noto Sans"/>
                <a:ea typeface="Noto Sans"/>
              </a:rPr>
              <a:t>inline</a:t>
            </a:r>
            <a:r>
              <a:rPr lang="es-ES" sz="2800" spc="-1" dirty="0">
                <a:solidFill>
                  <a:srgbClr val="000000"/>
                </a:solidFill>
                <a:latin typeface="Noto Sans"/>
                <a:ea typeface="Noto Sans"/>
              </a:rPr>
              <a:t>".</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La caja no fuerza ningún salto de línea. Los elementos en línea se suceden en la misma línea uno tras otro.</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La caja ocupa sólo el ancho necesario para su contenido.</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No se aplican las propiedades </a:t>
            </a:r>
            <a:r>
              <a:rPr lang="es-ES" sz="2800" spc="-1" dirty="0" err="1">
                <a:solidFill>
                  <a:srgbClr val="000000"/>
                </a:solidFill>
                <a:latin typeface="Noto Sans"/>
                <a:ea typeface="Noto Sans"/>
              </a:rPr>
              <a:t>width</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height</a:t>
            </a:r>
            <a:r>
              <a:rPr lang="es-ES" sz="2800" spc="-1" dirty="0">
                <a:solidFill>
                  <a:srgbClr val="000000"/>
                </a:solidFill>
                <a:latin typeface="Noto Sans"/>
                <a:ea typeface="Noto Sans"/>
              </a:rPr>
              <a:t>.</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El relleno, margen y borde se respetan, pero no mantienen alejados a otros elementos. Se produce cierto solapamiento.</a:t>
            </a:r>
          </a:p>
          <a:p>
            <a:pPr>
              <a:spcBef>
                <a:spcPts val="601"/>
              </a:spcBef>
              <a:spcAft>
                <a:spcPts val="601"/>
              </a:spcAft>
            </a:pPr>
            <a:r>
              <a:rPr lang="es-ES" sz="2800" spc="-1" dirty="0">
                <a:solidFill>
                  <a:srgbClr val="000000"/>
                </a:solidFill>
                <a:latin typeface="Noto Sans"/>
                <a:ea typeface="Noto Sans"/>
              </a:rPr>
              <a:t>Ejemplos de estos elementos son &lt;a&gt;, &lt;</a:t>
            </a:r>
            <a:r>
              <a:rPr lang="es-ES" sz="2800" spc="-1" dirty="0" err="1">
                <a:solidFill>
                  <a:srgbClr val="000000"/>
                </a:solidFill>
                <a:latin typeface="Noto Sans"/>
                <a:ea typeface="Noto Sans"/>
              </a:rPr>
              <a:t>img</a:t>
            </a:r>
            <a:r>
              <a:rPr lang="es-ES" sz="2800" spc="-1" dirty="0">
                <a:solidFill>
                  <a:srgbClr val="000000"/>
                </a:solidFill>
                <a:latin typeface="Noto Sans"/>
                <a:ea typeface="Noto Sans"/>
              </a:rPr>
              <a:t>&gt;, &lt;</a:t>
            </a:r>
            <a:r>
              <a:rPr lang="es-ES" sz="2800" spc="-1" dirty="0" err="1">
                <a:solidFill>
                  <a:srgbClr val="000000"/>
                </a:solidFill>
                <a:latin typeface="Noto Sans"/>
                <a:ea typeface="Noto Sans"/>
              </a:rPr>
              <a:t>span</a:t>
            </a:r>
            <a:r>
              <a:rPr lang="es-ES" sz="2800" spc="-1" dirty="0">
                <a:solidFill>
                  <a:srgbClr val="000000"/>
                </a:solidFill>
                <a:latin typeface="Noto Sans"/>
                <a:ea typeface="Noto Sans"/>
              </a:rPr>
              <a:t>&gt;, &lt;</a:t>
            </a:r>
            <a:r>
              <a:rPr lang="es-ES" sz="2800" spc="-1" dirty="0" err="1">
                <a:solidFill>
                  <a:srgbClr val="000000"/>
                </a:solidFill>
                <a:latin typeface="Noto Sans"/>
                <a:ea typeface="Noto Sans"/>
              </a:rPr>
              <a:t>strong</a:t>
            </a:r>
            <a:r>
              <a:rPr lang="es-ES" sz="2800" spc="-1" dirty="0">
                <a:solidFill>
                  <a:srgbClr val="000000"/>
                </a:solidFill>
                <a:latin typeface="Noto Sans"/>
                <a:ea typeface="Noto Sans"/>
              </a:rPr>
              <a:t>&gt;, …</a:t>
            </a:r>
          </a:p>
          <a:p>
            <a:pPr>
              <a:spcBef>
                <a:spcPts val="601"/>
              </a:spcBef>
              <a:spcAft>
                <a:spcPts val="601"/>
              </a:spcAft>
            </a:pPr>
            <a:r>
              <a:rPr lang="es-ES" sz="2800" spc="-1" dirty="0">
                <a:solidFill>
                  <a:srgbClr val="000000"/>
                </a:solidFill>
                <a:latin typeface="Noto Sans"/>
                <a:ea typeface="Noto Sans"/>
              </a:rPr>
              <a:t>Cualquier elemento no en línea se puede convertir a elemento en línea cambiando su </a:t>
            </a:r>
            <a:r>
              <a:rPr lang="es-ES" sz="2800" spc="-1" dirty="0" err="1">
                <a:solidFill>
                  <a:srgbClr val="000000"/>
                </a:solidFill>
                <a:latin typeface="Noto Sans"/>
                <a:ea typeface="Noto Sans"/>
              </a:rPr>
              <a:t>display</a:t>
            </a:r>
            <a:r>
              <a:rPr lang="es-ES" sz="2800" spc="-1" dirty="0">
                <a:solidFill>
                  <a:srgbClr val="000000"/>
                </a:solidFill>
                <a:latin typeface="Noto Sans"/>
                <a:ea typeface="Noto Sans"/>
              </a:rPr>
              <a:t> a "</a:t>
            </a:r>
            <a:r>
              <a:rPr lang="es-ES" sz="2800" spc="-1" dirty="0" err="1">
                <a:solidFill>
                  <a:srgbClr val="000000"/>
                </a:solidFill>
                <a:latin typeface="Noto Sans"/>
                <a:ea typeface="Noto Sans"/>
              </a:rPr>
              <a:t>inline</a:t>
            </a:r>
            <a:r>
              <a:rPr lang="es-ES" sz="2800" spc="-1" dirty="0">
                <a:solidFill>
                  <a:srgbClr val="000000"/>
                </a:solidFill>
                <a:latin typeface="Noto Sans"/>
                <a:ea typeface="Noto Sans"/>
              </a:rPr>
              <a:t>".</a:t>
            </a:r>
          </a:p>
        </p:txBody>
      </p:sp>
    </p:spTree>
    <p:extLst>
      <p:ext uri="{BB962C8B-B14F-4D97-AF65-F5344CB8AC3E}">
        <p14:creationId xmlns:p14="http://schemas.microsoft.com/office/powerpoint/2010/main" val="4114967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A medio camino entre bloque y en línea</a:t>
            </a:r>
            <a:endParaRPr lang="es-ES" sz="4400" b="0" strike="noStrike" spc="-1" dirty="0">
              <a:solidFill>
                <a:srgbClr val="000000"/>
              </a:solidFill>
              <a:latin typeface="Calibri"/>
            </a:endParaRPr>
          </a:p>
        </p:txBody>
      </p:sp>
      <p:sp>
        <p:nvSpPr>
          <p:cNvPr id="93" name="CuadroTexto 1"/>
          <p:cNvSpPr/>
          <p:nvPr/>
        </p:nvSpPr>
        <p:spPr>
          <a:xfrm>
            <a:off x="482760" y="1282680"/>
            <a:ext cx="12473640" cy="590785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Hay una forma de hacer una mezcla entre en bloque y en línea.</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Su propiedad </a:t>
            </a:r>
            <a:r>
              <a:rPr lang="es-ES" sz="2800" spc="-1" dirty="0" err="1">
                <a:solidFill>
                  <a:srgbClr val="000000"/>
                </a:solidFill>
                <a:latin typeface="Noto Sans"/>
                <a:ea typeface="Noto Sans"/>
              </a:rPr>
              <a:t>display</a:t>
            </a:r>
            <a:r>
              <a:rPr lang="es-ES" sz="2800" spc="-1" dirty="0">
                <a:solidFill>
                  <a:srgbClr val="000000"/>
                </a:solidFill>
                <a:latin typeface="Noto Sans"/>
                <a:ea typeface="Noto Sans"/>
              </a:rPr>
              <a:t> es "</a:t>
            </a:r>
            <a:r>
              <a:rPr lang="es-ES" sz="2800" spc="-1" dirty="0" err="1">
                <a:solidFill>
                  <a:srgbClr val="000000"/>
                </a:solidFill>
                <a:latin typeface="Noto Sans"/>
                <a:ea typeface="Noto Sans"/>
              </a:rPr>
              <a:t>inline</a:t>
            </a:r>
            <a:r>
              <a:rPr lang="es-ES" sz="2800" spc="-1" dirty="0">
                <a:solidFill>
                  <a:srgbClr val="000000"/>
                </a:solidFill>
                <a:latin typeface="Noto Sans"/>
                <a:ea typeface="Noto Sans"/>
              </a:rPr>
              <a:t>-block".</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No fuerza salto de línea. Como un elemento en línea.</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Ocupa sólo el ancho necesario para su contenido, salvo si se indica </a:t>
            </a:r>
            <a:r>
              <a:rPr lang="es-ES" sz="2800" spc="-1" dirty="0" err="1">
                <a:solidFill>
                  <a:srgbClr val="000000"/>
                </a:solidFill>
                <a:latin typeface="Noto Sans"/>
                <a:ea typeface="Noto Sans"/>
              </a:rPr>
              <a:t>width</a:t>
            </a:r>
            <a:r>
              <a:rPr lang="es-ES" sz="2800" spc="-1" dirty="0">
                <a:solidFill>
                  <a:srgbClr val="000000"/>
                </a:solidFill>
                <a:latin typeface="Noto Sans"/>
                <a:ea typeface="Noto Sans"/>
              </a:rPr>
              <a:t> y/o </a:t>
            </a:r>
            <a:r>
              <a:rPr lang="es-ES" sz="2800" spc="-1" dirty="0" err="1">
                <a:solidFill>
                  <a:srgbClr val="000000"/>
                </a:solidFill>
                <a:latin typeface="Noto Sans"/>
                <a:ea typeface="Noto Sans"/>
              </a:rPr>
              <a:t>height</a:t>
            </a:r>
            <a:r>
              <a:rPr lang="es-ES" sz="2800" spc="-1" dirty="0">
                <a:solidFill>
                  <a:srgbClr val="000000"/>
                </a:solidFill>
                <a:latin typeface="Noto Sans"/>
                <a:ea typeface="Noto Sans"/>
              </a:rPr>
              <a:t>. En este caso se respeta, como en bloque.</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El relleno, margen y borde mantienen alejados a otros elementos, como en bloque</a:t>
            </a:r>
          </a:p>
          <a:p>
            <a:pPr>
              <a:spcBef>
                <a:spcPts val="601"/>
              </a:spcBef>
              <a:spcAft>
                <a:spcPts val="601"/>
              </a:spcAft>
            </a:pPr>
            <a:r>
              <a:rPr lang="es-ES" sz="2800" spc="-1" dirty="0">
                <a:solidFill>
                  <a:srgbClr val="000000"/>
                </a:solidFill>
                <a:latin typeface="Noto Sans"/>
                <a:ea typeface="Noto Sans"/>
              </a:rPr>
              <a:t>No hay elementos con este comportamiento. Hay que forzarlo. </a:t>
            </a:r>
          </a:p>
          <a:p>
            <a:pPr>
              <a:spcBef>
                <a:spcPts val="601"/>
              </a:spcBef>
              <a:spcAft>
                <a:spcPts val="601"/>
              </a:spcAft>
            </a:pPr>
            <a:r>
              <a:rPr lang="es-ES" sz="2800" spc="-1" dirty="0">
                <a:solidFill>
                  <a:srgbClr val="000000"/>
                </a:solidFill>
                <a:latin typeface="Noto Sans"/>
                <a:ea typeface="Noto Sans"/>
              </a:rPr>
              <a:t>Útil para dar márgenes a elementos en línea en el texto.</a:t>
            </a:r>
          </a:p>
          <a:p>
            <a:pPr>
              <a:spcBef>
                <a:spcPts val="601"/>
              </a:spcBef>
              <a:spcAft>
                <a:spcPts val="601"/>
              </a:spcAft>
            </a:pPr>
            <a:r>
              <a:rPr lang="es-ES" sz="2800" spc="-1" dirty="0">
                <a:solidFill>
                  <a:srgbClr val="000000"/>
                </a:solidFill>
                <a:latin typeface="Noto Sans"/>
                <a:ea typeface="Noto Sans"/>
              </a:rPr>
              <a:t>Para otras aplicaciones (menús en una sola línea, por ejemplo), se ha visto sobrepasado por </a:t>
            </a:r>
            <a:r>
              <a:rPr lang="es-ES" sz="2800" spc="-1" dirty="0" err="1">
                <a:solidFill>
                  <a:srgbClr val="000000"/>
                </a:solidFill>
                <a:latin typeface="Noto Sans"/>
                <a:ea typeface="Noto Sans"/>
              </a:rPr>
              <a:t>flex</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grid</a:t>
            </a:r>
            <a:r>
              <a:rPr lang="es-ES" sz="2800" spc="-1" dirty="0">
                <a:solidFill>
                  <a:srgbClr val="000000"/>
                </a:solidFill>
                <a:latin typeface="Noto Sans"/>
                <a:ea typeface="Noto Sans"/>
              </a:rPr>
              <a:t>, que veremos más adelante.</a:t>
            </a:r>
          </a:p>
        </p:txBody>
      </p:sp>
    </p:spTree>
    <p:extLst>
      <p:ext uri="{BB962C8B-B14F-4D97-AF65-F5344CB8AC3E}">
        <p14:creationId xmlns:p14="http://schemas.microsoft.com/office/powerpoint/2010/main" val="4255983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Colapso de márgenes</a:t>
            </a:r>
            <a:endParaRPr lang="es-ES" sz="4400" b="0" strike="noStrike" spc="-1" dirty="0">
              <a:solidFill>
                <a:srgbClr val="000000"/>
              </a:solidFill>
              <a:latin typeface="Calibri"/>
            </a:endParaRPr>
          </a:p>
        </p:txBody>
      </p:sp>
      <p:sp>
        <p:nvSpPr>
          <p:cNvPr id="93" name="CuadroTexto 1"/>
          <p:cNvSpPr/>
          <p:nvPr/>
        </p:nvSpPr>
        <p:spPr>
          <a:xfrm>
            <a:off x="482760" y="1282680"/>
            <a:ext cx="12473640" cy="544619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Cuando se trabaja con márgenes verticales (superior e inferior), hay que tener en cuenta que estos márgenes no se acumulan.</a:t>
            </a:r>
          </a:p>
          <a:p>
            <a:pPr>
              <a:lnSpc>
                <a:spcPct val="100000"/>
              </a:lnSpc>
              <a:spcBef>
                <a:spcPts val="601"/>
              </a:spcBef>
              <a:spcAft>
                <a:spcPts val="601"/>
              </a:spcAft>
            </a:pPr>
            <a:r>
              <a:rPr lang="es-ES" sz="2800" spc="-1" dirty="0">
                <a:solidFill>
                  <a:srgbClr val="000000"/>
                </a:solidFill>
                <a:latin typeface="Noto Sans"/>
                <a:ea typeface="Noto Sans"/>
              </a:rPr>
              <a:t>Es decir, si tengo dos elementos en bloque (dos p, por ejemplo) seguidos, el primero tiene un margen inferior de </a:t>
            </a:r>
            <a:r>
              <a:rPr lang="es-ES" sz="2800" spc="-1" dirty="0" err="1">
                <a:solidFill>
                  <a:srgbClr val="000000"/>
                </a:solidFill>
                <a:latin typeface="Noto Sans"/>
                <a:ea typeface="Noto Sans"/>
              </a:rPr>
              <a:t>20px</a:t>
            </a:r>
            <a:r>
              <a:rPr lang="es-ES" sz="2800" spc="-1" dirty="0">
                <a:solidFill>
                  <a:srgbClr val="000000"/>
                </a:solidFill>
                <a:latin typeface="Noto Sans"/>
                <a:ea typeface="Noto Sans"/>
              </a:rPr>
              <a:t> y el segundo un margen superior de </a:t>
            </a:r>
            <a:r>
              <a:rPr lang="es-ES" sz="2800" spc="-1" dirty="0" err="1">
                <a:solidFill>
                  <a:srgbClr val="000000"/>
                </a:solidFill>
                <a:latin typeface="Noto Sans"/>
                <a:ea typeface="Noto Sans"/>
              </a:rPr>
              <a:t>50px</a:t>
            </a:r>
            <a:r>
              <a:rPr lang="es-ES" sz="2800" spc="-1" dirty="0">
                <a:solidFill>
                  <a:srgbClr val="000000"/>
                </a:solidFill>
                <a:latin typeface="Noto Sans"/>
                <a:ea typeface="Noto Sans"/>
              </a:rPr>
              <a:t>, la separación no será de </a:t>
            </a:r>
            <a:r>
              <a:rPr lang="es-ES" sz="2800" spc="-1" dirty="0" err="1">
                <a:solidFill>
                  <a:srgbClr val="000000"/>
                </a:solidFill>
                <a:latin typeface="Noto Sans"/>
                <a:ea typeface="Noto Sans"/>
              </a:rPr>
              <a:t>70px</a:t>
            </a:r>
            <a:r>
              <a:rPr lang="es-ES" sz="2800" spc="-1" dirty="0">
                <a:solidFill>
                  <a:srgbClr val="000000"/>
                </a:solidFill>
                <a:latin typeface="Noto Sans"/>
                <a:ea typeface="Noto Sans"/>
              </a:rPr>
              <a:t>. </a:t>
            </a:r>
          </a:p>
          <a:p>
            <a:pPr>
              <a:lnSpc>
                <a:spcPct val="100000"/>
              </a:lnSpc>
              <a:spcBef>
                <a:spcPts val="601"/>
              </a:spcBef>
              <a:spcAft>
                <a:spcPts val="601"/>
              </a:spcAft>
            </a:pPr>
            <a:r>
              <a:rPr lang="es-ES" sz="2800" spc="-1" dirty="0">
                <a:solidFill>
                  <a:srgbClr val="000000"/>
                </a:solidFill>
                <a:latin typeface="Noto Sans"/>
                <a:ea typeface="Noto Sans"/>
              </a:rPr>
              <a:t>En estos casos el margen aplicado será el mayor de los dos, así que serán sólo </a:t>
            </a:r>
            <a:r>
              <a:rPr lang="es-ES" sz="2800" spc="-1" dirty="0" err="1">
                <a:solidFill>
                  <a:srgbClr val="000000"/>
                </a:solidFill>
                <a:latin typeface="Noto Sans"/>
                <a:ea typeface="Noto Sans"/>
              </a:rPr>
              <a:t>50px</a:t>
            </a:r>
            <a:r>
              <a:rPr lang="es-ES" sz="2800" spc="-1" dirty="0">
                <a:solidFill>
                  <a:srgbClr val="000000"/>
                </a:solidFill>
                <a:latin typeface="Noto Sans"/>
                <a:ea typeface="Noto Sans"/>
              </a:rPr>
              <a:t>.</a:t>
            </a:r>
          </a:p>
          <a:p>
            <a:pPr>
              <a:lnSpc>
                <a:spcPct val="100000"/>
              </a:lnSpc>
              <a:spcBef>
                <a:spcPts val="601"/>
              </a:spcBef>
              <a:spcAft>
                <a:spcPts val="601"/>
              </a:spcAft>
            </a:pPr>
            <a:r>
              <a:rPr lang="es-ES" sz="2800" spc="-1" dirty="0">
                <a:solidFill>
                  <a:srgbClr val="000000"/>
                </a:solidFill>
                <a:latin typeface="Noto Sans"/>
                <a:ea typeface="Noto Sans"/>
              </a:rPr>
              <a:t>Este comportamiento se denomina colapso de márgenes, y se puede producir en otras circunstancias, como que se colapse el margen de un elemento y el de su contenedor. </a:t>
            </a:r>
          </a:p>
          <a:p>
            <a:pPr>
              <a:lnSpc>
                <a:spcPct val="100000"/>
              </a:lnSpc>
              <a:spcBef>
                <a:spcPts val="601"/>
              </a:spcBef>
              <a:spcAft>
                <a:spcPts val="601"/>
              </a:spcAft>
            </a:pPr>
            <a:r>
              <a:rPr lang="es-ES" sz="2800" spc="-1" dirty="0">
                <a:solidFill>
                  <a:srgbClr val="000000"/>
                </a:solidFill>
                <a:latin typeface="Noto Sans"/>
                <a:ea typeface="Noto Sans"/>
              </a:rPr>
              <a:t>Más información en </a:t>
            </a:r>
            <a:r>
              <a:rPr lang="es-ES" sz="2800" spc="-1" dirty="0">
                <a:solidFill>
                  <a:srgbClr val="000000"/>
                </a:solidFill>
                <a:latin typeface="Noto Sans"/>
                <a:ea typeface="Noto Sans"/>
                <a:hlinkClick r:id="rId3"/>
              </a:rPr>
              <a:t>Entendiendo el colapso de márgenes – </a:t>
            </a:r>
            <a:r>
              <a:rPr lang="es-ES" sz="2800" spc="-1" dirty="0" err="1">
                <a:solidFill>
                  <a:srgbClr val="000000"/>
                </a:solidFill>
                <a:latin typeface="Noto Sans"/>
                <a:ea typeface="Noto Sans"/>
                <a:hlinkClick r:id="rId3"/>
              </a:rPr>
              <a:t>MDN</a:t>
            </a:r>
            <a:r>
              <a:rPr lang="es-ES" sz="2800" spc="-1" dirty="0">
                <a:solidFill>
                  <a:srgbClr val="000000"/>
                </a:solidFill>
                <a:latin typeface="Noto Sans"/>
                <a:ea typeface="Noto Sans"/>
              </a:rPr>
              <a:t>.</a:t>
            </a:r>
          </a:p>
        </p:txBody>
      </p:sp>
    </p:spTree>
    <p:extLst>
      <p:ext uri="{BB962C8B-B14F-4D97-AF65-F5344CB8AC3E}">
        <p14:creationId xmlns:p14="http://schemas.microsoft.com/office/powerpoint/2010/main" val="361168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Valores CSS</a:t>
            </a:r>
            <a:endParaRPr lang="es-ES" sz="4400" b="0" strike="noStrike" spc="-1" dirty="0">
              <a:solidFill>
                <a:srgbClr val="000000"/>
              </a:solidFill>
              <a:latin typeface="Calibri"/>
            </a:endParaRPr>
          </a:p>
        </p:txBody>
      </p:sp>
      <p:sp>
        <p:nvSpPr>
          <p:cNvPr id="93" name="CuadroTexto 1"/>
          <p:cNvSpPr/>
          <p:nvPr/>
        </p:nvSpPr>
        <p:spPr>
          <a:xfrm>
            <a:off x="482760" y="1282680"/>
            <a:ext cx="12473640" cy="58770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Todas las propiedades CSS tienen una serie de valores admitidos. </a:t>
            </a:r>
          </a:p>
          <a:p>
            <a:pPr>
              <a:lnSpc>
                <a:spcPct val="100000"/>
              </a:lnSpc>
              <a:spcBef>
                <a:spcPts val="601"/>
              </a:spcBef>
              <a:spcAft>
                <a:spcPts val="601"/>
              </a:spcAft>
              <a:buNone/>
            </a:pPr>
            <a:r>
              <a:rPr lang="es-ES" sz="2800" spc="-1" dirty="0">
                <a:solidFill>
                  <a:srgbClr val="000000"/>
                </a:solidFill>
                <a:latin typeface="Noto Sans"/>
                <a:ea typeface="Noto Sans"/>
              </a:rPr>
              <a:t>En la referencia CSS en </a:t>
            </a:r>
            <a:r>
              <a:rPr lang="es-ES" sz="2800" spc="-1" dirty="0" err="1">
                <a:solidFill>
                  <a:srgbClr val="000000"/>
                </a:solidFill>
                <a:latin typeface="Noto Sans"/>
                <a:ea typeface="Noto Sans"/>
              </a:rPr>
              <a:t>MDN</a:t>
            </a:r>
            <a:r>
              <a:rPr lang="es-ES" sz="2800" spc="-1" dirty="0">
                <a:solidFill>
                  <a:srgbClr val="000000"/>
                </a:solidFill>
                <a:latin typeface="Noto Sans"/>
                <a:ea typeface="Noto Sans"/>
              </a:rPr>
              <a:t> hay siempre una sección para cada propiedad en la que se muestran los valores admitidos.</a:t>
            </a:r>
          </a:p>
          <a:p>
            <a:pPr>
              <a:lnSpc>
                <a:spcPct val="100000"/>
              </a:lnSpc>
              <a:spcBef>
                <a:spcPts val="601"/>
              </a:spcBef>
              <a:spcAft>
                <a:spcPts val="601"/>
              </a:spcAft>
              <a:buNone/>
            </a:pPr>
            <a:r>
              <a:rPr lang="es-ES" sz="2800" spc="-1" dirty="0">
                <a:solidFill>
                  <a:srgbClr val="000000"/>
                </a:solidFill>
                <a:latin typeface="Noto Sans"/>
                <a:ea typeface="Noto Sans"/>
              </a:rPr>
              <a:t>Por ejemplo, si miramos la propiedad "</a:t>
            </a:r>
            <a:r>
              <a:rPr lang="es-ES" sz="2800" spc="-1" dirty="0" err="1">
                <a:solidFill>
                  <a:srgbClr val="000000"/>
                </a:solidFill>
                <a:latin typeface="Noto Sans"/>
                <a:ea typeface="Noto Sans"/>
              </a:rPr>
              <a:t>padding-left</a:t>
            </a:r>
            <a:r>
              <a:rPr lang="es-ES" sz="2800" spc="-1" dirty="0">
                <a:solidFill>
                  <a:srgbClr val="000000"/>
                </a:solidFill>
                <a:latin typeface="Noto Sans"/>
                <a:ea typeface="Noto Sans"/>
              </a:rPr>
              <a:t>" en </a:t>
            </a:r>
            <a:r>
              <a:rPr lang="es-ES" sz="2800" spc="-1" dirty="0" err="1">
                <a:solidFill>
                  <a:srgbClr val="000000"/>
                </a:solidFill>
                <a:latin typeface="Noto Sans"/>
                <a:ea typeface="Noto Sans"/>
              </a:rPr>
              <a:t>MDN</a:t>
            </a:r>
            <a:r>
              <a:rPr lang="es-ES" sz="2800" spc="-1" dirty="0">
                <a:solidFill>
                  <a:srgbClr val="000000"/>
                </a:solidFill>
                <a:latin typeface="Noto Sans"/>
                <a:ea typeface="Noto Sans"/>
              </a:rPr>
              <a:t>, encontramos una sección "</a:t>
            </a:r>
            <a:r>
              <a:rPr lang="es-ES" sz="2800" spc="-1" dirty="0" err="1">
                <a:solidFill>
                  <a:srgbClr val="000000"/>
                </a:solidFill>
                <a:latin typeface="Noto Sans"/>
                <a:ea typeface="Noto Sans"/>
              </a:rPr>
              <a:t>Values</a:t>
            </a:r>
            <a:r>
              <a:rPr lang="es-ES" sz="2800" spc="-1" dirty="0">
                <a:solidFill>
                  <a:srgbClr val="000000"/>
                </a:solidFill>
                <a:latin typeface="Noto Sans"/>
                <a:ea typeface="Noto Sans"/>
              </a:rPr>
              <a:t>", en la que podemos encontrar que esta propiedad admite "&lt;</a:t>
            </a:r>
            <a:r>
              <a:rPr lang="es-ES" sz="2800" spc="-1" dirty="0" err="1">
                <a:solidFill>
                  <a:srgbClr val="000000"/>
                </a:solidFill>
                <a:latin typeface="Noto Sans"/>
                <a:ea typeface="Noto Sans"/>
              </a:rPr>
              <a:t>length</a:t>
            </a:r>
            <a:r>
              <a:rPr lang="es-ES" sz="2800" spc="-1" dirty="0">
                <a:solidFill>
                  <a:srgbClr val="000000"/>
                </a:solidFill>
                <a:latin typeface="Noto Sans"/>
                <a:ea typeface="Noto Sans"/>
              </a:rPr>
              <a:t>&gt;" y "&lt;</a:t>
            </a:r>
            <a:r>
              <a:rPr lang="es-ES" sz="2800" spc="-1" dirty="0" err="1">
                <a:solidFill>
                  <a:srgbClr val="000000"/>
                </a:solidFill>
                <a:latin typeface="Noto Sans"/>
                <a:ea typeface="Noto Sans"/>
              </a:rPr>
              <a:t>percentage</a:t>
            </a:r>
            <a:r>
              <a:rPr lang="es-ES" sz="2800" spc="-1" dirty="0">
                <a:solidFill>
                  <a:srgbClr val="000000"/>
                </a:solidFill>
                <a:latin typeface="Noto Sans"/>
                <a:ea typeface="Noto Sans"/>
              </a:rPr>
              <a:t>&gt;". </a:t>
            </a:r>
          </a:p>
          <a:p>
            <a:pPr>
              <a:lnSpc>
                <a:spcPct val="100000"/>
              </a:lnSpc>
              <a:spcBef>
                <a:spcPts val="601"/>
              </a:spcBef>
              <a:spcAft>
                <a:spcPts val="601"/>
              </a:spcAft>
              <a:buNone/>
            </a:pPr>
            <a:r>
              <a:rPr lang="es-ES" sz="2800" spc="-1" dirty="0">
                <a:solidFill>
                  <a:srgbClr val="000000"/>
                </a:solidFill>
                <a:latin typeface="Noto Sans"/>
                <a:ea typeface="Noto Sans"/>
              </a:rPr>
              <a:t>Estos valores que aparecen entre símbolos &lt;&gt; indican que puede tomar un valor más o menos arbitrario, pero siguiendo normas. Una longitud (</a:t>
            </a:r>
            <a:r>
              <a:rPr lang="es-ES" sz="2800" spc="-1" dirty="0" err="1">
                <a:solidFill>
                  <a:srgbClr val="000000"/>
                </a:solidFill>
                <a:latin typeface="Noto Sans"/>
                <a:ea typeface="Noto Sans"/>
              </a:rPr>
              <a:t>length</a:t>
            </a:r>
            <a:r>
              <a:rPr lang="es-ES" sz="2800" spc="-1" dirty="0">
                <a:solidFill>
                  <a:srgbClr val="000000"/>
                </a:solidFill>
                <a:latin typeface="Noto Sans"/>
                <a:ea typeface="Noto Sans"/>
              </a:rPr>
              <a:t>) puede expresarse de varias formas (</a:t>
            </a:r>
            <a:r>
              <a:rPr lang="es-ES" sz="2800" spc="-1" dirty="0" err="1">
                <a:solidFill>
                  <a:srgbClr val="000000"/>
                </a:solidFill>
                <a:latin typeface="Noto Sans"/>
                <a:ea typeface="Noto Sans"/>
              </a:rPr>
              <a:t>px</a:t>
            </a:r>
            <a:r>
              <a:rPr lang="es-ES" sz="2800" spc="-1" dirty="0">
                <a:solidFill>
                  <a:srgbClr val="000000"/>
                </a:solidFill>
                <a:latin typeface="Noto Sans"/>
                <a:ea typeface="Noto Sans"/>
              </a:rPr>
              <a:t>, pt, em, etc.). Un porcentaje es un número seguido del símbolo %. </a:t>
            </a:r>
          </a:p>
          <a:p>
            <a:pPr>
              <a:lnSpc>
                <a:spcPct val="100000"/>
              </a:lnSpc>
              <a:spcBef>
                <a:spcPts val="601"/>
              </a:spcBef>
              <a:spcAft>
                <a:spcPts val="601"/>
              </a:spcAft>
              <a:buNone/>
            </a:pPr>
            <a:r>
              <a:rPr lang="es-ES" sz="2800" spc="-1" dirty="0">
                <a:solidFill>
                  <a:srgbClr val="000000"/>
                </a:solidFill>
                <a:latin typeface="Noto Sans"/>
                <a:ea typeface="Noto Sans"/>
              </a:rPr>
              <a:t>Otro ejemplo: si miramos </a:t>
            </a:r>
            <a:r>
              <a:rPr lang="es-ES" sz="2800" spc="-1" dirty="0" err="1">
                <a:solidFill>
                  <a:srgbClr val="000000"/>
                </a:solidFill>
                <a:latin typeface="Noto Sans"/>
                <a:ea typeface="Noto Sans"/>
              </a:rPr>
              <a:t>text-align</a:t>
            </a:r>
            <a:r>
              <a:rPr lang="es-ES" sz="2800" spc="-1" dirty="0">
                <a:solidFill>
                  <a:srgbClr val="000000"/>
                </a:solidFill>
                <a:latin typeface="Noto Sans"/>
                <a:ea typeface="Noto Sans"/>
              </a:rPr>
              <a:t> vemos que admite sólo valores concretos: </a:t>
            </a:r>
            <a:r>
              <a:rPr lang="es-ES" sz="2800" spc="-1" dirty="0" err="1">
                <a:solidFill>
                  <a:srgbClr val="000000"/>
                </a:solidFill>
                <a:latin typeface="Noto Sans"/>
                <a:ea typeface="Noto Sans"/>
              </a:rPr>
              <a:t>start</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end</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left</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right</a:t>
            </a:r>
            <a:r>
              <a:rPr lang="es-ES" sz="2800" spc="-1" dirty="0">
                <a:solidFill>
                  <a:srgbClr val="000000"/>
                </a:solidFill>
                <a:latin typeface="Noto Sans"/>
                <a:ea typeface="Noto Sans"/>
              </a:rPr>
              <a:t>, center, </a:t>
            </a:r>
            <a:r>
              <a:rPr lang="es-ES" sz="2800" spc="-1" dirty="0" err="1">
                <a:solidFill>
                  <a:srgbClr val="000000"/>
                </a:solidFill>
                <a:latin typeface="Noto Sans"/>
                <a:ea typeface="Noto Sans"/>
              </a:rPr>
              <a:t>justify</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justifi-all</a:t>
            </a:r>
            <a:r>
              <a:rPr lang="es-ES" sz="2800" spc="-1" dirty="0">
                <a:solidFill>
                  <a:srgbClr val="000000"/>
                </a:solidFill>
                <a:latin typeface="Noto Sans"/>
                <a:ea typeface="Noto Sans"/>
              </a:rPr>
              <a:t> y match-</a:t>
            </a:r>
            <a:r>
              <a:rPr lang="es-ES" sz="2800" spc="-1" dirty="0" err="1">
                <a:solidFill>
                  <a:srgbClr val="000000"/>
                </a:solidFill>
                <a:latin typeface="Noto Sans"/>
                <a:ea typeface="Noto Sans"/>
              </a:rPr>
              <a:t>parent</a:t>
            </a:r>
            <a:r>
              <a:rPr lang="es-ES" sz="2800" spc="-1" dirty="0">
                <a:solidFill>
                  <a:srgbClr val="000000"/>
                </a:solidFill>
                <a:latin typeface="Noto Sans"/>
                <a:ea typeface="Noto Sans"/>
              </a:rPr>
              <a:t>.</a:t>
            </a:r>
          </a:p>
        </p:txBody>
      </p:sp>
    </p:spTree>
    <p:extLst>
      <p:ext uri="{BB962C8B-B14F-4D97-AF65-F5344CB8AC3E}">
        <p14:creationId xmlns:p14="http://schemas.microsoft.com/office/powerpoint/2010/main" val="588267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Valores CSS – Dimensiones</a:t>
            </a:r>
            <a:endParaRPr lang="es-ES" sz="4400" b="0" strike="noStrike" spc="-1" dirty="0">
              <a:solidFill>
                <a:srgbClr val="000000"/>
              </a:solidFill>
              <a:latin typeface="Calibri"/>
            </a:endParaRPr>
          </a:p>
        </p:txBody>
      </p:sp>
      <p:sp>
        <p:nvSpPr>
          <p:cNvPr id="93" name="CuadroTexto 1"/>
          <p:cNvSpPr/>
          <p:nvPr/>
        </p:nvSpPr>
        <p:spPr>
          <a:xfrm>
            <a:off x="482760" y="1282680"/>
            <a:ext cx="12473640" cy="544619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spcBef>
                <a:spcPts val="601"/>
              </a:spcBef>
              <a:spcAft>
                <a:spcPts val="601"/>
              </a:spcAft>
            </a:pPr>
            <a:r>
              <a:rPr lang="es-ES" sz="2800" spc="-1" dirty="0">
                <a:solidFill>
                  <a:srgbClr val="000000"/>
                </a:solidFill>
                <a:latin typeface="Noto Sans"/>
                <a:ea typeface="Noto Sans"/>
              </a:rPr>
              <a:t>Hay ciertos valores CSS que identifican dimensiones. Estas dimensiones pueden ser (entre otras):</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Longitud. Por ejemplo, el alto o ancho de un elemento, el relleno (</a:t>
            </a:r>
            <a:r>
              <a:rPr lang="es-ES" sz="2800" spc="-1" dirty="0" err="1">
                <a:solidFill>
                  <a:srgbClr val="000000"/>
                </a:solidFill>
                <a:latin typeface="Noto Sans"/>
                <a:ea typeface="Noto Sans"/>
              </a:rPr>
              <a:t>padding</a:t>
            </a:r>
            <a:r>
              <a:rPr lang="es-ES" sz="2800" spc="-1" dirty="0">
                <a:solidFill>
                  <a:srgbClr val="000000"/>
                </a:solidFill>
                <a:latin typeface="Noto Sans"/>
                <a:ea typeface="Noto Sans"/>
              </a:rPr>
              <a:t>) o el margen, se establecen con longitud. </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Ángulos. En CSS los ángulos se miden en sentido de las agujas del reloj (a diferencia del estándar matemático, que mide en sentido contrario a las agujas del reloj)</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Tiempo. Usado en transiciones y animaciones.</a:t>
            </a:r>
          </a:p>
          <a:p>
            <a:pPr>
              <a:spcBef>
                <a:spcPts val="601"/>
              </a:spcBef>
              <a:spcAft>
                <a:spcPts val="601"/>
              </a:spcAft>
            </a:pPr>
            <a:r>
              <a:rPr lang="es-ES" sz="2800" spc="-1" dirty="0">
                <a:solidFill>
                  <a:srgbClr val="000000"/>
                </a:solidFill>
                <a:latin typeface="Noto Sans"/>
                <a:ea typeface="Noto Sans"/>
              </a:rPr>
              <a:t>Hay otros valores CSS que se refieren a color o posición, pero vamos a centrarnos de momento en dimensiones, porque es la mejor forma de entender el sistema de unidades de CSS.</a:t>
            </a:r>
          </a:p>
        </p:txBody>
      </p:sp>
    </p:spTree>
    <p:extLst>
      <p:ext uri="{BB962C8B-B14F-4D97-AF65-F5344CB8AC3E}">
        <p14:creationId xmlns:p14="http://schemas.microsoft.com/office/powerpoint/2010/main" val="481090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Valores CSS – Valores universales</a:t>
            </a:r>
            <a:endParaRPr lang="es-ES" sz="4400" b="0" strike="noStrike" spc="-1" dirty="0">
              <a:solidFill>
                <a:srgbClr val="000000"/>
              </a:solidFill>
              <a:latin typeface="Calibri"/>
            </a:endParaRPr>
          </a:p>
        </p:txBody>
      </p:sp>
      <p:sp>
        <p:nvSpPr>
          <p:cNvPr id="93" name="CuadroTexto 1"/>
          <p:cNvSpPr/>
          <p:nvPr/>
        </p:nvSpPr>
        <p:spPr>
          <a:xfrm>
            <a:off x="482760" y="1282680"/>
            <a:ext cx="12473640" cy="606174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spcBef>
                <a:spcPts val="601"/>
              </a:spcBef>
              <a:spcAft>
                <a:spcPts val="601"/>
              </a:spcAft>
            </a:pPr>
            <a:r>
              <a:rPr lang="es-ES" sz="2800" spc="-1" dirty="0">
                <a:solidFill>
                  <a:srgbClr val="000000"/>
                </a:solidFill>
                <a:latin typeface="Noto Sans"/>
                <a:ea typeface="Noto Sans"/>
              </a:rPr>
              <a:t>Hay ciertos valores que se pueden aplicar a cualquier propiedad CSS:</a:t>
            </a: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initial</a:t>
            </a:r>
            <a:r>
              <a:rPr lang="es-ES" sz="2800" spc="-1" dirty="0">
                <a:solidFill>
                  <a:srgbClr val="000000"/>
                </a:solidFill>
                <a:latin typeface="Noto Sans"/>
                <a:ea typeface="Noto Sans"/>
              </a:rPr>
              <a:t>: devuelve la propiedad a su valor por defecto.</a:t>
            </a: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inherit</a:t>
            </a:r>
            <a:r>
              <a:rPr lang="es-ES" sz="2800" spc="-1" dirty="0">
                <a:solidFill>
                  <a:srgbClr val="000000"/>
                </a:solidFill>
                <a:latin typeface="Noto Sans"/>
                <a:ea typeface="Noto Sans"/>
              </a:rPr>
              <a:t>: calcula el valor de la propiedad en función del elemento padre. No hace nada si la propiedad no es heredable.</a:t>
            </a: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unset</a:t>
            </a:r>
            <a:r>
              <a:rPr lang="es-ES" sz="2800" spc="-1" dirty="0">
                <a:solidFill>
                  <a:srgbClr val="000000"/>
                </a:solidFill>
                <a:latin typeface="Noto Sans"/>
                <a:ea typeface="Noto Sans"/>
              </a:rPr>
              <a:t>: actúa como </a:t>
            </a:r>
            <a:r>
              <a:rPr lang="es-ES" sz="2800" spc="-1" dirty="0" err="1">
                <a:solidFill>
                  <a:srgbClr val="000000"/>
                </a:solidFill>
                <a:latin typeface="Noto Sans"/>
                <a:ea typeface="Noto Sans"/>
              </a:rPr>
              <a:t>initial</a:t>
            </a:r>
            <a:r>
              <a:rPr lang="es-ES" sz="2800" spc="-1" dirty="0">
                <a:solidFill>
                  <a:srgbClr val="000000"/>
                </a:solidFill>
                <a:latin typeface="Noto Sans"/>
                <a:ea typeface="Noto Sans"/>
              </a:rPr>
              <a:t> o </a:t>
            </a:r>
            <a:r>
              <a:rPr lang="es-ES" sz="2800" spc="-1" dirty="0" err="1">
                <a:solidFill>
                  <a:srgbClr val="000000"/>
                </a:solidFill>
                <a:latin typeface="Noto Sans"/>
                <a:ea typeface="Noto Sans"/>
              </a:rPr>
              <a:t>inherit</a:t>
            </a:r>
            <a:r>
              <a:rPr lang="es-ES" sz="2800" spc="-1" dirty="0">
                <a:solidFill>
                  <a:srgbClr val="000000"/>
                </a:solidFill>
                <a:latin typeface="Noto Sans"/>
                <a:ea typeface="Noto Sans"/>
              </a:rPr>
              <a:t>, dependiendo de la propiedad:</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Si es heredable, será </a:t>
            </a:r>
            <a:r>
              <a:rPr lang="es-ES" sz="2800" spc="-1" dirty="0" err="1">
                <a:solidFill>
                  <a:srgbClr val="000000"/>
                </a:solidFill>
                <a:latin typeface="Noto Sans"/>
                <a:ea typeface="Noto Sans"/>
              </a:rPr>
              <a:t>inherit</a:t>
            </a:r>
            <a:endParaRPr lang="es-ES" sz="2800" spc="-1" dirty="0">
              <a:solidFill>
                <a:srgbClr val="000000"/>
              </a:solidFill>
              <a:latin typeface="Noto Sans"/>
              <a:ea typeface="Noto Sans"/>
            </a:endParaRP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Si no lo es, será </a:t>
            </a:r>
            <a:r>
              <a:rPr lang="es-ES" sz="2800" spc="-1" dirty="0" err="1">
                <a:solidFill>
                  <a:srgbClr val="000000"/>
                </a:solidFill>
                <a:latin typeface="Noto Sans"/>
                <a:ea typeface="Noto Sans"/>
              </a:rPr>
              <a:t>initial</a:t>
            </a:r>
            <a:endParaRPr lang="es-ES" sz="2800" spc="-1" dirty="0">
              <a:solidFill>
                <a:srgbClr val="000000"/>
              </a:solidFill>
              <a:latin typeface="Noto Sans"/>
              <a:ea typeface="Noto Sans"/>
            </a:endParaRP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revert</a:t>
            </a:r>
            <a:r>
              <a:rPr lang="es-ES" sz="2800" spc="-1" dirty="0">
                <a:solidFill>
                  <a:srgbClr val="000000"/>
                </a:solidFill>
                <a:latin typeface="Noto Sans"/>
                <a:ea typeface="Noto Sans"/>
              </a:rPr>
              <a:t>: similar a </a:t>
            </a:r>
            <a:r>
              <a:rPr lang="es-ES" sz="2800" spc="-1" dirty="0" err="1">
                <a:solidFill>
                  <a:srgbClr val="000000"/>
                </a:solidFill>
                <a:latin typeface="Noto Sans"/>
                <a:ea typeface="Noto Sans"/>
              </a:rPr>
              <a:t>unset</a:t>
            </a:r>
            <a:r>
              <a:rPr lang="es-ES" sz="2800" spc="-1" dirty="0">
                <a:solidFill>
                  <a:srgbClr val="000000"/>
                </a:solidFill>
                <a:latin typeface="Noto Sans"/>
                <a:ea typeface="Noto Sans"/>
              </a:rPr>
              <a:t>, pero si no es heredable volverá al valor establecido por los estilos de usuario o del navegador, si los hay.</a:t>
            </a: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revert-layer</a:t>
            </a:r>
            <a:r>
              <a:rPr lang="es-ES" sz="2800" spc="-1" dirty="0">
                <a:solidFill>
                  <a:srgbClr val="000000"/>
                </a:solidFill>
                <a:latin typeface="Noto Sans"/>
                <a:ea typeface="Noto Sans"/>
              </a:rPr>
              <a:t>: elimina un nivel de la cascada. </a:t>
            </a:r>
          </a:p>
          <a:p>
            <a:pPr>
              <a:spcBef>
                <a:spcPts val="601"/>
              </a:spcBef>
              <a:spcAft>
                <a:spcPts val="601"/>
              </a:spcAft>
            </a:pPr>
            <a:r>
              <a:rPr lang="es-ES" sz="2800" spc="-1" dirty="0">
                <a:solidFill>
                  <a:srgbClr val="000000"/>
                </a:solidFill>
                <a:latin typeface="Noto Sans"/>
                <a:ea typeface="Noto Sans"/>
              </a:rPr>
              <a:t>Los más utilizados son </a:t>
            </a:r>
            <a:r>
              <a:rPr lang="es-ES" sz="2800" spc="-1" dirty="0" err="1">
                <a:solidFill>
                  <a:srgbClr val="000000"/>
                </a:solidFill>
                <a:latin typeface="Noto Sans"/>
                <a:ea typeface="Noto Sans"/>
              </a:rPr>
              <a:t>initial</a:t>
            </a:r>
            <a:r>
              <a:rPr lang="es-ES" sz="2800" spc="-1" dirty="0">
                <a:solidFill>
                  <a:srgbClr val="000000"/>
                </a:solidFill>
                <a:latin typeface="Noto Sans"/>
                <a:ea typeface="Noto Sans"/>
              </a:rPr>
              <a:t> e </a:t>
            </a:r>
            <a:r>
              <a:rPr lang="es-ES" sz="2800" spc="-1" dirty="0" err="1">
                <a:solidFill>
                  <a:srgbClr val="000000"/>
                </a:solidFill>
                <a:latin typeface="Noto Sans"/>
                <a:ea typeface="Noto Sans"/>
              </a:rPr>
              <a:t>inherit</a:t>
            </a:r>
            <a:r>
              <a:rPr lang="es-ES" sz="2800" spc="-1" dirty="0">
                <a:solidFill>
                  <a:srgbClr val="000000"/>
                </a:solidFill>
                <a:latin typeface="Noto Sans"/>
                <a:ea typeface="Noto Sans"/>
              </a:rPr>
              <a:t>.</a:t>
            </a:r>
          </a:p>
        </p:txBody>
      </p:sp>
    </p:spTree>
    <p:extLst>
      <p:ext uri="{BB962C8B-B14F-4D97-AF65-F5344CB8AC3E}">
        <p14:creationId xmlns:p14="http://schemas.microsoft.com/office/powerpoint/2010/main" val="358122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Modelo de caja en CSS – Partes de la caja</a:t>
            </a:r>
            <a:endParaRPr lang="es-ES" sz="4400" b="0" strike="noStrike" spc="-1" dirty="0">
              <a:solidFill>
                <a:srgbClr val="000000"/>
              </a:solidFill>
              <a:latin typeface="Calibri"/>
            </a:endParaRPr>
          </a:p>
        </p:txBody>
      </p:sp>
      <p:sp>
        <p:nvSpPr>
          <p:cNvPr id="93" name="CuadroTexto 1"/>
          <p:cNvSpPr/>
          <p:nvPr/>
        </p:nvSpPr>
        <p:spPr>
          <a:xfrm>
            <a:off x="482760" y="1282680"/>
            <a:ext cx="12473640" cy="458441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El modelo de caja interpreta los </a:t>
            </a:r>
            <a:br>
              <a:rPr lang="es-ES" sz="2800" spc="-1" dirty="0">
                <a:solidFill>
                  <a:srgbClr val="000000"/>
                </a:solidFill>
                <a:latin typeface="Noto Sans"/>
                <a:ea typeface="Noto Sans"/>
              </a:rPr>
            </a:br>
            <a:r>
              <a:rPr lang="es-ES" sz="2800" spc="-1" dirty="0">
                <a:solidFill>
                  <a:srgbClr val="000000"/>
                </a:solidFill>
                <a:latin typeface="Noto Sans"/>
                <a:ea typeface="Noto Sans"/>
              </a:rPr>
              <a:t>elementos como una caja, un </a:t>
            </a:r>
            <a:br>
              <a:rPr lang="es-ES" sz="2800" spc="-1" dirty="0">
                <a:solidFill>
                  <a:srgbClr val="000000"/>
                </a:solidFill>
                <a:latin typeface="Noto Sans"/>
                <a:ea typeface="Noto Sans"/>
              </a:rPr>
            </a:br>
            <a:r>
              <a:rPr lang="es-ES" sz="2800" spc="-1" dirty="0">
                <a:solidFill>
                  <a:srgbClr val="000000"/>
                </a:solidFill>
                <a:latin typeface="Noto Sans"/>
                <a:ea typeface="Noto Sans"/>
              </a:rPr>
              <a:t>rectángulo, formado por </a:t>
            </a:r>
            <a:br>
              <a:rPr lang="es-ES" sz="2800" spc="-1" dirty="0">
                <a:solidFill>
                  <a:srgbClr val="000000"/>
                </a:solidFill>
                <a:latin typeface="Noto Sans"/>
                <a:ea typeface="Noto Sans"/>
              </a:rPr>
            </a:br>
            <a:r>
              <a:rPr lang="es-ES" sz="2800" spc="-1" dirty="0">
                <a:solidFill>
                  <a:srgbClr val="000000"/>
                </a:solidFill>
                <a:latin typeface="Noto Sans"/>
                <a:ea typeface="Noto Sans"/>
              </a:rPr>
              <a:t>diferentes partes, que desde el </a:t>
            </a:r>
            <a:br>
              <a:rPr lang="es-ES" sz="2800" spc="-1" dirty="0">
                <a:solidFill>
                  <a:srgbClr val="000000"/>
                </a:solidFill>
                <a:latin typeface="Noto Sans"/>
                <a:ea typeface="Noto Sans"/>
              </a:rPr>
            </a:br>
            <a:r>
              <a:rPr lang="es-ES" sz="2800" spc="-1" dirty="0">
                <a:solidFill>
                  <a:srgbClr val="000000"/>
                </a:solidFill>
                <a:latin typeface="Noto Sans"/>
                <a:ea typeface="Noto Sans"/>
              </a:rPr>
              <a:t>interior al exterior de la caja son:</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Contenido (</a:t>
            </a:r>
            <a:r>
              <a:rPr lang="es-ES" sz="2800" spc="-1" dirty="0" err="1">
                <a:solidFill>
                  <a:srgbClr val="000000"/>
                </a:solidFill>
                <a:latin typeface="Noto Sans"/>
                <a:ea typeface="Noto Sans"/>
              </a:rPr>
              <a:t>content</a:t>
            </a:r>
            <a:r>
              <a:rPr lang="es-ES" sz="2800" spc="-1" dirty="0">
                <a:solidFill>
                  <a:srgbClr val="000000"/>
                </a:solidFill>
                <a:latin typeface="Noto Sans"/>
                <a:ea typeface="Noto Sans"/>
              </a:rPr>
              <a:t>).</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Relleno (</a:t>
            </a:r>
            <a:r>
              <a:rPr lang="es-ES" sz="2800" spc="-1" dirty="0" err="1">
                <a:solidFill>
                  <a:srgbClr val="000000"/>
                </a:solidFill>
                <a:latin typeface="Noto Sans"/>
                <a:ea typeface="Noto Sans"/>
              </a:rPr>
              <a:t>padding</a:t>
            </a:r>
            <a:r>
              <a:rPr lang="es-ES" sz="2800" spc="-1" dirty="0">
                <a:solidFill>
                  <a:srgbClr val="000000"/>
                </a:solidFill>
                <a:latin typeface="Noto Sans"/>
                <a:ea typeface="Noto Sans"/>
              </a:rPr>
              <a:t>).</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Borde (</a:t>
            </a:r>
            <a:r>
              <a:rPr lang="es-ES" sz="2800" spc="-1" dirty="0" err="1">
                <a:solidFill>
                  <a:srgbClr val="000000"/>
                </a:solidFill>
                <a:latin typeface="Noto Sans"/>
                <a:ea typeface="Noto Sans"/>
              </a:rPr>
              <a:t>border</a:t>
            </a:r>
            <a:r>
              <a:rPr lang="es-ES" sz="2800" spc="-1" dirty="0">
                <a:solidFill>
                  <a:srgbClr val="000000"/>
                </a:solidFill>
                <a:latin typeface="Noto Sans"/>
                <a:ea typeface="Noto Sans"/>
              </a:rPr>
              <a:t>). </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Margin</a:t>
            </a:r>
            <a:r>
              <a:rPr lang="es-ES" sz="2800" spc="-1" dirty="0">
                <a:solidFill>
                  <a:srgbClr val="000000"/>
                </a:solidFill>
                <a:latin typeface="Noto Sans"/>
                <a:ea typeface="Noto Sans"/>
              </a:rPr>
              <a:t> (margen).</a:t>
            </a:r>
          </a:p>
        </p:txBody>
      </p:sp>
      <p:pic>
        <p:nvPicPr>
          <p:cNvPr id="2" name="Imagen 1" descr="Diagrama, Esquemático&#10;&#10;Descripción generada automáticamente">
            <a:extLst>
              <a:ext uri="{FF2B5EF4-FFF2-40B4-BE49-F238E27FC236}">
                <a16:creationId xmlns:a16="http://schemas.microsoft.com/office/drawing/2014/main" id="{6B3E778A-3496-4524-86EF-EAFE3A07F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472" y="1282680"/>
            <a:ext cx="5867928" cy="5867928"/>
          </a:xfrm>
          <a:prstGeom prst="rect">
            <a:avLst/>
          </a:prstGeom>
        </p:spPr>
      </p:pic>
    </p:spTree>
    <p:extLst>
      <p:ext uri="{BB962C8B-B14F-4D97-AF65-F5344CB8AC3E}">
        <p14:creationId xmlns:p14="http://schemas.microsoft.com/office/powerpoint/2010/main" val="2291450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Dimensiones en CSS y sus unidades</a:t>
            </a:r>
            <a:endParaRPr lang="es-ES" sz="4400" b="0" strike="noStrike" spc="-1" dirty="0">
              <a:solidFill>
                <a:srgbClr val="000000"/>
              </a:solidFill>
              <a:latin typeface="Calibri"/>
            </a:endParaRPr>
          </a:p>
        </p:txBody>
      </p:sp>
      <p:sp>
        <p:nvSpPr>
          <p:cNvPr id="93" name="CuadroTexto 1"/>
          <p:cNvSpPr/>
          <p:nvPr/>
        </p:nvSpPr>
        <p:spPr>
          <a:xfrm>
            <a:off x="482760" y="1282680"/>
            <a:ext cx="12473640" cy="606174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spcBef>
                <a:spcPts val="601"/>
              </a:spcBef>
              <a:spcAft>
                <a:spcPts val="601"/>
              </a:spcAft>
            </a:pPr>
            <a:r>
              <a:rPr lang="es-ES" sz="2800" spc="-1" dirty="0">
                <a:solidFill>
                  <a:srgbClr val="000000"/>
                </a:solidFill>
                <a:latin typeface="Noto Sans"/>
                <a:ea typeface="Noto Sans"/>
              </a:rPr>
              <a:t>Una dimensión es un número con unas unidades asociadas. Por ejemplo: </a:t>
            </a:r>
            <a:r>
              <a:rPr lang="es-ES" sz="2800" spc="-1" dirty="0" err="1">
                <a:solidFill>
                  <a:srgbClr val="000000"/>
                </a:solidFill>
                <a:latin typeface="Noto Sans"/>
                <a:ea typeface="Noto Sans"/>
              </a:rPr>
              <a:t>30deg</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100ms</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50px</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2em</a:t>
            </a:r>
            <a:r>
              <a:rPr lang="es-ES" sz="2800" spc="-1" dirty="0">
                <a:solidFill>
                  <a:srgbClr val="000000"/>
                </a:solidFill>
                <a:latin typeface="Noto Sans"/>
                <a:ea typeface="Noto Sans"/>
              </a:rPr>
              <a:t>, etc.</a:t>
            </a:r>
          </a:p>
          <a:p>
            <a:pPr>
              <a:spcBef>
                <a:spcPts val="601"/>
              </a:spcBef>
              <a:spcAft>
                <a:spcPts val="601"/>
              </a:spcAft>
            </a:pPr>
            <a:r>
              <a:rPr lang="es-ES" sz="2800" spc="-1" dirty="0">
                <a:solidFill>
                  <a:srgbClr val="000000"/>
                </a:solidFill>
                <a:latin typeface="Noto Sans"/>
                <a:ea typeface="Noto Sans"/>
              </a:rPr>
              <a:t>Las unidades son case-</a:t>
            </a:r>
            <a:r>
              <a:rPr lang="es-ES" sz="2800" spc="-1" dirty="0" err="1">
                <a:solidFill>
                  <a:srgbClr val="000000"/>
                </a:solidFill>
                <a:latin typeface="Noto Sans"/>
                <a:ea typeface="Noto Sans"/>
              </a:rPr>
              <a:t>insensitive</a:t>
            </a:r>
            <a:r>
              <a:rPr lang="es-ES" sz="2800" spc="-1" dirty="0">
                <a:solidFill>
                  <a:srgbClr val="000000"/>
                </a:solidFill>
                <a:latin typeface="Noto Sans"/>
                <a:ea typeface="Noto Sans"/>
              </a:rPr>
              <a:t>, podemos usar tanto </a:t>
            </a:r>
            <a:r>
              <a:rPr lang="es-ES" sz="2800" spc="-1" dirty="0" err="1">
                <a:solidFill>
                  <a:srgbClr val="000000"/>
                </a:solidFill>
                <a:latin typeface="Noto Sans"/>
                <a:ea typeface="Noto Sans"/>
              </a:rPr>
              <a:t>20px</a:t>
            </a:r>
            <a:r>
              <a:rPr lang="es-ES" sz="2800" spc="-1" dirty="0">
                <a:solidFill>
                  <a:srgbClr val="000000"/>
                </a:solidFill>
                <a:latin typeface="Noto Sans"/>
                <a:ea typeface="Noto Sans"/>
              </a:rPr>
              <a:t> como </a:t>
            </a:r>
            <a:r>
              <a:rPr lang="es-ES" sz="2800" spc="-1" dirty="0" err="1">
                <a:solidFill>
                  <a:srgbClr val="000000"/>
                </a:solidFill>
                <a:latin typeface="Noto Sans"/>
                <a:ea typeface="Noto Sans"/>
              </a:rPr>
              <a:t>20PX</a:t>
            </a:r>
            <a:r>
              <a:rPr lang="es-ES" sz="2800" spc="-1" dirty="0">
                <a:solidFill>
                  <a:srgbClr val="000000"/>
                </a:solidFill>
                <a:latin typeface="Noto Sans"/>
                <a:ea typeface="Noto Sans"/>
              </a:rPr>
              <a:t>.</a:t>
            </a:r>
          </a:p>
          <a:p>
            <a:pPr>
              <a:spcBef>
                <a:spcPts val="601"/>
              </a:spcBef>
              <a:spcAft>
                <a:spcPts val="601"/>
              </a:spcAft>
            </a:pPr>
            <a:r>
              <a:rPr lang="es-ES" sz="2800" spc="-1" dirty="0">
                <a:solidFill>
                  <a:srgbClr val="000000"/>
                </a:solidFill>
                <a:latin typeface="Noto Sans"/>
                <a:ea typeface="Noto Sans"/>
              </a:rPr>
              <a:t>Las unidades se escriben sin espacio entre el número y la unidad.</a:t>
            </a:r>
          </a:p>
          <a:p>
            <a:pPr>
              <a:spcBef>
                <a:spcPts val="601"/>
              </a:spcBef>
              <a:spcAft>
                <a:spcPts val="601"/>
              </a:spcAft>
            </a:pPr>
            <a:r>
              <a:rPr lang="es-ES" sz="2800" spc="-1" dirty="0">
                <a:solidFill>
                  <a:srgbClr val="000000"/>
                </a:solidFill>
                <a:latin typeface="Noto Sans"/>
                <a:ea typeface="Noto Sans"/>
              </a:rPr>
              <a:t>En CSS se usan dimensiones para especificar:</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Longitudes o distancias</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Ángulos</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Tiempo y frecuencia</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Resolución</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Flex. Similar a un porcentaje, pero es una fracción de cierta parte del elemento. Lo veremos cuando veamos </a:t>
            </a:r>
            <a:r>
              <a:rPr lang="es-ES" sz="2800" spc="-1" dirty="0" err="1">
                <a:solidFill>
                  <a:srgbClr val="000000"/>
                </a:solidFill>
                <a:latin typeface="Noto Sans"/>
                <a:ea typeface="Noto Sans"/>
              </a:rPr>
              <a:t>flex</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grid</a:t>
            </a:r>
            <a:r>
              <a:rPr lang="es-ES" sz="2800" spc="-1" dirty="0">
                <a:solidFill>
                  <a:srgbClr val="000000"/>
                </a:solidFill>
                <a:latin typeface="Noto Sans"/>
                <a:ea typeface="Noto Sans"/>
              </a:rPr>
              <a:t>.</a:t>
            </a:r>
          </a:p>
        </p:txBody>
      </p:sp>
    </p:spTree>
    <p:extLst>
      <p:ext uri="{BB962C8B-B14F-4D97-AF65-F5344CB8AC3E}">
        <p14:creationId xmlns:p14="http://schemas.microsoft.com/office/powerpoint/2010/main" val="1835372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Unidades CSS de distancia</a:t>
            </a:r>
            <a:endParaRPr lang="es-ES" sz="4400" b="0" strike="noStrike" spc="-1" dirty="0">
              <a:solidFill>
                <a:srgbClr val="000000"/>
              </a:solidFill>
              <a:latin typeface="Calibri"/>
            </a:endParaRPr>
          </a:p>
        </p:txBody>
      </p:sp>
      <p:sp>
        <p:nvSpPr>
          <p:cNvPr id="93" name="CuadroTexto 1"/>
          <p:cNvSpPr/>
          <p:nvPr/>
        </p:nvSpPr>
        <p:spPr>
          <a:xfrm>
            <a:off x="482760" y="1282680"/>
            <a:ext cx="12473640" cy="458441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spcBef>
                <a:spcPts val="601"/>
              </a:spcBef>
              <a:spcAft>
                <a:spcPts val="601"/>
              </a:spcAft>
            </a:pPr>
            <a:r>
              <a:rPr lang="es-ES" sz="2800" spc="-1" dirty="0">
                <a:solidFill>
                  <a:srgbClr val="000000"/>
                </a:solidFill>
                <a:latin typeface="Noto Sans"/>
                <a:ea typeface="Noto Sans"/>
              </a:rPr>
              <a:t>Las unidades de longitud o distancia (o tamaño) pueden ser:</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Absolutas: definen un valor absoluto, que no depende de otros elementos en el documento.</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Relativas: definen un valor relativo al tamaño de otra cosa. Hay diferentes unidades que toman como referencia distintos elementos del documento u otros elementos, como la parte visible de la página.</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Relativas al contenedor de una media </a:t>
            </a:r>
            <a:r>
              <a:rPr lang="es-ES" sz="2800" spc="-1" dirty="0" err="1">
                <a:solidFill>
                  <a:srgbClr val="000000"/>
                </a:solidFill>
                <a:latin typeface="Noto Sans"/>
                <a:ea typeface="Noto Sans"/>
              </a:rPr>
              <a:t>query</a:t>
            </a:r>
            <a:r>
              <a:rPr lang="es-ES" sz="2800" spc="-1" dirty="0">
                <a:solidFill>
                  <a:srgbClr val="000000"/>
                </a:solidFill>
                <a:latin typeface="Noto Sans"/>
                <a:ea typeface="Noto Sans"/>
              </a:rPr>
              <a:t>. Utilizadas junto a las media </a:t>
            </a:r>
            <a:r>
              <a:rPr lang="es-ES" sz="2800" spc="-1" dirty="0" err="1">
                <a:solidFill>
                  <a:srgbClr val="000000"/>
                </a:solidFill>
                <a:latin typeface="Noto Sans"/>
                <a:ea typeface="Noto Sans"/>
              </a:rPr>
              <a:t>queries</a:t>
            </a:r>
            <a:r>
              <a:rPr lang="es-ES" sz="2800" spc="-1" dirty="0">
                <a:solidFill>
                  <a:srgbClr val="000000"/>
                </a:solidFill>
                <a:latin typeface="Noto Sans"/>
                <a:ea typeface="Noto Sans"/>
              </a:rPr>
              <a:t> para hacer diseños responsive.</a:t>
            </a:r>
          </a:p>
          <a:p>
            <a:pPr>
              <a:spcBef>
                <a:spcPts val="601"/>
              </a:spcBef>
              <a:spcAft>
                <a:spcPts val="601"/>
              </a:spcAft>
            </a:pPr>
            <a:endParaRPr lang="es-ES" sz="2800" spc="-1" dirty="0">
              <a:solidFill>
                <a:srgbClr val="000000"/>
              </a:solidFill>
              <a:latin typeface="Noto Sans"/>
              <a:ea typeface="Noto Sans"/>
            </a:endParaRPr>
          </a:p>
        </p:txBody>
      </p:sp>
    </p:spTree>
    <p:extLst>
      <p:ext uri="{BB962C8B-B14F-4D97-AF65-F5344CB8AC3E}">
        <p14:creationId xmlns:p14="http://schemas.microsoft.com/office/powerpoint/2010/main" val="3682718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Unidades absolutas</a:t>
            </a:r>
            <a:endParaRPr lang="es-ES" sz="4400" b="0" strike="noStrike" spc="-1" dirty="0">
              <a:solidFill>
                <a:srgbClr val="000000"/>
              </a:solidFill>
              <a:latin typeface="Calibri"/>
            </a:endParaRPr>
          </a:p>
        </p:txBody>
      </p:sp>
      <p:sp>
        <p:nvSpPr>
          <p:cNvPr id="93" name="CuadroTexto 1"/>
          <p:cNvSpPr/>
          <p:nvPr/>
        </p:nvSpPr>
        <p:spPr>
          <a:xfrm>
            <a:off x="482760" y="1282680"/>
            <a:ext cx="12473640" cy="606174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spcBef>
                <a:spcPts val="601"/>
              </a:spcBef>
              <a:spcAft>
                <a:spcPts val="601"/>
              </a:spcAft>
            </a:pPr>
            <a:r>
              <a:rPr lang="es-ES" sz="2800" spc="-1" dirty="0">
                <a:solidFill>
                  <a:srgbClr val="000000"/>
                </a:solidFill>
                <a:latin typeface="Noto Sans"/>
                <a:ea typeface="Noto Sans"/>
              </a:rPr>
              <a:t>Son unidades con un tamaño fijo, relativo al cm o a la pulgada.</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Píxeles (</a:t>
            </a:r>
            <a:r>
              <a:rPr lang="es-ES" sz="2800" spc="-1" dirty="0" err="1">
                <a:solidFill>
                  <a:srgbClr val="000000"/>
                </a:solidFill>
                <a:latin typeface="Noto Sans"/>
                <a:ea typeface="Noto Sans"/>
              </a:rPr>
              <a:t>px</a:t>
            </a:r>
            <a:r>
              <a:rPr lang="es-ES" sz="2800" spc="-1" dirty="0">
                <a:solidFill>
                  <a:srgbClr val="000000"/>
                </a:solidFill>
                <a:latin typeface="Noto Sans"/>
                <a:ea typeface="Noto Sans"/>
              </a:rPr>
              <a:t>): 1 píxel de la pantalla. </a:t>
            </a:r>
            <a:r>
              <a:rPr lang="es-ES" sz="2800" spc="-1" dirty="0" err="1">
                <a:solidFill>
                  <a:srgbClr val="000000"/>
                </a:solidFill>
                <a:latin typeface="Noto Sans"/>
                <a:ea typeface="Noto Sans"/>
              </a:rPr>
              <a:t>1px</a:t>
            </a:r>
            <a:r>
              <a:rPr lang="es-ES" sz="2800" spc="-1" dirty="0">
                <a:solidFill>
                  <a:srgbClr val="000000"/>
                </a:solidFill>
                <a:latin typeface="Noto Sans"/>
                <a:ea typeface="Noto Sans"/>
              </a:rPr>
              <a:t> = 1/96 pulgadas.</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Puntos (pt): </a:t>
            </a:r>
            <a:r>
              <a:rPr lang="es-ES" sz="2800" spc="-1" dirty="0" err="1">
                <a:solidFill>
                  <a:srgbClr val="000000"/>
                </a:solidFill>
                <a:latin typeface="Noto Sans"/>
                <a:ea typeface="Noto Sans"/>
              </a:rPr>
              <a:t>1pt</a:t>
            </a:r>
            <a:r>
              <a:rPr lang="es-ES" sz="2800" spc="-1" dirty="0">
                <a:solidFill>
                  <a:srgbClr val="000000"/>
                </a:solidFill>
                <a:latin typeface="Noto Sans"/>
                <a:ea typeface="Noto Sans"/>
              </a:rPr>
              <a:t> = 1/72 pulgadas.</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Picas (pc): </a:t>
            </a:r>
            <a:r>
              <a:rPr lang="es-ES" sz="2800" spc="-1" dirty="0" err="1">
                <a:solidFill>
                  <a:srgbClr val="000000"/>
                </a:solidFill>
                <a:latin typeface="Noto Sans"/>
                <a:ea typeface="Noto Sans"/>
              </a:rPr>
              <a:t>1pc</a:t>
            </a:r>
            <a:r>
              <a:rPr lang="es-ES" sz="2800" spc="-1" dirty="0">
                <a:solidFill>
                  <a:srgbClr val="000000"/>
                </a:solidFill>
                <a:latin typeface="Noto Sans"/>
                <a:ea typeface="Noto Sans"/>
              </a:rPr>
              <a:t> = 1/6 pulgadas.</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Pulgadas (in): </a:t>
            </a:r>
            <a:r>
              <a:rPr lang="es-ES" sz="2800" spc="-1" dirty="0" err="1">
                <a:solidFill>
                  <a:srgbClr val="000000"/>
                </a:solidFill>
                <a:latin typeface="Noto Sans"/>
                <a:ea typeface="Noto Sans"/>
              </a:rPr>
              <a:t>1in</a:t>
            </a:r>
            <a:r>
              <a:rPr lang="es-ES" sz="2800" spc="-1" dirty="0">
                <a:solidFill>
                  <a:srgbClr val="000000"/>
                </a:solidFill>
                <a:latin typeface="Noto Sans"/>
                <a:ea typeface="Noto Sans"/>
              </a:rPr>
              <a:t> = 2.54 cm = </a:t>
            </a:r>
            <a:r>
              <a:rPr lang="es-ES" sz="2800" spc="-1" dirty="0" err="1">
                <a:solidFill>
                  <a:srgbClr val="000000"/>
                </a:solidFill>
                <a:latin typeface="Noto Sans"/>
                <a:ea typeface="Noto Sans"/>
              </a:rPr>
              <a:t>96px</a:t>
            </a:r>
            <a:r>
              <a:rPr lang="es-ES" sz="2800" spc="-1" dirty="0">
                <a:solidFill>
                  <a:srgbClr val="000000"/>
                </a:solidFill>
                <a:latin typeface="Noto Sans"/>
                <a:ea typeface="Noto Sans"/>
              </a:rPr>
              <a:t>.</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Cuarto de milímetro (q): </a:t>
            </a:r>
            <a:r>
              <a:rPr lang="es-ES" sz="2800" spc="-1" dirty="0" err="1">
                <a:solidFill>
                  <a:srgbClr val="000000"/>
                </a:solidFill>
                <a:latin typeface="Noto Sans"/>
                <a:ea typeface="Noto Sans"/>
              </a:rPr>
              <a:t>1q</a:t>
            </a:r>
            <a:r>
              <a:rPr lang="es-ES" sz="2800" spc="-1" dirty="0">
                <a:solidFill>
                  <a:srgbClr val="000000"/>
                </a:solidFill>
                <a:latin typeface="Noto Sans"/>
                <a:ea typeface="Noto Sans"/>
              </a:rPr>
              <a:t> = 0.25 mm = 1/40 cm</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Milímetro (mm): </a:t>
            </a:r>
            <a:r>
              <a:rPr lang="es-ES" sz="2800" spc="-1" dirty="0" err="1">
                <a:solidFill>
                  <a:srgbClr val="000000"/>
                </a:solidFill>
                <a:latin typeface="Noto Sans"/>
                <a:ea typeface="Noto Sans"/>
              </a:rPr>
              <a:t>1mm</a:t>
            </a:r>
            <a:r>
              <a:rPr lang="es-ES" sz="2800" spc="-1" dirty="0">
                <a:solidFill>
                  <a:srgbClr val="000000"/>
                </a:solidFill>
                <a:latin typeface="Noto Sans"/>
                <a:ea typeface="Noto Sans"/>
              </a:rPr>
              <a:t> = 1/10 cm</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Centímetro (cm): </a:t>
            </a:r>
            <a:r>
              <a:rPr lang="es-ES" sz="2800" spc="-1" dirty="0" err="1">
                <a:solidFill>
                  <a:srgbClr val="000000"/>
                </a:solidFill>
                <a:latin typeface="Noto Sans"/>
                <a:ea typeface="Noto Sans"/>
              </a:rPr>
              <a:t>1cm</a:t>
            </a:r>
            <a:r>
              <a:rPr lang="es-ES" sz="2800" spc="-1" dirty="0">
                <a:solidFill>
                  <a:srgbClr val="000000"/>
                </a:solidFill>
                <a:latin typeface="Noto Sans"/>
                <a:ea typeface="Noto Sans"/>
              </a:rPr>
              <a:t> = </a:t>
            </a:r>
            <a:r>
              <a:rPr lang="es-ES" sz="2800" spc="-1" dirty="0" err="1">
                <a:solidFill>
                  <a:srgbClr val="000000"/>
                </a:solidFill>
                <a:latin typeface="Noto Sans"/>
                <a:ea typeface="Noto Sans"/>
              </a:rPr>
              <a:t>10mm</a:t>
            </a:r>
            <a:r>
              <a:rPr lang="es-ES" sz="2800" spc="-1" dirty="0">
                <a:solidFill>
                  <a:srgbClr val="000000"/>
                </a:solidFill>
                <a:latin typeface="Noto Sans"/>
                <a:ea typeface="Noto Sans"/>
              </a:rPr>
              <a:t> = </a:t>
            </a:r>
            <a:r>
              <a:rPr lang="es-ES" sz="2800" spc="-1" dirty="0" err="1">
                <a:solidFill>
                  <a:srgbClr val="000000"/>
                </a:solidFill>
                <a:latin typeface="Noto Sans"/>
                <a:ea typeface="Noto Sans"/>
              </a:rPr>
              <a:t>96px</a:t>
            </a:r>
            <a:r>
              <a:rPr lang="es-ES" sz="2800" spc="-1" dirty="0">
                <a:solidFill>
                  <a:srgbClr val="000000"/>
                </a:solidFill>
                <a:latin typeface="Noto Sans"/>
                <a:ea typeface="Noto Sans"/>
              </a:rPr>
              <a:t>/2.54</a:t>
            </a:r>
          </a:p>
          <a:p>
            <a:pPr>
              <a:spcBef>
                <a:spcPts val="601"/>
              </a:spcBef>
              <a:spcAft>
                <a:spcPts val="601"/>
              </a:spcAft>
            </a:pPr>
            <a:r>
              <a:rPr lang="es-ES" sz="2800" spc="-1" dirty="0">
                <a:solidFill>
                  <a:srgbClr val="000000"/>
                </a:solidFill>
                <a:latin typeface="Noto Sans"/>
                <a:ea typeface="Noto Sans"/>
              </a:rPr>
              <a:t>Son útiles sobre todo para definir distancias en medios de tamaño fijo, como papel. Un </a:t>
            </a:r>
            <a:r>
              <a:rPr lang="es-ES" sz="2800" spc="-1" dirty="0" err="1">
                <a:solidFill>
                  <a:srgbClr val="000000"/>
                </a:solidFill>
                <a:latin typeface="Noto Sans"/>
                <a:ea typeface="Noto Sans"/>
              </a:rPr>
              <a:t>A4</a:t>
            </a:r>
            <a:r>
              <a:rPr lang="es-ES" sz="2800" spc="-1" dirty="0">
                <a:solidFill>
                  <a:srgbClr val="000000"/>
                </a:solidFill>
                <a:latin typeface="Noto Sans"/>
                <a:ea typeface="Noto Sans"/>
              </a:rPr>
              <a:t> es siempre de las mismas dimensiones, pero una pantalla de móvil, </a:t>
            </a:r>
            <a:r>
              <a:rPr lang="es-ES" sz="2800" spc="-1" dirty="0" err="1">
                <a:solidFill>
                  <a:srgbClr val="000000"/>
                </a:solidFill>
                <a:latin typeface="Noto Sans"/>
                <a:ea typeface="Noto Sans"/>
              </a:rPr>
              <a:t>tablet</a:t>
            </a:r>
            <a:r>
              <a:rPr lang="es-ES" sz="2800" spc="-1" dirty="0">
                <a:solidFill>
                  <a:srgbClr val="000000"/>
                </a:solidFill>
                <a:latin typeface="Noto Sans"/>
                <a:ea typeface="Noto Sans"/>
              </a:rPr>
              <a:t> o PC puede tener tamaños variados.</a:t>
            </a:r>
          </a:p>
        </p:txBody>
      </p:sp>
    </p:spTree>
    <p:extLst>
      <p:ext uri="{BB962C8B-B14F-4D97-AF65-F5344CB8AC3E}">
        <p14:creationId xmlns:p14="http://schemas.microsoft.com/office/powerpoint/2010/main" val="781552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Unidades r</a:t>
            </a:r>
            <a:r>
              <a:rPr lang="es-ES" b="1" spc="-1" dirty="0">
                <a:solidFill>
                  <a:srgbClr val="000000"/>
                </a:solidFill>
                <a:latin typeface="Noto Sans"/>
                <a:ea typeface="Noto Sans"/>
              </a:rPr>
              <a:t>elativas</a:t>
            </a:r>
            <a:endParaRPr lang="es-ES" sz="4400" b="0" strike="noStrike" spc="-1" dirty="0">
              <a:solidFill>
                <a:srgbClr val="000000"/>
              </a:solidFill>
              <a:latin typeface="Calibri"/>
            </a:endParaRPr>
          </a:p>
        </p:txBody>
      </p:sp>
      <p:sp>
        <p:nvSpPr>
          <p:cNvPr id="93" name="CuadroTexto 1"/>
          <p:cNvSpPr/>
          <p:nvPr/>
        </p:nvSpPr>
        <p:spPr>
          <a:xfrm>
            <a:off x="482760" y="1282680"/>
            <a:ext cx="12473640" cy="31378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spcBef>
                <a:spcPts val="601"/>
              </a:spcBef>
              <a:spcAft>
                <a:spcPts val="601"/>
              </a:spcAft>
            </a:pPr>
            <a:r>
              <a:rPr lang="es-ES" sz="2800" spc="-1" dirty="0">
                <a:solidFill>
                  <a:srgbClr val="000000"/>
                </a:solidFill>
                <a:latin typeface="Noto Sans"/>
                <a:ea typeface="Noto Sans"/>
              </a:rPr>
              <a:t>Son unidades con un tamaño relativo a otros elementos del documento. Pueden ser:</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Relativas al tamaño de fuente.</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Relativas a otra distancia.</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Relativas al </a:t>
            </a:r>
            <a:r>
              <a:rPr lang="es-ES" sz="2800" spc="-1" dirty="0" err="1">
                <a:solidFill>
                  <a:srgbClr val="000000"/>
                </a:solidFill>
                <a:latin typeface="Noto Sans"/>
                <a:ea typeface="Noto Sans"/>
              </a:rPr>
              <a:t>viewport</a:t>
            </a:r>
            <a:r>
              <a:rPr lang="es-ES" sz="2800" spc="-1" dirty="0">
                <a:solidFill>
                  <a:srgbClr val="000000"/>
                </a:solidFill>
                <a:latin typeface="Noto Sans"/>
                <a:ea typeface="Noto Sans"/>
              </a:rPr>
              <a:t>. El </a:t>
            </a:r>
            <a:r>
              <a:rPr lang="es-ES" sz="2800" spc="-1" dirty="0" err="1">
                <a:solidFill>
                  <a:srgbClr val="000000"/>
                </a:solidFill>
                <a:latin typeface="Noto Sans"/>
                <a:ea typeface="Noto Sans"/>
              </a:rPr>
              <a:t>viewport</a:t>
            </a:r>
            <a:r>
              <a:rPr lang="es-ES" sz="2800" spc="-1" dirty="0">
                <a:solidFill>
                  <a:srgbClr val="000000"/>
                </a:solidFill>
                <a:latin typeface="Noto Sans"/>
                <a:ea typeface="Noto Sans"/>
              </a:rPr>
              <a:t> es la porción de documento que se está visualizando.</a:t>
            </a:r>
          </a:p>
        </p:txBody>
      </p:sp>
    </p:spTree>
    <p:extLst>
      <p:ext uri="{BB962C8B-B14F-4D97-AF65-F5344CB8AC3E}">
        <p14:creationId xmlns:p14="http://schemas.microsoft.com/office/powerpoint/2010/main" val="779983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Unidades r</a:t>
            </a:r>
            <a:r>
              <a:rPr lang="es-ES" b="1" spc="-1" dirty="0">
                <a:solidFill>
                  <a:srgbClr val="000000"/>
                </a:solidFill>
                <a:latin typeface="Noto Sans"/>
                <a:ea typeface="Noto Sans"/>
              </a:rPr>
              <a:t>elativas a la fuente</a:t>
            </a:r>
            <a:endParaRPr lang="es-ES" sz="4400" b="0" strike="noStrike" spc="-1" dirty="0">
              <a:solidFill>
                <a:srgbClr val="000000"/>
              </a:solidFill>
              <a:latin typeface="Calibri"/>
            </a:endParaRPr>
          </a:p>
        </p:txBody>
      </p:sp>
      <p:sp>
        <p:nvSpPr>
          <p:cNvPr id="93" name="CuadroTexto 1"/>
          <p:cNvSpPr/>
          <p:nvPr/>
        </p:nvSpPr>
        <p:spPr>
          <a:xfrm>
            <a:off x="482760" y="1282680"/>
            <a:ext cx="12473640" cy="547696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spcBef>
                <a:spcPts val="601"/>
              </a:spcBef>
              <a:spcAft>
                <a:spcPts val="601"/>
              </a:spcAft>
            </a:pPr>
            <a:r>
              <a:rPr lang="es-ES" sz="2800" spc="-1" dirty="0">
                <a:solidFill>
                  <a:srgbClr val="000000"/>
                </a:solidFill>
                <a:latin typeface="Noto Sans"/>
                <a:ea typeface="Noto Sans"/>
              </a:rPr>
              <a:t>Toman como referencia la fuente de un elemento del documento. </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em. Relativa al tamaño de la fuente (</a:t>
            </a:r>
            <a:r>
              <a:rPr lang="es-ES" sz="2800" spc="-1" dirty="0" err="1">
                <a:solidFill>
                  <a:srgbClr val="000000"/>
                </a:solidFill>
                <a:latin typeface="Noto Sans"/>
                <a:ea typeface="Noto Sans"/>
              </a:rPr>
              <a:t>font-size</a:t>
            </a:r>
            <a:r>
              <a:rPr lang="es-ES" sz="2800" spc="-1" dirty="0">
                <a:solidFill>
                  <a:srgbClr val="000000"/>
                </a:solidFill>
                <a:latin typeface="Noto Sans"/>
                <a:ea typeface="Noto Sans"/>
              </a:rPr>
              <a:t>) del elemento. </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1em</a:t>
            </a:r>
            <a:r>
              <a:rPr lang="es-ES" sz="2800" spc="-1" dirty="0">
                <a:solidFill>
                  <a:srgbClr val="000000"/>
                </a:solidFill>
                <a:latin typeface="Noto Sans"/>
                <a:ea typeface="Noto Sans"/>
              </a:rPr>
              <a:t> es el 100% del tamaño de fuente.</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0.5em</a:t>
            </a:r>
            <a:r>
              <a:rPr lang="es-ES" sz="2800" spc="-1" dirty="0">
                <a:solidFill>
                  <a:srgbClr val="000000"/>
                </a:solidFill>
                <a:latin typeface="Noto Sans"/>
                <a:ea typeface="Noto Sans"/>
              </a:rPr>
              <a:t> es el 50% y </a:t>
            </a:r>
            <a:r>
              <a:rPr lang="es-ES" sz="2800" spc="-1" dirty="0" err="1">
                <a:solidFill>
                  <a:srgbClr val="000000"/>
                </a:solidFill>
                <a:latin typeface="Noto Sans"/>
                <a:ea typeface="Noto Sans"/>
              </a:rPr>
              <a:t>2em</a:t>
            </a:r>
            <a:r>
              <a:rPr lang="es-ES" sz="2800" spc="-1" dirty="0">
                <a:solidFill>
                  <a:srgbClr val="000000"/>
                </a:solidFill>
                <a:latin typeface="Noto Sans"/>
                <a:ea typeface="Noto Sans"/>
              </a:rPr>
              <a:t> es el doble del tamaño de fuente.</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Muy usado en line-</a:t>
            </a:r>
            <a:r>
              <a:rPr lang="es-ES" sz="2800" spc="-1" dirty="0" err="1">
                <a:solidFill>
                  <a:srgbClr val="000000"/>
                </a:solidFill>
                <a:latin typeface="Noto Sans"/>
                <a:ea typeface="Noto Sans"/>
              </a:rPr>
              <a:t>height</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font-size</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margin</a:t>
            </a:r>
            <a:r>
              <a:rPr lang="es-ES" sz="2800" spc="-1" dirty="0">
                <a:solidFill>
                  <a:srgbClr val="000000"/>
                </a:solidFill>
                <a:latin typeface="Noto Sans"/>
                <a:ea typeface="Noto Sans"/>
              </a:rPr>
              <a:t>-top y </a:t>
            </a:r>
            <a:r>
              <a:rPr lang="es-ES" sz="2800" spc="-1" dirty="0" err="1">
                <a:solidFill>
                  <a:srgbClr val="000000"/>
                </a:solidFill>
                <a:latin typeface="Noto Sans"/>
                <a:ea typeface="Noto Sans"/>
              </a:rPr>
              <a:t>margin</a:t>
            </a:r>
            <a:r>
              <a:rPr lang="es-ES" sz="2800" spc="-1" dirty="0">
                <a:solidFill>
                  <a:srgbClr val="000000"/>
                </a:solidFill>
                <a:latin typeface="Noto Sans"/>
                <a:ea typeface="Noto Sans"/>
              </a:rPr>
              <a:t>-bottom.</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rem. Igual que em, pero relativa al tamaño de fuente de la raíz del documento. Es la mejor para crear interfaces escalables.</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ex. Relativa a la altura de la x minúscula de la fuente del elemento. En fuentes que tienen la x minúscula, es muy habitual que </a:t>
            </a:r>
            <a:r>
              <a:rPr lang="es-ES" sz="2800" spc="-1" dirty="0" err="1">
                <a:solidFill>
                  <a:srgbClr val="000000"/>
                </a:solidFill>
                <a:latin typeface="Noto Sans"/>
                <a:ea typeface="Noto Sans"/>
              </a:rPr>
              <a:t>1ex</a:t>
            </a:r>
            <a:r>
              <a:rPr lang="es-ES" sz="2800" spc="-1" dirty="0">
                <a:solidFill>
                  <a:srgbClr val="000000"/>
                </a:solidFill>
                <a:latin typeface="Noto Sans"/>
                <a:ea typeface="Noto Sans"/>
              </a:rPr>
              <a:t> = </a:t>
            </a:r>
            <a:r>
              <a:rPr lang="es-ES" sz="2800" spc="-1" dirty="0" err="1">
                <a:solidFill>
                  <a:srgbClr val="000000"/>
                </a:solidFill>
                <a:latin typeface="Noto Sans"/>
                <a:ea typeface="Noto Sans"/>
              </a:rPr>
              <a:t>0.5em</a:t>
            </a:r>
            <a:r>
              <a:rPr lang="es-ES" sz="2800" spc="-1" dirty="0">
                <a:solidFill>
                  <a:srgbClr val="000000"/>
                </a:solidFill>
                <a:latin typeface="Noto Sans"/>
                <a:ea typeface="Noto Sans"/>
              </a:rPr>
              <a:t>.</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cap. Relativa al alto de las mayúsculas de la fuente del elemento.</a:t>
            </a:r>
          </a:p>
        </p:txBody>
      </p:sp>
    </p:spTree>
    <p:extLst>
      <p:ext uri="{BB962C8B-B14F-4D97-AF65-F5344CB8AC3E}">
        <p14:creationId xmlns:p14="http://schemas.microsoft.com/office/powerpoint/2010/main" val="3459390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Unidades r</a:t>
            </a:r>
            <a:r>
              <a:rPr lang="es-ES" b="1" spc="-1" dirty="0">
                <a:solidFill>
                  <a:srgbClr val="000000"/>
                </a:solidFill>
                <a:latin typeface="Noto Sans"/>
                <a:ea typeface="Noto Sans"/>
              </a:rPr>
              <a:t>elativas al </a:t>
            </a:r>
            <a:r>
              <a:rPr lang="es-ES" b="1" spc="-1" dirty="0" err="1">
                <a:solidFill>
                  <a:srgbClr val="000000"/>
                </a:solidFill>
                <a:latin typeface="Noto Sans"/>
                <a:ea typeface="Noto Sans"/>
              </a:rPr>
              <a:t>viewport</a:t>
            </a:r>
            <a:endParaRPr lang="es-ES" sz="4400" b="0" strike="noStrike" spc="-1" dirty="0">
              <a:solidFill>
                <a:srgbClr val="000000"/>
              </a:solidFill>
              <a:latin typeface="Calibri"/>
            </a:endParaRPr>
          </a:p>
        </p:txBody>
      </p:sp>
      <p:sp>
        <p:nvSpPr>
          <p:cNvPr id="93" name="CuadroTexto 1"/>
          <p:cNvSpPr/>
          <p:nvPr/>
        </p:nvSpPr>
        <p:spPr>
          <a:xfrm>
            <a:off x="482760" y="1282680"/>
            <a:ext cx="12473640" cy="572319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spcBef>
                <a:spcPts val="601"/>
              </a:spcBef>
              <a:spcAft>
                <a:spcPts val="601"/>
              </a:spcAft>
            </a:pPr>
            <a:r>
              <a:rPr lang="es-ES" sz="2800" spc="-1" dirty="0">
                <a:solidFill>
                  <a:srgbClr val="000000"/>
                </a:solidFill>
                <a:latin typeface="Noto Sans"/>
                <a:ea typeface="Noto Sans"/>
              </a:rPr>
              <a:t>El </a:t>
            </a:r>
            <a:r>
              <a:rPr lang="es-ES" sz="2800" spc="-1" dirty="0" err="1">
                <a:solidFill>
                  <a:srgbClr val="000000"/>
                </a:solidFill>
                <a:latin typeface="Noto Sans"/>
                <a:ea typeface="Noto Sans"/>
              </a:rPr>
              <a:t>viewport</a:t>
            </a:r>
            <a:r>
              <a:rPr lang="es-ES" sz="2800" spc="-1" dirty="0">
                <a:solidFill>
                  <a:srgbClr val="000000"/>
                </a:solidFill>
                <a:latin typeface="Noto Sans"/>
                <a:ea typeface="Noto Sans"/>
              </a:rPr>
              <a:t> es la región del documento que está siendo visualizada en ese instante. </a:t>
            </a:r>
          </a:p>
          <a:p>
            <a:pPr>
              <a:spcBef>
                <a:spcPts val="601"/>
              </a:spcBef>
              <a:spcAft>
                <a:spcPts val="601"/>
              </a:spcAft>
            </a:pPr>
            <a:r>
              <a:rPr lang="es-ES" sz="2800" spc="-1" dirty="0">
                <a:solidFill>
                  <a:srgbClr val="000000"/>
                </a:solidFill>
                <a:latin typeface="Noto Sans"/>
                <a:ea typeface="Noto Sans"/>
              </a:rPr>
              <a:t>Es la parte del documento visible en la pantalla, es decir, se excluyen barras de herramientas del navegador, o el resto de la pantalla si el navegador no está maximizado.</a:t>
            </a:r>
          </a:p>
          <a:p>
            <a:pPr>
              <a:spcBef>
                <a:spcPts val="601"/>
              </a:spcBef>
              <a:spcAft>
                <a:spcPts val="601"/>
              </a:spcAft>
            </a:pPr>
            <a:r>
              <a:rPr lang="es-ES" sz="2800" spc="-1" dirty="0">
                <a:solidFill>
                  <a:srgbClr val="000000"/>
                </a:solidFill>
                <a:latin typeface="Noto Sans"/>
                <a:ea typeface="Noto Sans"/>
              </a:rPr>
              <a:t>Si el documento se está visualizando en pantalla completa, modo en que no se ven las herramientas del navegador ni otras aplicaciones, coincidirá con el tamaño de la pantalla.</a:t>
            </a:r>
          </a:p>
          <a:p>
            <a:pPr>
              <a:spcBef>
                <a:spcPts val="601"/>
              </a:spcBef>
              <a:spcAft>
                <a:spcPts val="601"/>
              </a:spcAft>
            </a:pPr>
            <a:r>
              <a:rPr lang="es-ES" sz="2800" spc="-1" dirty="0">
                <a:solidFill>
                  <a:srgbClr val="000000"/>
                </a:solidFill>
                <a:latin typeface="Noto Sans"/>
                <a:ea typeface="Noto Sans"/>
              </a:rPr>
              <a:t>En HTML 5 hay una directiva </a:t>
            </a:r>
            <a:r>
              <a:rPr lang="es-ES" sz="2800" spc="-1" dirty="0" err="1">
                <a:solidFill>
                  <a:srgbClr val="000000"/>
                </a:solidFill>
                <a:latin typeface="Noto Sans"/>
                <a:ea typeface="Noto Sans"/>
              </a:rPr>
              <a:t>viewport</a:t>
            </a:r>
            <a:r>
              <a:rPr lang="es-ES" sz="2800" spc="-1" dirty="0">
                <a:solidFill>
                  <a:srgbClr val="000000"/>
                </a:solidFill>
                <a:latin typeface="Noto Sans"/>
                <a:ea typeface="Noto Sans"/>
              </a:rPr>
              <a:t> que podemos poner en un tag meta en la cabecera para dar indicaciones al documento de cómo se tiene que visualizar. Suele funcionar sólo en dispositivos móviles. Los navegadores de escritorio.</a:t>
            </a:r>
          </a:p>
        </p:txBody>
      </p:sp>
    </p:spTree>
    <p:extLst>
      <p:ext uri="{BB962C8B-B14F-4D97-AF65-F5344CB8AC3E}">
        <p14:creationId xmlns:p14="http://schemas.microsoft.com/office/powerpoint/2010/main" val="2772379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Unidades r</a:t>
            </a:r>
            <a:r>
              <a:rPr lang="es-ES" b="1" spc="-1" dirty="0">
                <a:solidFill>
                  <a:srgbClr val="000000"/>
                </a:solidFill>
                <a:latin typeface="Noto Sans"/>
                <a:ea typeface="Noto Sans"/>
              </a:rPr>
              <a:t>elativas al </a:t>
            </a:r>
            <a:r>
              <a:rPr lang="es-ES" b="1" spc="-1" dirty="0" err="1">
                <a:solidFill>
                  <a:srgbClr val="000000"/>
                </a:solidFill>
                <a:latin typeface="Noto Sans"/>
                <a:ea typeface="Noto Sans"/>
              </a:rPr>
              <a:t>viewport</a:t>
            </a:r>
            <a:endParaRPr lang="es-ES" sz="4400" b="0" strike="noStrike" spc="-1" dirty="0">
              <a:solidFill>
                <a:srgbClr val="000000"/>
              </a:solidFill>
              <a:latin typeface="Calibri"/>
            </a:endParaRPr>
          </a:p>
        </p:txBody>
      </p:sp>
      <p:sp>
        <p:nvSpPr>
          <p:cNvPr id="93" name="CuadroTexto 1"/>
          <p:cNvSpPr/>
          <p:nvPr/>
        </p:nvSpPr>
        <p:spPr>
          <a:xfrm>
            <a:off x="482760" y="1282680"/>
            <a:ext cx="12473640" cy="58770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vw</a:t>
            </a:r>
            <a:r>
              <a:rPr lang="es-ES" sz="2800" spc="-1" dirty="0">
                <a:solidFill>
                  <a:srgbClr val="000000"/>
                </a:solidFill>
                <a:latin typeface="Noto Sans"/>
                <a:ea typeface="Noto Sans"/>
              </a:rPr>
              <a:t>. Relativa al ancho del </a:t>
            </a:r>
            <a:r>
              <a:rPr lang="es-ES" sz="2800" spc="-1" dirty="0" err="1">
                <a:solidFill>
                  <a:srgbClr val="000000"/>
                </a:solidFill>
                <a:latin typeface="Noto Sans"/>
                <a:ea typeface="Noto Sans"/>
              </a:rPr>
              <a:t>viewport</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1vw</a:t>
            </a:r>
            <a:r>
              <a:rPr lang="es-ES" sz="2800" spc="-1" dirty="0">
                <a:solidFill>
                  <a:srgbClr val="000000"/>
                </a:solidFill>
                <a:latin typeface="Noto Sans"/>
                <a:ea typeface="Noto Sans"/>
              </a:rPr>
              <a:t> = 1% del ancho del </a:t>
            </a:r>
            <a:r>
              <a:rPr lang="es-ES" sz="2800" spc="-1" dirty="0" err="1">
                <a:solidFill>
                  <a:srgbClr val="000000"/>
                </a:solidFill>
                <a:latin typeface="Noto Sans"/>
                <a:ea typeface="Noto Sans"/>
              </a:rPr>
              <a:t>viewport</a:t>
            </a:r>
            <a:r>
              <a:rPr lang="es-ES" sz="2800" spc="-1" dirty="0">
                <a:solidFill>
                  <a:srgbClr val="000000"/>
                </a:solidFill>
                <a:latin typeface="Noto Sans"/>
                <a:ea typeface="Noto Sans"/>
              </a:rPr>
              <a:t>.</a:t>
            </a: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vh</a:t>
            </a:r>
            <a:r>
              <a:rPr lang="es-ES" sz="2800" spc="-1" dirty="0">
                <a:solidFill>
                  <a:srgbClr val="000000"/>
                </a:solidFill>
                <a:latin typeface="Noto Sans"/>
                <a:ea typeface="Noto Sans"/>
              </a:rPr>
              <a:t>. Relativa al alto del </a:t>
            </a:r>
            <a:r>
              <a:rPr lang="es-ES" sz="2800" spc="-1" dirty="0" err="1">
                <a:solidFill>
                  <a:srgbClr val="000000"/>
                </a:solidFill>
                <a:latin typeface="Noto Sans"/>
                <a:ea typeface="Noto Sans"/>
              </a:rPr>
              <a:t>viewport</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1vh</a:t>
            </a:r>
            <a:r>
              <a:rPr lang="es-ES" sz="2800" spc="-1" dirty="0">
                <a:solidFill>
                  <a:srgbClr val="000000"/>
                </a:solidFill>
                <a:latin typeface="Noto Sans"/>
                <a:ea typeface="Noto Sans"/>
              </a:rPr>
              <a:t> = 1% del alto del </a:t>
            </a:r>
            <a:r>
              <a:rPr lang="es-ES" sz="2800" spc="-1" dirty="0" err="1">
                <a:solidFill>
                  <a:srgbClr val="000000"/>
                </a:solidFill>
                <a:latin typeface="Noto Sans"/>
                <a:ea typeface="Noto Sans"/>
              </a:rPr>
              <a:t>viewport</a:t>
            </a:r>
            <a:r>
              <a:rPr lang="es-ES" sz="2800" spc="-1" dirty="0">
                <a:solidFill>
                  <a:srgbClr val="000000"/>
                </a:solidFill>
                <a:latin typeface="Noto Sans"/>
                <a:ea typeface="Noto Sans"/>
              </a:rPr>
              <a:t>.</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vi. Relativa al eje "</a:t>
            </a:r>
            <a:r>
              <a:rPr lang="es-ES" sz="2800" spc="-1" dirty="0" err="1">
                <a:solidFill>
                  <a:srgbClr val="000000"/>
                </a:solidFill>
                <a:latin typeface="Noto Sans"/>
                <a:ea typeface="Noto Sans"/>
              </a:rPr>
              <a:t>inline</a:t>
            </a:r>
            <a:r>
              <a:rPr lang="es-ES" sz="2800" spc="-1" dirty="0">
                <a:solidFill>
                  <a:srgbClr val="000000"/>
                </a:solidFill>
                <a:latin typeface="Noto Sans"/>
                <a:ea typeface="Noto Sans"/>
              </a:rPr>
              <a:t>" del elemento raíz. El eje </a:t>
            </a:r>
            <a:r>
              <a:rPr lang="es-ES" sz="2800" spc="-1" dirty="0" err="1">
                <a:solidFill>
                  <a:srgbClr val="000000"/>
                </a:solidFill>
                <a:latin typeface="Noto Sans"/>
                <a:ea typeface="Noto Sans"/>
              </a:rPr>
              <a:t>inline</a:t>
            </a:r>
            <a:r>
              <a:rPr lang="es-ES" sz="2800" spc="-1" dirty="0">
                <a:solidFill>
                  <a:srgbClr val="000000"/>
                </a:solidFill>
                <a:latin typeface="Noto Sans"/>
                <a:ea typeface="Noto Sans"/>
              </a:rPr>
              <a:t> es el eje en sentido de escritura. Esta unidad es una unidad lógica que usa para dar soporte a escrituras verticales y horizontales. En nuestro estándar "</a:t>
            </a:r>
            <a:r>
              <a:rPr lang="es-ES" sz="2800" spc="-1" dirty="0" err="1">
                <a:solidFill>
                  <a:srgbClr val="000000"/>
                </a:solidFill>
                <a:latin typeface="Noto Sans"/>
                <a:ea typeface="Noto Sans"/>
              </a:rPr>
              <a:t>left-to-right</a:t>
            </a:r>
            <a:r>
              <a:rPr lang="es-ES" sz="2800" spc="-1" dirty="0">
                <a:solidFill>
                  <a:srgbClr val="000000"/>
                </a:solidFill>
                <a:latin typeface="Noto Sans"/>
                <a:ea typeface="Noto Sans"/>
              </a:rPr>
              <a:t>" vi es lo mismo que </a:t>
            </a:r>
            <a:r>
              <a:rPr lang="es-ES" sz="2800" spc="-1" dirty="0" err="1">
                <a:solidFill>
                  <a:srgbClr val="000000"/>
                </a:solidFill>
                <a:latin typeface="Noto Sans"/>
                <a:ea typeface="Noto Sans"/>
              </a:rPr>
              <a:t>vw</a:t>
            </a:r>
            <a:r>
              <a:rPr lang="es-ES" sz="2800" spc="-1" dirty="0">
                <a:solidFill>
                  <a:srgbClr val="000000"/>
                </a:solidFill>
                <a:latin typeface="Noto Sans"/>
                <a:ea typeface="Noto Sans"/>
              </a:rPr>
              <a:t>.</a:t>
            </a: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vb</a:t>
            </a:r>
            <a:r>
              <a:rPr lang="es-ES" sz="2800" spc="-1" dirty="0">
                <a:solidFill>
                  <a:srgbClr val="000000"/>
                </a:solidFill>
                <a:latin typeface="Noto Sans"/>
                <a:ea typeface="Noto Sans"/>
              </a:rPr>
              <a:t>. Relativa al eje "block" del elemento raíz. El eje block es el perpendicular al sentido de escritura. En nuestro estándar "</a:t>
            </a:r>
            <a:r>
              <a:rPr lang="es-ES" sz="2800" spc="-1" dirty="0" err="1">
                <a:solidFill>
                  <a:srgbClr val="000000"/>
                </a:solidFill>
                <a:latin typeface="Noto Sans"/>
                <a:ea typeface="Noto Sans"/>
              </a:rPr>
              <a:t>left-to-right</a:t>
            </a:r>
            <a:r>
              <a:rPr lang="es-ES" sz="2800" spc="-1" dirty="0">
                <a:solidFill>
                  <a:srgbClr val="000000"/>
                </a:solidFill>
                <a:latin typeface="Noto Sans"/>
                <a:ea typeface="Noto Sans"/>
              </a:rPr>
              <a:t>" vi es lo mismo que </a:t>
            </a:r>
            <a:r>
              <a:rPr lang="es-ES" sz="2800" spc="-1" dirty="0" err="1">
                <a:solidFill>
                  <a:srgbClr val="000000"/>
                </a:solidFill>
                <a:latin typeface="Noto Sans"/>
                <a:ea typeface="Noto Sans"/>
              </a:rPr>
              <a:t>vh</a:t>
            </a:r>
            <a:r>
              <a:rPr lang="es-ES" sz="2800" spc="-1" dirty="0">
                <a:solidFill>
                  <a:srgbClr val="000000"/>
                </a:solidFill>
                <a:latin typeface="Noto Sans"/>
                <a:ea typeface="Noto Sans"/>
              </a:rPr>
              <a:t>.</a:t>
            </a: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vmin</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vmax</a:t>
            </a:r>
            <a:r>
              <a:rPr lang="es-ES" sz="2800" spc="-1" dirty="0">
                <a:solidFill>
                  <a:srgbClr val="000000"/>
                </a:solidFill>
                <a:latin typeface="Noto Sans"/>
                <a:ea typeface="Noto Sans"/>
              </a:rPr>
              <a:t>. Relativas a la menor dimensión (alto/ancho) del </a:t>
            </a:r>
            <a:r>
              <a:rPr lang="es-ES" sz="2800" spc="-1" dirty="0" err="1">
                <a:solidFill>
                  <a:srgbClr val="000000"/>
                </a:solidFill>
                <a:latin typeface="Noto Sans"/>
                <a:ea typeface="Noto Sans"/>
              </a:rPr>
              <a:t>viewport</a:t>
            </a:r>
            <a:r>
              <a:rPr lang="es-ES" sz="2800" spc="-1" dirty="0">
                <a:solidFill>
                  <a:srgbClr val="000000"/>
                </a:solidFill>
                <a:latin typeface="Noto Sans"/>
                <a:ea typeface="Noto Sans"/>
              </a:rPr>
              <a:t>. Igual que las otras, </a:t>
            </a:r>
            <a:r>
              <a:rPr lang="es-ES" sz="2800" spc="-1" dirty="0" err="1">
                <a:solidFill>
                  <a:srgbClr val="000000"/>
                </a:solidFill>
                <a:latin typeface="Noto Sans"/>
                <a:ea typeface="Noto Sans"/>
              </a:rPr>
              <a:t>1vmin</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serái</a:t>
            </a:r>
            <a:r>
              <a:rPr lang="es-ES" sz="2800" spc="-1" dirty="0">
                <a:solidFill>
                  <a:srgbClr val="000000"/>
                </a:solidFill>
                <a:latin typeface="Noto Sans"/>
                <a:ea typeface="Noto Sans"/>
              </a:rPr>
              <a:t> el 1% del menor de los dos valores.</a:t>
            </a:r>
          </a:p>
        </p:txBody>
      </p:sp>
    </p:spTree>
    <p:extLst>
      <p:ext uri="{BB962C8B-B14F-4D97-AF65-F5344CB8AC3E}">
        <p14:creationId xmlns:p14="http://schemas.microsoft.com/office/powerpoint/2010/main" val="1711524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Unidades r</a:t>
            </a:r>
            <a:r>
              <a:rPr lang="es-ES" b="1" spc="-1" dirty="0">
                <a:solidFill>
                  <a:srgbClr val="000000"/>
                </a:solidFill>
                <a:latin typeface="Noto Sans"/>
                <a:ea typeface="Noto Sans"/>
              </a:rPr>
              <a:t>elativas a la altura de línea</a:t>
            </a:r>
            <a:endParaRPr lang="es-ES" sz="4400" b="0" strike="noStrike" spc="-1" dirty="0">
              <a:solidFill>
                <a:srgbClr val="000000"/>
              </a:solidFill>
              <a:latin typeface="Calibri"/>
            </a:endParaRPr>
          </a:p>
        </p:txBody>
      </p:sp>
      <p:sp>
        <p:nvSpPr>
          <p:cNvPr id="93" name="CuadroTexto 1"/>
          <p:cNvSpPr/>
          <p:nvPr/>
        </p:nvSpPr>
        <p:spPr>
          <a:xfrm>
            <a:off x="482760" y="1282680"/>
            <a:ext cx="12473640" cy="212220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spcBef>
                <a:spcPts val="601"/>
              </a:spcBef>
              <a:spcAft>
                <a:spcPts val="601"/>
              </a:spcAft>
            </a:pPr>
            <a:r>
              <a:rPr lang="es-ES" sz="2800" spc="-1" dirty="0">
                <a:solidFill>
                  <a:srgbClr val="000000"/>
                </a:solidFill>
                <a:latin typeface="Noto Sans"/>
                <a:ea typeface="Noto Sans"/>
              </a:rPr>
              <a:t>Toman como referencia la altura de línea (line-</a:t>
            </a:r>
            <a:r>
              <a:rPr lang="es-ES" sz="2800" spc="-1" dirty="0" err="1">
                <a:solidFill>
                  <a:srgbClr val="000000"/>
                </a:solidFill>
                <a:latin typeface="Noto Sans"/>
                <a:ea typeface="Noto Sans"/>
              </a:rPr>
              <a:t>height</a:t>
            </a:r>
            <a:r>
              <a:rPr lang="es-ES" sz="2800" spc="-1" dirty="0">
                <a:solidFill>
                  <a:srgbClr val="000000"/>
                </a:solidFill>
                <a:latin typeface="Noto Sans"/>
                <a:ea typeface="Noto Sans"/>
              </a:rPr>
              <a:t>) de un elemento del documento. </a:t>
            </a: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lh</a:t>
            </a:r>
            <a:r>
              <a:rPr lang="es-ES" sz="2800" spc="-1" dirty="0">
                <a:solidFill>
                  <a:srgbClr val="000000"/>
                </a:solidFill>
                <a:latin typeface="Noto Sans"/>
                <a:ea typeface="Noto Sans"/>
              </a:rPr>
              <a:t>. Relativa a la altura de línea del elemento. </a:t>
            </a: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rlh</a:t>
            </a:r>
            <a:r>
              <a:rPr lang="es-ES" sz="2800" spc="-1" dirty="0">
                <a:solidFill>
                  <a:srgbClr val="000000"/>
                </a:solidFill>
                <a:latin typeface="Noto Sans"/>
                <a:ea typeface="Noto Sans"/>
              </a:rPr>
              <a:t>. Relativa a la altura de línea del elemento raíz del documento.</a:t>
            </a:r>
          </a:p>
        </p:txBody>
      </p:sp>
    </p:spTree>
    <p:extLst>
      <p:ext uri="{BB962C8B-B14F-4D97-AF65-F5344CB8AC3E}">
        <p14:creationId xmlns:p14="http://schemas.microsoft.com/office/powerpoint/2010/main" val="3882658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Otras - Ángulos y tiempo / frecuencia</a:t>
            </a:r>
            <a:endParaRPr lang="es-ES" sz="4400" b="0" strike="noStrike" spc="-1" dirty="0">
              <a:solidFill>
                <a:srgbClr val="000000"/>
              </a:solidFill>
              <a:latin typeface="Calibri"/>
            </a:endParaRPr>
          </a:p>
        </p:txBody>
      </p:sp>
      <p:sp>
        <p:nvSpPr>
          <p:cNvPr id="93" name="CuadroTexto 1"/>
          <p:cNvSpPr/>
          <p:nvPr/>
        </p:nvSpPr>
        <p:spPr>
          <a:xfrm>
            <a:off x="482760" y="1282680"/>
            <a:ext cx="12473640" cy="51999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spcBef>
                <a:spcPts val="601"/>
              </a:spcBef>
              <a:spcAft>
                <a:spcPts val="601"/>
              </a:spcAft>
            </a:pPr>
            <a:r>
              <a:rPr lang="es-ES" sz="2800" spc="-1" dirty="0">
                <a:solidFill>
                  <a:srgbClr val="000000"/>
                </a:solidFill>
                <a:latin typeface="Noto Sans"/>
                <a:ea typeface="Noto Sans"/>
              </a:rPr>
              <a:t>Ángulos:</a:t>
            </a: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deg</a:t>
            </a:r>
            <a:r>
              <a:rPr lang="es-ES" sz="2800" spc="-1" dirty="0">
                <a:solidFill>
                  <a:srgbClr val="000000"/>
                </a:solidFill>
                <a:latin typeface="Noto Sans"/>
                <a:ea typeface="Noto Sans"/>
              </a:rPr>
              <a:t>. Grados sexagesimales. Hay 360 grados en un círculo completo.</a:t>
            </a: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grad</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Gradianes</a:t>
            </a:r>
            <a:r>
              <a:rPr lang="es-ES" sz="2800" spc="-1" dirty="0">
                <a:solidFill>
                  <a:srgbClr val="000000"/>
                </a:solidFill>
                <a:latin typeface="Noto Sans"/>
                <a:ea typeface="Noto Sans"/>
              </a:rPr>
              <a:t>. Hay 400 </a:t>
            </a:r>
            <a:r>
              <a:rPr lang="es-ES" sz="2800" spc="-1" dirty="0" err="1">
                <a:solidFill>
                  <a:srgbClr val="000000"/>
                </a:solidFill>
                <a:latin typeface="Noto Sans"/>
                <a:ea typeface="Noto Sans"/>
              </a:rPr>
              <a:t>gradianes</a:t>
            </a:r>
            <a:r>
              <a:rPr lang="es-ES" sz="2800" spc="-1" dirty="0">
                <a:solidFill>
                  <a:srgbClr val="000000"/>
                </a:solidFill>
                <a:latin typeface="Noto Sans"/>
                <a:ea typeface="Noto Sans"/>
              </a:rPr>
              <a:t> en un círculo completo.</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rad. Radianes. Hay 2*pi radianes en un círculo completo.</a:t>
            </a: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turn</a:t>
            </a:r>
            <a:r>
              <a:rPr lang="es-ES" sz="2800" spc="-1" dirty="0">
                <a:solidFill>
                  <a:srgbClr val="000000"/>
                </a:solidFill>
                <a:latin typeface="Noto Sans"/>
                <a:ea typeface="Noto Sans"/>
              </a:rPr>
              <a:t>. Vueltas o revoluciones. Hay una vuelta en un círculo completo</a:t>
            </a:r>
          </a:p>
          <a:p>
            <a:pPr>
              <a:spcBef>
                <a:spcPts val="601"/>
              </a:spcBef>
              <a:spcAft>
                <a:spcPts val="601"/>
              </a:spcAft>
            </a:pPr>
            <a:r>
              <a:rPr lang="es-ES" sz="2800" spc="-1" dirty="0">
                <a:solidFill>
                  <a:srgbClr val="000000"/>
                </a:solidFill>
                <a:latin typeface="Noto Sans"/>
                <a:ea typeface="Noto Sans"/>
              </a:rPr>
              <a:t>Tiempo</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s y ms. Segundo y milisegundo. </a:t>
            </a:r>
            <a:r>
              <a:rPr lang="es-ES" sz="2800" spc="-1" dirty="0" err="1">
                <a:solidFill>
                  <a:srgbClr val="000000"/>
                </a:solidFill>
                <a:latin typeface="Noto Sans"/>
                <a:ea typeface="Noto Sans"/>
              </a:rPr>
              <a:t>1s</a:t>
            </a:r>
            <a:r>
              <a:rPr lang="es-ES" sz="2800" spc="-1" dirty="0">
                <a:solidFill>
                  <a:srgbClr val="000000"/>
                </a:solidFill>
                <a:latin typeface="Noto Sans"/>
                <a:ea typeface="Noto Sans"/>
              </a:rPr>
              <a:t> = </a:t>
            </a:r>
            <a:r>
              <a:rPr lang="es-ES" sz="2800" spc="-1" dirty="0" err="1">
                <a:solidFill>
                  <a:srgbClr val="000000"/>
                </a:solidFill>
                <a:latin typeface="Noto Sans"/>
                <a:ea typeface="Noto Sans"/>
              </a:rPr>
              <a:t>1000ms</a:t>
            </a:r>
            <a:r>
              <a:rPr lang="es-ES" sz="2800" spc="-1" dirty="0">
                <a:solidFill>
                  <a:srgbClr val="000000"/>
                </a:solidFill>
                <a:latin typeface="Noto Sans"/>
                <a:ea typeface="Noto Sans"/>
              </a:rPr>
              <a:t>.</a:t>
            </a:r>
          </a:p>
          <a:p>
            <a:pPr>
              <a:spcBef>
                <a:spcPts val="601"/>
              </a:spcBef>
              <a:spcAft>
                <a:spcPts val="601"/>
              </a:spcAft>
            </a:pPr>
            <a:r>
              <a:rPr lang="es-ES" sz="2800" spc="-1" dirty="0">
                <a:solidFill>
                  <a:srgbClr val="000000"/>
                </a:solidFill>
                <a:latin typeface="Noto Sans"/>
                <a:ea typeface="Noto Sans"/>
              </a:rPr>
              <a:t>Frecuencia</a:t>
            </a: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hz</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khz</a:t>
            </a:r>
            <a:r>
              <a:rPr lang="es-ES" sz="2800" spc="-1" dirty="0">
                <a:solidFill>
                  <a:srgbClr val="000000"/>
                </a:solidFill>
                <a:latin typeface="Noto Sans"/>
                <a:ea typeface="Noto Sans"/>
              </a:rPr>
              <a:t>. Hercio y Kilohercio. </a:t>
            </a:r>
            <a:r>
              <a:rPr lang="es-ES" sz="2800" spc="-1" dirty="0" err="1">
                <a:solidFill>
                  <a:srgbClr val="000000"/>
                </a:solidFill>
                <a:latin typeface="Noto Sans"/>
                <a:ea typeface="Noto Sans"/>
              </a:rPr>
              <a:t>1Hz</a:t>
            </a:r>
            <a:r>
              <a:rPr lang="es-ES" sz="2800" spc="-1" dirty="0">
                <a:solidFill>
                  <a:srgbClr val="000000"/>
                </a:solidFill>
                <a:latin typeface="Noto Sans"/>
                <a:ea typeface="Noto Sans"/>
              </a:rPr>
              <a:t> 1 vez / segundo. </a:t>
            </a:r>
            <a:r>
              <a:rPr lang="es-ES" sz="2800" spc="-1" dirty="0" err="1">
                <a:solidFill>
                  <a:srgbClr val="000000"/>
                </a:solidFill>
                <a:latin typeface="Noto Sans"/>
                <a:ea typeface="Noto Sans"/>
              </a:rPr>
              <a:t>1khz</a:t>
            </a:r>
            <a:r>
              <a:rPr lang="es-ES" sz="2800" spc="-1" dirty="0">
                <a:solidFill>
                  <a:srgbClr val="000000"/>
                </a:solidFill>
                <a:latin typeface="Noto Sans"/>
                <a:ea typeface="Noto Sans"/>
              </a:rPr>
              <a:t> = </a:t>
            </a:r>
            <a:r>
              <a:rPr lang="es-ES" sz="2800" spc="-1" dirty="0" err="1">
                <a:solidFill>
                  <a:srgbClr val="000000"/>
                </a:solidFill>
                <a:latin typeface="Noto Sans"/>
                <a:ea typeface="Noto Sans"/>
              </a:rPr>
              <a:t>1000hz</a:t>
            </a:r>
            <a:r>
              <a:rPr lang="es-ES" sz="2800" spc="-1" dirty="0">
                <a:solidFill>
                  <a:srgbClr val="000000"/>
                </a:solidFill>
                <a:latin typeface="Noto Sans"/>
                <a:ea typeface="Noto Sans"/>
              </a:rPr>
              <a:t>.</a:t>
            </a:r>
          </a:p>
        </p:txBody>
      </p:sp>
    </p:spTree>
    <p:extLst>
      <p:ext uri="{BB962C8B-B14F-4D97-AF65-F5344CB8AC3E}">
        <p14:creationId xmlns:p14="http://schemas.microsoft.com/office/powerpoint/2010/main" val="233256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Valores CSS – Color – </a:t>
            </a:r>
            <a:r>
              <a:rPr lang="es-ES" sz="4400" b="1" strike="noStrike" spc="-1" dirty="0" err="1">
                <a:solidFill>
                  <a:srgbClr val="000000"/>
                </a:solidFill>
                <a:latin typeface="Noto Sans"/>
                <a:ea typeface="Noto Sans"/>
              </a:rPr>
              <a:t>Image</a:t>
            </a:r>
            <a:endParaRPr lang="es-ES" sz="4400" b="0" strike="noStrike" spc="-1" dirty="0">
              <a:solidFill>
                <a:srgbClr val="000000"/>
              </a:solidFill>
              <a:latin typeface="Calibri"/>
            </a:endParaRPr>
          </a:p>
        </p:txBody>
      </p:sp>
      <p:sp>
        <p:nvSpPr>
          <p:cNvPr id="93" name="CuadroTexto 1"/>
          <p:cNvSpPr/>
          <p:nvPr/>
        </p:nvSpPr>
        <p:spPr>
          <a:xfrm>
            <a:off x="482760" y="1282680"/>
            <a:ext cx="12473640" cy="606174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spcBef>
                <a:spcPts val="601"/>
              </a:spcBef>
              <a:spcAft>
                <a:spcPts val="601"/>
              </a:spcAft>
            </a:pPr>
            <a:r>
              <a:rPr lang="es-ES" sz="2800" spc="-1" dirty="0">
                <a:solidFill>
                  <a:srgbClr val="000000"/>
                </a:solidFill>
                <a:latin typeface="Noto Sans"/>
                <a:ea typeface="Noto Sans"/>
              </a:rPr>
              <a:t>Un valor de color (&lt;color&gt;) puede ser:</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Palabras clave de colores: red, </a:t>
            </a:r>
            <a:r>
              <a:rPr lang="es-ES" sz="2800" spc="-1" dirty="0" err="1">
                <a:solidFill>
                  <a:srgbClr val="000000"/>
                </a:solidFill>
                <a:latin typeface="Noto Sans"/>
                <a:ea typeface="Noto Sans"/>
              </a:rPr>
              <a:t>green</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transparent</a:t>
            </a:r>
            <a:r>
              <a:rPr lang="es-ES" sz="2800" spc="-1" dirty="0">
                <a:solidFill>
                  <a:srgbClr val="000000"/>
                </a:solidFill>
                <a:latin typeface="Noto Sans"/>
                <a:ea typeface="Noto Sans"/>
              </a:rPr>
              <a:t>, etc.</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Valores hexadecimales completos o abreviados, con o sin canal alfa.</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Valores de color (con o sin canal alfa) a partir de funciones, como </a:t>
            </a:r>
            <a:r>
              <a:rPr lang="es-ES" sz="2800" spc="-1" dirty="0" err="1">
                <a:solidFill>
                  <a:srgbClr val="000000"/>
                </a:solidFill>
                <a:latin typeface="Noto Sans"/>
                <a:ea typeface="Noto Sans"/>
              </a:rPr>
              <a:t>rgb</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rgba</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hls</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hlsa</a:t>
            </a:r>
            <a:r>
              <a:rPr lang="es-ES" sz="2800" spc="-1" dirty="0">
                <a:solidFill>
                  <a:srgbClr val="000000"/>
                </a:solidFill>
                <a:latin typeface="Noto Sans"/>
                <a:ea typeface="Noto Sans"/>
              </a:rPr>
              <a:t>(), etc.</a:t>
            </a:r>
            <a:br>
              <a:rPr lang="es-ES" sz="2800" spc="-1" dirty="0">
                <a:solidFill>
                  <a:srgbClr val="000000"/>
                </a:solidFill>
                <a:latin typeface="Noto Sans"/>
                <a:ea typeface="Noto Sans"/>
              </a:rPr>
            </a:br>
            <a:endParaRPr lang="es-ES" sz="2800" spc="-1" dirty="0">
              <a:solidFill>
                <a:srgbClr val="000000"/>
              </a:solidFill>
              <a:latin typeface="Noto Sans"/>
              <a:ea typeface="Noto Sans"/>
            </a:endParaRPr>
          </a:p>
          <a:p>
            <a:pPr>
              <a:spcBef>
                <a:spcPts val="601"/>
              </a:spcBef>
              <a:spcAft>
                <a:spcPts val="601"/>
              </a:spcAft>
            </a:pPr>
            <a:r>
              <a:rPr lang="es-ES" sz="2800" spc="-1" dirty="0">
                <a:solidFill>
                  <a:srgbClr val="000000"/>
                </a:solidFill>
                <a:latin typeface="Noto Sans"/>
                <a:ea typeface="Noto Sans"/>
              </a:rPr>
              <a:t>Un valor de imagen (&lt;</a:t>
            </a:r>
            <a:r>
              <a:rPr lang="es-ES" sz="2800" spc="-1" dirty="0" err="1">
                <a:solidFill>
                  <a:srgbClr val="000000"/>
                </a:solidFill>
                <a:latin typeface="Noto Sans"/>
                <a:ea typeface="Noto Sans"/>
              </a:rPr>
              <a:t>image</a:t>
            </a:r>
            <a:r>
              <a:rPr lang="es-ES" sz="2800" spc="-1" dirty="0">
                <a:solidFill>
                  <a:srgbClr val="000000"/>
                </a:solidFill>
                <a:latin typeface="Noto Sans"/>
                <a:ea typeface="Noto Sans"/>
              </a:rPr>
              <a:t>&gt;) puede ser:</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Un archivo de imagen al que se accede a través de la función </a:t>
            </a:r>
            <a:r>
              <a:rPr lang="es-ES" sz="2800" spc="-1" dirty="0" err="1">
                <a:solidFill>
                  <a:srgbClr val="000000"/>
                </a:solidFill>
                <a:latin typeface="Noto Sans"/>
                <a:ea typeface="Noto Sans"/>
              </a:rPr>
              <a:t>url</a:t>
            </a:r>
            <a:r>
              <a:rPr lang="es-ES" sz="2800" spc="-1" dirty="0">
                <a:solidFill>
                  <a:srgbClr val="000000"/>
                </a:solidFill>
                <a:latin typeface="Noto Sans"/>
                <a:ea typeface="Noto Sans"/>
              </a:rPr>
              <a:t>()</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URL absoluta: </a:t>
            </a:r>
            <a:r>
              <a:rPr lang="es-ES" sz="2800" spc="-1" dirty="0" err="1">
                <a:solidFill>
                  <a:srgbClr val="000000"/>
                </a:solidFill>
                <a:latin typeface="Noto Sans"/>
                <a:ea typeface="Noto Sans"/>
              </a:rPr>
              <a:t>url</a:t>
            </a:r>
            <a:r>
              <a:rPr lang="es-ES" sz="2800" spc="-1" dirty="0">
                <a:solidFill>
                  <a:srgbClr val="000000"/>
                </a:solidFill>
                <a:latin typeface="Noto Sans"/>
                <a:ea typeface="Noto Sans"/>
              </a:rPr>
              <a:t>(https://</a:t>
            </a:r>
            <a:r>
              <a:rPr lang="es-ES" sz="2800" spc="-1" dirty="0" err="1">
                <a:solidFill>
                  <a:srgbClr val="000000"/>
                </a:solidFill>
                <a:latin typeface="Noto Sans"/>
                <a:ea typeface="Noto Sans"/>
              </a:rPr>
              <a:t>sitioweb.com</a:t>
            </a:r>
            <a:r>
              <a:rPr lang="es-ES" sz="2800" spc="-1" dirty="0">
                <a:solidFill>
                  <a:srgbClr val="000000"/>
                </a:solidFill>
                <a:latin typeface="Noto Sans"/>
                <a:ea typeface="Noto Sans"/>
              </a:rPr>
              <a:t>/</a:t>
            </a:r>
            <a:r>
              <a:rPr lang="es-ES" sz="2800" spc="-1" dirty="0" err="1">
                <a:solidFill>
                  <a:srgbClr val="000000"/>
                </a:solidFill>
                <a:latin typeface="Noto Sans"/>
                <a:ea typeface="Noto Sans"/>
              </a:rPr>
              <a:t>imagen.jpg</a:t>
            </a:r>
            <a:r>
              <a:rPr lang="es-ES" sz="2800" spc="-1" dirty="0">
                <a:solidFill>
                  <a:srgbClr val="000000"/>
                </a:solidFill>
                <a:latin typeface="Noto Sans"/>
                <a:ea typeface="Noto Sans"/>
              </a:rPr>
              <a:t>).</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URL relativa a la ubicación del CSS: </a:t>
            </a:r>
            <a:r>
              <a:rPr lang="es-ES" sz="2800" spc="-1" dirty="0" err="1">
                <a:solidFill>
                  <a:srgbClr val="000000"/>
                </a:solidFill>
                <a:latin typeface="Noto Sans"/>
                <a:ea typeface="Noto Sans"/>
              </a:rPr>
              <a:t>url</a:t>
            </a:r>
            <a:r>
              <a:rPr lang="es-ES" sz="2800" spc="-1" dirty="0">
                <a:solidFill>
                  <a:srgbClr val="000000"/>
                </a:solidFill>
                <a:latin typeface="Noto Sans"/>
                <a:ea typeface="Noto Sans"/>
              </a:rPr>
              <a:t>(</a:t>
            </a:r>
            <a:r>
              <a:rPr lang="es-ES" sz="2800" spc="-1" dirty="0" err="1">
                <a:solidFill>
                  <a:srgbClr val="000000"/>
                </a:solidFill>
                <a:latin typeface="Noto Sans"/>
                <a:ea typeface="Noto Sans"/>
              </a:rPr>
              <a:t>imagen.png</a:t>
            </a:r>
            <a:r>
              <a:rPr lang="es-ES" sz="2800" spc="-1" dirty="0">
                <a:solidFill>
                  <a:srgbClr val="000000"/>
                </a:solidFill>
                <a:latin typeface="Noto Sans"/>
                <a:ea typeface="Noto Sans"/>
              </a:rPr>
              <a:t>)</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Un gradiente (degradado)</a:t>
            </a:r>
          </a:p>
        </p:txBody>
      </p:sp>
    </p:spTree>
    <p:extLst>
      <p:ext uri="{BB962C8B-B14F-4D97-AF65-F5344CB8AC3E}">
        <p14:creationId xmlns:p14="http://schemas.microsoft.com/office/powerpoint/2010/main" val="188447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Modelo de caja en CSS – Partes de la caja</a:t>
            </a:r>
            <a:endParaRPr lang="es-ES" sz="4400" b="0" strike="noStrike" spc="-1" dirty="0">
              <a:solidFill>
                <a:srgbClr val="000000"/>
              </a:solidFill>
              <a:latin typeface="Calibri"/>
            </a:endParaRPr>
          </a:p>
        </p:txBody>
      </p:sp>
      <p:sp>
        <p:nvSpPr>
          <p:cNvPr id="93" name="CuadroTexto 1"/>
          <p:cNvSpPr/>
          <p:nvPr/>
        </p:nvSpPr>
        <p:spPr>
          <a:xfrm>
            <a:off x="482760" y="1282680"/>
            <a:ext cx="12473640" cy="539489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Contenido</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Definido por el contenido o los </a:t>
            </a:r>
            <a:br>
              <a:rPr lang="es-ES" sz="2800" spc="-1" dirty="0">
                <a:solidFill>
                  <a:srgbClr val="000000"/>
                </a:solidFill>
                <a:latin typeface="Noto Sans"/>
                <a:ea typeface="Noto Sans"/>
              </a:rPr>
            </a:br>
            <a:r>
              <a:rPr lang="es-ES" sz="2800" spc="-1" dirty="0">
                <a:solidFill>
                  <a:srgbClr val="000000"/>
                </a:solidFill>
                <a:latin typeface="Noto Sans"/>
                <a:ea typeface="Noto Sans"/>
              </a:rPr>
              <a:t>descendientes del elemento. </a:t>
            </a:r>
            <a:br>
              <a:rPr lang="es-ES" sz="2800" spc="-1" dirty="0">
                <a:solidFill>
                  <a:srgbClr val="000000"/>
                </a:solidFill>
                <a:latin typeface="Noto Sans"/>
                <a:ea typeface="Noto Sans"/>
              </a:rPr>
            </a:br>
            <a:r>
              <a:rPr lang="es-ES" sz="2800" spc="-1" dirty="0">
                <a:solidFill>
                  <a:srgbClr val="000000"/>
                </a:solidFill>
                <a:latin typeface="Noto Sans"/>
                <a:ea typeface="Noto Sans"/>
              </a:rPr>
              <a:t>Puede ser simplemente un texto </a:t>
            </a:r>
            <a:br>
              <a:rPr lang="es-ES" sz="2800" spc="-1" dirty="0">
                <a:solidFill>
                  <a:srgbClr val="000000"/>
                </a:solidFill>
                <a:latin typeface="Noto Sans"/>
                <a:ea typeface="Noto Sans"/>
              </a:rPr>
            </a:br>
            <a:r>
              <a:rPr lang="es-ES" sz="2800" spc="-1" dirty="0">
                <a:solidFill>
                  <a:srgbClr val="000000"/>
                </a:solidFill>
                <a:latin typeface="Noto Sans"/>
                <a:ea typeface="Noto Sans"/>
              </a:rPr>
              <a:t>o pueden ser múltiples elementos. </a:t>
            </a:r>
          </a:p>
          <a:p>
            <a:pPr>
              <a:lnSpc>
                <a:spcPct val="100000"/>
              </a:lnSpc>
              <a:spcBef>
                <a:spcPts val="601"/>
              </a:spcBef>
              <a:spcAft>
                <a:spcPts val="601"/>
              </a:spcAft>
            </a:pPr>
            <a:r>
              <a:rPr lang="es-ES" sz="2800" spc="-1" dirty="0" err="1">
                <a:solidFill>
                  <a:srgbClr val="000000"/>
                </a:solidFill>
                <a:latin typeface="Noto Sans"/>
                <a:ea typeface="Noto Sans"/>
              </a:rPr>
              <a:t>Padding</a:t>
            </a:r>
            <a:endParaRPr lang="es-ES" sz="2800" spc="-1" dirty="0">
              <a:solidFill>
                <a:srgbClr val="000000"/>
              </a:solidFill>
              <a:latin typeface="Noto Sans"/>
              <a:ea typeface="Noto Sans"/>
            </a:endParaRPr>
          </a:p>
          <a:p>
            <a:pPr marL="457200" indent="-457200">
              <a:lnSpc>
                <a:spcPct val="100000"/>
              </a:lnSpc>
              <a:spcAft>
                <a:spcPts val="1414"/>
              </a:spcAft>
              <a:buFont typeface="Arial" panose="020B0604020202020204" pitchFamily="34" charset="0"/>
              <a:buChar char="•"/>
            </a:pPr>
            <a:r>
              <a:rPr lang="es-ES" sz="2800" b="0" strike="noStrike" spc="-1" dirty="0">
                <a:solidFill>
                  <a:srgbClr val="333333"/>
                </a:solidFill>
                <a:latin typeface="Noto Sans"/>
                <a:ea typeface="DejaVu Sans"/>
              </a:rPr>
              <a:t>Espacio entre el contenido y </a:t>
            </a:r>
            <a:br>
              <a:rPr lang="es-ES" sz="2800" b="0" strike="noStrike" spc="-1" dirty="0">
                <a:solidFill>
                  <a:srgbClr val="333333"/>
                </a:solidFill>
                <a:latin typeface="Noto Sans"/>
                <a:ea typeface="DejaVu Sans"/>
              </a:rPr>
            </a:br>
            <a:r>
              <a:rPr lang="es-ES" sz="2800" b="0" strike="noStrike" spc="-1" dirty="0">
                <a:solidFill>
                  <a:srgbClr val="333333"/>
                </a:solidFill>
                <a:latin typeface="Noto Sans"/>
                <a:ea typeface="DejaVu Sans"/>
              </a:rPr>
              <a:t>el borde del elemento.</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ea typeface="DejaVu Sans"/>
              </a:rPr>
              <a:t>Transparente. Si se ha definido</a:t>
            </a:r>
            <a:br>
              <a:rPr lang="es-ES" sz="2800" spc="-1" dirty="0">
                <a:solidFill>
                  <a:srgbClr val="333333"/>
                </a:solidFill>
                <a:latin typeface="Noto Sans"/>
                <a:ea typeface="DejaVu Sans"/>
              </a:rPr>
            </a:br>
            <a:r>
              <a:rPr lang="es-ES" sz="2800" spc="-1" dirty="0">
                <a:solidFill>
                  <a:srgbClr val="333333"/>
                </a:solidFill>
                <a:latin typeface="Noto Sans"/>
                <a:ea typeface="DejaVu Sans"/>
              </a:rPr>
              <a:t>un fondo para el elemento, este </a:t>
            </a:r>
            <a:br>
              <a:rPr lang="es-ES" sz="2800" spc="-1" dirty="0">
                <a:solidFill>
                  <a:srgbClr val="333333"/>
                </a:solidFill>
                <a:latin typeface="Noto Sans"/>
                <a:ea typeface="DejaVu Sans"/>
              </a:rPr>
            </a:br>
            <a:r>
              <a:rPr lang="es-ES" sz="2800" spc="-1" dirty="0">
                <a:solidFill>
                  <a:srgbClr val="333333"/>
                </a:solidFill>
                <a:latin typeface="Noto Sans"/>
                <a:ea typeface="DejaVu Sans"/>
              </a:rPr>
              <a:t>fondo se verá bajo el </a:t>
            </a:r>
            <a:r>
              <a:rPr lang="es-ES" sz="2800" spc="-1" dirty="0" err="1">
                <a:solidFill>
                  <a:srgbClr val="333333"/>
                </a:solidFill>
                <a:latin typeface="Noto Sans"/>
                <a:ea typeface="DejaVu Sans"/>
              </a:rPr>
              <a:t>padding</a:t>
            </a:r>
            <a:r>
              <a:rPr lang="es-ES" sz="2800" spc="-1" dirty="0">
                <a:solidFill>
                  <a:srgbClr val="333333"/>
                </a:solidFill>
                <a:latin typeface="Noto Sans"/>
                <a:ea typeface="DejaVu Sans"/>
              </a:rPr>
              <a:t>.</a:t>
            </a:r>
          </a:p>
        </p:txBody>
      </p:sp>
      <p:pic>
        <p:nvPicPr>
          <p:cNvPr id="4" name="Imagen 3" descr="Diagrama, Esquemático&#10;&#10;Descripción generada automáticamente">
            <a:extLst>
              <a:ext uri="{FF2B5EF4-FFF2-40B4-BE49-F238E27FC236}">
                <a16:creationId xmlns:a16="http://schemas.microsoft.com/office/drawing/2014/main" id="{5EA407D3-B704-19EF-3688-A956662B8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472" y="1282680"/>
            <a:ext cx="5867928" cy="5867928"/>
          </a:xfrm>
          <a:prstGeom prst="rect">
            <a:avLst/>
          </a:prstGeom>
        </p:spPr>
      </p:pic>
    </p:spTree>
    <p:extLst>
      <p:ext uri="{BB962C8B-B14F-4D97-AF65-F5344CB8AC3E}">
        <p14:creationId xmlns:p14="http://schemas.microsoft.com/office/powerpoint/2010/main" val="220457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Valores CSS – Otros</a:t>
            </a:r>
            <a:endParaRPr lang="es-ES" sz="4400" b="0" strike="noStrike" spc="-1" dirty="0">
              <a:solidFill>
                <a:srgbClr val="000000"/>
              </a:solidFill>
              <a:latin typeface="Calibri"/>
            </a:endParaRPr>
          </a:p>
        </p:txBody>
      </p:sp>
      <p:sp>
        <p:nvSpPr>
          <p:cNvPr id="93" name="CuadroTexto 1"/>
          <p:cNvSpPr/>
          <p:nvPr/>
        </p:nvSpPr>
        <p:spPr>
          <a:xfrm>
            <a:off x="482760" y="1282680"/>
            <a:ext cx="12473640" cy="590785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spcBef>
                <a:spcPts val="601"/>
              </a:spcBef>
              <a:spcAft>
                <a:spcPts val="601"/>
              </a:spcAft>
            </a:pPr>
            <a:r>
              <a:rPr lang="es-ES" sz="2800" spc="-1" dirty="0">
                <a:solidFill>
                  <a:srgbClr val="000000"/>
                </a:solidFill>
                <a:latin typeface="Noto Sans"/>
                <a:ea typeface="Noto Sans"/>
              </a:rPr>
              <a:t>Otros valores CSS que iremos viendo más adelante son:</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Posición (&lt;position&gt;): top, </a:t>
            </a:r>
            <a:r>
              <a:rPr lang="es-ES" sz="2800" spc="-1" dirty="0" err="1">
                <a:solidFill>
                  <a:srgbClr val="000000"/>
                </a:solidFill>
                <a:latin typeface="Noto Sans"/>
                <a:ea typeface="Noto Sans"/>
              </a:rPr>
              <a:t>left</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right</a:t>
            </a:r>
            <a:r>
              <a:rPr lang="es-ES" sz="2800" spc="-1" dirty="0">
                <a:solidFill>
                  <a:srgbClr val="000000"/>
                </a:solidFill>
                <a:latin typeface="Noto Sans"/>
                <a:ea typeface="Noto Sans"/>
              </a:rPr>
              <a:t>, bottom, center. También puede ser una combinación de varios o combinarse con porcentajes u otras dimensiones.</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Cadenas de texto (&lt;</a:t>
            </a:r>
            <a:r>
              <a:rPr lang="es-ES" sz="2800" spc="-1" dirty="0" err="1">
                <a:solidFill>
                  <a:srgbClr val="000000"/>
                </a:solidFill>
                <a:latin typeface="Noto Sans"/>
                <a:ea typeface="Noto Sans"/>
              </a:rPr>
              <a:t>string</a:t>
            </a:r>
            <a:r>
              <a:rPr lang="es-ES" sz="2800" spc="-1" dirty="0">
                <a:solidFill>
                  <a:srgbClr val="000000"/>
                </a:solidFill>
                <a:latin typeface="Noto Sans"/>
                <a:ea typeface="Noto Sans"/>
              </a:rPr>
              <a:t>&gt;): usadas en ocasiones para indicar contenido antes o después de los elementos.</a:t>
            </a:r>
          </a:p>
          <a:p>
            <a:pPr marL="457200" indent="-457200">
              <a:spcBef>
                <a:spcPts val="601"/>
              </a:spcBef>
              <a:spcAft>
                <a:spcPts val="601"/>
              </a:spcAft>
              <a:buFont typeface="Arial" panose="020B0604020202020204" pitchFamily="34" charset="0"/>
              <a:buChar char="•"/>
            </a:pPr>
            <a:endParaRPr lang="es-ES" sz="2800" spc="-1" dirty="0">
              <a:solidFill>
                <a:srgbClr val="000000"/>
              </a:solidFill>
              <a:latin typeface="Noto Sans"/>
              <a:ea typeface="Noto Sans"/>
            </a:endParaRPr>
          </a:p>
          <a:p>
            <a:pPr marL="457200" indent="-457200">
              <a:spcBef>
                <a:spcPts val="601"/>
              </a:spcBef>
              <a:spcAft>
                <a:spcPts val="601"/>
              </a:spcAft>
              <a:buFont typeface="Arial" panose="020B0604020202020204" pitchFamily="34" charset="0"/>
              <a:buChar char="•"/>
            </a:pPr>
            <a:endParaRPr lang="es-ES" sz="2800" spc="-1" dirty="0">
              <a:solidFill>
                <a:srgbClr val="000000"/>
              </a:solidFill>
              <a:latin typeface="Noto Sans"/>
              <a:ea typeface="Noto Sans"/>
            </a:endParaRPr>
          </a:p>
          <a:p>
            <a:pPr>
              <a:spcBef>
                <a:spcPts val="601"/>
              </a:spcBef>
              <a:spcAft>
                <a:spcPts val="601"/>
              </a:spcAft>
            </a:pPr>
            <a:endParaRPr lang="es-ES" sz="2800" spc="-1" dirty="0">
              <a:solidFill>
                <a:srgbClr val="000000"/>
              </a:solidFill>
              <a:latin typeface="Noto Sans"/>
              <a:ea typeface="Noto Sans"/>
            </a:endParaRPr>
          </a:p>
          <a:p>
            <a:pPr>
              <a:spcBef>
                <a:spcPts val="601"/>
              </a:spcBef>
              <a:spcAft>
                <a:spcPts val="601"/>
              </a:spcAft>
            </a:pPr>
            <a:endParaRPr lang="es-ES" sz="2800" spc="-1" dirty="0">
              <a:solidFill>
                <a:srgbClr val="000000"/>
              </a:solidFill>
              <a:latin typeface="Noto Sans"/>
              <a:ea typeface="Noto Sans"/>
            </a:endParaRPr>
          </a:p>
          <a:p>
            <a:pPr>
              <a:spcBef>
                <a:spcPts val="601"/>
              </a:spcBef>
              <a:spcAft>
                <a:spcPts val="601"/>
              </a:spcAft>
            </a:pPr>
            <a:r>
              <a:rPr lang="es-ES" sz="2800" spc="-1" dirty="0">
                <a:solidFill>
                  <a:srgbClr val="000000"/>
                </a:solidFill>
                <a:latin typeface="Noto Sans"/>
                <a:ea typeface="Noto Sans"/>
              </a:rPr>
              <a:t> </a:t>
            </a:r>
          </a:p>
        </p:txBody>
      </p:sp>
    </p:spTree>
    <p:extLst>
      <p:ext uri="{BB962C8B-B14F-4D97-AF65-F5344CB8AC3E}">
        <p14:creationId xmlns:p14="http://schemas.microsoft.com/office/powerpoint/2010/main" val="261117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Modelo de caja en CSS – Partes de la caja</a:t>
            </a:r>
            <a:endParaRPr lang="es-ES" sz="4400" b="0" strike="noStrike" spc="-1" dirty="0">
              <a:solidFill>
                <a:srgbClr val="000000"/>
              </a:solidFill>
              <a:latin typeface="Calibri"/>
            </a:endParaRPr>
          </a:p>
        </p:txBody>
      </p:sp>
      <p:sp>
        <p:nvSpPr>
          <p:cNvPr id="93" name="CuadroTexto 1"/>
          <p:cNvSpPr/>
          <p:nvPr/>
        </p:nvSpPr>
        <p:spPr>
          <a:xfrm>
            <a:off x="482760" y="1282680"/>
            <a:ext cx="12473640" cy="514354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err="1">
                <a:solidFill>
                  <a:srgbClr val="000000"/>
                </a:solidFill>
                <a:latin typeface="Noto Sans"/>
                <a:ea typeface="Noto Sans"/>
              </a:rPr>
              <a:t>Border</a:t>
            </a:r>
            <a:r>
              <a:rPr lang="es-ES" sz="2800" spc="-1" dirty="0">
                <a:solidFill>
                  <a:srgbClr val="000000"/>
                </a:solidFill>
                <a:latin typeface="Noto Sans"/>
                <a:ea typeface="Noto Sans"/>
              </a:rPr>
              <a:t>:</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Espacio entre el límite exterior </a:t>
            </a:r>
            <a:br>
              <a:rPr lang="es-ES" sz="2800" spc="-1" dirty="0">
                <a:solidFill>
                  <a:srgbClr val="000000"/>
                </a:solidFill>
                <a:latin typeface="Noto Sans"/>
                <a:ea typeface="Noto Sans"/>
              </a:rPr>
            </a:br>
            <a:r>
              <a:rPr lang="es-ES" sz="2800" spc="-1" dirty="0">
                <a:solidFill>
                  <a:srgbClr val="000000"/>
                </a:solidFill>
                <a:latin typeface="Noto Sans"/>
                <a:ea typeface="Noto Sans"/>
              </a:rPr>
              <a:t>del </a:t>
            </a:r>
            <a:r>
              <a:rPr lang="es-ES" sz="2800" spc="-1" dirty="0" err="1">
                <a:solidFill>
                  <a:srgbClr val="000000"/>
                </a:solidFill>
                <a:latin typeface="Noto Sans"/>
                <a:ea typeface="Noto Sans"/>
              </a:rPr>
              <a:t>padding</a:t>
            </a:r>
            <a:r>
              <a:rPr lang="es-ES" sz="2800" spc="-1" dirty="0">
                <a:solidFill>
                  <a:srgbClr val="000000"/>
                </a:solidFill>
                <a:latin typeface="Noto Sans"/>
                <a:ea typeface="Noto Sans"/>
              </a:rPr>
              <a:t> y el margen del </a:t>
            </a:r>
            <a:br>
              <a:rPr lang="es-ES" sz="2800" spc="-1" dirty="0">
                <a:solidFill>
                  <a:srgbClr val="000000"/>
                </a:solidFill>
                <a:latin typeface="Noto Sans"/>
                <a:ea typeface="Noto Sans"/>
              </a:rPr>
            </a:br>
            <a:r>
              <a:rPr lang="es-ES" sz="2800" spc="-1" dirty="0">
                <a:solidFill>
                  <a:srgbClr val="000000"/>
                </a:solidFill>
                <a:latin typeface="Noto Sans"/>
                <a:ea typeface="Noto Sans"/>
              </a:rPr>
              <a:t>elemento.</a:t>
            </a:r>
          </a:p>
          <a:p>
            <a:pPr>
              <a:lnSpc>
                <a:spcPct val="100000"/>
              </a:lnSpc>
              <a:spcBef>
                <a:spcPts val="601"/>
              </a:spcBef>
              <a:spcAft>
                <a:spcPts val="601"/>
              </a:spcAft>
            </a:pPr>
            <a:r>
              <a:rPr lang="es-ES" sz="2800" spc="-1" dirty="0" err="1">
                <a:solidFill>
                  <a:srgbClr val="000000"/>
                </a:solidFill>
                <a:latin typeface="Noto Sans"/>
                <a:ea typeface="Noto Sans"/>
              </a:rPr>
              <a:t>Margin</a:t>
            </a:r>
            <a:r>
              <a:rPr lang="es-ES" sz="2800" spc="-1" dirty="0">
                <a:solidFill>
                  <a:srgbClr val="000000"/>
                </a:solidFill>
                <a:latin typeface="Noto Sans"/>
                <a:ea typeface="Noto Sans"/>
              </a:rPr>
              <a:t>:</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rPr>
              <a:t>Separa el elemento los </a:t>
            </a:r>
            <a:br>
              <a:rPr lang="es-ES" sz="2800" spc="-1" dirty="0">
                <a:solidFill>
                  <a:srgbClr val="333333"/>
                </a:solidFill>
                <a:latin typeface="Noto Sans"/>
              </a:rPr>
            </a:br>
            <a:r>
              <a:rPr lang="es-ES" sz="2800" spc="-1" dirty="0">
                <a:solidFill>
                  <a:srgbClr val="333333"/>
                </a:solidFill>
                <a:latin typeface="Noto Sans"/>
              </a:rPr>
              <a:t>elementos adyacentes. </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rPr>
              <a:t>Es exterior y transparente. </a:t>
            </a:r>
          </a:p>
          <a:p>
            <a:pPr marL="457200" indent="-457200">
              <a:lnSpc>
                <a:spcPct val="100000"/>
              </a:lnSpc>
              <a:spcAft>
                <a:spcPts val="1414"/>
              </a:spcAft>
              <a:buFont typeface="Arial" panose="020B0604020202020204" pitchFamily="34" charset="0"/>
              <a:buChar char="•"/>
            </a:pPr>
            <a:r>
              <a:rPr lang="es-ES" sz="2800" spc="-1" dirty="0">
                <a:solidFill>
                  <a:srgbClr val="333333"/>
                </a:solidFill>
                <a:latin typeface="Noto Sans"/>
              </a:rPr>
              <a:t>El fondo del elemento, si lo tiene,  </a:t>
            </a:r>
            <a:br>
              <a:rPr lang="es-ES" sz="2800" spc="-1" dirty="0">
                <a:solidFill>
                  <a:srgbClr val="333333"/>
                </a:solidFill>
                <a:latin typeface="Noto Sans"/>
              </a:rPr>
            </a:br>
            <a:r>
              <a:rPr lang="es-ES" sz="2800" spc="-1" dirty="0">
                <a:solidFill>
                  <a:srgbClr val="333333"/>
                </a:solidFill>
                <a:latin typeface="Noto Sans"/>
              </a:rPr>
              <a:t>no se ve bajo el margen.</a:t>
            </a:r>
            <a:endParaRPr lang="es-ES" sz="2800" spc="-1" dirty="0">
              <a:solidFill>
                <a:srgbClr val="000000"/>
              </a:solidFill>
              <a:latin typeface="Noto Sans"/>
              <a:ea typeface="Noto Sans"/>
            </a:endParaRPr>
          </a:p>
        </p:txBody>
      </p:sp>
      <p:pic>
        <p:nvPicPr>
          <p:cNvPr id="4" name="Imagen 3" descr="Diagrama, Esquemático&#10;&#10;Descripción generada automáticamente">
            <a:extLst>
              <a:ext uri="{FF2B5EF4-FFF2-40B4-BE49-F238E27FC236}">
                <a16:creationId xmlns:a16="http://schemas.microsoft.com/office/drawing/2014/main" id="{5EA407D3-B704-19EF-3688-A956662B8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472" y="1282680"/>
            <a:ext cx="5867928" cy="5867928"/>
          </a:xfrm>
          <a:prstGeom prst="rect">
            <a:avLst/>
          </a:prstGeom>
        </p:spPr>
      </p:pic>
    </p:spTree>
    <p:extLst>
      <p:ext uri="{BB962C8B-B14F-4D97-AF65-F5344CB8AC3E}">
        <p14:creationId xmlns:p14="http://schemas.microsoft.com/office/powerpoint/2010/main" val="197854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Propiedades del modelo de caja</a:t>
            </a:r>
            <a:endParaRPr lang="es-ES" sz="4400" b="0" strike="noStrike" spc="-1" dirty="0">
              <a:solidFill>
                <a:srgbClr val="000000"/>
              </a:solidFill>
              <a:latin typeface="Calibri"/>
            </a:endParaRPr>
          </a:p>
        </p:txBody>
      </p:sp>
      <p:sp>
        <p:nvSpPr>
          <p:cNvPr id="93" name="CuadroTexto 1"/>
          <p:cNvSpPr/>
          <p:nvPr/>
        </p:nvSpPr>
        <p:spPr>
          <a:xfrm>
            <a:off x="482760" y="1282680"/>
            <a:ext cx="12473640" cy="356875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Para el contenido:</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width</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height</a:t>
            </a:r>
            <a:r>
              <a:rPr lang="es-ES" sz="2800" spc="-1" dirty="0">
                <a:solidFill>
                  <a:srgbClr val="000000"/>
                </a:solidFill>
                <a:latin typeface="Noto Sans"/>
                <a:ea typeface="Noto Sans"/>
              </a:rPr>
              <a:t>: ancho y alto. No se aplican a los elementos en línea. Es una dimensión, un tamaño.</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min-</a:t>
            </a:r>
            <a:r>
              <a:rPr lang="es-ES" sz="2800" spc="-1" dirty="0" err="1">
                <a:solidFill>
                  <a:srgbClr val="000000"/>
                </a:solidFill>
                <a:latin typeface="Noto Sans"/>
                <a:ea typeface="Noto Sans"/>
              </a:rPr>
              <a:t>width</a:t>
            </a:r>
            <a:r>
              <a:rPr lang="es-ES" sz="2800" spc="-1" dirty="0">
                <a:solidFill>
                  <a:srgbClr val="000000"/>
                </a:solidFill>
                <a:latin typeface="Noto Sans"/>
                <a:ea typeface="Noto Sans"/>
              </a:rPr>
              <a:t> y min-</a:t>
            </a:r>
            <a:r>
              <a:rPr lang="es-ES" sz="2800" spc="-1" dirty="0" err="1">
                <a:solidFill>
                  <a:srgbClr val="000000"/>
                </a:solidFill>
                <a:latin typeface="Noto Sans"/>
                <a:ea typeface="Noto Sans"/>
              </a:rPr>
              <a:t>height</a:t>
            </a:r>
            <a:r>
              <a:rPr lang="es-ES" sz="2800" spc="-1" dirty="0">
                <a:solidFill>
                  <a:srgbClr val="000000"/>
                </a:solidFill>
                <a:latin typeface="Noto Sans"/>
                <a:ea typeface="Noto Sans"/>
              </a:rPr>
              <a:t>: ancho y alto mínimo. Evitan que las propiedades </a:t>
            </a:r>
            <a:r>
              <a:rPr lang="es-ES" sz="2800" spc="-1" dirty="0" err="1">
                <a:solidFill>
                  <a:srgbClr val="000000"/>
                </a:solidFill>
                <a:latin typeface="Noto Sans"/>
                <a:ea typeface="Noto Sans"/>
              </a:rPr>
              <a:t>width</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height</a:t>
            </a:r>
            <a:r>
              <a:rPr lang="es-ES" sz="2800" spc="-1" dirty="0">
                <a:solidFill>
                  <a:srgbClr val="000000"/>
                </a:solidFill>
                <a:latin typeface="Noto Sans"/>
                <a:ea typeface="Noto Sans"/>
              </a:rPr>
              <a:t> sean menores que cierto valor.</a:t>
            </a: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max-width</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max-height</a:t>
            </a:r>
            <a:r>
              <a:rPr lang="es-ES" sz="2800" spc="-1" dirty="0">
                <a:solidFill>
                  <a:srgbClr val="000000"/>
                </a:solidFill>
                <a:latin typeface="Noto Sans"/>
                <a:ea typeface="Noto Sans"/>
              </a:rPr>
              <a:t>: ancho y alto máximo. Evitan que las propiedades </a:t>
            </a:r>
            <a:r>
              <a:rPr lang="es-ES" sz="2800" spc="-1" dirty="0" err="1">
                <a:solidFill>
                  <a:srgbClr val="000000"/>
                </a:solidFill>
                <a:latin typeface="Noto Sans"/>
                <a:ea typeface="Noto Sans"/>
              </a:rPr>
              <a:t>width</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height</a:t>
            </a:r>
            <a:r>
              <a:rPr lang="es-ES" sz="2800" spc="-1" dirty="0">
                <a:solidFill>
                  <a:srgbClr val="000000"/>
                </a:solidFill>
                <a:latin typeface="Noto Sans"/>
                <a:ea typeface="Noto Sans"/>
              </a:rPr>
              <a:t> sean mayores que cierto valor.</a:t>
            </a:r>
          </a:p>
        </p:txBody>
      </p:sp>
    </p:spTree>
    <p:extLst>
      <p:ext uri="{BB962C8B-B14F-4D97-AF65-F5344CB8AC3E}">
        <p14:creationId xmlns:p14="http://schemas.microsoft.com/office/powerpoint/2010/main" val="77829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Propiedades del modelo de caja</a:t>
            </a:r>
            <a:endParaRPr lang="es-ES" sz="4400" b="0" strike="noStrike" spc="-1" dirty="0">
              <a:solidFill>
                <a:srgbClr val="000000"/>
              </a:solidFill>
              <a:latin typeface="Calibri"/>
            </a:endParaRPr>
          </a:p>
        </p:txBody>
      </p:sp>
      <p:sp>
        <p:nvSpPr>
          <p:cNvPr id="93" name="CuadroTexto 1"/>
          <p:cNvSpPr/>
          <p:nvPr/>
        </p:nvSpPr>
        <p:spPr>
          <a:xfrm>
            <a:off x="482760" y="1282680"/>
            <a:ext cx="12473640" cy="446130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Para el </a:t>
            </a:r>
            <a:r>
              <a:rPr lang="es-ES" sz="2800" spc="-1" dirty="0" err="1">
                <a:solidFill>
                  <a:srgbClr val="000000"/>
                </a:solidFill>
                <a:latin typeface="Noto Sans"/>
                <a:ea typeface="Noto Sans"/>
              </a:rPr>
              <a:t>padding</a:t>
            </a:r>
            <a:r>
              <a:rPr lang="es-ES" sz="2800" spc="-1" dirty="0">
                <a:solidFill>
                  <a:srgbClr val="000000"/>
                </a:solidFill>
                <a:latin typeface="Noto Sans"/>
                <a:ea typeface="Noto Sans"/>
              </a:rPr>
              <a:t>:</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padding</a:t>
            </a:r>
            <a:r>
              <a:rPr lang="es-ES" sz="2800" spc="-1" dirty="0">
                <a:solidFill>
                  <a:srgbClr val="000000"/>
                </a:solidFill>
                <a:latin typeface="Noto Sans"/>
                <a:ea typeface="Noto Sans"/>
              </a:rPr>
              <a:t>-top, </a:t>
            </a:r>
            <a:r>
              <a:rPr lang="es-ES" sz="2800" spc="-1" dirty="0" err="1">
                <a:solidFill>
                  <a:srgbClr val="000000"/>
                </a:solidFill>
                <a:latin typeface="Noto Sans"/>
                <a:ea typeface="Noto Sans"/>
              </a:rPr>
              <a:t>padding-right</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padding</a:t>
            </a:r>
            <a:r>
              <a:rPr lang="es-ES" sz="2800" spc="-1" dirty="0">
                <a:solidFill>
                  <a:srgbClr val="000000"/>
                </a:solidFill>
                <a:latin typeface="Noto Sans"/>
                <a:ea typeface="Noto Sans"/>
              </a:rPr>
              <a:t>-bottom, </a:t>
            </a:r>
            <a:r>
              <a:rPr lang="es-ES" sz="2800" spc="-1" dirty="0" err="1">
                <a:solidFill>
                  <a:srgbClr val="000000"/>
                </a:solidFill>
                <a:latin typeface="Noto Sans"/>
                <a:ea typeface="Noto Sans"/>
              </a:rPr>
              <a:t>padding-left</a:t>
            </a:r>
            <a:r>
              <a:rPr lang="es-ES" sz="2800" spc="-1" dirty="0">
                <a:solidFill>
                  <a:srgbClr val="000000"/>
                </a:solidFill>
                <a:latin typeface="Noto Sans"/>
                <a:ea typeface="Noto Sans"/>
              </a:rPr>
              <a:t>. También una dimensión, un tamaño.</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Atajo: </a:t>
            </a:r>
            <a:r>
              <a:rPr lang="es-ES" sz="2800" spc="-1" dirty="0" err="1">
                <a:solidFill>
                  <a:srgbClr val="000000"/>
                </a:solidFill>
                <a:latin typeface="Noto Sans"/>
                <a:ea typeface="Noto Sans"/>
              </a:rPr>
              <a:t>padding</a:t>
            </a:r>
            <a:r>
              <a:rPr lang="es-ES" sz="2800" spc="-1" dirty="0">
                <a:solidFill>
                  <a:srgbClr val="000000"/>
                </a:solidFill>
                <a:latin typeface="Noto Sans"/>
                <a:ea typeface="Noto Sans"/>
              </a:rPr>
              <a:t>. El atajo puede ser:</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4 valores: { </a:t>
            </a:r>
            <a:r>
              <a:rPr lang="es-ES" sz="2800" spc="-1" dirty="0" err="1">
                <a:solidFill>
                  <a:srgbClr val="000000"/>
                </a:solidFill>
                <a:latin typeface="Noto Sans"/>
                <a:ea typeface="Noto Sans"/>
              </a:rPr>
              <a:t>padding</a:t>
            </a:r>
            <a:r>
              <a:rPr lang="es-ES" sz="2800" spc="-1" dirty="0">
                <a:solidFill>
                  <a:srgbClr val="000000"/>
                </a:solidFill>
                <a:latin typeface="Noto Sans"/>
                <a:ea typeface="Noto Sans"/>
              </a:rPr>
              <a:t> arriba derecha abajo izquierda }</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1 valor: { </a:t>
            </a:r>
            <a:r>
              <a:rPr lang="es-ES" sz="2800" spc="-1" dirty="0" err="1">
                <a:solidFill>
                  <a:srgbClr val="000000"/>
                </a:solidFill>
                <a:latin typeface="Noto Sans"/>
                <a:ea typeface="Noto Sans"/>
              </a:rPr>
              <a:t>padding</a:t>
            </a:r>
            <a:r>
              <a:rPr lang="es-ES" sz="2800" spc="-1" dirty="0">
                <a:solidFill>
                  <a:srgbClr val="000000"/>
                </a:solidFill>
                <a:latin typeface="Noto Sans"/>
                <a:ea typeface="Noto Sans"/>
              </a:rPr>
              <a:t> todos } El mismo para los cuatro lados.</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2 valores: { </a:t>
            </a:r>
            <a:r>
              <a:rPr lang="es-ES" sz="2800" spc="-1" dirty="0" err="1">
                <a:solidFill>
                  <a:srgbClr val="000000"/>
                </a:solidFill>
                <a:latin typeface="Noto Sans"/>
                <a:ea typeface="Noto Sans"/>
              </a:rPr>
              <a:t>padding</a:t>
            </a:r>
            <a:r>
              <a:rPr lang="es-ES" sz="2800" spc="-1" dirty="0">
                <a:solidFill>
                  <a:srgbClr val="000000"/>
                </a:solidFill>
                <a:latin typeface="Noto Sans"/>
                <a:ea typeface="Noto Sans"/>
              </a:rPr>
              <a:t> arriba-abajo derecha-izquierda}</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3 valores: { </a:t>
            </a:r>
            <a:r>
              <a:rPr lang="es-ES" sz="2800" spc="-1" dirty="0" err="1">
                <a:solidFill>
                  <a:srgbClr val="000000"/>
                </a:solidFill>
                <a:latin typeface="Noto Sans"/>
                <a:ea typeface="Noto Sans"/>
              </a:rPr>
              <a:t>padding</a:t>
            </a:r>
            <a:r>
              <a:rPr lang="es-ES" sz="2800" spc="-1" dirty="0">
                <a:solidFill>
                  <a:srgbClr val="000000"/>
                </a:solidFill>
                <a:latin typeface="Noto Sans"/>
                <a:ea typeface="Noto Sans"/>
              </a:rPr>
              <a:t> arriba izquierda-derecha abajo }</a:t>
            </a:r>
          </a:p>
        </p:txBody>
      </p:sp>
    </p:spTree>
    <p:extLst>
      <p:ext uri="{BB962C8B-B14F-4D97-AF65-F5344CB8AC3E}">
        <p14:creationId xmlns:p14="http://schemas.microsoft.com/office/powerpoint/2010/main" val="90065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Propiedades del modelo de caja</a:t>
            </a:r>
            <a:endParaRPr lang="es-ES" sz="4400" b="0" strike="noStrike" spc="-1" dirty="0">
              <a:solidFill>
                <a:srgbClr val="000000"/>
              </a:solidFill>
              <a:latin typeface="Calibri"/>
            </a:endParaRPr>
          </a:p>
        </p:txBody>
      </p:sp>
      <p:sp>
        <p:nvSpPr>
          <p:cNvPr id="93" name="CuadroTexto 1"/>
          <p:cNvSpPr/>
          <p:nvPr/>
        </p:nvSpPr>
        <p:spPr>
          <a:xfrm>
            <a:off x="482760" y="1282680"/>
            <a:ext cx="12473640" cy="575396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Para el borde:</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Ancho del borde:</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border</a:t>
            </a:r>
            <a:r>
              <a:rPr lang="es-ES" sz="2800" spc="-1" dirty="0">
                <a:solidFill>
                  <a:srgbClr val="000000"/>
                </a:solidFill>
                <a:latin typeface="Noto Sans"/>
                <a:ea typeface="Noto Sans"/>
              </a:rPr>
              <a:t>-top-</a:t>
            </a:r>
            <a:r>
              <a:rPr lang="es-ES" sz="2800" spc="-1" dirty="0" err="1">
                <a:solidFill>
                  <a:srgbClr val="000000"/>
                </a:solidFill>
                <a:latin typeface="Noto Sans"/>
                <a:ea typeface="Noto Sans"/>
              </a:rPr>
              <a:t>width</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border-right-width</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border</a:t>
            </a:r>
            <a:r>
              <a:rPr lang="es-ES" sz="2800" spc="-1" dirty="0">
                <a:solidFill>
                  <a:srgbClr val="000000"/>
                </a:solidFill>
                <a:latin typeface="Noto Sans"/>
                <a:ea typeface="Noto Sans"/>
              </a:rPr>
              <a:t>-bottom-</a:t>
            </a:r>
            <a:r>
              <a:rPr lang="es-ES" sz="2800" spc="-1" dirty="0" err="1">
                <a:solidFill>
                  <a:srgbClr val="000000"/>
                </a:solidFill>
                <a:latin typeface="Noto Sans"/>
                <a:ea typeface="Noto Sans"/>
              </a:rPr>
              <a:t>width</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border-left-width</a:t>
            </a:r>
            <a:r>
              <a:rPr lang="es-ES" sz="2800" spc="-1" dirty="0">
                <a:solidFill>
                  <a:srgbClr val="000000"/>
                </a:solidFill>
                <a:latin typeface="Noto Sans"/>
                <a:ea typeface="Noto Sans"/>
              </a:rPr>
              <a:t>. Es una dimensión, un tamaño.</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Atajo </a:t>
            </a:r>
            <a:r>
              <a:rPr lang="es-ES" sz="2800" spc="-1" dirty="0" err="1">
                <a:solidFill>
                  <a:srgbClr val="000000"/>
                </a:solidFill>
                <a:latin typeface="Noto Sans"/>
                <a:ea typeface="Noto Sans"/>
              </a:rPr>
              <a:t>border-width</a:t>
            </a:r>
            <a:r>
              <a:rPr lang="es-ES" sz="2800" spc="-1" dirty="0">
                <a:solidFill>
                  <a:srgbClr val="000000"/>
                </a:solidFill>
                <a:latin typeface="Noto Sans"/>
                <a:ea typeface="Noto Sans"/>
              </a:rPr>
              <a:t>. Funciona con el mismo sistema de uno, dos, tres o cuatro valores.</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Estilo del borde:</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border</a:t>
            </a:r>
            <a:r>
              <a:rPr lang="es-ES" sz="2800" spc="-1" dirty="0">
                <a:solidFill>
                  <a:srgbClr val="000000"/>
                </a:solidFill>
                <a:latin typeface="Noto Sans"/>
                <a:ea typeface="Noto Sans"/>
              </a:rPr>
              <a:t>-top-</a:t>
            </a:r>
            <a:r>
              <a:rPr lang="es-ES" sz="2800" spc="-1" dirty="0" err="1">
                <a:solidFill>
                  <a:srgbClr val="000000"/>
                </a:solidFill>
                <a:latin typeface="Noto Sans"/>
                <a:ea typeface="Noto Sans"/>
              </a:rPr>
              <a:t>style</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border-right-style</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border</a:t>
            </a:r>
            <a:r>
              <a:rPr lang="es-ES" sz="2800" spc="-1" dirty="0">
                <a:solidFill>
                  <a:srgbClr val="000000"/>
                </a:solidFill>
                <a:latin typeface="Noto Sans"/>
                <a:ea typeface="Noto Sans"/>
              </a:rPr>
              <a:t>-bottom-</a:t>
            </a:r>
            <a:r>
              <a:rPr lang="es-ES" sz="2800" spc="-1" dirty="0" err="1">
                <a:solidFill>
                  <a:srgbClr val="000000"/>
                </a:solidFill>
                <a:latin typeface="Noto Sans"/>
                <a:ea typeface="Noto Sans"/>
              </a:rPr>
              <a:t>style</a:t>
            </a:r>
            <a:r>
              <a:rPr lang="es-ES" sz="2800" spc="-1" dirty="0">
                <a:solidFill>
                  <a:srgbClr val="000000"/>
                </a:solidFill>
                <a:latin typeface="Noto Sans"/>
                <a:ea typeface="Noto Sans"/>
              </a:rPr>
              <a:t>, </a:t>
            </a:r>
            <a:br>
              <a:rPr lang="es-ES" sz="2800" spc="-1" dirty="0">
                <a:solidFill>
                  <a:srgbClr val="000000"/>
                </a:solidFill>
                <a:latin typeface="Noto Sans"/>
                <a:ea typeface="Noto Sans"/>
              </a:rPr>
            </a:br>
            <a:r>
              <a:rPr lang="es-ES" sz="2800" spc="-1" dirty="0" err="1">
                <a:solidFill>
                  <a:srgbClr val="000000"/>
                </a:solidFill>
                <a:latin typeface="Noto Sans"/>
                <a:ea typeface="Noto Sans"/>
              </a:rPr>
              <a:t>border-left-style</a:t>
            </a:r>
            <a:r>
              <a:rPr lang="es-ES" sz="2800" spc="-1" dirty="0">
                <a:solidFill>
                  <a:srgbClr val="000000"/>
                </a:solidFill>
                <a:latin typeface="Noto Sans"/>
                <a:ea typeface="Noto Sans"/>
              </a:rPr>
              <a:t>. Pueden ser </a:t>
            </a:r>
            <a:r>
              <a:rPr lang="es-ES" sz="2800" spc="-1" dirty="0" err="1">
                <a:solidFill>
                  <a:srgbClr val="000000"/>
                </a:solidFill>
                <a:latin typeface="Noto Sans"/>
                <a:ea typeface="Noto Sans"/>
              </a:rPr>
              <a:t>none</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solid</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dotted</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dashed</a:t>
            </a:r>
            <a:r>
              <a:rPr lang="es-ES" sz="2800" spc="-1" dirty="0">
                <a:solidFill>
                  <a:srgbClr val="000000"/>
                </a:solidFill>
                <a:latin typeface="Noto Sans"/>
                <a:ea typeface="Noto Sans"/>
              </a:rPr>
              <a:t>, etc.</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Atajo </a:t>
            </a:r>
            <a:r>
              <a:rPr lang="es-ES" sz="2800" spc="-1" dirty="0" err="1">
                <a:solidFill>
                  <a:srgbClr val="000000"/>
                </a:solidFill>
                <a:latin typeface="Noto Sans"/>
                <a:ea typeface="Noto Sans"/>
              </a:rPr>
              <a:t>border-style</a:t>
            </a:r>
            <a:r>
              <a:rPr lang="es-ES" sz="2800" spc="-1" dirty="0">
                <a:solidFill>
                  <a:srgbClr val="000000"/>
                </a:solidFill>
                <a:latin typeface="Noto Sans"/>
                <a:ea typeface="Noto Sans"/>
              </a:rPr>
              <a:t>. Funciona con el mismo sistema de uno, dos, tres o cuatro valores.</a:t>
            </a:r>
          </a:p>
        </p:txBody>
      </p:sp>
    </p:spTree>
    <p:extLst>
      <p:ext uri="{BB962C8B-B14F-4D97-AF65-F5344CB8AC3E}">
        <p14:creationId xmlns:p14="http://schemas.microsoft.com/office/powerpoint/2010/main" val="232251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Propiedades del modelo de caja</a:t>
            </a:r>
            <a:endParaRPr lang="es-ES" sz="4400" b="0" strike="noStrike" spc="-1" dirty="0">
              <a:solidFill>
                <a:srgbClr val="000000"/>
              </a:solidFill>
              <a:latin typeface="Calibri"/>
            </a:endParaRPr>
          </a:p>
        </p:txBody>
      </p:sp>
      <p:sp>
        <p:nvSpPr>
          <p:cNvPr id="93" name="CuadroTexto 1"/>
          <p:cNvSpPr/>
          <p:nvPr/>
        </p:nvSpPr>
        <p:spPr>
          <a:xfrm>
            <a:off x="482760" y="1282680"/>
            <a:ext cx="12473640" cy="618485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Para el borde:</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Color del borde:</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border</a:t>
            </a:r>
            <a:r>
              <a:rPr lang="es-ES" sz="2800" spc="-1" dirty="0">
                <a:solidFill>
                  <a:srgbClr val="000000"/>
                </a:solidFill>
                <a:latin typeface="Noto Sans"/>
                <a:ea typeface="Noto Sans"/>
              </a:rPr>
              <a:t>-top-color, </a:t>
            </a:r>
            <a:r>
              <a:rPr lang="es-ES" sz="2800" spc="-1" dirty="0" err="1">
                <a:solidFill>
                  <a:srgbClr val="000000"/>
                </a:solidFill>
                <a:latin typeface="Noto Sans"/>
                <a:ea typeface="Noto Sans"/>
              </a:rPr>
              <a:t>border</a:t>
            </a:r>
            <a:r>
              <a:rPr lang="es-ES" sz="2800" spc="-1" dirty="0">
                <a:solidFill>
                  <a:srgbClr val="000000"/>
                </a:solidFill>
                <a:latin typeface="Noto Sans"/>
                <a:ea typeface="Noto Sans"/>
              </a:rPr>
              <a:t>-</a:t>
            </a:r>
            <a:r>
              <a:rPr lang="es-ES" sz="2800" spc="-1" dirty="0" err="1">
                <a:solidFill>
                  <a:srgbClr val="000000"/>
                </a:solidFill>
                <a:latin typeface="Noto Sans"/>
                <a:ea typeface="Noto Sans"/>
              </a:rPr>
              <a:t>right</a:t>
            </a:r>
            <a:r>
              <a:rPr lang="es-ES" sz="2800" spc="-1" dirty="0">
                <a:solidFill>
                  <a:srgbClr val="000000"/>
                </a:solidFill>
                <a:latin typeface="Noto Sans"/>
                <a:ea typeface="Noto Sans"/>
              </a:rPr>
              <a:t>-color, </a:t>
            </a:r>
            <a:r>
              <a:rPr lang="es-ES" sz="2800" spc="-1" dirty="0" err="1">
                <a:solidFill>
                  <a:srgbClr val="000000"/>
                </a:solidFill>
                <a:latin typeface="Noto Sans"/>
                <a:ea typeface="Noto Sans"/>
              </a:rPr>
              <a:t>border</a:t>
            </a:r>
            <a:r>
              <a:rPr lang="es-ES" sz="2800" spc="-1" dirty="0">
                <a:solidFill>
                  <a:srgbClr val="000000"/>
                </a:solidFill>
                <a:latin typeface="Noto Sans"/>
                <a:ea typeface="Noto Sans"/>
              </a:rPr>
              <a:t>-bottom-color, </a:t>
            </a:r>
            <a:br>
              <a:rPr lang="es-ES" sz="2800" spc="-1" dirty="0">
                <a:solidFill>
                  <a:srgbClr val="000000"/>
                </a:solidFill>
                <a:latin typeface="Noto Sans"/>
                <a:ea typeface="Noto Sans"/>
              </a:rPr>
            </a:br>
            <a:r>
              <a:rPr lang="es-ES" sz="2800" spc="-1" dirty="0" err="1">
                <a:solidFill>
                  <a:srgbClr val="000000"/>
                </a:solidFill>
                <a:latin typeface="Noto Sans"/>
                <a:ea typeface="Noto Sans"/>
              </a:rPr>
              <a:t>border</a:t>
            </a:r>
            <a:r>
              <a:rPr lang="es-ES" sz="2800" spc="-1" dirty="0">
                <a:solidFill>
                  <a:srgbClr val="000000"/>
                </a:solidFill>
                <a:latin typeface="Noto Sans"/>
                <a:ea typeface="Noto Sans"/>
              </a:rPr>
              <a:t>-</a:t>
            </a:r>
            <a:r>
              <a:rPr lang="es-ES" sz="2800" spc="-1" dirty="0" err="1">
                <a:solidFill>
                  <a:srgbClr val="000000"/>
                </a:solidFill>
                <a:latin typeface="Noto Sans"/>
                <a:ea typeface="Noto Sans"/>
              </a:rPr>
              <a:t>left</a:t>
            </a:r>
            <a:r>
              <a:rPr lang="es-ES" sz="2800" spc="-1" dirty="0">
                <a:solidFill>
                  <a:srgbClr val="000000"/>
                </a:solidFill>
                <a:latin typeface="Noto Sans"/>
                <a:ea typeface="Noto Sans"/>
              </a:rPr>
              <a:t>-color. Es un color (nombre, hexadecimal, función…)</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Atajo </a:t>
            </a:r>
            <a:r>
              <a:rPr lang="es-ES" sz="2800" spc="-1" dirty="0" err="1">
                <a:solidFill>
                  <a:srgbClr val="000000"/>
                </a:solidFill>
                <a:latin typeface="Noto Sans"/>
                <a:ea typeface="Noto Sans"/>
              </a:rPr>
              <a:t>border</a:t>
            </a:r>
            <a:r>
              <a:rPr lang="es-ES" sz="2800" spc="-1" dirty="0">
                <a:solidFill>
                  <a:srgbClr val="000000"/>
                </a:solidFill>
                <a:latin typeface="Noto Sans"/>
                <a:ea typeface="Noto Sans"/>
              </a:rPr>
              <a:t>-color. Funciona con el mismo sistema de uno, dos, tres o cuatro valores.</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Atajo </a:t>
            </a:r>
            <a:r>
              <a:rPr lang="es-ES" sz="2800" spc="-1" dirty="0" err="1">
                <a:solidFill>
                  <a:srgbClr val="000000"/>
                </a:solidFill>
                <a:latin typeface="Noto Sans"/>
                <a:ea typeface="Noto Sans"/>
              </a:rPr>
              <a:t>border</a:t>
            </a:r>
            <a:r>
              <a:rPr lang="es-ES" sz="2800" spc="-1" dirty="0">
                <a:solidFill>
                  <a:srgbClr val="000000"/>
                </a:solidFill>
                <a:latin typeface="Noto Sans"/>
                <a:ea typeface="Noto Sans"/>
              </a:rPr>
              <a:t>.</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Es un atajo para </a:t>
            </a:r>
            <a:r>
              <a:rPr lang="es-ES" sz="2800" spc="-1" dirty="0" err="1">
                <a:solidFill>
                  <a:srgbClr val="000000"/>
                </a:solidFill>
                <a:latin typeface="Noto Sans"/>
                <a:ea typeface="Noto Sans"/>
              </a:rPr>
              <a:t>border-width</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border-style</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border</a:t>
            </a:r>
            <a:r>
              <a:rPr lang="es-ES" sz="2800" spc="-1" dirty="0">
                <a:solidFill>
                  <a:srgbClr val="000000"/>
                </a:solidFill>
                <a:latin typeface="Noto Sans"/>
                <a:ea typeface="Noto Sans"/>
              </a:rPr>
              <a:t>-color cuando queremos aplicar el mismo valor a todos los bordes del elemento.</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El orden de los valores no importa. Como son dimensiones diferentes (color, estilo y dimensiones) se identifica qué estamos indicando, aunque no estén ordenadas.</a:t>
            </a:r>
          </a:p>
        </p:txBody>
      </p:sp>
    </p:spTree>
    <p:extLst>
      <p:ext uri="{BB962C8B-B14F-4D97-AF65-F5344CB8AC3E}">
        <p14:creationId xmlns:p14="http://schemas.microsoft.com/office/powerpoint/2010/main" val="678182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Propiedades del modelo de caja</a:t>
            </a:r>
            <a:endParaRPr lang="es-ES" sz="4400" b="0" strike="noStrike" spc="-1" dirty="0">
              <a:solidFill>
                <a:srgbClr val="000000"/>
              </a:solidFill>
              <a:latin typeface="Calibri"/>
            </a:endParaRPr>
          </a:p>
        </p:txBody>
      </p:sp>
      <p:sp>
        <p:nvSpPr>
          <p:cNvPr id="93" name="CuadroTexto 1"/>
          <p:cNvSpPr/>
          <p:nvPr/>
        </p:nvSpPr>
        <p:spPr>
          <a:xfrm>
            <a:off x="482760" y="1282680"/>
            <a:ext cx="12473640" cy="403041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Para el </a:t>
            </a:r>
            <a:r>
              <a:rPr lang="es-ES" sz="2800" spc="-1" dirty="0" err="1">
                <a:solidFill>
                  <a:srgbClr val="000000"/>
                </a:solidFill>
                <a:latin typeface="Noto Sans"/>
                <a:ea typeface="Noto Sans"/>
              </a:rPr>
              <a:t>margin</a:t>
            </a:r>
            <a:r>
              <a:rPr lang="es-ES" sz="2800" spc="-1" dirty="0">
                <a:solidFill>
                  <a:srgbClr val="000000"/>
                </a:solidFill>
                <a:latin typeface="Noto Sans"/>
                <a:ea typeface="Noto Sans"/>
              </a:rPr>
              <a:t>:</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margin</a:t>
            </a:r>
            <a:r>
              <a:rPr lang="es-ES" sz="2800" spc="-1" dirty="0">
                <a:solidFill>
                  <a:srgbClr val="000000"/>
                </a:solidFill>
                <a:latin typeface="Noto Sans"/>
                <a:ea typeface="Noto Sans"/>
              </a:rPr>
              <a:t>-top, </a:t>
            </a:r>
            <a:r>
              <a:rPr lang="es-ES" sz="2800" spc="-1" dirty="0" err="1">
                <a:solidFill>
                  <a:srgbClr val="000000"/>
                </a:solidFill>
                <a:latin typeface="Noto Sans"/>
                <a:ea typeface="Noto Sans"/>
              </a:rPr>
              <a:t>margin-right</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margin</a:t>
            </a:r>
            <a:r>
              <a:rPr lang="es-ES" sz="2800" spc="-1" dirty="0">
                <a:solidFill>
                  <a:srgbClr val="000000"/>
                </a:solidFill>
                <a:latin typeface="Noto Sans"/>
                <a:ea typeface="Noto Sans"/>
              </a:rPr>
              <a:t>-bottom, </a:t>
            </a:r>
            <a:r>
              <a:rPr lang="es-ES" sz="2800" spc="-1" dirty="0" err="1">
                <a:solidFill>
                  <a:srgbClr val="000000"/>
                </a:solidFill>
                <a:latin typeface="Noto Sans"/>
                <a:ea typeface="Noto Sans"/>
              </a:rPr>
              <a:t>margin-left</a:t>
            </a:r>
            <a:endParaRPr lang="es-ES" sz="2800" spc="-1" dirty="0">
              <a:solidFill>
                <a:srgbClr val="000000"/>
              </a:solidFill>
              <a:latin typeface="Noto Sans"/>
              <a:ea typeface="Noto Sans"/>
            </a:endParaRP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Atajo: </a:t>
            </a:r>
            <a:r>
              <a:rPr lang="es-ES" sz="2800" spc="-1" dirty="0" err="1">
                <a:solidFill>
                  <a:srgbClr val="000000"/>
                </a:solidFill>
                <a:latin typeface="Noto Sans"/>
                <a:ea typeface="Noto Sans"/>
              </a:rPr>
              <a:t>margin</a:t>
            </a:r>
            <a:r>
              <a:rPr lang="es-ES" sz="2800" spc="-1" dirty="0">
                <a:solidFill>
                  <a:srgbClr val="000000"/>
                </a:solidFill>
                <a:latin typeface="Noto Sans"/>
                <a:ea typeface="Noto Sans"/>
              </a:rPr>
              <a:t>. El atajo puede ser:</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4 valores: {</a:t>
            </a:r>
            <a:r>
              <a:rPr lang="es-ES" sz="2800" spc="-1" dirty="0" err="1">
                <a:solidFill>
                  <a:srgbClr val="000000"/>
                </a:solidFill>
                <a:latin typeface="Noto Sans"/>
                <a:ea typeface="Noto Sans"/>
              </a:rPr>
              <a:t>margin</a:t>
            </a:r>
            <a:r>
              <a:rPr lang="es-ES" sz="2800" spc="-1" dirty="0">
                <a:solidFill>
                  <a:srgbClr val="000000"/>
                </a:solidFill>
                <a:latin typeface="Noto Sans"/>
                <a:ea typeface="Noto Sans"/>
              </a:rPr>
              <a:t> arriba derecha abajo izquierda }</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1 valor: {</a:t>
            </a:r>
            <a:r>
              <a:rPr lang="es-ES" sz="2800" spc="-1" dirty="0" err="1">
                <a:solidFill>
                  <a:srgbClr val="000000"/>
                </a:solidFill>
                <a:latin typeface="Noto Sans"/>
                <a:ea typeface="Noto Sans"/>
              </a:rPr>
              <a:t>margin</a:t>
            </a:r>
            <a:r>
              <a:rPr lang="es-ES" sz="2800" spc="-1" dirty="0">
                <a:solidFill>
                  <a:srgbClr val="000000"/>
                </a:solidFill>
                <a:latin typeface="Noto Sans"/>
                <a:ea typeface="Noto Sans"/>
              </a:rPr>
              <a:t> todos } El mismo para los cuatro lados.</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2 valores: {</a:t>
            </a:r>
            <a:r>
              <a:rPr lang="es-ES" sz="2800" spc="-1" dirty="0" err="1">
                <a:solidFill>
                  <a:srgbClr val="000000"/>
                </a:solidFill>
                <a:latin typeface="Noto Sans"/>
                <a:ea typeface="Noto Sans"/>
              </a:rPr>
              <a:t>margin</a:t>
            </a:r>
            <a:r>
              <a:rPr lang="es-ES" sz="2800" spc="-1" dirty="0">
                <a:solidFill>
                  <a:srgbClr val="000000"/>
                </a:solidFill>
                <a:latin typeface="Noto Sans"/>
                <a:ea typeface="Noto Sans"/>
              </a:rPr>
              <a:t> arriba-abajo derecha-izquierda}</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3 valores: {</a:t>
            </a:r>
            <a:r>
              <a:rPr lang="es-ES" sz="2800" spc="-1" dirty="0" err="1">
                <a:solidFill>
                  <a:srgbClr val="000000"/>
                </a:solidFill>
                <a:latin typeface="Noto Sans"/>
                <a:ea typeface="Noto Sans"/>
              </a:rPr>
              <a:t>margin</a:t>
            </a:r>
            <a:r>
              <a:rPr lang="es-ES" sz="2800" spc="-1" dirty="0">
                <a:solidFill>
                  <a:srgbClr val="000000"/>
                </a:solidFill>
                <a:latin typeface="Noto Sans"/>
                <a:ea typeface="Noto Sans"/>
              </a:rPr>
              <a:t> arriba izquierda-derecha abajo }</a:t>
            </a:r>
          </a:p>
        </p:txBody>
      </p:sp>
    </p:spTree>
    <p:extLst>
      <p:ext uri="{BB962C8B-B14F-4D97-AF65-F5344CB8AC3E}">
        <p14:creationId xmlns:p14="http://schemas.microsoft.com/office/powerpoint/2010/main" val="3442990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29285</TotalTime>
  <Words>2978</Words>
  <Application>Microsoft Office PowerPoint</Application>
  <PresentationFormat>Personalizado</PresentationFormat>
  <Paragraphs>243</Paragraphs>
  <Slides>30</Slides>
  <Notes>30</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30</vt:i4>
      </vt:variant>
    </vt:vector>
  </HeadingPairs>
  <TitlesOfParts>
    <vt:vector size="40" baseType="lpstr">
      <vt:lpstr>Arial</vt:lpstr>
      <vt:lpstr>Calibri</vt:lpstr>
      <vt:lpstr>Calibri Light</vt:lpstr>
      <vt:lpstr>Consolas</vt:lpstr>
      <vt:lpstr>Noto Sans</vt:lpstr>
      <vt:lpstr>Symbol</vt:lpstr>
      <vt:lpstr>Times New Roman</vt:lpstr>
      <vt:lpstr>Wingdings</vt:lpstr>
      <vt:lpstr>Office Theme</vt:lpstr>
      <vt:lpstr>Office Theme</vt:lpstr>
      <vt:lpstr>UT03 – CSS 5 – Modelo de caja - Valores y unidades</vt:lpstr>
      <vt:lpstr>Modelo de caja en CSS – Partes de la caja</vt:lpstr>
      <vt:lpstr>Modelo de caja en CSS – Partes de la caja</vt:lpstr>
      <vt:lpstr>Modelo de caja en CSS – Partes de la caja</vt:lpstr>
      <vt:lpstr>Propiedades del modelo de caja</vt:lpstr>
      <vt:lpstr>Propiedades del modelo de caja</vt:lpstr>
      <vt:lpstr>Propiedades del modelo de caja</vt:lpstr>
      <vt:lpstr>Propiedades del modelo de caja</vt:lpstr>
      <vt:lpstr>Propiedades del modelo de caja</vt:lpstr>
      <vt:lpstr>Modelo de caja clásico</vt:lpstr>
      <vt:lpstr>Modelo de caja alternativo</vt:lpstr>
      <vt:lpstr>Modelo de caja alternativo</vt:lpstr>
      <vt:lpstr>Caja en elementos en bloque</vt:lpstr>
      <vt:lpstr>Caja en elementos en línea</vt:lpstr>
      <vt:lpstr>A medio camino entre bloque y en línea</vt:lpstr>
      <vt:lpstr>Colapso de márgenes</vt:lpstr>
      <vt:lpstr>Valores CSS</vt:lpstr>
      <vt:lpstr>Valores CSS – Dimensiones</vt:lpstr>
      <vt:lpstr>Valores CSS – Valores universales</vt:lpstr>
      <vt:lpstr>Dimensiones en CSS y sus unidades</vt:lpstr>
      <vt:lpstr>Unidades CSS de distancia</vt:lpstr>
      <vt:lpstr>Unidades absolutas</vt:lpstr>
      <vt:lpstr>Unidades relativas</vt:lpstr>
      <vt:lpstr>Unidades relativas a la fuente</vt:lpstr>
      <vt:lpstr>Unidades relativas al viewport</vt:lpstr>
      <vt:lpstr>Unidades relativas al viewport</vt:lpstr>
      <vt:lpstr>Unidades relativas a la altura de línea</vt:lpstr>
      <vt:lpstr>Otras - Ángulos y tiempo / frecuencia</vt:lpstr>
      <vt:lpstr>Valores CSS – Color – Image</vt:lpstr>
      <vt:lpstr>Valores CSS – Otros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subject/>
  <dc:creator>Familia López Lamela</dc:creator>
  <dc:description/>
  <cp:lastModifiedBy>Familia López Lamela</cp:lastModifiedBy>
  <cp:revision>102</cp:revision>
  <dcterms:created xsi:type="dcterms:W3CDTF">2020-03-19T01:13:35Z</dcterms:created>
  <dcterms:modified xsi:type="dcterms:W3CDTF">2024-01-12T15:04:53Z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Personalizado</vt:lpwstr>
  </property>
  <property fmtid="{D5CDD505-2E9C-101B-9397-08002B2CF9AE}" pid="4" name="Slides">
    <vt:i4>20</vt:i4>
  </property>
</Properties>
</file>