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305" r:id="rId4"/>
    <p:sldId id="307" r:id="rId5"/>
    <p:sldId id="308" r:id="rId6"/>
    <p:sldId id="309" r:id="rId7"/>
    <p:sldId id="30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30" r:id="rId23"/>
    <p:sldId id="325" r:id="rId24"/>
    <p:sldId id="326" r:id="rId25"/>
    <p:sldId id="327" r:id="rId26"/>
    <p:sldId id="328" r:id="rId27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274" autoAdjust="0"/>
  </p:normalViewPr>
  <p:slideViewPr>
    <p:cSldViewPr snapToGrid="0">
      <p:cViewPr varScale="1">
        <p:scale>
          <a:sx n="94" d="100"/>
          <a:sy n="94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40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855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4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97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075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16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97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217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607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27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345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858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062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13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869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50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44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187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36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81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66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20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894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08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exboxdefense.com/" TargetMode="External"/><Relationship Id="rId3" Type="http://schemas.openxmlformats.org/officeDocument/2006/relationships/hyperlink" Target="https://lenguajecss.com/css/maquetacion-y-colocacion/flex/" TargetMode="External"/><Relationship Id="rId7" Type="http://schemas.openxmlformats.org/officeDocument/2006/relationships/hyperlink" Target="https://flexboxfroggy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utorialrepublic.com/css-tutorial/css3-flexible-box-layouts.php" TargetMode="External"/><Relationship Id="rId5" Type="http://schemas.openxmlformats.org/officeDocument/2006/relationships/hyperlink" Target="https://www.w3schools.com/csS/css3_flexbox.asp" TargetMode="External"/><Relationship Id="rId10" Type="http://schemas.openxmlformats.org/officeDocument/2006/relationships/hyperlink" Target="https://developer.mozilla.org/en-US/docs/Learn/CSS/CSS_layout/Flexbox_skills" TargetMode="External"/><Relationship Id="rId4" Type="http://schemas.openxmlformats.org/officeDocument/2006/relationships/hyperlink" Target="https://developer.mozilla.org/en-US/docs/Learn/CSS/CSS_layout/Flexbox" TargetMode="External"/><Relationship Id="rId9" Type="http://schemas.openxmlformats.org/officeDocument/2006/relationships/hyperlink" Target="https://codingfantasy.com/games/flexboxadventure/pla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8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Flex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Elementos que lo forman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231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 principal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main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axis): a lo largo de él se colocan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ítems. Usando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flex-direction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podemos definir la dirección (vertical/horizontal) y sentido (izquierda/derecha/arriba/abajo).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Main-start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main-end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ítems se colocan en el contenedor empezando por el lado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dirigiéndose hacia el lado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Ya no se utiliza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left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ni top o bottom.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Tamaño principal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main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size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): El ancho o alto de un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container, dependiendo de la dirección del contenedor, es el tamaño principal del ítem. La propiedad de tamaño principal de un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ítem puede ser tanto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width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como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height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dependiendo de cuál esté en la dirección principal.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1009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Elementos que lo forman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2923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 transversal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axis): El eje perpendicular al eje principal se llama eje transversal. Su dirección depende de la dirección del eje principal.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Cross-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|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cross-end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Líneas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se llenan con ítems y se agregan al contenedor, comenzando desde el lado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container hacia el lado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Tamaño transversal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size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): El ancho o alto de un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ítem, dependiendo de lo que haya en la dimensión transversal, es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size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del ítem. La propiedad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size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puede ser el ancho o el alto del ítem, lo que se encuentre en la transversal.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9040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display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inline-flex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Ambas opciones hacen que el contenedor sea un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container.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diferencia está en cómo se comporta el contenedor respecto a lo que le rodea:</a:t>
            </a:r>
          </a:p>
          <a:p>
            <a:pPr marL="1828800" lvl="3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hace que el contenedor sea un elemento en bloque, y ocupe todo el ancho disponible, provoque salto de línea, etc.</a:t>
            </a:r>
          </a:p>
          <a:p>
            <a:pPr marL="1828800" lvl="3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inline-flex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hace que sea un elemento en línea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Internamente, dentro del contenedor, los elementos se distribuirán siguiendo la estructura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3626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2760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flex-direction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-reverse,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column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column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-reverse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establece el eje principal (dirección y sentido)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Gráfico 3">
            <a:extLst>
              <a:ext uri="{FF2B5EF4-FFF2-40B4-BE49-F238E27FC236}">
                <a16:creationId xmlns:a16="http://schemas.microsoft.com/office/drawing/2014/main" id="{9B07832B-511F-47A1-89F5-A940B023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8900" y="3282773"/>
            <a:ext cx="7501839" cy="34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4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-reverse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Por defecto todos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ítems se colocan en una sola fila o columna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Esto permite que los ítems pasen a la siguiente línea cuando sea necesario.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diferencia entre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-reverse es que el primero llena la primera línea y añade en la dirección del eje transversal, y el segundo añade líneas en sentido contrario al eje transversal, es decir, "antes" de la primera línea.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50700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892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flex-flow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 una abreviatura para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flex-direction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flex-wrap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Ej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flex-flow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wrap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justify-content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center,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space-between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space-around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space-evenly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Alineación de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respecto al eje principal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Ayuda a distribuir el espacio libre en el contenedor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5873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justify-content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Gráfico 2">
            <a:extLst>
              <a:ext uri="{FF2B5EF4-FFF2-40B4-BE49-F238E27FC236}">
                <a16:creationId xmlns:a16="http://schemas.microsoft.com/office/drawing/2014/main" id="{AE014E12-11E4-4759-BFCA-C0FD6D4D5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0173"/>
          <a:stretch/>
        </p:blipFill>
        <p:spPr>
          <a:xfrm>
            <a:off x="1272610" y="2271421"/>
            <a:ext cx="4517367" cy="3766782"/>
          </a:xfrm>
          <a:prstGeom prst="rect">
            <a:avLst/>
          </a:prstGeom>
        </p:spPr>
      </p:pic>
      <p:pic>
        <p:nvPicPr>
          <p:cNvPr id="3" name="Gráfico 4">
            <a:extLst>
              <a:ext uri="{FF2B5EF4-FFF2-40B4-BE49-F238E27FC236}">
                <a16:creationId xmlns:a16="http://schemas.microsoft.com/office/drawing/2014/main" id="{982CACB0-1E0B-4C03-A574-66492CEE0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9827"/>
          <a:stretch/>
        </p:blipFill>
        <p:spPr>
          <a:xfrm>
            <a:off x="7174310" y="2336609"/>
            <a:ext cx="4517367" cy="379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3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2760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align-items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stretch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center,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baseline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Comportamiento respecto al eje transversal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cross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axis)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Gráfico 2">
            <a:extLst>
              <a:ext uri="{FF2B5EF4-FFF2-40B4-BE49-F238E27FC236}">
                <a16:creationId xmlns:a16="http://schemas.microsoft.com/office/drawing/2014/main" id="{28481E6C-D57D-44A2-83DD-5A12CC9E0B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4539"/>
          <a:stretch/>
        </p:blipFill>
        <p:spPr>
          <a:xfrm>
            <a:off x="1814893" y="3031185"/>
            <a:ext cx="4667250" cy="2195466"/>
          </a:xfrm>
          <a:prstGeom prst="rect">
            <a:avLst/>
          </a:prstGeom>
        </p:spPr>
      </p:pic>
      <p:pic>
        <p:nvPicPr>
          <p:cNvPr id="3" name="Gráfico 6">
            <a:extLst>
              <a:ext uri="{FF2B5EF4-FFF2-40B4-BE49-F238E27FC236}">
                <a16:creationId xmlns:a16="http://schemas.microsoft.com/office/drawing/2014/main" id="{22589267-0F91-4432-9C86-1B33756A01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462" b="29077"/>
          <a:stretch/>
        </p:blipFill>
        <p:spPr>
          <a:xfrm>
            <a:off x="7103935" y="3115520"/>
            <a:ext cx="4667250" cy="2195466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8BBADDEF-C83F-46E6-AE4A-E38BDCD9E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7874"/>
          <a:stretch/>
        </p:blipFill>
        <p:spPr>
          <a:xfrm>
            <a:off x="4146604" y="5226651"/>
            <a:ext cx="4667250" cy="19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2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del container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2706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align-content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center,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space-between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space-around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stretch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Alineación de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respecto al eje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tranversal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ayuda a distribuir el espacio libre en el contenedor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Gráfico 2">
            <a:extLst>
              <a:ext uri="{FF2B5EF4-FFF2-40B4-BE49-F238E27FC236}">
                <a16:creationId xmlns:a16="http://schemas.microsoft.com/office/drawing/2014/main" id="{8E0D1BB8-224D-4F52-9256-2C6ACC763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65791"/>
          <a:stretch/>
        </p:blipFill>
        <p:spPr>
          <a:xfrm>
            <a:off x="726181" y="3365050"/>
            <a:ext cx="4667250" cy="2157081"/>
          </a:xfrm>
          <a:prstGeom prst="rect">
            <a:avLst/>
          </a:prstGeom>
        </p:spPr>
      </p:pic>
      <p:pic>
        <p:nvPicPr>
          <p:cNvPr id="3" name="Gráfico 6">
            <a:extLst>
              <a:ext uri="{FF2B5EF4-FFF2-40B4-BE49-F238E27FC236}">
                <a16:creationId xmlns:a16="http://schemas.microsoft.com/office/drawing/2014/main" id="{1F037185-703B-44B1-B9FE-664C99187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185" b="33974"/>
          <a:stretch/>
        </p:blipFill>
        <p:spPr>
          <a:xfrm>
            <a:off x="7845175" y="3405667"/>
            <a:ext cx="4667250" cy="2007736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19AF1C66-02C8-483C-8540-E2D4285C7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174"/>
          <a:stretch/>
        </p:blipFill>
        <p:spPr>
          <a:xfrm>
            <a:off x="4239120" y="5426723"/>
            <a:ext cx="4667250" cy="21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3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 los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order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Determina el orden del elemento.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Por defecto es 0: se respeta el orden de los elementos.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Si se usa un número distinto de cero, permite mover uno o varios elementos el elemento al inicio o al final (según el sentido del eje principal).</a:t>
            </a:r>
          </a:p>
        </p:txBody>
      </p:sp>
      <p:pic>
        <p:nvPicPr>
          <p:cNvPr id="2" name="Gráfico 2">
            <a:extLst>
              <a:ext uri="{FF2B5EF4-FFF2-40B4-BE49-F238E27FC236}">
                <a16:creationId xmlns:a16="http://schemas.microsoft.com/office/drawing/2014/main" id="{03033AB0-3287-4FDE-8EC5-552280E921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3528"/>
          <a:stretch/>
        </p:blipFill>
        <p:spPr>
          <a:xfrm>
            <a:off x="2867944" y="4420547"/>
            <a:ext cx="5799056" cy="2447451"/>
          </a:xfrm>
          <a:prstGeom prst="rect">
            <a:avLst/>
          </a:prstGeom>
        </p:spPr>
      </p:pic>
      <p:pic>
        <p:nvPicPr>
          <p:cNvPr id="3" name="Gráfico 6">
            <a:extLst>
              <a:ext uri="{FF2B5EF4-FFF2-40B4-BE49-F238E27FC236}">
                <a16:creationId xmlns:a16="http://schemas.microsoft.com/office/drawing/2014/main" id="{838F88EE-8545-4444-BEA8-1440F1F4F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6472" r="47848"/>
          <a:stretch/>
        </p:blipFill>
        <p:spPr>
          <a:xfrm>
            <a:off x="8819798" y="4420548"/>
            <a:ext cx="2687426" cy="250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propiedad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permite determinar como un elemento debe "flotar" o "empujarse" a un lado u otro.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Puede tomar los valores: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none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no flota. Se representa como corresponda en el flujo de página. Es el valor por defecto.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se desplaza a la derecha de su contenedor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left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se desplaza a la izquierda de su contenedor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caso de uso más habitual es flotar las imágenes dentro de un párrafo a la izquierda o la derecha.</a:t>
            </a: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También permite "apilar" elementos a un lado o al otro.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88305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 los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-basis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Define el tamaño base de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ítems antes de distribuirlos.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puede establecer un tamaño inicial (fijo, porcentaje, etc.)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Si no se especifica, es como si valiera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", que asume el contenido como tamaño base.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flex-grow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flex-shrink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Define si un elemento debe ser del tamaño base o tiene que ser más grande / pequeño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 un valor numérico (sin unidades) que se usa para calcular la proporción.  Si es 2, usará el doble / la mitad de espacio que el resto, y así con el 3, 4, 5, etc.</a:t>
            </a:r>
          </a:p>
        </p:txBody>
      </p:sp>
    </p:spTree>
    <p:extLst>
      <p:ext uri="{BB962C8B-B14F-4D97-AF65-F5344CB8AC3E}">
        <p14:creationId xmlns:p14="http://schemas.microsoft.com/office/powerpoint/2010/main" val="354894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 los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-basis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content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flex-grow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</p:txBody>
      </p:sp>
      <p:pic>
        <p:nvPicPr>
          <p:cNvPr id="2" name="Gráfico 2">
            <a:extLst>
              <a:ext uri="{FF2B5EF4-FFF2-40B4-BE49-F238E27FC236}">
                <a16:creationId xmlns:a16="http://schemas.microsoft.com/office/drawing/2014/main" id="{D499C580-B891-44AB-ABE9-DF289CBCB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9940" y="2221823"/>
            <a:ext cx="8639279" cy="405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0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 Propiedades de los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34456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Atajo para las propiedades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flex-grow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flex-shrink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basis.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segunda y tercera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flex-shrink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basis) son opcionales.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Por defecto es “0 1 auto”.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recomienda usarlo en lugar de usarlas independientemente.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29023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Propiedades de los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items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3291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align-self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auto,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flex-start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flex-end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center 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baseline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stretch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Sobrescribe la alineación establecida por “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align-items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“ en el contenedor.</a:t>
            </a:r>
          </a:p>
          <a:p>
            <a:pPr marL="914400" lvl="1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Permite alinear un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de forma diferente al resto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pic>
        <p:nvPicPr>
          <p:cNvPr id="2" name="Gráfico 3">
            <a:extLst>
              <a:ext uri="{FF2B5EF4-FFF2-40B4-BE49-F238E27FC236}">
                <a16:creationId xmlns:a16="http://schemas.microsoft.com/office/drawing/2014/main" id="{296C7D1E-2290-4737-B334-01DFCA175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123" y="3779837"/>
            <a:ext cx="5522914" cy="31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2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Consideraciones finales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5844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CSS solo ve la jerarquía de contenedor-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No aplicará propiedades Flex a elementos que no estén directamente relacionados, es decir, elementos descendientes que estén dentro de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flex-items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que las propiedades de los ítems funcionen, el contenedor debe tener propiedad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display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inline-flex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propiedades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clear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vertical-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align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no tienen ningún efecto en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flex-items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0215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Recursos y juego de práctica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924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Referencia y tutoriales: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lenguajecss.com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css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maquetacion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-y-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colocacion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flex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3"/>
              </a:rPr>
              <a:t>/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developer.mozilla.org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/en-US/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docs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Learn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/CSS/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CSS_layout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4"/>
              </a:rPr>
              <a:t>Flexbox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5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5"/>
              </a:rPr>
              <a:t>www.w3schools.com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5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5"/>
              </a:rPr>
              <a:t>csS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5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5"/>
              </a:rPr>
              <a:t>css3_flexbox.asp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www.tutorialrepublic.com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css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-tutorial/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css3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-flexible-box-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6"/>
              </a:rPr>
              <a:t>layouts.php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Práctica online: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7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7"/>
              </a:rPr>
              <a:t>flexboxfroggy.com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8"/>
              </a:rPr>
              <a:t>http://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8"/>
              </a:rPr>
              <a:t>www.flexboxdefense.com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codingfantasy.com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games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flexboxadventure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9"/>
              </a:rPr>
              <a:t>play</a:t>
            </a:r>
            <a:br>
              <a:rPr lang="es-ES" sz="24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https://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developer.mozilla.org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/en-US/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docs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Learn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/CSS/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CSS_layout</a:t>
            </a:r>
            <a:r>
              <a:rPr lang="es-ES" sz="2400" spc="-1" dirty="0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/</a:t>
            </a:r>
            <a:r>
              <a:rPr lang="es-ES" sz="2400" spc="-1" dirty="0" err="1">
                <a:solidFill>
                  <a:srgbClr val="000000"/>
                </a:solidFill>
                <a:latin typeface="Noto Sans"/>
                <a:ea typeface="Noto Sans"/>
                <a:hlinkClick r:id="rId10"/>
              </a:rPr>
              <a:t>Flexbox_skills</a:t>
            </a: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2841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422733-2E09-4150-B14E-30F1FACB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87" y="931680"/>
            <a:ext cx="8222328" cy="28854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698041-AE7C-4C8E-AAEE-7CC9F4CA6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60" y="2374399"/>
            <a:ext cx="8722277" cy="31142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9E5582-2AB2-41CE-BEFA-574891F8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865" y="4708712"/>
            <a:ext cx="6513150" cy="2366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696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Clear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169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Clear permite "romper" el flotado. Puede tomar los siguientes valores: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dejarán de flotar los elementos que flotaban a la derecha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left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dejarán de flotar los elementos que flotaban a la izquierda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right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: dejarán de flotar todos los elementos, ya sea que flotaran a la izquierda o a la derecha.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Dejar de flotar no significa que no floten los anteriores al elemento con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clear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 Significa que ese elemento "reinicia el flotado". Si no tiene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se comportará de forma natural, y si lo tiene, volverá a empezar a flotar. En este último caso sería como insertar un salto de línea.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0069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/ Clear para maquetación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60309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Hace años, antes de que aparecieran mejores sistemas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), se usaba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para realizar la maquetación de los diseños.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Esto, hoy día no es correcto. No debe usarse, en general, para maquetación, salvo casos concretos.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Como se ha comentado, el caso de imágenes flotadas junto a párrafos es uno de los más habituales, sobre todo si: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usan imágenes con fondos transparentes.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 combina con propiedades para "rodear" la imagen con texto, ocupando las partes transparentes: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shape-outside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shape-margin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shape-threshold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Consultar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MDN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para ejemplos de uso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shape-outside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otras propiedades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84129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861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Flex (y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 son dos formas de posicionar / organizar elementos dentro de un contenedor.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Antes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se usaba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y position para organizar elementos, pero era un sistema rudimentario, con gran cantidad de problemas asociados, y que no respondía del todo bien a la  variedad de navegadores y dispositivos.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Flex, también llamado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flexbox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está pensado para organizar elementos en una dimensión, esto es, en una fila o en una columna.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Aunque puede responder bien para formatos en "tabla", si queremos hacer eso, es mejor usar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grid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03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Utilidad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7383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Viene a hacer más fáciles tareas que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float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/ position son bastantes complicadas, aunque parezcan básicas, como: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Centrar verticalmente un elemento dentro de su contenedor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Centrar horizontalmente un elemento dentro de su contenedor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Hacer que todos los elementos dentro de un contenedor ocupen el mismo espacio</a:t>
            </a:r>
          </a:p>
          <a:p>
            <a:pPr marL="457200" indent="-457200"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Hacer que el espaciado entre elementos sea siempre el mismo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Que varias columnas contiguas tengan el mismo alto independientemente de que tengan más o menos contenido</a:t>
            </a:r>
          </a:p>
        </p:txBody>
      </p:sp>
    </p:spTree>
    <p:extLst>
      <p:ext uri="{BB962C8B-B14F-4D97-AF65-F5344CB8AC3E}">
        <p14:creationId xmlns:p14="http://schemas.microsoft.com/office/powerpoint/2010/main" val="161686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Elementos que lo forman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4461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Flex container: contenedor (elemento externo) donde vamos a utilizar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flexbox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Flex ítems: elementos secundarios (dentro del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container) que queremos alinear / posicionar.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utilizar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Flexbox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hay que aplicar propiedades CSS en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contaniner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y casi siempre en los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flex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itemsç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 principal y transversal. Flex está diseñado para trabajar en una dimensión, pero esta puede ser horizontal o vertical, y puede trabajar en el sentido de escritura o en el contrario. Los ejes determinan como se distribuyen los elementos.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883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Flex – Elementos que lo forman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5F4CACE-745A-45DE-A64B-77C64273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432" y="1291523"/>
            <a:ext cx="10455656" cy="55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29742</TotalTime>
  <Words>1731</Words>
  <Application>Microsoft Office PowerPoint</Application>
  <PresentationFormat>Personalizado</PresentationFormat>
  <Paragraphs>146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UT03 – CSS 8 – Float – Flex</vt:lpstr>
      <vt:lpstr>Float</vt:lpstr>
      <vt:lpstr>Float </vt:lpstr>
      <vt:lpstr>Clear</vt:lpstr>
      <vt:lpstr>Float / Clear para maquetación</vt:lpstr>
      <vt:lpstr>Flex</vt:lpstr>
      <vt:lpstr>Flex – Utilidad </vt:lpstr>
      <vt:lpstr>Flex – Elementos que lo forman </vt:lpstr>
      <vt:lpstr>Flex – Elementos que lo forman </vt:lpstr>
      <vt:lpstr>Flex – Elementos que lo forman </vt:lpstr>
      <vt:lpstr>Flex – Elementos que lo forman </vt:lpstr>
      <vt:lpstr>Flex – Propiedades del container</vt:lpstr>
      <vt:lpstr>Flex – Propiedades del container</vt:lpstr>
      <vt:lpstr>Flex – Propiedades del container</vt:lpstr>
      <vt:lpstr>Flex – Propiedades del container</vt:lpstr>
      <vt:lpstr>Flex – Propiedades del container</vt:lpstr>
      <vt:lpstr>Flex – Propiedades del container</vt:lpstr>
      <vt:lpstr>Flex – Propiedades del container</vt:lpstr>
      <vt:lpstr>Flex – Propiedades de los items</vt:lpstr>
      <vt:lpstr>Flex – Propiedades de los items</vt:lpstr>
      <vt:lpstr>Flex – Propiedades de los items</vt:lpstr>
      <vt:lpstr>Flex –  Propiedades de los items</vt:lpstr>
      <vt:lpstr>Flex – Propiedades de los items</vt:lpstr>
      <vt:lpstr>Flex – Consideraciones finales</vt:lpstr>
      <vt:lpstr>Recursos y juego de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111</cp:revision>
  <dcterms:created xsi:type="dcterms:W3CDTF">2020-03-19T01:13:35Z</dcterms:created>
  <dcterms:modified xsi:type="dcterms:W3CDTF">2024-02-02T11:54:06Z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