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3" r:id="rId27"/>
    <p:sldId id="324" r:id="rId28"/>
    <p:sldId id="322" r:id="rId29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B945F93-DB16-4FE3-87A4-BB4C3138EA6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F28ADE-D526-4030-BB64-4DB14E77DD9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86632-AA45-47C7-BA48-A7776610707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1C422-60FF-41A0-98AF-4D218F4DE5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F9288DA-08CC-4120-BFFE-E88CB32BB135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7678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4FBBEC-CBBB-435C-86C2-CA2106C55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D460E7-1384-41A3-BC58-F36BE35886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3817C10E-E63C-42BE-958F-8EB1B717DEA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21D94-4BF3-45A2-AFAF-49AE7498A1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4BDD5-BC98-4CC5-9A56-67BA51DCF9A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A59A4-6440-41ED-88DD-31FF075355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Noto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347FF01-C326-4FEB-9CA1-22EE71426DE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64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ES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9C46D-FC15-4C55-87E0-1CAB84904C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A53ED5-83DB-4D56-A598-5B4A062B596D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7FF130-5AA4-445E-9AF3-4994F5281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04C5DD-0E81-45CD-B8DD-B20992B19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82006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05320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590509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50343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097152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375615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60807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404849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861707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19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85151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667091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003438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078870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58146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876992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63342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487251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549069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27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3340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17781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4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311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73223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00435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79593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9776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B4584-4B42-4525-AA73-C3B006B1F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B0B344-6CC2-41D6-B5E8-B4EABBB833D9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1F5FF9-06C6-4CF4-BBEC-60A07C6AF3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6FDB4E-E85A-428A-B7CE-42200F4403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39979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59015-AC89-4669-84BE-D3FF31018D6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945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513CA-890F-47C3-AE35-4D6E20A5D13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0701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37EA80-3BA3-48CC-9B42-049DAAA5B8E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403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0769A-2EF3-4E2F-BEF7-B7350858D73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064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E525F5-EE72-441B-84E0-47B6CF108F0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218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2F2F6-B10D-40B7-9887-E2E057DD4621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4183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2F309-D487-4178-BB88-0FBCE065D8D6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6051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6A2104-2ED0-4060-9D6F-25C50E45E192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758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01E0E-72EB-4067-856F-5A2FF1E632C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76848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578F8-A32D-4698-8A93-91522E15B5F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388565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D918E-B4E4-43EC-B26B-8EDC483135BE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6518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F39008-2902-49B5-B9E4-5C7E6CAA56D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8569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90911-C9B0-48A3-8F2C-4EFBFE29BD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2324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BB1057-9ABB-485C-9747-1F7EDF06FEC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892421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BF234-B5FB-4F2C-A7E4-ACE63A6D31F7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53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2B2B36-A68E-42B9-ADF8-99C540AF0BA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939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0F5E9-B5B5-4062-988D-56346E4BA6B5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230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250CA-19CC-4970-9EE2-21444713CF3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16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B6E3F7-EB1F-4196-9F97-29BF8003ED9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7734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883C5-C6D7-4AC3-853A-E7B6A5D2FEC9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740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109CB7-13E6-4BC6-9A13-588D38075E0C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3779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A71FDD-D571-4D75-BE58-6F992C6EBEEA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847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4426C1C-7436-425F-A864-92879DA933DB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969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06CFE75-29F7-4D46-88E2-A91E6398068D}" type="slidenum">
              <a:rPr lang="es-ES" smtClean="0"/>
              <a:t>‹Nº›</a:t>
            </a:fld>
            <a:r>
              <a:rPr lang="es-ES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7366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HTML/Element/b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HTML/Element/h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3D8AD-DFDD-429D-B059-B556A9E739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14988" y="4730214"/>
            <a:ext cx="11609796" cy="1660525"/>
          </a:xfrm>
        </p:spPr>
        <p:txBody>
          <a:bodyPr vert="horz"/>
          <a:lstStyle/>
          <a:p>
            <a:pPr lvl="0"/>
            <a: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UT02 – </a:t>
            </a:r>
            <a:r>
              <a:rPr lang="es-ES" sz="3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br>
              <a:rPr lang="es-ES" sz="4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1 - Introducción, párrafos y enlaces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0D2F7-E514-47F0-82AC-F2D8A28C7B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1" y="410966"/>
            <a:ext cx="13439775" cy="982440"/>
          </a:xfrm>
        </p:spPr>
        <p:txBody>
          <a:bodyPr vert="horz" anchor="ctr">
            <a:noAutofit/>
          </a:bodyPr>
          <a:lstStyle/>
          <a:p>
            <a:pPr marL="0" lvl="0" indent="0" algn="ctr">
              <a:buNone/>
            </a:pP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Lenguajes de marcas y sistemas </a:t>
            </a:r>
            <a:b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gestión de la información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BBA329-4549-4E69-B545-FCBBE0883B49}"/>
              </a:ext>
            </a:extLst>
          </p:cNvPr>
          <p:cNvSpPr txBox="1"/>
          <p:nvPr/>
        </p:nvSpPr>
        <p:spPr>
          <a:xfrm>
            <a:off x="2404477" y="6268087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algn="ctr" hangingPunct="0"/>
            <a:r>
              <a:rPr lang="es-ES" sz="2000" dirty="0">
                <a:latin typeface="+mj-lt"/>
                <a:ea typeface="DejaVu Sans" pitchFamily="2"/>
                <a:cs typeface="DejaVu Sans" pitchFamily="2"/>
              </a:rPr>
              <a:t>IES Clara del Rey – Madrid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F9A5F6A-4F91-49CB-8DB1-379A2A980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84" y="1677340"/>
            <a:ext cx="4156006" cy="2768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es case-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insensitive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no es sensible a mayúsculas / minúsculas. Pueden utilizarse en las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etiquetas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en los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tanto unas como otras.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&gt;Esto es un párrafo&lt;/</a:t>
            </a:r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8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 equivalente 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&gt;Esto es un párrafo&lt;</a:t>
            </a:r>
            <a:r>
              <a:rPr lang="es-E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8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Pero se recomienda usar minúsculas por convención y por si futuras actualizaciones del estándar lo imponen.</a:t>
            </a:r>
          </a:p>
        </p:txBody>
      </p:sp>
    </p:spTree>
    <p:extLst>
      <p:ext uri="{BB962C8B-B14F-4D97-AF65-F5344CB8AC3E}">
        <p14:creationId xmlns:p14="http://schemas.microsoft.com/office/powerpoint/2010/main" val="330812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Anidamiento de elementos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mayoría de los elementos HTML pueden contener un número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indefinido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elementos en su interior, excepto los ya mencionados elementos vacíos, que no tienen contenido.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 de anidamiento: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&lt;p&gt;Texto &lt;em&gt;enfatizado&lt;/em&gt;&lt;/p&gt;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&lt;p&gt;Texto &lt;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mark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&gt;marcado&lt;/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mark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tags de inicio y de fin se deben cerrar en el orden correcto: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&lt;p&gt;&lt;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&gt;Correcto&lt;/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&gt;&lt;/p&gt;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&lt;p&gt;&lt;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&gt;Incorrecto&lt;/p&gt;&lt;/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6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Comentarios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añaden normalmente para aclarar algo, para hacer el código más fácil de entender. También pueden servir para ocultar temporalmente un fragmento de HTML.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comentario empieza con &lt;!– y acaba con --&gt;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&lt;!– Esto es un comentario --&gt;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&lt;!– Comentario en más de 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una línea --&gt;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&lt;p&gt;Esto es HTML, un párrafo.&lt;/p&gt;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Como se ha dicho, puede usarse para comentar código: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&lt;!– Oculto la imagen para pruebas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images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sonrisa.png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=“Risa"&gt; --&gt;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Tipos de elementos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dos tipos de elementos HTML: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bloque (block): definen la estructura del documento, y siempre que puedan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ocupan el 100% del ancho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tengan disponible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línea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inline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): se usan dentro de los elementos en bloque para dar significado y forma al contenido.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Ocupan sólo lo imprescindible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no el 100% del ancho disponible.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norma, no se pueden usar elementos en bloque dentro de elementos en línea. Si lo hacemos el navegador lo mostrará, pero no es correcto.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Ejemplo, no se debe poner un “p” (block) dentro de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(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inline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CSS se puede cambiar el comportamiento de los elementos para que los elementos block pasen a ser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inline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viceversa, y hacer comportamientos “mixtos”.</a:t>
            </a:r>
          </a:p>
        </p:txBody>
      </p:sp>
    </p:spTree>
    <p:extLst>
      <p:ext uri="{BB962C8B-B14F-4D97-AF65-F5344CB8AC3E}">
        <p14:creationId xmlns:p14="http://schemas.microsoft.com/office/powerpoint/2010/main" val="221735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Tipos de elementos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 de elementos en bloque: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Párrafos y bloques de elementos: &lt;p&gt; y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div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Encabezados: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…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h6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Formularios: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Listas y sus elementos: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 de elementos en línea: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Imágenes (&lt;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&gt;)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Enlaces (&lt;a&gt;)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Marcadores para énfasis / importancia: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strong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&lt;em&gt;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Campos de formulario: &lt;input&gt;,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button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&gt;,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220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Definen propiedades del elemento HTML.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mayoría tienen dos partes: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Nombre de atributo (“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en el ejemplo).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Valor del atributo (“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en el ejemplo”).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Algunos atributos HTML no son parejas “nombre/valor”, sólo tienen el nombre y el comportamiento del elemento cambia en función de si aparece o no el atributo. Ejemplos: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checked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”,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required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”,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readonly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4" descr="HTML Element Syntax Illustration">
            <a:extLst>
              <a:ext uri="{FF2B5EF4-FFF2-40B4-BE49-F238E27FC236}">
                <a16:creationId xmlns:a16="http://schemas.microsoft.com/office/drawing/2014/main" id="{F8F1E2B8-47AD-030B-4D5B-23D02E5A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85" y="1984459"/>
            <a:ext cx="8205055" cy="19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69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Algunos tags tienen atributos obligatorios.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ejemplo, el tag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siempre tiene que tener: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una serie de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atributos globales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se pueden usar en todos los tags HTML. Algunos ejemplos: id,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hidden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lang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style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tabindex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Son muchos para enumerarlos todos.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atributos específicos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ciertos elementos. Por ejemplo, el atributo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exclusivo de ciertos elementos, como enlaces (&lt;a&gt;), enlaces a hojas de estilo (&lt;link) y otros.</a:t>
            </a:r>
          </a:p>
        </p:txBody>
      </p:sp>
    </p:spTree>
    <p:extLst>
      <p:ext uri="{BB962C8B-B14F-4D97-AF65-F5344CB8AC3E}">
        <p14:creationId xmlns:p14="http://schemas.microsoft.com/office/powerpoint/2010/main" val="84626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Atributos HTML importantes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cuatro atributos de especial relevancia: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Id: permite identificar un elemento de forma única en el documento HTML. Esto implica que no puede (o no debería) haber dos elementos HTML con el mismo ID.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Sirve para especificar una clase de elemento. Puede haber múltiples elementos con la misma clase.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Title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Sirve para añadir un texto de ayuda a cualquier elemento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Style. Sirve para definir estilos CSS directamente en el elemento.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atributos id,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style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usan en CSS para definir estilos, y en JavaScript pueden usarse para añadir comportamiento.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9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Encabezados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&gt;…&lt;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h6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seis niveles que van disminuyendo en importancia del 1 al 6. El nivel 1 es el de más importancia. Son elementos fundamentales para la accesibilidad de una página web.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cuestiones de accesibilidad, no se recomienda que haya más de un encabezado de nivel 1.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Deben ser jerárquicos. No se puede poner un encabezado de nivel superior “debajo” de un encabezado de nivel inferior.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cuanto a su aspecto, por defecto, los de nivel superior son más grandes que los de nivel inferior. Con CSS puede modificarse el aspecto.</a:t>
            </a:r>
          </a:p>
        </p:txBody>
      </p:sp>
    </p:spTree>
    <p:extLst>
      <p:ext uri="{BB962C8B-B14F-4D97-AF65-F5344CB8AC3E}">
        <p14:creationId xmlns:p14="http://schemas.microsoft.com/office/powerpoint/2010/main" val="295252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Párrafos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&lt;p&gt;….&lt;/p&gt;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texto (o elementos) entre la etiqueta de apertura y cierre se considera un párrafo.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user-agent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(navegador) introducirá un salto de párrafo al final del párrafo.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saltos de línea y los espacios duplicados </a:t>
            </a:r>
            <a:r>
              <a:rPr lang="es-ES" sz="2800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de un párrafo se ignoran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Tradicionalmente, si se deseaba “partir” un texto en varias líneas, se usaba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 Ahora está considerado una mala práctica.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https://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developer.mozilla.org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/es/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docs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/Web/HTML/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Element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br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Introducción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significa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Hipertext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Markup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Language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en lo que se basan todas las páginas web.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Hypertexto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un texto mostrado por un ordenador con referencias a otros textos que pueden ser consultados, normalmente haciendo clic con el ratón.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Además de texto, en un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hypertexto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puede haber tablas, listas, imágenes, formularios, y otros elementos para presentar la información de forma amigable.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usa etiquetas (tags) para dar forma y significado al documento de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hypertexto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3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Párrafos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debe usarse un párrafo vacío para crear espacio en blanco en nuestra página. Esto debe hacerse con CSS. El párrafo sólo tiene que usarse si tiene contenido.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Tampoco se debe usar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para separar párrafos u otros elementos.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usar el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para separar párrafos que tratan temas diferentes. En el navegador se puede representar (no es obligatorio) como una línea horizontal (horizontal line), pero tiene un contenido semántico.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https://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developer.mozilla.org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/es/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docs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/Web/HTML/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Element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hr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quiere forzar espacio entre dos palabras de un párrafo, de forma que no se ignore, se puede usar la entidad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nbsp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;. Pero con cuidado, es siempre preferible usar CSS</a:t>
            </a:r>
          </a:p>
        </p:txBody>
      </p:sp>
    </p:spTree>
    <p:extLst>
      <p:ext uri="{BB962C8B-B14F-4D97-AF65-F5344CB8AC3E}">
        <p14:creationId xmlns:p14="http://schemas.microsoft.com/office/powerpoint/2010/main" val="333831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Texto </a:t>
            </a:r>
            <a:r>
              <a:rPr lang="es-ES" sz="44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preformateado</a:t>
            </a:r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código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&lt;pre&gt;….&lt;/pre&gt;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Similar a párrafo, pero respeta los espacios y saltos de línea.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Normalmente se presenta con una fuente “monoespacio” o “no proporcional”. Esto es: todos los caracteres tienen el mismo ancho.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code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&gt;….&lt;/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code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Representa un fragmento de código (lenguaje de programación o similar).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También se suele usar una fuente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monospacio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06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Entidades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Algunos caracteres no se pueden usar directamente en HTML. Como “&lt;“ y “&gt;”. Reservados para el inicio y cierre de los tags.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entidades representan estos caracteres que no se pueden usar directamente, y otros caracteres con una representación gráfica especial.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 el carácter “&lt;“. Hay tres posibles entidades: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su nombre de entidad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Indicando su correspondencia decimal en la tabla ASCII &amp;#60;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Indicando su correspondencia hexadecimal en la tabla ASCII &amp;#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x3c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Otros: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Euro: &amp;euro;</a:t>
            </a:r>
          </a:p>
        </p:txBody>
      </p:sp>
    </p:spTree>
    <p:extLst>
      <p:ext uri="{BB962C8B-B14F-4D97-AF65-F5344CB8AC3E}">
        <p14:creationId xmlns:p14="http://schemas.microsoft.com/office/powerpoint/2010/main" val="99288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Acentos gráficos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la actual codificación Unicode en general podemos usar casi cualquier carácter especial en el texto de un elemento HTML, pero hay una forma de añadir acentos gráficos (tildes) a las letras.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el símbolo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ampersand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(&amp;) seguido de la letra y una palabra para cada tipo de acento gráfico: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Acute: á: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aacute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 É: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Eacute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 …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Grave: à: &amp;agrave; Ù: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Ugrave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Circ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â: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acirc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 Û: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Ucirc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Uml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ä: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uml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 Û: &amp;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Uuml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Tilde: ã: &amp;atilde;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9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Enlaces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enlace es una conexión de una página con otra.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sintaxis de un enlace 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&lt;a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url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"&gt;Texto del enlace&lt;/a&gt;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indica el destino del enlace, dónde debe “saltar” el navegador. Puede ser de distinto tipo, como: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Otra página.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punto dentro de la misma página.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imagen o un vídeo.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dirección de correo.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7030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Enlaces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defecto, los navegadores muestran los enlaces en distintos colores en función de si han sido visitados o no.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Podemos abrir el enlace en otras ventanas con el atributo “target”. La sintaxis de un enlace con este atributo 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&lt;a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url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target="..."&gt;Texto del enlace&lt;/a&gt;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Posibles valores del atributo “target”: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_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blank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nueva ventana o pestaña.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_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parent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en la ventana padre del documento.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_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self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en la ventana del documento. Valor por defecto.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_top: en la ventana general del navegador.</a:t>
            </a:r>
          </a:p>
        </p:txBody>
      </p:sp>
    </p:spTree>
    <p:extLst>
      <p:ext uri="{BB962C8B-B14F-4D97-AF65-F5344CB8AC3E}">
        <p14:creationId xmlns:p14="http://schemas.microsoft.com/office/powerpoint/2010/main" val="711495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Marcadores y enlaces a marcadores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marcador es un punto dentro de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documento al que deseamos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“saltar” directamente.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definen con el tag “a”, pero en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lugar de usar el 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 se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 el atributo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enlace a un marcador usa el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nombre del marcador en el atributo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precedido de la almohadilla (#).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Aplicación: crear índices internos o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índices que navegan directamente a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punto de otra página.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5BBE30-7337-1188-84DC-CCC15FCEB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81" y="1455711"/>
            <a:ext cx="5789176" cy="5695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895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 de enlaces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Enlace a una página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coches.html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&lt;a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coches.html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"&gt;Ir a la página de coches&lt;/a&gt;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Enlace a marcador interno con nombre “detalles” en la propia página: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&lt;a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="#detalles"&gt;Detalles de esta sección&lt;/a&gt;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Enlace a un vídeo con formato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mp4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abre en ventana nueva: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&lt;a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video.mp4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target="_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blank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Detalles de esta sección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&lt;/a&gt;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Enlace a otra página, pero a un marcador dentro de esa página: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&lt;a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href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otrapagina.html#motos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"&gt;</a:t>
            </a:r>
            <a:b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		Detalles de esta sección&lt;/a&gt;</a:t>
            </a: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6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5 vs versiones anteriores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módulo nos centraremos en HTML 5, que es el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estándar actual de HTML.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Cada evolución de HTML introduce cambios sobre el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estándar anterior.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4 y anteriores se centraron mucho en cómo se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tenía que presentar la información: colores, posición,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tamaño,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la aparición de otras tecnologías (CSS, JavaScript)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 necesidades (reactividad, interacción con el usuario,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soporte multimedia) se decide impulsar un estándar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nuevo de HTML, HTML 5.</a:t>
            </a:r>
          </a:p>
        </p:txBody>
      </p:sp>
      <p:pic>
        <p:nvPicPr>
          <p:cNvPr id="1026" name="Picture 2" descr="HTML5 - Wikipedia, la enciclopedia libre">
            <a:extLst>
              <a:ext uri="{FF2B5EF4-FFF2-40B4-BE49-F238E27FC236}">
                <a16:creationId xmlns:a16="http://schemas.microsoft.com/office/drawing/2014/main" id="{C6B85312-953F-09A0-7066-1717E2D27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202" y="1823168"/>
            <a:ext cx="3005686" cy="30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0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5 vs versiones anteriores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5 pretende: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 la información y la forma de presentarla estén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 más separadas posible. HTML define el contenido,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 CSS define la forma.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prescindir de información de estilo en el HTML, el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código es más sencillo y resumido.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ser más resumido, las páginas son más ligeras y </a:t>
            </a:r>
            <a:b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cargan más rápido.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Hacer un lenguaje que sea más compatible con todos los navegadores y dispositivos. Por ejemplo, define estándares para manipular información con JavaScript.</a:t>
            </a:r>
          </a:p>
        </p:txBody>
      </p:sp>
      <p:pic>
        <p:nvPicPr>
          <p:cNvPr id="1026" name="Picture 2" descr="HTML5 - Wikipedia, la enciclopedia libre">
            <a:extLst>
              <a:ext uri="{FF2B5EF4-FFF2-40B4-BE49-F238E27FC236}">
                <a16:creationId xmlns:a16="http://schemas.microsoft.com/office/drawing/2014/main" id="{C6B85312-953F-09A0-7066-1717E2D27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202" y="1823168"/>
            <a:ext cx="3005686" cy="30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9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básica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&lt;!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DOCTYPE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html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&lt;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html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lang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="es"&gt;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	&lt;head&gt;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		&lt;meta 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charset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="UTF-8"&gt;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		&lt;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title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&gt;Mi primer documento HTML&lt;/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title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	&lt;/head&gt;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	&lt;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body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		&lt;p&gt;¡Hola mundo!&lt;/p&gt;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	&lt;/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body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&lt;/</a:t>
            </a:r>
            <a:r>
              <a:rPr lang="es-E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html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Noto Sans" panose="020B0502040504020204" pitchFamily="34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586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Estructura básica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&lt;!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DOCTYPE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declaración de tipo de documento. Los navegadores la usan para poder representar adecuadamente la página. Debe ser la primera línea de la página.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un “contenedor” general que alberga el conjunto de la página web. Sirve también para declarar el idioma de la página.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&lt;head&gt;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Contenedor para etiquetas que dan información sobre el documento. Usadas por el navegador, no aportan contenido visible, salvo “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title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”, que es el título de la página. En el ejemplo se indica la codificación usada en la página, el juego de caracteres (letras y símbolos).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body</a:t>
            </a:r>
            <a:r>
              <a:rPr lang="es-ES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El contenido real de la página. Lo que es visible para los usuarios. En el ejemplo contiene un párrafo.</a:t>
            </a:r>
          </a:p>
        </p:txBody>
      </p:sp>
    </p:spTree>
    <p:extLst>
      <p:ext uri="{BB962C8B-B14F-4D97-AF65-F5344CB8AC3E}">
        <p14:creationId xmlns:p14="http://schemas.microsoft.com/office/powerpoint/2010/main" val="126214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 está formado por elementos que se identifican a base de etiquetas.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elemento HTML es cada uno de los componentes individuales de un documento HTML.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elemento representa significado, no forma. Por ejemplo, el elemento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title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representa el título de la página.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mayoría de los elementos HTML tienen una etiqueta de apertura, un contenido, y una etiqueta de cierre.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Algunos elementos pueden tener atributos, que tienen un valor.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algunos elementos que no tienen etiqueta de cierre.</a:t>
            </a:r>
          </a:p>
        </p:txBody>
      </p:sp>
    </p:spTree>
    <p:extLst>
      <p:ext uri="{BB962C8B-B14F-4D97-AF65-F5344CB8AC3E}">
        <p14:creationId xmlns:p14="http://schemas.microsoft.com/office/powerpoint/2010/main" val="214835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Elementos HTML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estructura básica de un elemento HTML es: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Tag (etiqueta) de apertura. Puede tener atributos.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Contenido. Tag (etiqueta)de cierre.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elementos que no tienen tag de cierre ni contenido. Estos elementos se denominan elementos vacíos o 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autocerrados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El ejemplo mejor de este tipo de elementos es el tag de imagen (&lt;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img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&gt;). También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y &lt;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br</a:t>
            </a: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</a:t>
            </a:r>
          </a:p>
        </p:txBody>
      </p:sp>
      <p:pic>
        <p:nvPicPr>
          <p:cNvPr id="4" name="Picture 4" descr="HTML Element Syntax Illustration">
            <a:extLst>
              <a:ext uri="{FF2B5EF4-FFF2-40B4-BE49-F238E27FC236}">
                <a16:creationId xmlns:a16="http://schemas.microsoft.com/office/drawing/2014/main" id="{E8A2D273-A3F0-EEB1-3B13-15C3F0DD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13" y="3077955"/>
            <a:ext cx="8635314" cy="20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00E935-8E6E-46F4-BB91-D00D77264D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2886" y="580997"/>
            <a:ext cx="12534471" cy="701731"/>
          </a:xfrm>
        </p:spPr>
        <p:txBody>
          <a:bodyPr vert="horz" wrap="square">
            <a:spAutoFit/>
          </a:bodyPr>
          <a:lstStyle/>
          <a:p>
            <a:pPr lvl="0"/>
            <a:r>
              <a:rPr lang="es-ES" sz="4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Etiqueta vs elemento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3180D3-452E-0E45-8E43-2DF93A2491DB}"/>
              </a:ext>
            </a:extLst>
          </p:cNvPr>
          <p:cNvSpPr txBox="1"/>
          <p:nvPr/>
        </p:nvSpPr>
        <p:spPr>
          <a:xfrm>
            <a:off x="482885" y="1282728"/>
            <a:ext cx="1247400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Técnicamente, un elemento HTML es el conjunto 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Etiqueta de inicio, con los atributos de la etiqueta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Contenido (todo lo que hay entre tag de inicio y de fin)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Etiqueta de fin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en muchas ocasiones se pueden ver el uso de los términos “etiqueta” y “elemento” indistintamente. No es muy importante siempre que seamos conscientes de la sutil diferencia.</a:t>
            </a:r>
          </a:p>
        </p:txBody>
      </p:sp>
      <p:pic>
        <p:nvPicPr>
          <p:cNvPr id="4" name="Picture 4" descr="HTML Element Syntax Illustration">
            <a:extLst>
              <a:ext uri="{FF2B5EF4-FFF2-40B4-BE49-F238E27FC236}">
                <a16:creationId xmlns:a16="http://schemas.microsoft.com/office/drawing/2014/main" id="{E8A2D273-A3F0-EEB1-3B13-15C3F0DD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57" y="3646272"/>
            <a:ext cx="8635314" cy="20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81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2636</Words>
  <Application>Microsoft Office PowerPoint</Application>
  <PresentationFormat>Personalizado</PresentationFormat>
  <Paragraphs>225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Liberation Sans</vt:lpstr>
      <vt:lpstr>Noto Sans</vt:lpstr>
      <vt:lpstr>Tema de Office</vt:lpstr>
      <vt:lpstr>1_Tema de Office</vt:lpstr>
      <vt:lpstr>UT02 – HTML 1 - Introducción, párrafos y enlaces</vt:lpstr>
      <vt:lpstr>Introducción</vt:lpstr>
      <vt:lpstr>HTML 5 vs versiones anteriores</vt:lpstr>
      <vt:lpstr>HTML 5 vs versiones anteriores</vt:lpstr>
      <vt:lpstr>Estructura básica</vt:lpstr>
      <vt:lpstr>Estructura básica</vt:lpstr>
      <vt:lpstr>Elementos HTML</vt:lpstr>
      <vt:lpstr>Elementos HTML</vt:lpstr>
      <vt:lpstr>Etiqueta vs elemento</vt:lpstr>
      <vt:lpstr>HTML es case-insensitive  </vt:lpstr>
      <vt:lpstr>Anidamiento de elementos</vt:lpstr>
      <vt:lpstr>Comentarios</vt:lpstr>
      <vt:lpstr>Tipos de elementos HTML</vt:lpstr>
      <vt:lpstr>Tipos de elementos HTML</vt:lpstr>
      <vt:lpstr>Atributos HTML</vt:lpstr>
      <vt:lpstr>Atributos HTML</vt:lpstr>
      <vt:lpstr>Atributos HTML importantes</vt:lpstr>
      <vt:lpstr>Encabezados</vt:lpstr>
      <vt:lpstr>Párrafos</vt:lpstr>
      <vt:lpstr>Párrafos</vt:lpstr>
      <vt:lpstr>Texto preformateado y código</vt:lpstr>
      <vt:lpstr>Entidades</vt:lpstr>
      <vt:lpstr>Acentos gráficos</vt:lpstr>
      <vt:lpstr>Enlaces</vt:lpstr>
      <vt:lpstr>Enlaces</vt:lpstr>
      <vt:lpstr>Marcadores y enlaces a marcadores</vt:lpstr>
      <vt:lpstr>Ejemplos de 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Familia López Lamela</dc:creator>
  <cp:lastModifiedBy>Familia López Lamela</cp:lastModifiedBy>
  <cp:revision>51</cp:revision>
  <dcterms:created xsi:type="dcterms:W3CDTF">2020-03-19T01:13:35Z</dcterms:created>
  <dcterms:modified xsi:type="dcterms:W3CDTF">2023-09-22T14:03:46Z</dcterms:modified>
</cp:coreProperties>
</file>