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2"/>
  </p:notesMasterIdLst>
  <p:handoutMasterIdLst>
    <p:handoutMasterId r:id="rId23"/>
  </p:handoutMasterIdLst>
  <p:sldIdLst>
    <p:sldId id="256" r:id="rId3"/>
    <p:sldId id="258" r:id="rId4"/>
    <p:sldId id="267" r:id="rId5"/>
    <p:sldId id="268" r:id="rId6"/>
    <p:sldId id="262" r:id="rId7"/>
    <p:sldId id="270" r:id="rId8"/>
    <p:sldId id="271" r:id="rId9"/>
    <p:sldId id="272" r:id="rId10"/>
    <p:sldId id="269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</p:sldIdLst>
  <p:sldSz cx="1343977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47" autoAdjust="0"/>
    <p:restoredTop sz="94660"/>
  </p:normalViewPr>
  <p:slideViewPr>
    <p:cSldViewPr snapToGrid="0">
      <p:cViewPr varScale="1">
        <p:scale>
          <a:sx n="51" d="100"/>
          <a:sy n="51" d="100"/>
        </p:scale>
        <p:origin x="102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B945F93-DB16-4FE3-87A4-BB4C3138EA6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E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EF28ADE-D526-4030-BB64-4DB14E77DD92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E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586632-AA45-47C7-BA48-A77766107070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E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C1C422-60FF-41A0-98AF-4D218F4DE5C1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F9288DA-08CC-4120-BFFE-E88CB32BB135}" type="slidenum">
              <a:t>‹Nº›</a:t>
            </a:fld>
            <a:endParaRPr lang="es-E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276783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F4FBBEC-CBBB-435C-86C2-CA2106C553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2D460E7-1384-41A3-BC58-F36BE358863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" name="Marcador de encabezado 3">
            <a:extLst>
              <a:ext uri="{FF2B5EF4-FFF2-40B4-BE49-F238E27FC236}">
                <a16:creationId xmlns:a16="http://schemas.microsoft.com/office/drawing/2014/main" id="{3817C10E-E63C-42BE-958F-8EB1B717DEA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s-ES" sz="1400" kern="1200">
                <a:latin typeface="Noto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621D94-4BF3-45A2-AFAF-49AE7498A150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s-ES" sz="1400" kern="1200">
                <a:latin typeface="Noto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E4BDD5-BC98-4CC5-9A56-67BA51DCF9A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s-ES" sz="1400" kern="1200">
                <a:latin typeface="Noto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1A59A4-6440-41ED-88DD-31FF0753559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s-ES" sz="1400" kern="1200">
                <a:latin typeface="Noto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4347FF01-C326-4FEB-9CA1-22EE71426DE1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764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es-ES" sz="281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C9C46D-FC15-4C55-87E0-1CAB84904C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2A53ED5-83DB-4D56-A598-5B4A062B596D}" type="slidenum">
              <a:t>1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27FF130-5AA4-445E-9AF3-4994F528180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004C5DD-0E81-45CD-B8DD-B20992B19A3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10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208424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11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986479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12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05773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13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994825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14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4776539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15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42594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16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7798022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17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8393792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18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42619544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19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951391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2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667091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3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794048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4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548617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5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867825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6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003196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7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00938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8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036976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9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325828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9972" y="1237197"/>
            <a:ext cx="1007983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9972" y="3970580"/>
            <a:ext cx="10079831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1159015-AC89-4669-84BE-D3FF31018D6D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99454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F2513CA-890F-47C3-AE35-4D6E20A5D13A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070127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7839" y="402483"/>
            <a:ext cx="2897951" cy="64064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3985" y="402483"/>
            <a:ext cx="8525857" cy="64064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B37EA80-3BA3-48CC-9B42-049DAAA5B8EE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440374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9972" y="1237197"/>
            <a:ext cx="1007983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9972" y="3970580"/>
            <a:ext cx="10079831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D90769A-2EF3-4E2F-BEF7-B7350858D737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706423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E525F5-EE72-441B-84E0-47B6CF108F06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621896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85" y="1884670"/>
            <a:ext cx="11591806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985" y="5059034"/>
            <a:ext cx="11591806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72F2F6-B10D-40B7-9887-E2E057DD4621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241838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3985" y="2012414"/>
            <a:ext cx="5711904" cy="47965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886" y="2012414"/>
            <a:ext cx="5711904" cy="47965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F2F309-D487-4178-BB88-0FBCE065D8D6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360515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5" y="402483"/>
            <a:ext cx="11591806" cy="14611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736" y="1853171"/>
            <a:ext cx="568565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736" y="2761381"/>
            <a:ext cx="5685654" cy="40615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03886" y="1853171"/>
            <a:ext cx="571365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03886" y="2761381"/>
            <a:ext cx="5713655" cy="40615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6A2104-2ED0-4060-9D6F-25C50E45E192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957583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001E0E-72EB-4067-856F-5A2FF1E632CE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9768489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80578F8-A32D-4698-8A93-91522E15B5FB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838856563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655" y="1088454"/>
            <a:ext cx="680388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736" y="2267902"/>
            <a:ext cx="433467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5D918E-B4E4-43EC-B26B-8EDC483135BE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16518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BF39008-2902-49B5-B9E4-5C7E6CAA56DA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085696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13655" y="1088454"/>
            <a:ext cx="6803886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736" y="2267902"/>
            <a:ext cx="433467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6290911-C9B0-48A3-8F2C-4EFBFE29BD3D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323248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5BB1057-9ABB-485C-9747-1F7EDF06FECA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8924218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7839" y="402483"/>
            <a:ext cx="2897951" cy="64064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3985" y="402483"/>
            <a:ext cx="8525857" cy="64064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ABF234-B5FB-4F2C-A7E4-ACE63A6D31F7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9530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85" y="1884670"/>
            <a:ext cx="11591806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985" y="5059034"/>
            <a:ext cx="11591806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82B2B36-A68E-42B9-ADF8-99C540AF0BAC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89397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3985" y="2012414"/>
            <a:ext cx="5711904" cy="47965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886" y="2012414"/>
            <a:ext cx="5711904" cy="47965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C0F5E9-B5B5-4062-988D-56346E4BA6B5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82309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5" y="402483"/>
            <a:ext cx="11591806" cy="14611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736" y="1853171"/>
            <a:ext cx="568565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736" y="2761381"/>
            <a:ext cx="5685654" cy="40615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03886" y="1853171"/>
            <a:ext cx="571365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03886" y="2761381"/>
            <a:ext cx="5713655" cy="40615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5250CA-19CC-4970-9EE2-21444713CF3D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04166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4B6E3F7-EB1F-4196-9F97-29BF8003ED99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47734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3883C5-C6D7-4AC3-853A-E7B6A5D2FEC9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1507400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655" y="1088454"/>
            <a:ext cx="680388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736" y="2267902"/>
            <a:ext cx="433467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3109CB7-13E6-4BC6-9A13-588D38075E0C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13779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13655" y="1088454"/>
            <a:ext cx="6803886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736" y="2267902"/>
            <a:ext cx="433467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A71FDD-D571-4D75-BE58-6F992C6EBEEA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18476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3985" y="402483"/>
            <a:ext cx="11591806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985" y="2012414"/>
            <a:ext cx="11591806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3985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51926" y="7006699"/>
            <a:ext cx="453592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91841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84426C1C-7436-425F-A864-92879DA933DB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19692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3985" y="402483"/>
            <a:ext cx="11591806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985" y="2012414"/>
            <a:ext cx="11591806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3985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51926" y="7006699"/>
            <a:ext cx="453592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91841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B06CFE75-29F7-4D46-88E2-A91E6398068D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97366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3D8AD-DFDD-429D-B059-B556A9E7397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14988" y="4730214"/>
            <a:ext cx="11609796" cy="1660525"/>
          </a:xfrm>
        </p:spPr>
        <p:txBody>
          <a:bodyPr vert="horz"/>
          <a:lstStyle/>
          <a:p>
            <a:pPr lvl="0"/>
            <a:r>
              <a:rPr lang="es-ES" sz="4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UT02 – </a:t>
            </a:r>
            <a:r>
              <a:rPr lang="es-ES" sz="3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HTML</a:t>
            </a:r>
            <a:br>
              <a:rPr lang="es-ES" sz="4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6 – Estructura de página en HTML 5.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80D2F7-E514-47F0-82AC-F2D8A28C7B6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1" y="410966"/>
            <a:ext cx="13439775" cy="982440"/>
          </a:xfrm>
        </p:spPr>
        <p:txBody>
          <a:bodyPr vert="horz" anchor="ctr">
            <a:noAutofit/>
          </a:bodyPr>
          <a:lstStyle/>
          <a:p>
            <a:pPr marL="0" lvl="0" indent="0" algn="ctr">
              <a:buNone/>
            </a:pPr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Lenguajes de marcas y sistemas </a:t>
            </a:r>
            <a:b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 gestión de la información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1BBA329-4549-4E69-B545-FCBBE0883B49}"/>
              </a:ext>
            </a:extLst>
          </p:cNvPr>
          <p:cNvSpPr txBox="1"/>
          <p:nvPr/>
        </p:nvSpPr>
        <p:spPr>
          <a:xfrm>
            <a:off x="2404477" y="6268087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pPr algn="ctr" hangingPunct="0"/>
            <a:r>
              <a:rPr lang="es-ES" sz="2000" dirty="0">
                <a:latin typeface="+mj-lt"/>
                <a:ea typeface="DejaVu Sans" pitchFamily="2"/>
                <a:cs typeface="DejaVu Sans" pitchFamily="2"/>
              </a:rPr>
              <a:t>IES Clara del Rey – Madrid</a:t>
            </a:r>
          </a:p>
        </p:txBody>
      </p:sp>
      <p:pic>
        <p:nvPicPr>
          <p:cNvPr id="6" name="Imagen 5" descr="Texto&#10;&#10;Descripción generada automáticamente con confianza media">
            <a:extLst>
              <a:ext uri="{FF2B5EF4-FFF2-40B4-BE49-F238E27FC236}">
                <a16:creationId xmlns:a16="http://schemas.microsoft.com/office/drawing/2014/main" id="{DF9A5F6A-4F91-49CB-8DB1-379A2A9809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884" y="1677340"/>
            <a:ext cx="4156006" cy="27689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Ejemplo de estructura semántica HTML 5</a:t>
            </a:r>
          </a:p>
        </p:txBody>
      </p:sp>
      <p:pic>
        <p:nvPicPr>
          <p:cNvPr id="4" name="Imagen 3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F500D326-262B-BDC7-A361-F49AE5DA2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87" y="1282728"/>
            <a:ext cx="10439400" cy="602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09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Elementos semánticos HTML 5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3180D3-452E-0E45-8E43-2DF93A2491DB}"/>
              </a:ext>
            </a:extLst>
          </p:cNvPr>
          <p:cNvSpPr txBox="1"/>
          <p:nvPr/>
        </p:nvSpPr>
        <p:spPr>
          <a:xfrm>
            <a:off x="482885" y="1282728"/>
            <a:ext cx="1247400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Los utilizados más habitualmente son: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header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&gt;: para cabeceras (no es lo mismo que 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h1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…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h6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nav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&gt;: navegación.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main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&gt;: contenido principal de la página o artículo.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section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&gt;: para dividir el contenido de la página en secciones. Se usa para agrupar contenido relacionado, como varios “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article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”.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article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&gt;: bloques independientes de información. Un 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article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puede ser una noticia, post de blog, servicio, producto.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&lt;aside&gt;: información relacionada con el contenido que la rodea, pero que de alguna manera queremos diferenciar de su entorno.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footer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&gt;: pie de página o artículo.</a:t>
            </a:r>
          </a:p>
        </p:txBody>
      </p:sp>
    </p:spTree>
    <p:extLst>
      <p:ext uri="{BB962C8B-B14F-4D97-AF65-F5344CB8AC3E}">
        <p14:creationId xmlns:p14="http://schemas.microsoft.com/office/powerpoint/2010/main" val="155196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Elementos HTML 5 – &lt;</a:t>
            </a:r>
            <a:r>
              <a:rPr lang="es-ES" sz="44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header</a:t>
            </a:r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3180D3-452E-0E45-8E43-2DF93A2491DB}"/>
              </a:ext>
            </a:extLst>
          </p:cNvPr>
          <p:cNvSpPr txBox="1"/>
          <p:nvPr/>
        </p:nvSpPr>
        <p:spPr>
          <a:xfrm>
            <a:off x="482885" y="1282728"/>
            <a:ext cx="1247400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Define cabeceras. No confundir cabecera con encabezado (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h1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…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h6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Normalmente hay al menos una cabecera, la principal de la página con logotipo, título, 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h1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etc. 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Puede haber otras cabeceras dentro de otros elementos, como por ejemplo los artículos (&lt;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article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 habitual que se use en conjunción de un encabezado.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Ojo: sólo puede haber una cabecera dentro de cada elemento. Es decir, una en 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body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&gt;, una en cada uno de los 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article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&gt;, &lt;aside&gt;, etc.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 debe colocarse dentro de 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footer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&gt;, o dentro de otro 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header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sz="2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630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Elementos HTML 5 – &lt;</a:t>
            </a:r>
            <a:r>
              <a:rPr lang="es-ES" sz="44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nav</a:t>
            </a:r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3180D3-452E-0E45-8E43-2DF93A2491DB}"/>
              </a:ext>
            </a:extLst>
          </p:cNvPr>
          <p:cNvSpPr txBox="1"/>
          <p:nvPr/>
        </p:nvSpPr>
        <p:spPr>
          <a:xfrm>
            <a:off x="482885" y="1282728"/>
            <a:ext cx="1247400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Define una zona con enlaces que sirven para navegar por la web.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 todos los enlaces de la página tienen que ir en 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nav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sólo cuando haya un grupo de enlaces relacionados.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Podemos encontrar 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nav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 como elementos independientes, o dentro de otros elementos como 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header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footer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section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etc.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 muy habitual, y recomendable para accesibilidad) que dentro contengan una lista desordenada (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ul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 con los enlaces para navegar.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 tiene por qué haber una sola navegación en la página. Por ejemplo: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Un menú principal con las secciones de la página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Una navegación para ir a enlaces relacionados con cierto contenido</a:t>
            </a:r>
          </a:p>
        </p:txBody>
      </p:sp>
    </p:spTree>
    <p:extLst>
      <p:ext uri="{BB962C8B-B14F-4D97-AF65-F5344CB8AC3E}">
        <p14:creationId xmlns:p14="http://schemas.microsoft.com/office/powerpoint/2010/main" val="592526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Elementos HTML 5 – &lt;</a:t>
            </a:r>
            <a:r>
              <a:rPr lang="es-ES" sz="44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footer</a:t>
            </a:r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3180D3-452E-0E45-8E43-2DF93A2491DB}"/>
              </a:ext>
            </a:extLst>
          </p:cNvPr>
          <p:cNvSpPr txBox="1"/>
          <p:nvPr/>
        </p:nvSpPr>
        <p:spPr>
          <a:xfrm>
            <a:off x="482885" y="1282728"/>
            <a:ext cx="12474003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Define pie de página o de elemento.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Cuando está dentro de 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body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&gt;, se suele usar para la parte final de la página, que puede contener información como copyright, forma de contacto, enlaces a condiciones legales, etc.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 igual que con 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header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&gt;, puede haber otros 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footer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 dentro de otros elementos, como por ejemplo los artículos (&lt;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article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Ojo: también igual que con 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header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&gt;, sólo puede haber un 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footer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 “principal” en la página, o dentro de cada uno de los elementos 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article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&gt;, &lt;aside&gt;, etc.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Consejo: la información de contacto dentro de 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footer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&gt;, algo muy habitual, debe incluirse usando el elemento 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address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sz="2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426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Elementos HTML 5 – &lt;</a:t>
            </a:r>
            <a:r>
              <a:rPr lang="es-ES" sz="44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main</a:t>
            </a:r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3180D3-452E-0E45-8E43-2DF93A2491DB}"/>
              </a:ext>
            </a:extLst>
          </p:cNvPr>
          <p:cNvSpPr txBox="1"/>
          <p:nvPr/>
        </p:nvSpPr>
        <p:spPr>
          <a:xfrm>
            <a:off x="482885" y="1282728"/>
            <a:ext cx="12474003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Identifica el bloque principal de información de una página.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Normalmente están acompañados, como mínimo, de un 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header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 (antes) y un 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footer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 (después)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Aunque puede haber varios (el estándar lo admite), la recomendación es que haya un solo elemento 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main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 en la página, por cuestiones de accesibilidad. En algunas referencias incluso aparece directamente como prohibido que se repita.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 contenido dentro de 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main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 debe ser exclusivo del documento. No deben incluirse en 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main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 elementos como menús de navegación generales, pies de página, cabeceras, barras laterales de información, publicidad a nivel de página, etc. Sólo contenido relevante de la página.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sz="2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623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Elementos HTML 5 – &lt;</a:t>
            </a:r>
            <a:r>
              <a:rPr lang="es-ES" sz="44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article</a:t>
            </a:r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3180D3-452E-0E45-8E43-2DF93A2491DB}"/>
              </a:ext>
            </a:extLst>
          </p:cNvPr>
          <p:cNvSpPr txBox="1"/>
          <p:nvPr/>
        </p:nvSpPr>
        <p:spPr>
          <a:xfrm>
            <a:off x="482885" y="1282728"/>
            <a:ext cx="12474003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Define un bloque de información más o menos independiente, como artículos o entradas de un blog.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Independiente significa que, si se leyera de forma independiente, si se extrajera de la página, tendría sentido en sí misma, sin necesidad de otros elementos asociados.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Aunque el tag se traduzca por “artículo”, no necesariamente tienen que ser este tipo de contenido.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Puede ser un producto, un servicio, o cualquier otro elemento.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Cuando tenemos varios artículos es posible que se incluyan en una sección de artículos relacionados, y también que un artículo se divida en varias secciones.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sz="2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558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Elementos HTML 5 – &lt;</a:t>
            </a:r>
            <a:r>
              <a:rPr lang="es-ES" sz="44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section</a:t>
            </a:r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3180D3-452E-0E45-8E43-2DF93A2491DB}"/>
              </a:ext>
            </a:extLst>
          </p:cNvPr>
          <p:cNvSpPr txBox="1"/>
          <p:nvPr/>
        </p:nvSpPr>
        <p:spPr>
          <a:xfrm>
            <a:off x="482885" y="1282728"/>
            <a:ext cx="1247400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Permite dividir un elemento en varias secciones, o agrupar elementos relacionados dentro de una sección.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Ejemplo 1: en una página de empresa que tiene múltiples artículos sobre su actividad, agruparlos en tres secciones: servicios, productos y clientes.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Ejemplo 2: dividir un artículo que trata sobre un tema extenso en varias secciones.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Como se ve, podemos encontrar 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section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 rodeando a otros elementos como 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article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&gt;, pero también dividiéndolos. No hay una norma que diga si uno puede o no contener al otro.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Hay que decidir, en cada caso, el mejor uso para estructurar la información de forma semántica.</a:t>
            </a:r>
          </a:p>
        </p:txBody>
      </p:sp>
    </p:spTree>
    <p:extLst>
      <p:ext uri="{BB962C8B-B14F-4D97-AF65-F5344CB8AC3E}">
        <p14:creationId xmlns:p14="http://schemas.microsoft.com/office/powerpoint/2010/main" val="1678230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Elementos HTML 5 – &lt;aside&gt; y &lt;figure&gt;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3180D3-452E-0E45-8E43-2DF93A2491DB}"/>
              </a:ext>
            </a:extLst>
          </p:cNvPr>
          <p:cNvSpPr txBox="1"/>
          <p:nvPr/>
        </p:nvSpPr>
        <p:spPr>
          <a:xfrm>
            <a:off x="482885" y="1282728"/>
            <a:ext cx="1247400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&lt;aside&gt;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Permite definir un bloque de información que, estando relacionada con la información colindante, es más una información complementaria, no es parte fundamental del contenido.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 muy habitual usarla para las barras laterales que contienen enlaces hacia otro sitio web, o alguna otra clase de información relacionada.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&lt;figure&gt;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Permite contener una imagen, para agruparla con su información relacionada: título, descripción, copyright, etc. Para añadir un título a la imagen se usa el elemento 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figcaption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6754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Elementos HTML 5 – &lt;</a:t>
            </a:r>
            <a:r>
              <a:rPr lang="es-ES" sz="44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details</a:t>
            </a:r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 y &lt;</a:t>
            </a:r>
            <a:r>
              <a:rPr lang="es-ES" sz="44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summary</a:t>
            </a:r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3180D3-452E-0E45-8E43-2DF93A2491DB}"/>
              </a:ext>
            </a:extLst>
          </p:cNvPr>
          <p:cNvSpPr txBox="1"/>
          <p:nvPr/>
        </p:nvSpPr>
        <p:spPr>
          <a:xfrm>
            <a:off x="482885" y="1282728"/>
            <a:ext cx="1247400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28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details</a:t>
            </a:r>
            <a:r>
              <a:rPr lang="es-ES" sz="2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Sirve para incluir detalles. Este contenido puede mostrarse u ocultarse a demanda, con interacción del usuario.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Puede contener cualquier tipo de contenido, pero normalmente se usa con un elemento 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summary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28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summary</a:t>
            </a:r>
            <a:r>
              <a:rPr lang="es-ES" sz="2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Define el resumen para 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details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&gt;. Es lo que el usuario ve por defecto, y al hacer clic en el 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summary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&gt;, se mostrará todo el contenido de 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details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459DFE9-9AC1-3908-1654-D9DDBC0D4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332" y="5437712"/>
            <a:ext cx="1733088" cy="86654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DC7DCE8-3296-E101-3B65-BB0294D32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2488" y="5437712"/>
            <a:ext cx="4724400" cy="173715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F18AC38-57FE-A592-3201-2B049DFAA4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884" y="5458444"/>
            <a:ext cx="6074969" cy="171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39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Estructura de página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4A1FB8-9A0F-9205-4685-AF2F1CD8A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57" y="1282728"/>
            <a:ext cx="5975064" cy="57741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7514118-946D-7D30-7A8E-D31948D16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2292" y="1279576"/>
            <a:ext cx="5508338" cy="57804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0738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Estructura de página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FB19ED7-E359-8CF7-D342-FD29CE44A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85" y="1538742"/>
            <a:ext cx="6060299" cy="50797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5AF7A53-CB71-7E86-108F-0D3E05974F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531"/>
          <a:stretch/>
        </p:blipFill>
        <p:spPr>
          <a:xfrm>
            <a:off x="7149812" y="1538742"/>
            <a:ext cx="5807078" cy="50797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20994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Estructura de página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67F6D41-5354-A3F8-C1D6-5FC1918B4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87" y="1282729"/>
            <a:ext cx="5987004" cy="58232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7873663-0E3A-F07B-3831-9DA093720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4733" y="1282729"/>
            <a:ext cx="6182623" cy="58232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3722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Estructura de página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3180D3-452E-0E45-8E43-2DF93A2491DB}"/>
              </a:ext>
            </a:extLst>
          </p:cNvPr>
          <p:cNvSpPr txBox="1"/>
          <p:nvPr/>
        </p:nvSpPr>
        <p:spPr>
          <a:xfrm>
            <a:off x="482885" y="1282728"/>
            <a:ext cx="12474003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Imaginemos una página que queremos crear con esta estructura </a:t>
            </a:r>
            <a:r>
              <a:rPr lang="es-ES" sz="2800" u="sng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visual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sz="2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sz="2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sz="2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graphicFrame>
        <p:nvGraphicFramePr>
          <p:cNvPr id="4" name="Tabla 9">
            <a:extLst>
              <a:ext uri="{FF2B5EF4-FFF2-40B4-BE49-F238E27FC236}">
                <a16:creationId xmlns:a16="http://schemas.microsoft.com/office/drawing/2014/main" id="{DDE0EAF0-4593-1383-9466-CB74FFD88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371812"/>
              </p:ext>
            </p:extLst>
          </p:nvPr>
        </p:nvGraphicFramePr>
        <p:xfrm>
          <a:off x="482882" y="1984459"/>
          <a:ext cx="12474004" cy="4994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811">
                  <a:extLst>
                    <a:ext uri="{9D8B030D-6E8A-4147-A177-3AD203B41FA5}">
                      <a16:colId xmlns:a16="http://schemas.microsoft.com/office/drawing/2014/main" val="2340935733"/>
                    </a:ext>
                  </a:extLst>
                </a:gridCol>
                <a:gridCol w="7182714">
                  <a:extLst>
                    <a:ext uri="{9D8B030D-6E8A-4147-A177-3AD203B41FA5}">
                      <a16:colId xmlns:a16="http://schemas.microsoft.com/office/drawing/2014/main" val="3006387182"/>
                    </a:ext>
                  </a:extLst>
                </a:gridCol>
                <a:gridCol w="2701479">
                  <a:extLst>
                    <a:ext uri="{9D8B030D-6E8A-4147-A177-3AD203B41FA5}">
                      <a16:colId xmlns:a16="http://schemas.microsoft.com/office/drawing/2014/main" val="308699719"/>
                    </a:ext>
                  </a:extLst>
                </a:gridCol>
              </a:tblGrid>
              <a:tr h="1107252">
                <a:tc gridSpan="3">
                  <a:txBody>
                    <a:bodyPr/>
                    <a:lstStyle/>
                    <a:p>
                      <a:pPr algn="ctr"/>
                      <a:r>
                        <a:rPr lang="es-ES" sz="3200" b="0" dirty="0"/>
                        <a:t>CABECERA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231150"/>
                  </a:ext>
                </a:extLst>
              </a:tr>
              <a:tr h="2840557">
                <a:tc>
                  <a:txBody>
                    <a:bodyPr/>
                    <a:lstStyle/>
                    <a:p>
                      <a:pPr algn="ctr"/>
                      <a:r>
                        <a:rPr lang="es-ES" sz="3200" dirty="0"/>
                        <a:t>MENÚ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200" dirty="0"/>
                        <a:t>CUERPO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200" dirty="0"/>
                        <a:t>+INFO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750503"/>
                  </a:ext>
                </a:extLst>
              </a:tr>
              <a:tr h="1046410">
                <a:tc gridSpan="3">
                  <a:txBody>
                    <a:bodyPr/>
                    <a:lstStyle/>
                    <a:p>
                      <a:pPr algn="ctr"/>
                      <a:r>
                        <a:rPr lang="es-ES" sz="3200" dirty="0"/>
                        <a:t>PIE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07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129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Estructura de página – Con tablas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3180D3-452E-0E45-8E43-2DF93A2491DB}"/>
              </a:ext>
            </a:extLst>
          </p:cNvPr>
          <p:cNvSpPr txBox="1"/>
          <p:nvPr/>
        </p:nvSpPr>
        <p:spPr>
          <a:xfrm>
            <a:off x="543354" y="5046520"/>
            <a:ext cx="1247400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Hace ya años que la estructura basada en tablas se considera incorrecta.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Tiene problemas de accesibilidad muy graves.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 difícil encontrar a día de hoy algo de este estilo, pero no imposible. Puede que en código antiguo.</a:t>
            </a:r>
          </a:p>
        </p:txBody>
      </p:sp>
      <p:graphicFrame>
        <p:nvGraphicFramePr>
          <p:cNvPr id="4" name="Tabla 9">
            <a:extLst>
              <a:ext uri="{FF2B5EF4-FFF2-40B4-BE49-F238E27FC236}">
                <a16:creationId xmlns:a16="http://schemas.microsoft.com/office/drawing/2014/main" id="{DDE0EAF0-4593-1383-9466-CB74FFD88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770698"/>
              </p:ext>
            </p:extLst>
          </p:nvPr>
        </p:nvGraphicFramePr>
        <p:xfrm>
          <a:off x="482883" y="1282729"/>
          <a:ext cx="12443773" cy="3632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3534">
                  <a:extLst>
                    <a:ext uri="{9D8B030D-6E8A-4147-A177-3AD203B41FA5}">
                      <a16:colId xmlns:a16="http://schemas.microsoft.com/office/drawing/2014/main" val="2340935733"/>
                    </a:ext>
                  </a:extLst>
                </a:gridCol>
                <a:gridCol w="7165307">
                  <a:extLst>
                    <a:ext uri="{9D8B030D-6E8A-4147-A177-3AD203B41FA5}">
                      <a16:colId xmlns:a16="http://schemas.microsoft.com/office/drawing/2014/main" val="3006387182"/>
                    </a:ext>
                  </a:extLst>
                </a:gridCol>
                <a:gridCol w="2694932">
                  <a:extLst>
                    <a:ext uri="{9D8B030D-6E8A-4147-A177-3AD203B41FA5}">
                      <a16:colId xmlns:a16="http://schemas.microsoft.com/office/drawing/2014/main" val="308699719"/>
                    </a:ext>
                  </a:extLst>
                </a:gridCol>
              </a:tblGrid>
              <a:tr h="805277">
                <a:tc gridSpan="3">
                  <a:txBody>
                    <a:bodyPr/>
                    <a:lstStyle/>
                    <a:p>
                      <a:pPr algn="ctr"/>
                      <a:r>
                        <a:rPr lang="es-ES" sz="3200" b="0" dirty="0"/>
                        <a:t>CABECERA &lt;</a:t>
                      </a:r>
                      <a:r>
                        <a:rPr lang="es-ES" sz="3200" b="0" dirty="0" err="1"/>
                        <a:t>TD</a:t>
                      </a:r>
                      <a:r>
                        <a:rPr lang="es-ES" sz="3200" b="0" dirty="0"/>
                        <a:t>  </a:t>
                      </a:r>
                      <a:r>
                        <a:rPr lang="es-ES" sz="3200" b="0" dirty="0" err="1"/>
                        <a:t>COLSPAN</a:t>
                      </a:r>
                      <a:r>
                        <a:rPr lang="es-ES" sz="3200" b="0" dirty="0"/>
                        <a:t>="3"&gt;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231150"/>
                  </a:ext>
                </a:extLst>
              </a:tr>
              <a:tr h="2065866">
                <a:tc>
                  <a:txBody>
                    <a:bodyPr/>
                    <a:lstStyle/>
                    <a:p>
                      <a:pPr algn="ctr"/>
                      <a:r>
                        <a:rPr lang="es-ES" sz="3200" dirty="0"/>
                        <a:t>MENÚ</a:t>
                      </a:r>
                      <a:br>
                        <a:rPr lang="es-ES" sz="3200" dirty="0"/>
                      </a:br>
                      <a:r>
                        <a:rPr lang="es-ES" sz="3200" dirty="0"/>
                        <a:t>&lt;</a:t>
                      </a:r>
                      <a:r>
                        <a:rPr lang="es-ES" sz="3200" dirty="0" err="1"/>
                        <a:t>TD</a:t>
                      </a:r>
                      <a:r>
                        <a:rPr lang="es-ES" sz="3200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200" dirty="0"/>
                        <a:t>CUERPO</a:t>
                      </a:r>
                      <a:br>
                        <a:rPr lang="es-ES" sz="3200" dirty="0"/>
                      </a:br>
                      <a:r>
                        <a:rPr lang="es-ES" sz="3200" dirty="0"/>
                        <a:t>&lt;</a:t>
                      </a:r>
                      <a:r>
                        <a:rPr lang="es-ES" sz="3200" dirty="0" err="1"/>
                        <a:t>TD</a:t>
                      </a:r>
                      <a:r>
                        <a:rPr lang="es-ES" sz="3200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200" dirty="0"/>
                        <a:t>+</a:t>
                      </a:r>
                      <a:r>
                        <a:rPr lang="es-ES" sz="3200" dirty="0" err="1"/>
                        <a:t>INFO</a:t>
                      </a:r>
                      <a:br>
                        <a:rPr lang="es-ES" sz="3200" dirty="0"/>
                      </a:br>
                      <a:r>
                        <a:rPr lang="es-ES" sz="3200" dirty="0"/>
                        <a:t>&lt;</a:t>
                      </a:r>
                      <a:r>
                        <a:rPr lang="es-ES" sz="3200" dirty="0" err="1"/>
                        <a:t>TD</a:t>
                      </a:r>
                      <a:r>
                        <a:rPr lang="es-ES" sz="3200" dirty="0"/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750503"/>
                  </a:ext>
                </a:extLst>
              </a:tr>
              <a:tr h="761028">
                <a:tc gridSpan="3">
                  <a:txBody>
                    <a:bodyPr/>
                    <a:lstStyle/>
                    <a:p>
                      <a:pPr algn="ctr"/>
                      <a:r>
                        <a:rPr lang="es-ES" sz="3200" dirty="0"/>
                        <a:t>PIE &lt;</a:t>
                      </a:r>
                      <a:r>
                        <a:rPr lang="es-ES" sz="3200" dirty="0" err="1"/>
                        <a:t>TD</a:t>
                      </a:r>
                      <a:r>
                        <a:rPr lang="es-ES" sz="3200" dirty="0"/>
                        <a:t> </a:t>
                      </a:r>
                      <a:r>
                        <a:rPr lang="es-ES" sz="3200" dirty="0" err="1"/>
                        <a:t>COLSPAN</a:t>
                      </a:r>
                      <a:r>
                        <a:rPr lang="es-ES" sz="3200" dirty="0"/>
                        <a:t>="3"&gt;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07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288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Estructura de página – Con &lt;</a:t>
            </a:r>
            <a:r>
              <a:rPr lang="es-ES" sz="44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div</a:t>
            </a:r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3180D3-452E-0E45-8E43-2DF93A2491DB}"/>
              </a:ext>
            </a:extLst>
          </p:cNvPr>
          <p:cNvSpPr txBox="1"/>
          <p:nvPr/>
        </p:nvSpPr>
        <p:spPr>
          <a:xfrm>
            <a:off x="543354" y="5046520"/>
            <a:ext cx="124740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div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&gt;: elemento de bloque sin significado semántico. Sirve para agrupar elementos. Se debe dar formato con CSS (de ahí el atributo 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class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Un gran número de páginas siguen usando este enfoque basado en 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div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&gt;. No es incorrecto, pero no es el recomendado hoy día.</a:t>
            </a:r>
          </a:p>
        </p:txBody>
      </p:sp>
      <p:graphicFrame>
        <p:nvGraphicFramePr>
          <p:cNvPr id="4" name="Tabla 9">
            <a:extLst>
              <a:ext uri="{FF2B5EF4-FFF2-40B4-BE49-F238E27FC236}">
                <a16:creationId xmlns:a16="http://schemas.microsoft.com/office/drawing/2014/main" id="{DDE0EAF0-4593-1383-9466-CB74FFD88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109570"/>
              </p:ext>
            </p:extLst>
          </p:nvPr>
        </p:nvGraphicFramePr>
        <p:xfrm>
          <a:off x="482883" y="1282729"/>
          <a:ext cx="12443773" cy="3632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9117">
                  <a:extLst>
                    <a:ext uri="{9D8B030D-6E8A-4147-A177-3AD203B41FA5}">
                      <a16:colId xmlns:a16="http://schemas.microsoft.com/office/drawing/2014/main" val="2340935733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3006387182"/>
                    </a:ext>
                  </a:extLst>
                </a:gridCol>
                <a:gridCol w="4087456">
                  <a:extLst>
                    <a:ext uri="{9D8B030D-6E8A-4147-A177-3AD203B41FA5}">
                      <a16:colId xmlns:a16="http://schemas.microsoft.com/office/drawing/2014/main" val="308699719"/>
                    </a:ext>
                  </a:extLst>
                </a:gridCol>
              </a:tblGrid>
              <a:tr h="805277">
                <a:tc gridSpan="3">
                  <a:txBody>
                    <a:bodyPr/>
                    <a:lstStyle/>
                    <a:p>
                      <a:pPr algn="ctr"/>
                      <a:r>
                        <a:rPr lang="es-ES" sz="3200" b="0" dirty="0"/>
                        <a:t>CABECERA &lt;DIV  </a:t>
                      </a:r>
                      <a:r>
                        <a:rPr lang="es-ES" sz="3200" b="0" dirty="0" err="1"/>
                        <a:t>CLASS</a:t>
                      </a:r>
                      <a:r>
                        <a:rPr lang="es-ES" sz="3200" b="0" dirty="0"/>
                        <a:t>="CABECERA"&gt;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231150"/>
                  </a:ext>
                </a:extLst>
              </a:tr>
              <a:tr h="2065866">
                <a:tc>
                  <a:txBody>
                    <a:bodyPr/>
                    <a:lstStyle/>
                    <a:p>
                      <a:pPr algn="ctr"/>
                      <a:r>
                        <a:rPr lang="es-ES" sz="3200" dirty="0"/>
                        <a:t>MENÚ</a:t>
                      </a:r>
                      <a:br>
                        <a:rPr lang="es-ES" sz="3200" dirty="0"/>
                      </a:br>
                      <a:r>
                        <a:rPr lang="es-ES" sz="3200" dirty="0"/>
                        <a:t>&lt;DIV </a:t>
                      </a:r>
                      <a:r>
                        <a:rPr lang="es-ES" sz="3200" dirty="0" err="1"/>
                        <a:t>CLASS</a:t>
                      </a:r>
                      <a:r>
                        <a:rPr lang="es-ES" sz="3200" dirty="0"/>
                        <a:t>="</a:t>
                      </a:r>
                      <a:r>
                        <a:rPr lang="es-ES" sz="3200" dirty="0" err="1"/>
                        <a:t>MENU</a:t>
                      </a:r>
                      <a:r>
                        <a:rPr lang="es-ES" sz="3200" dirty="0"/>
                        <a:t>"&gt;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200" dirty="0"/>
                        <a:t>CUERPO</a:t>
                      </a:r>
                      <a:br>
                        <a:rPr lang="es-ES" sz="3200" dirty="0"/>
                      </a:br>
                      <a:r>
                        <a:rPr lang="es-ES" sz="3200" dirty="0"/>
                        <a:t>&lt;DIV </a:t>
                      </a:r>
                      <a:r>
                        <a:rPr lang="es-ES" sz="3200" dirty="0" err="1"/>
                        <a:t>CLASS</a:t>
                      </a:r>
                      <a:r>
                        <a:rPr lang="es-ES" sz="3200" dirty="0"/>
                        <a:t>="CUERPO"&gt;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200" dirty="0"/>
                        <a:t>+</a:t>
                      </a:r>
                      <a:r>
                        <a:rPr lang="es-ES" sz="3200" dirty="0" err="1"/>
                        <a:t>INFO</a:t>
                      </a:r>
                      <a:br>
                        <a:rPr lang="es-ES" sz="3200" dirty="0"/>
                      </a:br>
                      <a:r>
                        <a:rPr lang="es-ES" sz="3200" dirty="0"/>
                        <a:t>&lt;DIV </a:t>
                      </a:r>
                      <a:r>
                        <a:rPr lang="es-ES" sz="3200" dirty="0" err="1"/>
                        <a:t>CLASS</a:t>
                      </a:r>
                      <a:r>
                        <a:rPr lang="es-ES" sz="3200" dirty="0"/>
                        <a:t>="</a:t>
                      </a:r>
                      <a:r>
                        <a:rPr lang="es-ES" sz="3200" dirty="0" err="1"/>
                        <a:t>INFO</a:t>
                      </a:r>
                      <a:r>
                        <a:rPr lang="es-ES" sz="3200" dirty="0"/>
                        <a:t>"&gt;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750503"/>
                  </a:ext>
                </a:extLst>
              </a:tr>
              <a:tr h="761028">
                <a:tc gridSpan="3">
                  <a:txBody>
                    <a:bodyPr/>
                    <a:lstStyle/>
                    <a:p>
                      <a:pPr algn="ctr"/>
                      <a:r>
                        <a:rPr lang="es-ES" sz="3200" dirty="0"/>
                        <a:t>PIE &lt;DIV </a:t>
                      </a:r>
                      <a:r>
                        <a:rPr lang="es-ES" sz="3200" dirty="0" err="1"/>
                        <a:t>CLASS</a:t>
                      </a:r>
                      <a:r>
                        <a:rPr lang="es-ES" sz="3200" dirty="0"/>
                        <a:t>="PIE"&gt;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07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054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Estructura de página – Con HTML 5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3180D3-452E-0E45-8E43-2DF93A2491DB}"/>
              </a:ext>
            </a:extLst>
          </p:cNvPr>
          <p:cNvSpPr txBox="1"/>
          <p:nvPr/>
        </p:nvSpPr>
        <p:spPr>
          <a:xfrm>
            <a:off x="543354" y="5046520"/>
            <a:ext cx="1247400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Elementos semánticos (aportan significado) / estructurales.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Mejora la accesibilidad de las páginas, y el ranking en buscadores.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 el enfoque recomendado, aunque sigue siendo necesario CSS para posicionar los elementos.</a:t>
            </a:r>
          </a:p>
        </p:txBody>
      </p:sp>
      <p:graphicFrame>
        <p:nvGraphicFramePr>
          <p:cNvPr id="4" name="Tabla 9">
            <a:extLst>
              <a:ext uri="{FF2B5EF4-FFF2-40B4-BE49-F238E27FC236}">
                <a16:creationId xmlns:a16="http://schemas.microsoft.com/office/drawing/2014/main" id="{DDE0EAF0-4593-1383-9466-CB74FFD88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386885"/>
              </p:ext>
            </p:extLst>
          </p:nvPr>
        </p:nvGraphicFramePr>
        <p:xfrm>
          <a:off x="482883" y="1282729"/>
          <a:ext cx="12443773" cy="3632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9117">
                  <a:extLst>
                    <a:ext uri="{9D8B030D-6E8A-4147-A177-3AD203B41FA5}">
                      <a16:colId xmlns:a16="http://schemas.microsoft.com/office/drawing/2014/main" val="2340935733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3006387182"/>
                    </a:ext>
                  </a:extLst>
                </a:gridCol>
                <a:gridCol w="4087456">
                  <a:extLst>
                    <a:ext uri="{9D8B030D-6E8A-4147-A177-3AD203B41FA5}">
                      <a16:colId xmlns:a16="http://schemas.microsoft.com/office/drawing/2014/main" val="308699719"/>
                    </a:ext>
                  </a:extLst>
                </a:gridCol>
              </a:tblGrid>
              <a:tr h="805277">
                <a:tc gridSpan="3">
                  <a:txBody>
                    <a:bodyPr/>
                    <a:lstStyle/>
                    <a:p>
                      <a:pPr algn="ctr"/>
                      <a:r>
                        <a:rPr lang="es-ES" sz="3200" b="0" dirty="0"/>
                        <a:t>CABECERA &lt;</a:t>
                      </a:r>
                      <a:r>
                        <a:rPr lang="es-ES" sz="3200" b="0" dirty="0" err="1"/>
                        <a:t>HEADER</a:t>
                      </a:r>
                      <a:r>
                        <a:rPr lang="es-ES" sz="3200" b="0" dirty="0"/>
                        <a:t>&gt;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231150"/>
                  </a:ext>
                </a:extLst>
              </a:tr>
              <a:tr h="2065866">
                <a:tc>
                  <a:txBody>
                    <a:bodyPr/>
                    <a:lstStyle/>
                    <a:p>
                      <a:pPr algn="ctr"/>
                      <a:r>
                        <a:rPr lang="es-ES" sz="3200" dirty="0"/>
                        <a:t>MENÚ</a:t>
                      </a:r>
                      <a:br>
                        <a:rPr lang="es-ES" sz="3200" dirty="0"/>
                      </a:br>
                      <a:r>
                        <a:rPr lang="es-ES" sz="3200" dirty="0"/>
                        <a:t>&lt;</a:t>
                      </a:r>
                      <a:r>
                        <a:rPr lang="es-ES" sz="3200" dirty="0" err="1"/>
                        <a:t>NAV</a:t>
                      </a:r>
                      <a:r>
                        <a:rPr lang="es-ES" sz="3200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200" dirty="0"/>
                        <a:t>CUERPO</a:t>
                      </a:r>
                      <a:br>
                        <a:rPr lang="es-ES" sz="3200" dirty="0"/>
                      </a:br>
                      <a:r>
                        <a:rPr lang="es-ES" sz="3200" dirty="0"/>
                        <a:t>&lt;</a:t>
                      </a:r>
                      <a:r>
                        <a:rPr lang="es-ES" sz="3200" dirty="0" err="1"/>
                        <a:t>MAIN</a:t>
                      </a:r>
                      <a:r>
                        <a:rPr lang="es-ES" sz="3200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200" dirty="0"/>
                        <a:t>+</a:t>
                      </a:r>
                      <a:r>
                        <a:rPr lang="es-ES" sz="3200" dirty="0" err="1"/>
                        <a:t>INFO</a:t>
                      </a:r>
                      <a:br>
                        <a:rPr lang="es-ES" sz="3200" dirty="0"/>
                      </a:br>
                      <a:r>
                        <a:rPr lang="es-ES" sz="3200" dirty="0"/>
                        <a:t>&lt;ASIDE&gt;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750503"/>
                  </a:ext>
                </a:extLst>
              </a:tr>
              <a:tr h="761028">
                <a:tc gridSpan="3">
                  <a:txBody>
                    <a:bodyPr/>
                    <a:lstStyle/>
                    <a:p>
                      <a:pPr algn="ctr"/>
                      <a:r>
                        <a:rPr lang="es-ES" sz="3200" dirty="0"/>
                        <a:t>PIE &lt;</a:t>
                      </a:r>
                      <a:r>
                        <a:rPr lang="es-ES" sz="3200" dirty="0" err="1"/>
                        <a:t>FOOTER</a:t>
                      </a:r>
                      <a:r>
                        <a:rPr lang="es-ES" sz="3200" dirty="0"/>
                        <a:t>&gt;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07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476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Elementos semánticos HTML 5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3180D3-452E-0E45-8E43-2DF93A2491DB}"/>
              </a:ext>
            </a:extLst>
          </p:cNvPr>
          <p:cNvSpPr txBox="1"/>
          <p:nvPr/>
        </p:nvSpPr>
        <p:spPr>
          <a:xfrm>
            <a:off x="482885" y="1282728"/>
            <a:ext cx="12474003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Los utilizados más habitualmente son: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header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&gt;: para cabeceras (no es lo mismo que 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h1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…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h6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nav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&gt;: menú de navegación.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main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&gt;: contenido principal de la página o sección.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section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&gt;: para dividir el contenido de la página en secciones. Normalmente una sección se compone de varios “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article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”.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article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&gt;: bloques independientes de información. Un 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article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puede ser una noticia, post de blog, servicio, producto.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&lt;aside&gt;: información no relacionada con el resto de la página.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footer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&gt;: pie de página.</a:t>
            </a:r>
          </a:p>
        </p:txBody>
      </p:sp>
    </p:spTree>
    <p:extLst>
      <p:ext uri="{BB962C8B-B14F-4D97-AF65-F5344CB8AC3E}">
        <p14:creationId xmlns:p14="http://schemas.microsoft.com/office/powerpoint/2010/main" val="13470077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2327</TotalTime>
  <Words>1503</Words>
  <Application>Microsoft Office PowerPoint</Application>
  <PresentationFormat>Personalizado</PresentationFormat>
  <Paragraphs>128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Liberation Sans</vt:lpstr>
      <vt:lpstr>Noto Sans</vt:lpstr>
      <vt:lpstr>Tema de Office</vt:lpstr>
      <vt:lpstr>1_Tema de Office</vt:lpstr>
      <vt:lpstr>UT02 – HTML 6 – Estructura de página en HTML 5.</vt:lpstr>
      <vt:lpstr>Estructura de página</vt:lpstr>
      <vt:lpstr>Estructura de página</vt:lpstr>
      <vt:lpstr>Estructura de página</vt:lpstr>
      <vt:lpstr>Estructura de página</vt:lpstr>
      <vt:lpstr>Estructura de página – Con tablas</vt:lpstr>
      <vt:lpstr>Estructura de página – Con &lt;div&gt;</vt:lpstr>
      <vt:lpstr>Estructura de página – Con HTML 5</vt:lpstr>
      <vt:lpstr>Elementos semánticos HTML 5</vt:lpstr>
      <vt:lpstr>Ejemplo de estructura semántica HTML 5</vt:lpstr>
      <vt:lpstr>Elementos semánticos HTML 5</vt:lpstr>
      <vt:lpstr>Elementos HTML 5 – &lt;header&gt;</vt:lpstr>
      <vt:lpstr>Elementos HTML 5 – &lt;nav&gt;</vt:lpstr>
      <vt:lpstr>Elementos HTML 5 – &lt;footer&gt;</vt:lpstr>
      <vt:lpstr>Elementos HTML 5 – &lt;main&gt;</vt:lpstr>
      <vt:lpstr>Elementos HTML 5 – &lt;article&gt;</vt:lpstr>
      <vt:lpstr>Elementos HTML 5 – &lt;section&gt;</vt:lpstr>
      <vt:lpstr>Elementos HTML 5 – &lt;aside&gt; y &lt;figure&gt;</vt:lpstr>
      <vt:lpstr>Elementos HTML 5 – &lt;details&gt; y &lt;summary&gt;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</dc:title>
  <dc:creator>Familia López Lamela</dc:creator>
  <cp:lastModifiedBy>Familia López Lamela</cp:lastModifiedBy>
  <cp:revision>59</cp:revision>
  <dcterms:created xsi:type="dcterms:W3CDTF">2020-03-19T01:13:35Z</dcterms:created>
  <dcterms:modified xsi:type="dcterms:W3CDTF">2023-10-18T10:02:11Z</dcterms:modified>
</cp:coreProperties>
</file>