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9"/>
  </p:notesMasterIdLst>
  <p:handoutMasterIdLst>
    <p:handoutMasterId r:id="rId20"/>
  </p:handoutMasterIdLst>
  <p:sldIdLst>
    <p:sldId id="256" r:id="rId3"/>
    <p:sldId id="269" r:id="rId4"/>
    <p:sldId id="283" r:id="rId5"/>
    <p:sldId id="284" r:id="rId6"/>
    <p:sldId id="281" r:id="rId7"/>
    <p:sldId id="285" r:id="rId8"/>
    <p:sldId id="286" r:id="rId9"/>
    <p:sldId id="287" r:id="rId10"/>
    <p:sldId id="288" r:id="rId11"/>
    <p:sldId id="289" r:id="rId12"/>
    <p:sldId id="290" r:id="rId13"/>
    <p:sldId id="291" r:id="rId14"/>
    <p:sldId id="292" r:id="rId15"/>
    <p:sldId id="293" r:id="rId16"/>
    <p:sldId id="295" r:id="rId17"/>
    <p:sldId id="296" r:id="rId18"/>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4660"/>
  </p:normalViewPr>
  <p:slideViewPr>
    <p:cSldViewPr snapToGrid="0">
      <p:cViewPr varScale="1">
        <p:scale>
          <a:sx n="51" d="100"/>
          <a:sy n="51" d="100"/>
        </p:scale>
        <p:origin x="102" y="10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B945F93-DB16-4FE3-87A4-BB4C3138EA6B}"/>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DejaVu Sans" pitchFamily="2"/>
              <a:cs typeface="DejaVu Sans" pitchFamily="2"/>
            </a:endParaRPr>
          </a:p>
        </p:txBody>
      </p:sp>
      <p:sp>
        <p:nvSpPr>
          <p:cNvPr id="3" name="Marcador de fecha 2">
            <a:extLst>
              <a:ext uri="{FF2B5EF4-FFF2-40B4-BE49-F238E27FC236}">
                <a16:creationId xmlns:a16="http://schemas.microsoft.com/office/drawing/2014/main" id="{1EF28ADE-D526-4030-BB64-4DB14E77DD92}"/>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DejaVu Sans" pitchFamily="2"/>
              <a:cs typeface="DejaVu Sans" pitchFamily="2"/>
            </a:endParaRPr>
          </a:p>
        </p:txBody>
      </p:sp>
      <p:sp>
        <p:nvSpPr>
          <p:cNvPr id="4" name="Marcador de pie de página 3">
            <a:extLst>
              <a:ext uri="{FF2B5EF4-FFF2-40B4-BE49-F238E27FC236}">
                <a16:creationId xmlns:a16="http://schemas.microsoft.com/office/drawing/2014/main" id="{FB586632-AA45-47C7-BA48-A77766107070}"/>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DejaVu Sans" pitchFamily="2"/>
              <a:cs typeface="DejaVu Sans" pitchFamily="2"/>
            </a:endParaRPr>
          </a:p>
        </p:txBody>
      </p:sp>
      <p:sp>
        <p:nvSpPr>
          <p:cNvPr id="5" name="Marcador de número de diapositiva 4">
            <a:extLst>
              <a:ext uri="{FF2B5EF4-FFF2-40B4-BE49-F238E27FC236}">
                <a16:creationId xmlns:a16="http://schemas.microsoft.com/office/drawing/2014/main" id="{A1C1C422-60FF-41A0-98AF-4D218F4DE5C1}"/>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BF9288DA-08CC-4120-BFFE-E88CB32BB135}" type="slidenum">
              <a:t>‹Nº›</a:t>
            </a:fld>
            <a:endParaRPr lang="es-E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2427678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4FBBEC-CBBB-435C-86C2-CA2106C553E7}"/>
              </a:ext>
            </a:extLst>
          </p:cNvPr>
          <p:cNvSpPr>
            <a:spLocks noGrp="1" noRot="1" noChangeAspect="1"/>
          </p:cNvSpPr>
          <p:nvPr>
            <p:ph type="sldImg" idx="2"/>
          </p:nvPr>
        </p:nvSpPr>
        <p:spPr>
          <a:xfrm>
            <a:off x="215900" y="812800"/>
            <a:ext cx="7126288" cy="4008438"/>
          </a:xfrm>
          <a:prstGeom prst="rect">
            <a:avLst/>
          </a:prstGeom>
          <a:noFill/>
          <a:ln>
            <a:noFill/>
            <a:prstDash val="solid"/>
          </a:ln>
        </p:spPr>
      </p:sp>
      <p:sp>
        <p:nvSpPr>
          <p:cNvPr id="3" name="Marcador de notas 2">
            <a:extLst>
              <a:ext uri="{FF2B5EF4-FFF2-40B4-BE49-F238E27FC236}">
                <a16:creationId xmlns:a16="http://schemas.microsoft.com/office/drawing/2014/main" id="{F2D460E7-1384-41A3-BC58-F36BE358863F}"/>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Marcador de encabezado 3">
            <a:extLst>
              <a:ext uri="{FF2B5EF4-FFF2-40B4-BE49-F238E27FC236}">
                <a16:creationId xmlns:a16="http://schemas.microsoft.com/office/drawing/2014/main" id="{3817C10E-E63C-42BE-958F-8EB1B717DEA3}"/>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s-ES" sz="1400" kern="1200">
                <a:latin typeface="Noto Sans" pitchFamily="34"/>
                <a:ea typeface="DejaVu Sans" pitchFamily="2"/>
                <a:cs typeface="DejaVu Sans" pitchFamily="2"/>
              </a:defRPr>
            </a:lvl1pPr>
          </a:lstStyle>
          <a:p>
            <a:pPr lvl="0"/>
            <a:endParaRPr lang="es-ES"/>
          </a:p>
        </p:txBody>
      </p:sp>
      <p:sp>
        <p:nvSpPr>
          <p:cNvPr id="5" name="Marcador de fecha 4">
            <a:extLst>
              <a:ext uri="{FF2B5EF4-FFF2-40B4-BE49-F238E27FC236}">
                <a16:creationId xmlns:a16="http://schemas.microsoft.com/office/drawing/2014/main" id="{D5621D94-4BF3-45A2-AFAF-49AE7498A150}"/>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s-ES" sz="1400" kern="1200">
                <a:latin typeface="Noto Sans" pitchFamily="34"/>
                <a:ea typeface="DejaVu Sans" pitchFamily="2"/>
                <a:cs typeface="DejaVu Sans" pitchFamily="2"/>
              </a:defRPr>
            </a:lvl1pPr>
          </a:lstStyle>
          <a:p>
            <a:pPr lvl="0"/>
            <a:endParaRPr lang="es-ES"/>
          </a:p>
        </p:txBody>
      </p:sp>
      <p:sp>
        <p:nvSpPr>
          <p:cNvPr id="6" name="Marcador de pie de página 5">
            <a:extLst>
              <a:ext uri="{FF2B5EF4-FFF2-40B4-BE49-F238E27FC236}">
                <a16:creationId xmlns:a16="http://schemas.microsoft.com/office/drawing/2014/main" id="{21E4BDD5-BC98-4CC5-9A56-67BA51DCF9AF}"/>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s-ES" sz="1400" kern="1200">
                <a:latin typeface="Noto Sans" pitchFamily="34"/>
                <a:ea typeface="DejaVu Sans" pitchFamily="2"/>
                <a:cs typeface="DejaVu Sans" pitchFamily="2"/>
              </a:defRPr>
            </a:lvl1pPr>
          </a:lstStyle>
          <a:p>
            <a:pPr lvl="0"/>
            <a:endParaRPr lang="es-ES"/>
          </a:p>
        </p:txBody>
      </p:sp>
      <p:sp>
        <p:nvSpPr>
          <p:cNvPr id="7" name="Marcador de número de diapositiva 6">
            <a:extLst>
              <a:ext uri="{FF2B5EF4-FFF2-40B4-BE49-F238E27FC236}">
                <a16:creationId xmlns:a16="http://schemas.microsoft.com/office/drawing/2014/main" id="{EB1A59A4-6440-41ED-88DD-31FF0753559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s-ES" sz="1400" kern="1200">
                <a:latin typeface="Noto Sans" pitchFamily="34"/>
                <a:ea typeface="DejaVu Sans" pitchFamily="2"/>
                <a:cs typeface="DejaVu Sans" pitchFamily="2"/>
              </a:defRPr>
            </a:lvl1pPr>
          </a:lstStyle>
          <a:p>
            <a:pPr lvl="0"/>
            <a:fld id="{4347FF01-C326-4FEB-9CA1-22EE71426DE1}" type="slidenum">
              <a:t>‹Nº›</a:t>
            </a:fld>
            <a:endParaRPr lang="es-ES"/>
          </a:p>
        </p:txBody>
      </p:sp>
    </p:spTree>
    <p:extLst>
      <p:ext uri="{BB962C8B-B14F-4D97-AF65-F5344CB8AC3E}">
        <p14:creationId xmlns:p14="http://schemas.microsoft.com/office/powerpoint/2010/main" val="4017648024"/>
      </p:ext>
    </p:extLst>
  </p:cSld>
  <p:clrMap bg1="lt1" tx1="dk1" bg2="lt2" tx2="dk2" accent1="accent1" accent2="accent2" accent3="accent3" accent4="accent4" accent5="accent5" accent6="accent6" hlink="hlink" folHlink="folHlink"/>
  <p:notesStyle>
    <a:lvl1pPr marL="216000" marR="0" indent="0" rtl="0" hangingPunct="0">
      <a:tabLst/>
      <a:defRPr lang="es-ES" sz="281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94C9C46D-FC15-4C55-87E0-1CAB84904CDA}"/>
              </a:ext>
            </a:extLst>
          </p:cNvPr>
          <p:cNvSpPr txBox="1">
            <a:spLocks noGrp="1"/>
          </p:cNvSpPr>
          <p:nvPr>
            <p:ph type="sldNum" sz="quarter" idx="5"/>
          </p:nvPr>
        </p:nvSpPr>
        <p:spPr>
          <a:ln/>
        </p:spPr>
        <p:txBody>
          <a:bodyPr vert="horz" lIns="0" tIns="0" rIns="0" bIns="0" anchor="b" anchorCtr="0">
            <a:noAutofit/>
          </a:bodyPr>
          <a:lstStyle/>
          <a:p>
            <a:pPr lvl="0"/>
            <a:fld id="{02A53ED5-83DB-4D56-A598-5B4A062B596D}" type="slidenum">
              <a:t>1</a:t>
            </a:fld>
            <a:endParaRPr lang="es-ES"/>
          </a:p>
        </p:txBody>
      </p:sp>
      <p:sp>
        <p:nvSpPr>
          <p:cNvPr id="2" name="Marcador de imagen de diapositiva 1">
            <a:extLst>
              <a:ext uri="{FF2B5EF4-FFF2-40B4-BE49-F238E27FC236}">
                <a16:creationId xmlns:a16="http://schemas.microsoft.com/office/drawing/2014/main" id="{E27FF130-5AA4-445E-9AF3-4994F528180D}"/>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6004C5DD-0E81-45CD-B8DD-B20992B19A31}"/>
              </a:ext>
            </a:extLst>
          </p:cNvPr>
          <p:cNvSpPr txBox="1">
            <a:spLocks noGrp="1"/>
          </p:cNvSpPr>
          <p:nvPr>
            <p:ph type="body" sz="quarter" idx="1"/>
          </p:nvPr>
        </p:nvSpPr>
        <p:spPr/>
        <p:txBody>
          <a:bodyPr vert="horz">
            <a:spAutoFit/>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10</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192698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11</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1161035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12</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441487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13</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1631848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14</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197747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15</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3930039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16</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359315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2</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232582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3</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375175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4</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83419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5</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426195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6</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82777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7</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3155947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8</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235706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12B4584-4B42-4525-AA73-C3B006B1F2DF}"/>
              </a:ext>
            </a:extLst>
          </p:cNvPr>
          <p:cNvSpPr txBox="1">
            <a:spLocks noGrp="1"/>
          </p:cNvSpPr>
          <p:nvPr>
            <p:ph type="sldNum" sz="quarter" idx="5"/>
          </p:nvPr>
        </p:nvSpPr>
        <p:spPr>
          <a:ln/>
        </p:spPr>
        <p:txBody>
          <a:bodyPr vert="horz" lIns="0" tIns="0" rIns="0" bIns="0" anchor="b" anchorCtr="0">
            <a:noAutofit/>
          </a:bodyPr>
          <a:lstStyle/>
          <a:p>
            <a:pPr lvl="0"/>
            <a:fld id="{CFB0B344-6CC2-41D6-B5E8-B4EABBB833D9}" type="slidenum">
              <a:t>9</a:t>
            </a:fld>
            <a:endParaRPr lang="es-ES"/>
          </a:p>
        </p:txBody>
      </p:sp>
      <p:sp>
        <p:nvSpPr>
          <p:cNvPr id="2" name="Marcador de imagen de diapositiva 1">
            <a:extLst>
              <a:ext uri="{FF2B5EF4-FFF2-40B4-BE49-F238E27FC236}">
                <a16:creationId xmlns:a16="http://schemas.microsoft.com/office/drawing/2014/main" id="{281F5FF9-06C6-4CF4-BBEC-60A07C6AF3C7}"/>
              </a:ext>
            </a:extLst>
          </p:cNvPr>
          <p:cNvSpPr>
            <a:spLocks noGrp="1" noRot="1" noChangeAspect="1" noResize="1"/>
          </p:cNvSpPr>
          <p:nvPr>
            <p:ph type="sldImg"/>
          </p:nvPr>
        </p:nvSpPr>
        <p:spPr>
          <a:xfrm>
            <a:off x="215900" y="812800"/>
            <a:ext cx="7126288" cy="4008438"/>
          </a:xfrm>
          <a:solidFill>
            <a:srgbClr val="729FCF"/>
          </a:solidFill>
          <a:ln w="25400">
            <a:solidFill>
              <a:srgbClr val="3465AF"/>
            </a:solidFill>
            <a:prstDash val="solid"/>
          </a:ln>
        </p:spPr>
      </p:sp>
      <p:sp>
        <p:nvSpPr>
          <p:cNvPr id="3" name="Marcador de notas 2">
            <a:extLst>
              <a:ext uri="{FF2B5EF4-FFF2-40B4-BE49-F238E27FC236}">
                <a16:creationId xmlns:a16="http://schemas.microsoft.com/office/drawing/2014/main" id="{C16FDB4E-E85A-428A-B7CE-42200F4403BA}"/>
              </a:ext>
            </a:extLst>
          </p:cNvPr>
          <p:cNvSpPr txBox="1">
            <a:spLocks noGrp="1"/>
          </p:cNvSpPr>
          <p:nvPr>
            <p:ph type="body" sz="quarter" idx="1"/>
          </p:nvPr>
        </p:nvSpPr>
        <p:spPr/>
        <p:txBody>
          <a:bodyPr vert="horz">
            <a:spAutoFit/>
          </a:bodyPr>
          <a:lstStyle/>
          <a:p>
            <a:endParaRPr lang="es-ES" sz="2000" dirty="0"/>
          </a:p>
        </p:txBody>
      </p:sp>
    </p:spTree>
    <p:extLst>
      <p:ext uri="{BB962C8B-B14F-4D97-AF65-F5344CB8AC3E}">
        <p14:creationId xmlns:p14="http://schemas.microsoft.com/office/powerpoint/2010/main" val="164577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79972" y="1237197"/>
            <a:ext cx="10079831" cy="2631887"/>
          </a:xfrm>
        </p:spPr>
        <p:txBody>
          <a:bodyPr anchor="b"/>
          <a:lstStyle>
            <a:lvl1pPr algn="ctr">
              <a:defRPr sz="6614"/>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79972" y="3970580"/>
            <a:ext cx="10079831"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F1159015-AC89-4669-84BE-D3FF31018D6D}" type="slidenum">
              <a:rPr lang="es-ES" smtClean="0"/>
              <a:t>‹Nº›</a:t>
            </a:fld>
            <a:r>
              <a:rPr lang="es-ES"/>
              <a:t> /</a:t>
            </a:r>
          </a:p>
        </p:txBody>
      </p:sp>
    </p:spTree>
    <p:extLst>
      <p:ext uri="{BB962C8B-B14F-4D97-AF65-F5344CB8AC3E}">
        <p14:creationId xmlns:p14="http://schemas.microsoft.com/office/powerpoint/2010/main" val="399454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F2513CA-890F-47C3-AE35-4D6E20A5D13A}" type="slidenum">
              <a:rPr lang="es-ES" smtClean="0"/>
              <a:t>‹Nº›</a:t>
            </a:fld>
            <a:r>
              <a:rPr lang="es-ES"/>
              <a:t> /</a:t>
            </a:r>
          </a:p>
        </p:txBody>
      </p:sp>
    </p:spTree>
    <p:extLst>
      <p:ext uri="{BB962C8B-B14F-4D97-AF65-F5344CB8AC3E}">
        <p14:creationId xmlns:p14="http://schemas.microsoft.com/office/powerpoint/2010/main" val="207012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7839" y="402483"/>
            <a:ext cx="2897951" cy="640647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23985" y="402483"/>
            <a:ext cx="8525857" cy="64064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B37EA80-3BA3-48CC-9B42-049DAAA5B8EE}" type="slidenum">
              <a:rPr lang="es-ES" smtClean="0"/>
              <a:t>‹Nº›</a:t>
            </a:fld>
            <a:r>
              <a:rPr lang="es-ES"/>
              <a:t> /</a:t>
            </a:r>
          </a:p>
        </p:txBody>
      </p:sp>
    </p:spTree>
    <p:extLst>
      <p:ext uri="{BB962C8B-B14F-4D97-AF65-F5344CB8AC3E}">
        <p14:creationId xmlns:p14="http://schemas.microsoft.com/office/powerpoint/2010/main" val="244037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79972" y="1237197"/>
            <a:ext cx="10079831" cy="2631887"/>
          </a:xfrm>
        </p:spPr>
        <p:txBody>
          <a:bodyPr anchor="b"/>
          <a:lstStyle>
            <a:lvl1pPr algn="ctr">
              <a:defRPr sz="6614"/>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79972" y="3970580"/>
            <a:ext cx="10079831"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BD90769A-2EF3-4E2F-BEF7-B7350858D737}" type="slidenum">
              <a:rPr lang="es-ES" smtClean="0"/>
              <a:t>‹Nº›</a:t>
            </a:fld>
            <a:r>
              <a:rPr lang="es-ES"/>
              <a:t> /</a:t>
            </a:r>
          </a:p>
        </p:txBody>
      </p:sp>
    </p:spTree>
    <p:extLst>
      <p:ext uri="{BB962C8B-B14F-4D97-AF65-F5344CB8AC3E}">
        <p14:creationId xmlns:p14="http://schemas.microsoft.com/office/powerpoint/2010/main" val="1706423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4DE525F5-EE72-441B-84E0-47B6CF108F06}" type="slidenum">
              <a:rPr lang="es-ES" smtClean="0"/>
              <a:t>‹Nº›</a:t>
            </a:fld>
            <a:r>
              <a:rPr lang="es-ES"/>
              <a:t> /</a:t>
            </a:r>
          </a:p>
        </p:txBody>
      </p:sp>
    </p:spTree>
    <p:extLst>
      <p:ext uri="{BB962C8B-B14F-4D97-AF65-F5344CB8AC3E}">
        <p14:creationId xmlns:p14="http://schemas.microsoft.com/office/powerpoint/2010/main" val="262189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6985" y="1884670"/>
            <a:ext cx="11591806" cy="3144614"/>
          </a:xfrm>
        </p:spPr>
        <p:txBody>
          <a:bodyPr anchor="b"/>
          <a:lstStyle>
            <a:lvl1pPr>
              <a:defRPr sz="6614"/>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6985" y="5059034"/>
            <a:ext cx="11591806" cy="1653678"/>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172F2F6-B10D-40B7-9887-E2E057DD4621}" type="slidenum">
              <a:rPr lang="es-ES" smtClean="0"/>
              <a:t>‹Nº›</a:t>
            </a:fld>
            <a:r>
              <a:rPr lang="es-ES"/>
              <a:t> /</a:t>
            </a:r>
          </a:p>
        </p:txBody>
      </p:sp>
    </p:spTree>
    <p:extLst>
      <p:ext uri="{BB962C8B-B14F-4D97-AF65-F5344CB8AC3E}">
        <p14:creationId xmlns:p14="http://schemas.microsoft.com/office/powerpoint/2010/main" val="324183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23985"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803886"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F9F2F309-D487-4178-BB88-0FBCE065D8D6}" type="slidenum">
              <a:rPr lang="es-ES" smtClean="0"/>
              <a:t>‹Nº›</a:t>
            </a:fld>
            <a:r>
              <a:rPr lang="es-ES"/>
              <a:t> /</a:t>
            </a:r>
          </a:p>
        </p:txBody>
      </p:sp>
    </p:spTree>
    <p:extLst>
      <p:ext uri="{BB962C8B-B14F-4D97-AF65-F5344CB8AC3E}">
        <p14:creationId xmlns:p14="http://schemas.microsoft.com/office/powerpoint/2010/main" val="2360515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25735" y="402483"/>
            <a:ext cx="11591806" cy="146118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25736" y="1853171"/>
            <a:ext cx="568565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4" name="Content Placeholder 3"/>
          <p:cNvSpPr>
            <a:spLocks noGrp="1"/>
          </p:cNvSpPr>
          <p:nvPr>
            <p:ph sz="half" idx="2"/>
          </p:nvPr>
        </p:nvSpPr>
        <p:spPr>
          <a:xfrm>
            <a:off x="925736" y="2761381"/>
            <a:ext cx="5685654"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03886" y="1853171"/>
            <a:ext cx="57136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6" name="Content Placeholder 5"/>
          <p:cNvSpPr>
            <a:spLocks noGrp="1"/>
          </p:cNvSpPr>
          <p:nvPr>
            <p:ph sz="quarter" idx="4"/>
          </p:nvPr>
        </p:nvSpPr>
        <p:spPr>
          <a:xfrm>
            <a:off x="6803886" y="2761381"/>
            <a:ext cx="5713655"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lvl="0"/>
            <a:endParaRPr lang="es-ES"/>
          </a:p>
        </p:txBody>
      </p:sp>
      <p:sp>
        <p:nvSpPr>
          <p:cNvPr id="8" name="Footer Placeholder 7"/>
          <p:cNvSpPr>
            <a:spLocks noGrp="1"/>
          </p:cNvSpPr>
          <p:nvPr>
            <p:ph type="ftr" sz="quarter" idx="11"/>
          </p:nvPr>
        </p:nvSpPr>
        <p:spPr/>
        <p:txBody>
          <a:bodyPr/>
          <a:lstStyle/>
          <a:p>
            <a:pPr lvl="0"/>
            <a:endParaRPr lang="es-ES"/>
          </a:p>
        </p:txBody>
      </p:sp>
      <p:sp>
        <p:nvSpPr>
          <p:cNvPr id="9" name="Slide Number Placeholder 8"/>
          <p:cNvSpPr>
            <a:spLocks noGrp="1"/>
          </p:cNvSpPr>
          <p:nvPr>
            <p:ph type="sldNum" sz="quarter" idx="12"/>
          </p:nvPr>
        </p:nvSpPr>
        <p:spPr/>
        <p:txBody>
          <a:bodyPr/>
          <a:lstStyle/>
          <a:p>
            <a:pPr lvl="0"/>
            <a:fld id="{776A2104-2ED0-4060-9D6F-25C50E45E192}" type="slidenum">
              <a:rPr lang="es-ES" smtClean="0"/>
              <a:t>‹Nº›</a:t>
            </a:fld>
            <a:r>
              <a:rPr lang="es-ES"/>
              <a:t> /</a:t>
            </a:r>
          </a:p>
        </p:txBody>
      </p:sp>
    </p:spTree>
    <p:extLst>
      <p:ext uri="{BB962C8B-B14F-4D97-AF65-F5344CB8AC3E}">
        <p14:creationId xmlns:p14="http://schemas.microsoft.com/office/powerpoint/2010/main" val="957583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lvl="0"/>
            <a:endParaRPr lang="es-ES"/>
          </a:p>
        </p:txBody>
      </p:sp>
      <p:sp>
        <p:nvSpPr>
          <p:cNvPr id="4" name="Footer Placeholder 3"/>
          <p:cNvSpPr>
            <a:spLocks noGrp="1"/>
          </p:cNvSpPr>
          <p:nvPr>
            <p:ph type="ftr" sz="quarter" idx="11"/>
          </p:nvPr>
        </p:nvSpPr>
        <p:spPr/>
        <p:txBody>
          <a:bodyPr/>
          <a:lstStyle/>
          <a:p>
            <a:pPr lvl="0"/>
            <a:endParaRPr lang="es-ES"/>
          </a:p>
        </p:txBody>
      </p:sp>
      <p:sp>
        <p:nvSpPr>
          <p:cNvPr id="5" name="Slide Number Placeholder 4"/>
          <p:cNvSpPr>
            <a:spLocks noGrp="1"/>
          </p:cNvSpPr>
          <p:nvPr>
            <p:ph type="sldNum" sz="quarter" idx="12"/>
          </p:nvPr>
        </p:nvSpPr>
        <p:spPr/>
        <p:txBody>
          <a:bodyPr/>
          <a:lstStyle/>
          <a:p>
            <a:pPr lvl="0"/>
            <a:fld id="{7A001E0E-72EB-4067-856F-5A2FF1E632CE}" type="slidenum">
              <a:rPr lang="es-ES" smtClean="0"/>
              <a:t>‹Nº›</a:t>
            </a:fld>
            <a:r>
              <a:rPr lang="es-ES"/>
              <a:t> /</a:t>
            </a:r>
          </a:p>
        </p:txBody>
      </p:sp>
    </p:spTree>
    <p:extLst>
      <p:ext uri="{BB962C8B-B14F-4D97-AF65-F5344CB8AC3E}">
        <p14:creationId xmlns:p14="http://schemas.microsoft.com/office/powerpoint/2010/main" val="3976848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s-ES"/>
          </a:p>
        </p:txBody>
      </p:sp>
      <p:sp>
        <p:nvSpPr>
          <p:cNvPr id="3" name="Footer Placeholder 2"/>
          <p:cNvSpPr>
            <a:spLocks noGrp="1"/>
          </p:cNvSpPr>
          <p:nvPr>
            <p:ph type="ftr" sz="quarter" idx="11"/>
          </p:nvPr>
        </p:nvSpPr>
        <p:spPr/>
        <p:txBody>
          <a:bodyPr/>
          <a:lstStyle/>
          <a:p>
            <a:pPr lvl="0"/>
            <a:endParaRPr lang="es-ES"/>
          </a:p>
        </p:txBody>
      </p:sp>
      <p:sp>
        <p:nvSpPr>
          <p:cNvPr id="4" name="Slide Number Placeholder 3"/>
          <p:cNvSpPr>
            <a:spLocks noGrp="1"/>
          </p:cNvSpPr>
          <p:nvPr>
            <p:ph type="sldNum" sz="quarter" idx="12"/>
          </p:nvPr>
        </p:nvSpPr>
        <p:spPr/>
        <p:txBody>
          <a:bodyPr/>
          <a:lstStyle/>
          <a:p>
            <a:pPr lvl="0"/>
            <a:fld id="{B80578F8-A32D-4698-8A93-91522E15B5FB}" type="slidenum">
              <a:rPr lang="es-ES" smtClean="0"/>
              <a:t>‹Nº›</a:t>
            </a:fld>
            <a:r>
              <a:rPr lang="es-ES"/>
              <a:t> /</a:t>
            </a:r>
          </a:p>
        </p:txBody>
      </p:sp>
    </p:spTree>
    <p:extLst>
      <p:ext uri="{BB962C8B-B14F-4D97-AF65-F5344CB8AC3E}">
        <p14:creationId xmlns:p14="http://schemas.microsoft.com/office/powerpoint/2010/main" val="83885656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3655" y="1088454"/>
            <a:ext cx="680388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735D918E-B4E4-43EC-B26B-8EDC483135BE}" type="slidenum">
              <a:rPr lang="es-ES" smtClean="0"/>
              <a:t>‹Nº›</a:t>
            </a:fld>
            <a:r>
              <a:rPr lang="es-ES"/>
              <a:t> /</a:t>
            </a:r>
          </a:p>
        </p:txBody>
      </p:sp>
    </p:spTree>
    <p:extLst>
      <p:ext uri="{BB962C8B-B14F-4D97-AF65-F5344CB8AC3E}">
        <p14:creationId xmlns:p14="http://schemas.microsoft.com/office/powerpoint/2010/main" val="316518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BBF39008-2902-49B5-B9E4-5C7E6CAA56DA}" type="slidenum">
              <a:rPr lang="es-ES" smtClean="0"/>
              <a:t>‹Nº›</a:t>
            </a:fld>
            <a:r>
              <a:rPr lang="es-ES"/>
              <a:t> /</a:t>
            </a:r>
          </a:p>
        </p:txBody>
      </p:sp>
    </p:spTree>
    <p:extLst>
      <p:ext uri="{BB962C8B-B14F-4D97-AF65-F5344CB8AC3E}">
        <p14:creationId xmlns:p14="http://schemas.microsoft.com/office/powerpoint/2010/main" val="1085696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713655" y="1088454"/>
            <a:ext cx="6803886"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6290911-C9B0-48A3-8F2C-4EFBFE29BD3D}" type="slidenum">
              <a:rPr lang="es-ES" smtClean="0"/>
              <a:t>‹Nº›</a:t>
            </a:fld>
            <a:r>
              <a:rPr lang="es-ES"/>
              <a:t> /</a:t>
            </a:r>
          </a:p>
        </p:txBody>
      </p:sp>
    </p:spTree>
    <p:extLst>
      <p:ext uri="{BB962C8B-B14F-4D97-AF65-F5344CB8AC3E}">
        <p14:creationId xmlns:p14="http://schemas.microsoft.com/office/powerpoint/2010/main" val="1323248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C5BB1057-9ABB-485C-9747-1F7EDF06FECA}" type="slidenum">
              <a:rPr lang="es-ES" smtClean="0"/>
              <a:t>‹Nº›</a:t>
            </a:fld>
            <a:r>
              <a:rPr lang="es-ES"/>
              <a:t> /</a:t>
            </a:r>
          </a:p>
        </p:txBody>
      </p:sp>
    </p:spTree>
    <p:extLst>
      <p:ext uri="{BB962C8B-B14F-4D97-AF65-F5344CB8AC3E}">
        <p14:creationId xmlns:p14="http://schemas.microsoft.com/office/powerpoint/2010/main" val="2892421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7839" y="402483"/>
            <a:ext cx="2897951" cy="640647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23985" y="402483"/>
            <a:ext cx="8525857" cy="64064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3CABF234-B5FB-4F2C-A7E4-ACE63A6D31F7}" type="slidenum">
              <a:rPr lang="es-ES" smtClean="0"/>
              <a:t>‹Nº›</a:t>
            </a:fld>
            <a:r>
              <a:rPr lang="es-ES"/>
              <a:t> /</a:t>
            </a:r>
          </a:p>
        </p:txBody>
      </p:sp>
    </p:spTree>
    <p:extLst>
      <p:ext uri="{BB962C8B-B14F-4D97-AF65-F5344CB8AC3E}">
        <p14:creationId xmlns:p14="http://schemas.microsoft.com/office/powerpoint/2010/main" val="9530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6985" y="1884670"/>
            <a:ext cx="11591806" cy="3144614"/>
          </a:xfrm>
        </p:spPr>
        <p:txBody>
          <a:bodyPr anchor="b"/>
          <a:lstStyle>
            <a:lvl1pPr>
              <a:defRPr sz="6614"/>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6985" y="5059034"/>
            <a:ext cx="11591806" cy="1653678"/>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B82B2B36-A68E-42B9-ADF8-99C540AF0BAC}" type="slidenum">
              <a:rPr lang="es-ES" smtClean="0"/>
              <a:t>‹Nº›</a:t>
            </a:fld>
            <a:r>
              <a:rPr lang="es-ES"/>
              <a:t> /</a:t>
            </a:r>
          </a:p>
        </p:txBody>
      </p:sp>
    </p:spTree>
    <p:extLst>
      <p:ext uri="{BB962C8B-B14F-4D97-AF65-F5344CB8AC3E}">
        <p14:creationId xmlns:p14="http://schemas.microsoft.com/office/powerpoint/2010/main" val="89397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23985"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803886"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0FC0F5E9-B5B5-4062-988D-56346E4BA6B5}" type="slidenum">
              <a:rPr lang="es-ES" smtClean="0"/>
              <a:t>‹Nº›</a:t>
            </a:fld>
            <a:r>
              <a:rPr lang="es-ES"/>
              <a:t> /</a:t>
            </a:r>
          </a:p>
        </p:txBody>
      </p:sp>
    </p:spTree>
    <p:extLst>
      <p:ext uri="{BB962C8B-B14F-4D97-AF65-F5344CB8AC3E}">
        <p14:creationId xmlns:p14="http://schemas.microsoft.com/office/powerpoint/2010/main" val="8230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25735" y="402483"/>
            <a:ext cx="11591806" cy="146118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25736" y="1853171"/>
            <a:ext cx="568565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4" name="Content Placeholder 3"/>
          <p:cNvSpPr>
            <a:spLocks noGrp="1"/>
          </p:cNvSpPr>
          <p:nvPr>
            <p:ph sz="half" idx="2"/>
          </p:nvPr>
        </p:nvSpPr>
        <p:spPr>
          <a:xfrm>
            <a:off x="925736" y="2761381"/>
            <a:ext cx="5685654"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03886" y="1853171"/>
            <a:ext cx="57136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6" name="Content Placeholder 5"/>
          <p:cNvSpPr>
            <a:spLocks noGrp="1"/>
          </p:cNvSpPr>
          <p:nvPr>
            <p:ph sz="quarter" idx="4"/>
          </p:nvPr>
        </p:nvSpPr>
        <p:spPr>
          <a:xfrm>
            <a:off x="6803886" y="2761381"/>
            <a:ext cx="5713655"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lvl="0"/>
            <a:endParaRPr lang="es-ES"/>
          </a:p>
        </p:txBody>
      </p:sp>
      <p:sp>
        <p:nvSpPr>
          <p:cNvPr id="8" name="Footer Placeholder 7"/>
          <p:cNvSpPr>
            <a:spLocks noGrp="1"/>
          </p:cNvSpPr>
          <p:nvPr>
            <p:ph type="ftr" sz="quarter" idx="11"/>
          </p:nvPr>
        </p:nvSpPr>
        <p:spPr/>
        <p:txBody>
          <a:bodyPr/>
          <a:lstStyle/>
          <a:p>
            <a:pPr lvl="0"/>
            <a:endParaRPr lang="es-ES"/>
          </a:p>
        </p:txBody>
      </p:sp>
      <p:sp>
        <p:nvSpPr>
          <p:cNvPr id="9" name="Slide Number Placeholder 8"/>
          <p:cNvSpPr>
            <a:spLocks noGrp="1"/>
          </p:cNvSpPr>
          <p:nvPr>
            <p:ph type="sldNum" sz="quarter" idx="12"/>
          </p:nvPr>
        </p:nvSpPr>
        <p:spPr/>
        <p:txBody>
          <a:bodyPr/>
          <a:lstStyle/>
          <a:p>
            <a:pPr lvl="0"/>
            <a:fld id="{735250CA-19CC-4970-9EE2-21444713CF3D}" type="slidenum">
              <a:rPr lang="es-ES" smtClean="0"/>
              <a:t>‹Nº›</a:t>
            </a:fld>
            <a:r>
              <a:rPr lang="es-ES"/>
              <a:t> /</a:t>
            </a:r>
          </a:p>
        </p:txBody>
      </p:sp>
    </p:spTree>
    <p:extLst>
      <p:ext uri="{BB962C8B-B14F-4D97-AF65-F5344CB8AC3E}">
        <p14:creationId xmlns:p14="http://schemas.microsoft.com/office/powerpoint/2010/main" val="304166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lvl="0"/>
            <a:endParaRPr lang="es-ES"/>
          </a:p>
        </p:txBody>
      </p:sp>
      <p:sp>
        <p:nvSpPr>
          <p:cNvPr id="4" name="Footer Placeholder 3"/>
          <p:cNvSpPr>
            <a:spLocks noGrp="1"/>
          </p:cNvSpPr>
          <p:nvPr>
            <p:ph type="ftr" sz="quarter" idx="11"/>
          </p:nvPr>
        </p:nvSpPr>
        <p:spPr/>
        <p:txBody>
          <a:bodyPr/>
          <a:lstStyle/>
          <a:p>
            <a:pPr lvl="0"/>
            <a:endParaRPr lang="es-ES"/>
          </a:p>
        </p:txBody>
      </p:sp>
      <p:sp>
        <p:nvSpPr>
          <p:cNvPr id="5" name="Slide Number Placeholder 4"/>
          <p:cNvSpPr>
            <a:spLocks noGrp="1"/>
          </p:cNvSpPr>
          <p:nvPr>
            <p:ph type="sldNum" sz="quarter" idx="12"/>
          </p:nvPr>
        </p:nvSpPr>
        <p:spPr/>
        <p:txBody>
          <a:bodyPr/>
          <a:lstStyle/>
          <a:p>
            <a:pPr lvl="0"/>
            <a:fld id="{44B6E3F7-EB1F-4196-9F97-29BF8003ED99}" type="slidenum">
              <a:rPr lang="es-ES" smtClean="0"/>
              <a:t>‹Nº›</a:t>
            </a:fld>
            <a:r>
              <a:rPr lang="es-ES"/>
              <a:t> /</a:t>
            </a:r>
          </a:p>
        </p:txBody>
      </p:sp>
    </p:spTree>
    <p:extLst>
      <p:ext uri="{BB962C8B-B14F-4D97-AF65-F5344CB8AC3E}">
        <p14:creationId xmlns:p14="http://schemas.microsoft.com/office/powerpoint/2010/main" val="347734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s-ES"/>
          </a:p>
        </p:txBody>
      </p:sp>
      <p:sp>
        <p:nvSpPr>
          <p:cNvPr id="3" name="Footer Placeholder 2"/>
          <p:cNvSpPr>
            <a:spLocks noGrp="1"/>
          </p:cNvSpPr>
          <p:nvPr>
            <p:ph type="ftr" sz="quarter" idx="11"/>
          </p:nvPr>
        </p:nvSpPr>
        <p:spPr/>
        <p:txBody>
          <a:bodyPr/>
          <a:lstStyle/>
          <a:p>
            <a:pPr lvl="0"/>
            <a:endParaRPr lang="es-ES"/>
          </a:p>
        </p:txBody>
      </p:sp>
      <p:sp>
        <p:nvSpPr>
          <p:cNvPr id="4" name="Slide Number Placeholder 3"/>
          <p:cNvSpPr>
            <a:spLocks noGrp="1"/>
          </p:cNvSpPr>
          <p:nvPr>
            <p:ph type="sldNum" sz="quarter" idx="12"/>
          </p:nvPr>
        </p:nvSpPr>
        <p:spPr/>
        <p:txBody>
          <a:bodyPr/>
          <a:lstStyle/>
          <a:p>
            <a:pPr lvl="0"/>
            <a:fld id="{F33883C5-C6D7-4AC3-853A-E7B6A5D2FEC9}" type="slidenum">
              <a:rPr lang="es-ES" smtClean="0"/>
              <a:t>‹Nº›</a:t>
            </a:fld>
            <a:r>
              <a:rPr lang="es-ES"/>
              <a:t> /</a:t>
            </a:r>
          </a:p>
        </p:txBody>
      </p:sp>
    </p:spTree>
    <p:extLst>
      <p:ext uri="{BB962C8B-B14F-4D97-AF65-F5344CB8AC3E}">
        <p14:creationId xmlns:p14="http://schemas.microsoft.com/office/powerpoint/2010/main" val="3150740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3655" y="1088454"/>
            <a:ext cx="680388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53109CB7-13E6-4BC6-9A13-588D38075E0C}" type="slidenum">
              <a:rPr lang="es-ES" smtClean="0"/>
              <a:t>‹Nº›</a:t>
            </a:fld>
            <a:r>
              <a:rPr lang="es-ES"/>
              <a:t> /</a:t>
            </a:r>
          </a:p>
        </p:txBody>
      </p:sp>
    </p:spTree>
    <p:extLst>
      <p:ext uri="{BB962C8B-B14F-4D97-AF65-F5344CB8AC3E}">
        <p14:creationId xmlns:p14="http://schemas.microsoft.com/office/powerpoint/2010/main" val="313779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713655" y="1088454"/>
            <a:ext cx="6803886"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C7A71FDD-D571-4D75-BE58-6F992C6EBEEA}" type="slidenum">
              <a:rPr lang="es-ES" smtClean="0"/>
              <a:t>‹Nº›</a:t>
            </a:fld>
            <a:r>
              <a:rPr lang="es-ES"/>
              <a:t> /</a:t>
            </a:r>
          </a:p>
        </p:txBody>
      </p:sp>
    </p:spTree>
    <p:extLst>
      <p:ext uri="{BB962C8B-B14F-4D97-AF65-F5344CB8AC3E}">
        <p14:creationId xmlns:p14="http://schemas.microsoft.com/office/powerpoint/2010/main" val="21847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85" y="402483"/>
            <a:ext cx="11591806" cy="146118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23985" y="2012414"/>
            <a:ext cx="11591806" cy="479654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23985" y="7006699"/>
            <a:ext cx="3023949"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lvl="0"/>
            <a:endParaRPr lang="es-ES"/>
          </a:p>
        </p:txBody>
      </p:sp>
      <p:sp>
        <p:nvSpPr>
          <p:cNvPr id="5" name="Footer Placeholder 4"/>
          <p:cNvSpPr>
            <a:spLocks noGrp="1"/>
          </p:cNvSpPr>
          <p:nvPr>
            <p:ph type="ftr" sz="quarter" idx="3"/>
          </p:nvPr>
        </p:nvSpPr>
        <p:spPr>
          <a:xfrm>
            <a:off x="4451926" y="7006699"/>
            <a:ext cx="4535924"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lvl="0"/>
            <a:endParaRPr lang="es-ES"/>
          </a:p>
        </p:txBody>
      </p:sp>
      <p:sp>
        <p:nvSpPr>
          <p:cNvPr id="6" name="Slide Number Placeholder 5"/>
          <p:cNvSpPr>
            <a:spLocks noGrp="1"/>
          </p:cNvSpPr>
          <p:nvPr>
            <p:ph type="sldNum" sz="quarter" idx="4"/>
          </p:nvPr>
        </p:nvSpPr>
        <p:spPr>
          <a:xfrm>
            <a:off x="9491841" y="7006699"/>
            <a:ext cx="3023949"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lvl="0"/>
            <a:fld id="{84426C1C-7436-425F-A864-92879DA933DB}" type="slidenum">
              <a:rPr lang="es-ES" smtClean="0"/>
              <a:t>‹Nº›</a:t>
            </a:fld>
            <a:r>
              <a:rPr lang="es-ES"/>
              <a:t> /</a:t>
            </a:r>
          </a:p>
        </p:txBody>
      </p:sp>
    </p:spTree>
    <p:extLst>
      <p:ext uri="{BB962C8B-B14F-4D97-AF65-F5344CB8AC3E}">
        <p14:creationId xmlns:p14="http://schemas.microsoft.com/office/powerpoint/2010/main" val="31969217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85" y="402483"/>
            <a:ext cx="11591806" cy="146118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23985" y="2012414"/>
            <a:ext cx="11591806" cy="479654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23985" y="7006699"/>
            <a:ext cx="3023949"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lvl="0"/>
            <a:endParaRPr lang="es-ES"/>
          </a:p>
        </p:txBody>
      </p:sp>
      <p:sp>
        <p:nvSpPr>
          <p:cNvPr id="5" name="Footer Placeholder 4"/>
          <p:cNvSpPr>
            <a:spLocks noGrp="1"/>
          </p:cNvSpPr>
          <p:nvPr>
            <p:ph type="ftr" sz="quarter" idx="3"/>
          </p:nvPr>
        </p:nvSpPr>
        <p:spPr>
          <a:xfrm>
            <a:off x="4451926" y="7006699"/>
            <a:ext cx="4535924"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lvl="0"/>
            <a:endParaRPr lang="es-ES"/>
          </a:p>
        </p:txBody>
      </p:sp>
      <p:sp>
        <p:nvSpPr>
          <p:cNvPr id="6" name="Slide Number Placeholder 5"/>
          <p:cNvSpPr>
            <a:spLocks noGrp="1"/>
          </p:cNvSpPr>
          <p:nvPr>
            <p:ph type="sldNum" sz="quarter" idx="4"/>
          </p:nvPr>
        </p:nvSpPr>
        <p:spPr>
          <a:xfrm>
            <a:off x="9491841" y="7006699"/>
            <a:ext cx="3023949"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lvl="0"/>
            <a:fld id="{B06CFE75-29F7-4D46-88E2-A91E6398068D}" type="slidenum">
              <a:rPr lang="es-ES" smtClean="0"/>
              <a:t>‹Nº›</a:t>
            </a:fld>
            <a:r>
              <a:rPr lang="es-ES"/>
              <a:t> /</a:t>
            </a:r>
          </a:p>
        </p:txBody>
      </p:sp>
    </p:spTree>
    <p:extLst>
      <p:ext uri="{BB962C8B-B14F-4D97-AF65-F5344CB8AC3E}">
        <p14:creationId xmlns:p14="http://schemas.microsoft.com/office/powerpoint/2010/main" val="973668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3D8AD-DFDD-429D-B059-B556A9E73978}"/>
              </a:ext>
            </a:extLst>
          </p:cNvPr>
          <p:cNvSpPr txBox="1">
            <a:spLocks noGrp="1"/>
          </p:cNvSpPr>
          <p:nvPr>
            <p:ph type="title" idx="4294967295"/>
          </p:nvPr>
        </p:nvSpPr>
        <p:spPr>
          <a:xfrm>
            <a:off x="914988" y="4730214"/>
            <a:ext cx="11609796" cy="1660525"/>
          </a:xfrm>
        </p:spPr>
        <p:txBody>
          <a:bodyPr vert="horz"/>
          <a:lstStyle/>
          <a:p>
            <a:pPr lvl="0"/>
            <a:r>
              <a:rPr lang="es-ES" sz="4000" dirty="0">
                <a:latin typeface="Noto Sans" panose="020B0502040504020204" pitchFamily="34" charset="0"/>
                <a:ea typeface="Noto Sans" panose="020B0502040504020204" pitchFamily="34" charset="0"/>
                <a:cs typeface="Noto Sans" panose="020B0502040504020204" pitchFamily="34" charset="0"/>
              </a:rPr>
              <a:t>UT02 – </a:t>
            </a:r>
            <a:r>
              <a:rPr lang="es-ES" sz="3600" dirty="0">
                <a:latin typeface="Noto Sans" panose="020B0502040504020204" pitchFamily="34" charset="0"/>
                <a:ea typeface="Noto Sans" panose="020B0502040504020204" pitchFamily="34" charset="0"/>
                <a:cs typeface="Noto Sans" panose="020B0502040504020204" pitchFamily="34" charset="0"/>
              </a:rPr>
              <a:t>HTML</a:t>
            </a:r>
            <a:br>
              <a:rPr lang="es-ES" sz="4000" dirty="0">
                <a:latin typeface="Noto Sans" panose="020B0502040504020204" pitchFamily="34" charset="0"/>
                <a:ea typeface="Noto Sans" panose="020B0502040504020204" pitchFamily="34" charset="0"/>
                <a:cs typeface="Noto Sans" panose="020B0502040504020204" pitchFamily="34" charset="0"/>
              </a:rPr>
            </a:br>
            <a:r>
              <a:rPr lang="es-ES" sz="2800" dirty="0">
                <a:latin typeface="Noto Sans" panose="020B0502040504020204" pitchFamily="34" charset="0"/>
                <a:ea typeface="Noto Sans" panose="020B0502040504020204" pitchFamily="34" charset="0"/>
                <a:cs typeface="Noto Sans" panose="020B0502040504020204" pitchFamily="34" charset="0"/>
              </a:rPr>
              <a:t>7 – Protocolo HTTP</a:t>
            </a:r>
          </a:p>
        </p:txBody>
      </p:sp>
      <p:sp>
        <p:nvSpPr>
          <p:cNvPr id="3" name="Subtítulo 2">
            <a:extLst>
              <a:ext uri="{FF2B5EF4-FFF2-40B4-BE49-F238E27FC236}">
                <a16:creationId xmlns:a16="http://schemas.microsoft.com/office/drawing/2014/main" id="{DC80D2F7-E514-47F0-82AC-F2D8A28C7B6F}"/>
              </a:ext>
            </a:extLst>
          </p:cNvPr>
          <p:cNvSpPr txBox="1">
            <a:spLocks noGrp="1"/>
          </p:cNvSpPr>
          <p:nvPr>
            <p:ph type="subTitle" idx="4294967295"/>
          </p:nvPr>
        </p:nvSpPr>
        <p:spPr>
          <a:xfrm>
            <a:off x="-1" y="410966"/>
            <a:ext cx="13439775" cy="982440"/>
          </a:xfrm>
        </p:spPr>
        <p:txBody>
          <a:bodyPr vert="horz" anchor="ctr">
            <a:noAutofit/>
          </a:bodyPr>
          <a:lstStyle/>
          <a:p>
            <a:pPr marL="0" lvl="0" indent="0" algn="ctr">
              <a:buNone/>
            </a:pPr>
            <a:r>
              <a:rPr lang="es-ES" sz="4400" b="1" dirty="0">
                <a:latin typeface="Noto Sans" panose="020B0502040504020204" pitchFamily="34" charset="0"/>
                <a:ea typeface="Noto Sans" panose="020B0502040504020204" pitchFamily="34" charset="0"/>
                <a:cs typeface="Noto Sans" panose="020B0502040504020204" pitchFamily="34" charset="0"/>
              </a:rPr>
              <a:t>Lenguajes de marcas y sistemas </a:t>
            </a:r>
            <a:br>
              <a:rPr lang="es-ES" sz="4400" b="1" dirty="0">
                <a:latin typeface="Noto Sans" panose="020B0502040504020204" pitchFamily="34" charset="0"/>
                <a:ea typeface="Noto Sans" panose="020B0502040504020204" pitchFamily="34" charset="0"/>
                <a:cs typeface="Noto Sans" panose="020B0502040504020204" pitchFamily="34" charset="0"/>
              </a:rPr>
            </a:br>
            <a:r>
              <a:rPr lang="es-ES" sz="4400" b="1" dirty="0">
                <a:latin typeface="Noto Sans" panose="020B0502040504020204" pitchFamily="34" charset="0"/>
                <a:ea typeface="Noto Sans" panose="020B0502040504020204" pitchFamily="34" charset="0"/>
                <a:cs typeface="Noto Sans" panose="020B0502040504020204" pitchFamily="34" charset="0"/>
              </a:rPr>
              <a:t>de gestión de la información</a:t>
            </a:r>
          </a:p>
        </p:txBody>
      </p:sp>
      <p:sp>
        <p:nvSpPr>
          <p:cNvPr id="4" name="CuadroTexto 3">
            <a:extLst>
              <a:ext uri="{FF2B5EF4-FFF2-40B4-BE49-F238E27FC236}">
                <a16:creationId xmlns:a16="http://schemas.microsoft.com/office/drawing/2014/main" id="{11BBA329-4549-4E69-B545-FCBBE0883B49}"/>
              </a:ext>
            </a:extLst>
          </p:cNvPr>
          <p:cNvSpPr txBox="1"/>
          <p:nvPr/>
        </p:nvSpPr>
        <p:spPr>
          <a:xfrm>
            <a:off x="2404477" y="6268087"/>
            <a:ext cx="8568000" cy="982440"/>
          </a:xfrm>
          <a:prstGeom prst="rect">
            <a:avLst/>
          </a:prstGeom>
          <a:noFill/>
          <a:ln>
            <a:noFill/>
          </a:ln>
        </p:spPr>
        <p:txBody>
          <a:bodyPr vert="horz" lIns="0" tIns="0" rIns="0" bIns="0" anchor="ctr"/>
          <a:lstStyle/>
          <a:p>
            <a:pPr algn="ctr" hangingPunct="0"/>
            <a:r>
              <a:rPr lang="es-ES" sz="2000" dirty="0">
                <a:latin typeface="+mj-lt"/>
                <a:ea typeface="DejaVu Sans" pitchFamily="2"/>
                <a:cs typeface="DejaVu Sans" pitchFamily="2"/>
              </a:rPr>
              <a:t>IES Clara del Rey – Madrid</a:t>
            </a:r>
          </a:p>
        </p:txBody>
      </p:sp>
      <p:pic>
        <p:nvPicPr>
          <p:cNvPr id="6" name="Imagen 5" descr="Texto&#10;&#10;Descripción generada automáticamente con confianza media">
            <a:extLst>
              <a:ext uri="{FF2B5EF4-FFF2-40B4-BE49-F238E27FC236}">
                <a16:creationId xmlns:a16="http://schemas.microsoft.com/office/drawing/2014/main" id="{DF9A5F6A-4F91-49CB-8DB1-379A2A980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884" y="1677340"/>
            <a:ext cx="4156006" cy="27689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Estructura de una respuesta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4893647"/>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Es también un mensaje de texto, pero se envía del servidor al cliente, como respuesta a una petición. Consta de:</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Línea de estado. Una línea con tres elementos separados por espacios:</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Versión del protocolo. </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Código de estado. Veremos algunos códigos más adelante.</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Texto de estado. Una explicación del código de estado. </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Cabeceras. Siguen la misma estructura que las peticiones.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Cuerpo. Datos enviados desde el servidor al cliente. Las cabeceras Content-</a:t>
            </a:r>
            <a:r>
              <a:rPr lang="es-ES" sz="2800" dirty="0" err="1">
                <a:latin typeface="Noto Sans" panose="020B0502040504020204" pitchFamily="34" charset="0"/>
                <a:ea typeface="Noto Sans" panose="020B0502040504020204" pitchFamily="34" charset="0"/>
                <a:cs typeface="Noto Sans" panose="020B0502040504020204" pitchFamily="34" charset="0"/>
              </a:rPr>
              <a:t>Type</a:t>
            </a:r>
            <a:r>
              <a:rPr lang="es-ES" sz="2800" dirty="0">
                <a:latin typeface="Noto Sans" panose="020B0502040504020204" pitchFamily="34" charset="0"/>
                <a:ea typeface="Noto Sans" panose="020B0502040504020204" pitchFamily="34" charset="0"/>
                <a:cs typeface="Noto Sans" panose="020B0502040504020204" pitchFamily="34" charset="0"/>
              </a:rPr>
              <a:t> y Content-</a:t>
            </a:r>
            <a:r>
              <a:rPr lang="es-ES" sz="2800" dirty="0" err="1">
                <a:latin typeface="Noto Sans" panose="020B0502040504020204" pitchFamily="34" charset="0"/>
                <a:ea typeface="Noto Sans" panose="020B0502040504020204" pitchFamily="34" charset="0"/>
                <a:cs typeface="Noto Sans" panose="020B0502040504020204" pitchFamily="34" charset="0"/>
              </a:rPr>
              <a:t>Length</a:t>
            </a:r>
            <a:r>
              <a:rPr lang="es-ES" sz="2800" dirty="0">
                <a:latin typeface="Noto Sans" panose="020B0502040504020204" pitchFamily="34" charset="0"/>
                <a:ea typeface="Noto Sans" panose="020B0502040504020204" pitchFamily="34" charset="0"/>
                <a:cs typeface="Noto Sans" panose="020B0502040504020204" pitchFamily="34" charset="0"/>
              </a:rPr>
              <a:t> indican tipo de datos, y su tamaño.</a:t>
            </a:r>
          </a:p>
        </p:txBody>
      </p:sp>
    </p:spTree>
    <p:extLst>
      <p:ext uri="{BB962C8B-B14F-4D97-AF65-F5344CB8AC3E}">
        <p14:creationId xmlns:p14="http://schemas.microsoft.com/office/powerpoint/2010/main" val="306075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6FA8EE2-6BBB-BE33-8D76-BA751EB54B92}"/>
              </a:ext>
            </a:extLst>
          </p:cNvPr>
          <p:cNvSpPr txBox="1"/>
          <p:nvPr/>
        </p:nvSpPr>
        <p:spPr>
          <a:xfrm>
            <a:off x="482884" y="1282728"/>
            <a:ext cx="12474003" cy="4308872"/>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Respuesta que devuelve la página web inicial de </a:t>
            </a:r>
            <a:r>
              <a:rPr lang="es-ES" sz="2800" dirty="0" err="1">
                <a:latin typeface="Noto Sans" panose="020B0502040504020204" pitchFamily="34" charset="0"/>
                <a:ea typeface="Noto Sans" panose="020B0502040504020204" pitchFamily="34" charset="0"/>
                <a:cs typeface="Noto Sans" panose="020B0502040504020204" pitchFamily="34" charset="0"/>
              </a:rPr>
              <a:t>NGINX</a:t>
            </a:r>
            <a:r>
              <a:rPr lang="es-ES" sz="2800" dirty="0">
                <a:latin typeface="Noto Sans" panose="020B0502040504020204" pitchFamily="34" charset="0"/>
                <a:ea typeface="Noto Sans" panose="020B0502040504020204" pitchFamily="34" charset="0"/>
                <a:cs typeface="Noto Sans" panose="020B0502040504020204" pitchFamily="34" charset="0"/>
              </a:rPr>
              <a:t> cuando se solicita por HTTP. Es la respuesta a la petición de ejemplo anterior.</a:t>
            </a:r>
          </a:p>
          <a:p>
            <a:pPr>
              <a:spcBef>
                <a:spcPts val="600"/>
              </a:spcBef>
              <a:spcAft>
                <a:spcPts val="600"/>
              </a:spcAft>
            </a:pPr>
            <a:endParaRPr lang="es-ES" sz="2800" dirty="0">
              <a:latin typeface="Noto Sans" panose="020B0502040504020204" pitchFamily="34" charset="0"/>
              <a:ea typeface="Noto Sans" panose="020B0502040504020204" pitchFamily="34" charset="0"/>
              <a:cs typeface="Noto Sans" panose="020B0502040504020204" pitchFamily="34" charset="0"/>
            </a:endParaRPr>
          </a:p>
          <a:p>
            <a:pPr>
              <a:spcBef>
                <a:spcPts val="600"/>
              </a:spcBef>
              <a:spcAft>
                <a:spcPts val="600"/>
              </a:spcAft>
            </a:pPr>
            <a:endParaRPr lang="es-ES" sz="2800" dirty="0">
              <a:latin typeface="Noto Sans" panose="020B0502040504020204" pitchFamily="34" charset="0"/>
              <a:ea typeface="Noto Sans" panose="020B0502040504020204" pitchFamily="34" charset="0"/>
              <a:cs typeface="Noto Sans" panose="020B0502040504020204" pitchFamily="34" charset="0"/>
            </a:endParaRPr>
          </a:p>
          <a:p>
            <a:pPr>
              <a:spcBef>
                <a:spcPts val="600"/>
              </a:spcBef>
              <a:spcAft>
                <a:spcPts val="600"/>
              </a:spcAft>
            </a:pPr>
            <a:endParaRPr lang="es-ES" sz="2800" dirty="0">
              <a:latin typeface="Noto Sans" panose="020B0502040504020204" pitchFamily="34" charset="0"/>
              <a:ea typeface="Noto Sans" panose="020B0502040504020204" pitchFamily="34" charset="0"/>
              <a:cs typeface="Noto Sans" panose="020B0502040504020204" pitchFamily="34" charset="0"/>
            </a:endParaRPr>
          </a:p>
          <a:p>
            <a:pPr>
              <a:spcBef>
                <a:spcPts val="600"/>
              </a:spcBef>
              <a:spcAft>
                <a:spcPts val="600"/>
              </a:spcAft>
            </a:pPr>
            <a:endParaRPr lang="es-ES" sz="2800" dirty="0">
              <a:latin typeface="Noto Sans" panose="020B0502040504020204" pitchFamily="34" charset="0"/>
              <a:ea typeface="Noto Sans" panose="020B0502040504020204" pitchFamily="34" charset="0"/>
              <a:cs typeface="Noto Sans" panose="020B0502040504020204" pitchFamily="34" charset="0"/>
            </a:endParaRP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Es una respuesta un poco especial. En lugar de responder con la página solicitada, redirige a la página inicial, pero con el protocolo HTTPS. </a:t>
            </a:r>
          </a:p>
        </p:txBody>
      </p:sp>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Ejemplos de respuestas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543354" y="2466328"/>
            <a:ext cx="10429445" cy="1815882"/>
          </a:xfrm>
          <a:prstGeom prst="rect">
            <a:avLst/>
          </a:prstGeom>
          <a:noFill/>
        </p:spPr>
        <p:txBody>
          <a:bodyPr wrap="square" rtlCol="0">
            <a:spAutoFit/>
          </a:bodyPr>
          <a:lstStyle/>
          <a:p>
            <a:pPr>
              <a:spcBef>
                <a:spcPts val="600"/>
              </a:spcBef>
              <a:spcAft>
                <a:spcPts val="600"/>
              </a:spcAft>
            </a:pP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HTTP/1.1 307 Internal Redirect</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Location: https://</a:t>
            </a:r>
            <a:r>
              <a:rPr lang="en-US" sz="28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www.nginx.com</a:t>
            </a: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Cross-Origin-Resource-Policy: Cross-Origin</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Non-Authoritative-Reason: </a:t>
            </a:r>
            <a:r>
              <a:rPr lang="en-US" sz="28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HSTS</a:t>
            </a:r>
            <a:endParaRPr lang="es-E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94970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6FA8EE2-6BBB-BE33-8D76-BA751EB54B92}"/>
              </a:ext>
            </a:extLst>
          </p:cNvPr>
          <p:cNvSpPr txBox="1"/>
          <p:nvPr/>
        </p:nvSpPr>
        <p:spPr>
          <a:xfrm>
            <a:off x="482884" y="1282728"/>
            <a:ext cx="12474003" cy="5016758"/>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Respuesta que devolvería la página si admitiera el protocolo HTTP:</a:t>
            </a:r>
          </a:p>
          <a:p>
            <a:pPr algn="r">
              <a:spcBef>
                <a:spcPts val="600"/>
              </a:spcBef>
              <a:spcAft>
                <a:spcPts val="600"/>
              </a:spcAft>
            </a:pPr>
            <a:endParaRPr lang="es-ES" sz="2800" dirty="0">
              <a:latin typeface="Noto Sans" panose="020B0502040504020204" pitchFamily="34" charset="0"/>
              <a:ea typeface="Noto Sans" panose="020B0502040504020204" pitchFamily="34" charset="0"/>
              <a:cs typeface="Noto Sans" panose="020B0502040504020204" pitchFamily="34" charset="0"/>
            </a:endParaRPr>
          </a:p>
          <a:p>
            <a:pPr algn="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El cuerpo de la respuesta </a:t>
            </a:r>
            <a:br>
              <a:rPr lang="es-ES" sz="2800" dirty="0">
                <a:latin typeface="Noto Sans" panose="020B0502040504020204" pitchFamily="34" charset="0"/>
                <a:ea typeface="Noto Sans" panose="020B0502040504020204" pitchFamily="34" charset="0"/>
                <a:cs typeface="Noto Sans" panose="020B0502040504020204" pitchFamily="34" charset="0"/>
              </a:rPr>
            </a:br>
            <a:r>
              <a:rPr lang="es-ES" sz="2800" dirty="0">
                <a:latin typeface="Noto Sans" panose="020B0502040504020204" pitchFamily="34" charset="0"/>
                <a:ea typeface="Noto Sans" panose="020B0502040504020204" pitchFamily="34" charset="0"/>
                <a:cs typeface="Noto Sans" panose="020B0502040504020204" pitchFamily="34" charset="0"/>
              </a:rPr>
              <a:t>es una página HTML.</a:t>
            </a:r>
          </a:p>
          <a:p>
            <a:pPr algn="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Está separado de las cabeceras </a:t>
            </a:r>
            <a:br>
              <a:rPr lang="es-ES" sz="2800" dirty="0">
                <a:latin typeface="Noto Sans" panose="020B0502040504020204" pitchFamily="34" charset="0"/>
                <a:ea typeface="Noto Sans" panose="020B0502040504020204" pitchFamily="34" charset="0"/>
                <a:cs typeface="Noto Sans" panose="020B0502040504020204" pitchFamily="34" charset="0"/>
              </a:rPr>
            </a:br>
            <a:r>
              <a:rPr lang="es-ES" sz="2800" dirty="0">
                <a:latin typeface="Noto Sans" panose="020B0502040504020204" pitchFamily="34" charset="0"/>
                <a:ea typeface="Noto Sans" panose="020B0502040504020204" pitchFamily="34" charset="0"/>
                <a:cs typeface="Noto Sans" panose="020B0502040504020204" pitchFamily="34" charset="0"/>
              </a:rPr>
              <a:t>por una línea en blanco. </a:t>
            </a:r>
          </a:p>
          <a:p>
            <a:pPr algn="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Este HTML es el que el navegador </a:t>
            </a:r>
            <a:br>
              <a:rPr lang="es-ES" sz="2800" dirty="0">
                <a:latin typeface="Noto Sans" panose="020B0502040504020204" pitchFamily="34" charset="0"/>
                <a:ea typeface="Noto Sans" panose="020B0502040504020204" pitchFamily="34" charset="0"/>
                <a:cs typeface="Noto Sans" panose="020B0502040504020204" pitchFamily="34" charset="0"/>
              </a:rPr>
            </a:br>
            <a:r>
              <a:rPr lang="es-ES" sz="2800" dirty="0">
                <a:latin typeface="Noto Sans" panose="020B0502040504020204" pitchFamily="34" charset="0"/>
                <a:ea typeface="Noto Sans" panose="020B0502040504020204" pitchFamily="34" charset="0"/>
                <a:cs typeface="Noto Sans" panose="020B0502040504020204" pitchFamily="34" charset="0"/>
              </a:rPr>
              <a:t>interpreta para mostrarnos </a:t>
            </a:r>
            <a:br>
              <a:rPr lang="es-ES" sz="2800" dirty="0">
                <a:latin typeface="Noto Sans" panose="020B0502040504020204" pitchFamily="34" charset="0"/>
                <a:ea typeface="Noto Sans" panose="020B0502040504020204" pitchFamily="34" charset="0"/>
                <a:cs typeface="Noto Sans" panose="020B0502040504020204" pitchFamily="34" charset="0"/>
              </a:rPr>
            </a:br>
            <a:r>
              <a:rPr lang="es-ES" sz="2800" dirty="0">
                <a:latin typeface="Noto Sans" panose="020B0502040504020204" pitchFamily="34" charset="0"/>
                <a:ea typeface="Noto Sans" panose="020B0502040504020204" pitchFamily="34" charset="0"/>
                <a:cs typeface="Noto Sans" panose="020B0502040504020204" pitchFamily="34" charset="0"/>
              </a:rPr>
              <a:t>la página web.</a:t>
            </a:r>
            <a:br>
              <a:rPr lang="es-ES" sz="2800" dirty="0">
                <a:latin typeface="Noto Sans" panose="020B0502040504020204" pitchFamily="34" charset="0"/>
                <a:ea typeface="Noto Sans" panose="020B0502040504020204" pitchFamily="34" charset="0"/>
                <a:cs typeface="Noto Sans" panose="020B0502040504020204" pitchFamily="34" charset="0"/>
              </a:rPr>
            </a:br>
            <a:endParaRPr lang="es-ES" sz="2800" dirty="0">
              <a:latin typeface="Noto Sans" panose="020B0502040504020204" pitchFamily="34" charset="0"/>
              <a:ea typeface="Noto Sans" panose="020B0502040504020204" pitchFamily="34" charset="0"/>
              <a:cs typeface="Noto Sans" panose="020B0502040504020204" pitchFamily="34" charset="0"/>
            </a:endParaRPr>
          </a:p>
        </p:txBody>
      </p:sp>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Ejemplos de respuestas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1535398" y="2269697"/>
            <a:ext cx="10429445" cy="4708981"/>
          </a:xfrm>
          <a:prstGeom prst="rect">
            <a:avLst/>
          </a:prstGeom>
          <a:noFill/>
        </p:spPr>
        <p:txBody>
          <a:bodyPr wrap="square" rtlCol="0">
            <a:spAutoFit/>
          </a:bodyPr>
          <a:lstStyle/>
          <a:p>
            <a:pPr>
              <a:spcBef>
                <a:spcPts val="600"/>
              </a:spcBef>
              <a:spcAft>
                <a:spcPts val="600"/>
              </a:spcAft>
            </a:pP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HTTP/1.1 200 OK</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Content-type: text/html</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Content-length: 353</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n-US" sz="28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Otras</a:t>
            </a: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cabeceras ---</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!DOCTYPE html&gt;</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&lt;html lang="</a:t>
            </a:r>
            <a:r>
              <a:rPr lang="en-US" sz="28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en</a:t>
            </a: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-US"&gt;</a:t>
            </a:r>
            <a:b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&lt;head&gt;NGINX&lt;script&gt;</a:t>
            </a:r>
          </a:p>
          <a:p>
            <a:pPr>
              <a:spcBef>
                <a:spcPts val="600"/>
              </a:spcBef>
              <a:spcAft>
                <a:spcPts val="600"/>
              </a:spcAft>
            </a:pPr>
            <a:r>
              <a:rPr lang="en-U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Más HTML---</a:t>
            </a:r>
          </a:p>
          <a:p>
            <a:pPr>
              <a:spcBef>
                <a:spcPts val="600"/>
              </a:spcBef>
              <a:spcAft>
                <a:spcPts val="600"/>
              </a:spcAft>
            </a:pPr>
            <a:endParaRPr lang="es-ES" sz="28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05848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URL</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5909310"/>
          </a:xfrm>
          <a:prstGeom prst="rect">
            <a:avLst/>
          </a:prstGeom>
          <a:noFill/>
        </p:spPr>
        <p:txBody>
          <a:bodyPr wrap="square" rtlCol="0">
            <a:spAutoFit/>
          </a:bodyPr>
          <a:lstStyle/>
          <a:p>
            <a:pPr>
              <a:spcBef>
                <a:spcPts val="600"/>
              </a:spcBef>
              <a:spcAft>
                <a:spcPts val="600"/>
              </a:spcAft>
            </a:pPr>
            <a:r>
              <a:rPr lang="es-ES" sz="2800" dirty="0" err="1">
                <a:latin typeface="Noto Sans" panose="020B0502040504020204" pitchFamily="34" charset="0"/>
                <a:ea typeface="Noto Sans" panose="020B0502040504020204" pitchFamily="34" charset="0"/>
                <a:cs typeface="Noto Sans" panose="020B0502040504020204" pitchFamily="34" charset="0"/>
              </a:rPr>
              <a:t>Uniform</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Resource</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Locator</a:t>
            </a:r>
            <a:r>
              <a:rPr lang="es-ES" sz="2800" dirty="0">
                <a:latin typeface="Noto Sans" panose="020B0502040504020204" pitchFamily="34" charset="0"/>
                <a:ea typeface="Noto Sans" panose="020B0502040504020204" pitchFamily="34" charset="0"/>
                <a:cs typeface="Noto Sans" panose="020B0502040504020204" pitchFamily="34" charset="0"/>
              </a:rPr>
              <a:t>, especifica dónde se puede encontrar un recurso en Internet. Un recurso es una página web, una imagen, un fichero, un video, etc. Las URL Están formadas por:</a:t>
            </a:r>
          </a:p>
          <a:p>
            <a:pPr>
              <a:spcBef>
                <a:spcPts val="600"/>
              </a:spcBef>
              <a:spcAft>
                <a:spcPts val="600"/>
              </a:spcAft>
            </a:pPr>
            <a:endParaRPr lang="es-ES" sz="2800" dirty="0">
              <a:latin typeface="Noto Sans" panose="020B0502040504020204" pitchFamily="34" charset="0"/>
              <a:ea typeface="Noto Sans" panose="020B0502040504020204" pitchFamily="34" charset="0"/>
              <a:cs typeface="Noto Sans" panose="020B0502040504020204" pitchFamily="34" charset="0"/>
            </a:endParaRPr>
          </a:p>
          <a:p>
            <a:pPr>
              <a:spcBef>
                <a:spcPts val="600"/>
              </a:spcBef>
              <a:spcAft>
                <a:spcPts val="600"/>
              </a:spcAft>
            </a:pPr>
            <a:br>
              <a:rPr lang="es-ES" sz="2800" dirty="0">
                <a:latin typeface="Noto Sans" panose="020B0502040504020204" pitchFamily="34" charset="0"/>
                <a:ea typeface="Noto Sans" panose="020B0502040504020204" pitchFamily="34" charset="0"/>
                <a:cs typeface="Noto Sans" panose="020B0502040504020204" pitchFamily="34" charset="0"/>
              </a:rPr>
            </a:br>
            <a:r>
              <a:rPr lang="es-ES" sz="2800" dirty="0">
                <a:latin typeface="Noto Sans" panose="020B0502040504020204" pitchFamily="34" charset="0"/>
                <a:ea typeface="Noto Sans" panose="020B0502040504020204" pitchFamily="34" charset="0"/>
                <a:cs typeface="Noto Sans" panose="020B0502040504020204" pitchFamily="34" charset="0"/>
              </a:rPr>
              <a:t>Esquema: el protocolo que hay que usar para acceder al recurso.</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Autoridad / dominio: el servidor al que hacemos la petición.</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Puerto: el puerto TCP. Opcional. Si no aparece: 80 HTTP y 443 HTTPS.</a:t>
            </a:r>
          </a:p>
          <a:p>
            <a:pPr>
              <a:spcBef>
                <a:spcPts val="600"/>
              </a:spcBef>
              <a:spcAft>
                <a:spcPts val="600"/>
              </a:spcAft>
            </a:pPr>
            <a:r>
              <a:rPr lang="es-ES" sz="2800" dirty="0" err="1">
                <a:latin typeface="Noto Sans" panose="020B0502040504020204" pitchFamily="34" charset="0"/>
                <a:ea typeface="Noto Sans" panose="020B0502040504020204" pitchFamily="34" charset="0"/>
                <a:cs typeface="Noto Sans" panose="020B0502040504020204" pitchFamily="34" charset="0"/>
              </a:rPr>
              <a:t>Path</a:t>
            </a:r>
            <a:r>
              <a:rPr lang="es-ES" sz="2800" dirty="0">
                <a:latin typeface="Noto Sans" panose="020B0502040504020204" pitchFamily="34" charset="0"/>
                <a:ea typeface="Noto Sans" panose="020B0502040504020204" pitchFamily="34" charset="0"/>
                <a:cs typeface="Noto Sans" panose="020B0502040504020204" pitchFamily="34" charset="0"/>
              </a:rPr>
              <a:t>: la ubicación del recurso dentro del servidor. Opcional.</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Parámetros: Opcionales. Más información proporcionada al recurso.</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Ancla o marcador: un punto concreto dentro del recurso.</a:t>
            </a:r>
          </a:p>
        </p:txBody>
      </p:sp>
      <p:pic>
        <p:nvPicPr>
          <p:cNvPr id="5" name="Imagen 4" descr="Interfaz de usuario gráfica, Aplicación&#10;&#10;Descripción generada automáticamente">
            <a:extLst>
              <a:ext uri="{FF2B5EF4-FFF2-40B4-BE49-F238E27FC236}">
                <a16:creationId xmlns:a16="http://schemas.microsoft.com/office/drawing/2014/main" id="{285750F7-87A9-B2AC-C0EE-33C6388759CA}"/>
              </a:ext>
            </a:extLst>
          </p:cNvPr>
          <p:cNvPicPr>
            <a:picLocks noChangeAspect="1"/>
          </p:cNvPicPr>
          <p:nvPr/>
        </p:nvPicPr>
        <p:blipFill rotWithShape="1">
          <a:blip r:embed="rId3">
            <a:extLst>
              <a:ext uri="{28A0092B-C50C-407E-A947-70E740481C1C}">
                <a14:useLocalDpi xmlns:a14="http://schemas.microsoft.com/office/drawing/2010/main" val="0"/>
              </a:ext>
            </a:extLst>
          </a:blip>
          <a:srcRect t="10600" b="11156"/>
          <a:stretch/>
        </p:blipFill>
        <p:spPr>
          <a:xfrm>
            <a:off x="531952" y="2705099"/>
            <a:ext cx="12424935" cy="939801"/>
          </a:xfrm>
          <a:prstGeom prst="rect">
            <a:avLst/>
          </a:prstGeom>
        </p:spPr>
      </p:pic>
    </p:spTree>
    <p:extLst>
      <p:ext uri="{BB962C8B-B14F-4D97-AF65-F5344CB8AC3E}">
        <p14:creationId xmlns:p14="http://schemas.microsoft.com/office/powerpoint/2010/main" val="415605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Métodos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5755422"/>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Indican qué operación se desea realizar sobre el recurso.</a:t>
            </a:r>
          </a:p>
          <a:p>
            <a:pPr marL="457200" indent="-457200">
              <a:spcBef>
                <a:spcPts val="600"/>
              </a:spcBef>
              <a:spcAft>
                <a:spcPts val="600"/>
              </a:spcAft>
              <a:buFont typeface="Arial" panose="020B0604020202020204" pitchFamily="34" charset="0"/>
              <a:buChar char="•"/>
            </a:pPr>
            <a:r>
              <a:rPr lang="es-ES" sz="2800" dirty="0" err="1">
                <a:latin typeface="Noto Sans" panose="020B0502040504020204" pitchFamily="34" charset="0"/>
                <a:ea typeface="Noto Sans" panose="020B0502040504020204" pitchFamily="34" charset="0"/>
                <a:cs typeface="Noto Sans" panose="020B0502040504020204" pitchFamily="34" charset="0"/>
              </a:rPr>
              <a:t>GET</a:t>
            </a:r>
            <a:r>
              <a:rPr lang="es-ES" sz="2800" dirty="0">
                <a:latin typeface="Noto Sans" panose="020B0502040504020204" pitchFamily="34" charset="0"/>
                <a:ea typeface="Noto Sans" panose="020B0502040504020204" pitchFamily="34" charset="0"/>
                <a:cs typeface="Noto Sans" panose="020B0502040504020204" pitchFamily="34" charset="0"/>
              </a:rPr>
              <a:t>: obtener el recurso. Las peticiones </a:t>
            </a:r>
            <a:r>
              <a:rPr lang="es-ES" sz="2800" dirty="0" err="1">
                <a:latin typeface="Noto Sans" panose="020B0502040504020204" pitchFamily="34" charset="0"/>
                <a:ea typeface="Noto Sans" panose="020B0502040504020204" pitchFamily="34" charset="0"/>
                <a:cs typeface="Noto Sans" panose="020B0502040504020204" pitchFamily="34" charset="0"/>
              </a:rPr>
              <a:t>GET</a:t>
            </a:r>
            <a:r>
              <a:rPr lang="es-ES" sz="2800" dirty="0">
                <a:latin typeface="Noto Sans" panose="020B0502040504020204" pitchFamily="34" charset="0"/>
                <a:ea typeface="Noto Sans" panose="020B0502040504020204" pitchFamily="34" charset="0"/>
                <a:cs typeface="Noto Sans" panose="020B0502040504020204" pitchFamily="34" charset="0"/>
              </a:rPr>
              <a:t> solo deberían recuperar datos, no enviar datos al servidor (aunque veremos que es posible). Es el método que se usa al hacer clic en enlaces.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POST: enviar el recurso al servidor, modificándolo o provocando otros efectos. Este es el método que se suele usar en formularios.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HEAD: obtiene información del recurso, pero no el recurso en sí. Obtiene sólo la línea de estado y las cabeceras, no el cuerpo.</a:t>
            </a:r>
          </a:p>
          <a:p>
            <a:pPr marL="457200" indent="-457200">
              <a:spcBef>
                <a:spcPts val="600"/>
              </a:spcBef>
              <a:spcAft>
                <a:spcPts val="600"/>
              </a:spcAft>
              <a:buFont typeface="Arial" panose="020B0604020202020204" pitchFamily="34" charset="0"/>
              <a:buChar char="•"/>
            </a:pPr>
            <a:r>
              <a:rPr lang="es-ES" sz="2800" dirty="0" err="1">
                <a:latin typeface="Noto Sans" panose="020B0502040504020204" pitchFamily="34" charset="0"/>
                <a:ea typeface="Noto Sans" panose="020B0502040504020204" pitchFamily="34" charset="0"/>
                <a:cs typeface="Noto Sans" panose="020B0502040504020204" pitchFamily="34" charset="0"/>
              </a:rPr>
              <a:t>PUT</a:t>
            </a:r>
            <a:r>
              <a:rPr lang="es-ES" sz="2800" dirty="0">
                <a:latin typeface="Noto Sans" panose="020B0502040504020204" pitchFamily="34" charset="0"/>
                <a:ea typeface="Noto Sans" panose="020B0502040504020204" pitchFamily="34" charset="0"/>
                <a:cs typeface="Noto Sans" panose="020B0502040504020204" pitchFamily="34" charset="0"/>
              </a:rPr>
              <a:t>: reemplazar el recurso con los datos del cuerpo de la petición.</a:t>
            </a:r>
          </a:p>
          <a:p>
            <a:pPr marL="457200" indent="-457200">
              <a:spcBef>
                <a:spcPts val="600"/>
              </a:spcBef>
              <a:spcAft>
                <a:spcPts val="600"/>
              </a:spcAft>
              <a:buFont typeface="Arial" panose="020B0604020202020204" pitchFamily="34" charset="0"/>
              <a:buChar char="•"/>
            </a:pPr>
            <a:r>
              <a:rPr lang="es-ES" sz="2800" dirty="0" err="1">
                <a:latin typeface="Noto Sans" panose="020B0502040504020204" pitchFamily="34" charset="0"/>
                <a:ea typeface="Noto Sans" panose="020B0502040504020204" pitchFamily="34" charset="0"/>
                <a:cs typeface="Noto Sans" panose="020B0502040504020204" pitchFamily="34" charset="0"/>
              </a:rPr>
              <a:t>DELETE</a:t>
            </a:r>
            <a:r>
              <a:rPr lang="es-ES" sz="2800" dirty="0">
                <a:latin typeface="Noto Sans" panose="020B0502040504020204" pitchFamily="34" charset="0"/>
                <a:ea typeface="Noto Sans" panose="020B0502040504020204" pitchFamily="34" charset="0"/>
                <a:cs typeface="Noto Sans" panose="020B0502040504020204" pitchFamily="34" charset="0"/>
              </a:rPr>
              <a:t>: eliminar el recurso.</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Otros: </a:t>
            </a:r>
            <a:r>
              <a:rPr lang="es-ES" sz="2800" dirty="0" err="1">
                <a:latin typeface="Noto Sans" panose="020B0502040504020204" pitchFamily="34" charset="0"/>
                <a:ea typeface="Noto Sans" panose="020B0502040504020204" pitchFamily="34" charset="0"/>
                <a:cs typeface="Noto Sans" panose="020B0502040504020204" pitchFamily="34" charset="0"/>
              </a:rPr>
              <a:t>CONNECT</a:t>
            </a:r>
            <a:r>
              <a:rPr lang="es-ES" sz="2800" dirty="0">
                <a:latin typeface="Noto Sans" panose="020B0502040504020204" pitchFamily="34" charset="0"/>
                <a:ea typeface="Noto Sans" panose="020B0502040504020204" pitchFamily="34" charset="0"/>
                <a:cs typeface="Noto Sans" panose="020B0502040504020204" pitchFamily="34" charset="0"/>
              </a:rPr>
              <a:t>, TRACE, </a:t>
            </a:r>
            <a:r>
              <a:rPr lang="es-ES" sz="2800" dirty="0" err="1">
                <a:latin typeface="Noto Sans" panose="020B0502040504020204" pitchFamily="34" charset="0"/>
                <a:ea typeface="Noto Sans" panose="020B0502040504020204" pitchFamily="34" charset="0"/>
                <a:cs typeface="Noto Sans" panose="020B0502040504020204" pitchFamily="34" charset="0"/>
              </a:rPr>
              <a:t>OPTIONS</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PATCH</a:t>
            </a:r>
            <a:endParaRPr lang="es-ES" sz="28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69877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Códigos de respuesta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6032421"/>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El servidor web responde a todas las peticiones con un código de respuesta. Este código es un número que se agrupa en tramos: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100 – 199: Informativo. Indican que se está procesando la petición y que responderá más adelante con otro mensaje.</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200 – 299: Éxito. La petición se ha podido completar. Éxito significa cosas diferentes según la petición. Para un </a:t>
            </a:r>
            <a:r>
              <a:rPr lang="es-ES" sz="2800" dirty="0" err="1">
                <a:latin typeface="Noto Sans" panose="020B0502040504020204" pitchFamily="34" charset="0"/>
                <a:ea typeface="Noto Sans" panose="020B0502040504020204" pitchFamily="34" charset="0"/>
                <a:cs typeface="Noto Sans" panose="020B0502040504020204" pitchFamily="34" charset="0"/>
              </a:rPr>
              <a:t>GET</a:t>
            </a:r>
            <a:r>
              <a:rPr lang="es-ES" sz="2800" dirty="0">
                <a:latin typeface="Noto Sans" panose="020B0502040504020204" pitchFamily="34" charset="0"/>
                <a:ea typeface="Noto Sans" panose="020B0502040504020204" pitchFamily="34" charset="0"/>
                <a:cs typeface="Noto Sans" panose="020B0502040504020204" pitchFamily="34" charset="0"/>
              </a:rPr>
              <a:t> es que se ha podido devolver el recurso. Para un POST es que se ha podido procesar la información.</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300 – 399: Redirección. El recurso ya no está en esa dirección, hay que ir a otra.</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400 – 499: error de cliente. Error en los datos de la petición.</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500 – 599: error de servidor. Error de servidor al procesar la petición.</a:t>
            </a:r>
          </a:p>
        </p:txBody>
      </p:sp>
    </p:spTree>
    <p:extLst>
      <p:ext uri="{BB962C8B-B14F-4D97-AF65-F5344CB8AC3E}">
        <p14:creationId xmlns:p14="http://schemas.microsoft.com/office/powerpoint/2010/main" val="13288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Ejemplos de códigos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5878532"/>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200: OK. El más habitual. El que se suele devolver cuando pedimos una página web y no hay problemas al obtenerla.</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404: </a:t>
            </a:r>
            <a:r>
              <a:rPr lang="es-ES" sz="2800" dirty="0" err="1">
                <a:latin typeface="Noto Sans" panose="020B0502040504020204" pitchFamily="34" charset="0"/>
                <a:ea typeface="Noto Sans" panose="020B0502040504020204" pitchFamily="34" charset="0"/>
                <a:cs typeface="Noto Sans" panose="020B0502040504020204" pitchFamily="34" charset="0"/>
              </a:rPr>
              <a:t>Not</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found</a:t>
            </a:r>
            <a:r>
              <a:rPr lang="es-ES" sz="2800" dirty="0">
                <a:latin typeface="Noto Sans" panose="020B0502040504020204" pitchFamily="34" charset="0"/>
                <a:ea typeface="Noto Sans" panose="020B0502040504020204" pitchFamily="34" charset="0"/>
                <a:cs typeface="Noto Sans" panose="020B0502040504020204" pitchFamily="34" charset="0"/>
              </a:rPr>
              <a:t>. El servidor no encuentra el recurso que estamos solicitando. Es un error de cliente porque el cliente ha pedido una URL que no representa un recurso del servidor. Es una URL incorrecta.</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301: Moved </a:t>
            </a:r>
            <a:r>
              <a:rPr lang="es-ES" sz="2800" dirty="0" err="1">
                <a:latin typeface="Noto Sans" panose="020B0502040504020204" pitchFamily="34" charset="0"/>
                <a:ea typeface="Noto Sans" panose="020B0502040504020204" pitchFamily="34" charset="0"/>
                <a:cs typeface="Noto Sans" panose="020B0502040504020204" pitchFamily="34" charset="0"/>
              </a:rPr>
              <a:t>permanently</a:t>
            </a:r>
            <a:r>
              <a:rPr lang="es-ES" sz="2800" dirty="0">
                <a:latin typeface="Noto Sans" panose="020B0502040504020204" pitchFamily="34" charset="0"/>
                <a:ea typeface="Noto Sans" panose="020B0502040504020204" pitchFamily="34" charset="0"/>
                <a:cs typeface="Noto Sans" panose="020B0502040504020204" pitchFamily="34" charset="0"/>
              </a:rPr>
              <a:t>. El recurso ya no está en esa ubicación, se ha movido para siempre a otra URL. Se acompaña de la cabecera “</a:t>
            </a:r>
            <a:r>
              <a:rPr lang="es-ES" sz="2800" dirty="0" err="1">
                <a:latin typeface="Noto Sans" panose="020B0502040504020204" pitchFamily="34" charset="0"/>
                <a:ea typeface="Noto Sans" panose="020B0502040504020204" pitchFamily="34" charset="0"/>
                <a:cs typeface="Noto Sans" panose="020B0502040504020204" pitchFamily="34" charset="0"/>
              </a:rPr>
              <a:t>location</a:t>
            </a:r>
            <a:r>
              <a:rPr lang="es-ES" sz="2800" dirty="0">
                <a:latin typeface="Noto Sans" panose="020B0502040504020204" pitchFamily="34" charset="0"/>
                <a:ea typeface="Noto Sans" panose="020B0502040504020204" pitchFamily="34" charset="0"/>
                <a:cs typeface="Noto Sans" panose="020B0502040504020204" pitchFamily="34" charset="0"/>
              </a:rPr>
              <a:t>” para indicar la nueva ubicación.</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Otras redirecciones: 302 </a:t>
            </a:r>
            <a:r>
              <a:rPr lang="es-ES" sz="2800" dirty="0" err="1">
                <a:latin typeface="Noto Sans" panose="020B0502040504020204" pitchFamily="34" charset="0"/>
                <a:ea typeface="Noto Sans" panose="020B0502040504020204" pitchFamily="34" charset="0"/>
                <a:cs typeface="Noto Sans" panose="020B0502040504020204" pitchFamily="34" charset="0"/>
              </a:rPr>
              <a:t>Found</a:t>
            </a:r>
            <a:r>
              <a:rPr lang="es-ES" sz="2800" dirty="0">
                <a:latin typeface="Noto Sans" panose="020B0502040504020204" pitchFamily="34" charset="0"/>
                <a:ea typeface="Noto Sans" panose="020B0502040504020204" pitchFamily="34" charset="0"/>
                <a:cs typeface="Noto Sans" panose="020B0502040504020204" pitchFamily="34" charset="0"/>
              </a:rPr>
              <a:t>, 303 </a:t>
            </a:r>
            <a:r>
              <a:rPr lang="es-ES" sz="2800" dirty="0" err="1">
                <a:latin typeface="Noto Sans" panose="020B0502040504020204" pitchFamily="34" charset="0"/>
                <a:ea typeface="Noto Sans" panose="020B0502040504020204" pitchFamily="34" charset="0"/>
                <a:cs typeface="Noto Sans" panose="020B0502040504020204" pitchFamily="34" charset="0"/>
              </a:rPr>
              <a:t>See</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other</a:t>
            </a:r>
            <a:r>
              <a:rPr lang="es-ES" sz="2800" dirty="0">
                <a:latin typeface="Noto Sans" panose="020B0502040504020204" pitchFamily="34" charset="0"/>
                <a:ea typeface="Noto Sans" panose="020B0502040504020204" pitchFamily="34" charset="0"/>
                <a:cs typeface="Noto Sans" panose="020B0502040504020204" pitchFamily="34" charset="0"/>
              </a:rPr>
              <a:t>, 307 </a:t>
            </a:r>
            <a:r>
              <a:rPr lang="es-ES" sz="2800" dirty="0" err="1">
                <a:latin typeface="Noto Sans" panose="020B0502040504020204" pitchFamily="34" charset="0"/>
                <a:ea typeface="Noto Sans" panose="020B0502040504020204" pitchFamily="34" charset="0"/>
                <a:cs typeface="Noto Sans" panose="020B0502040504020204" pitchFamily="34" charset="0"/>
              </a:rPr>
              <a:t>Temporary</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redirect</a:t>
            </a:r>
            <a:r>
              <a:rPr lang="es-ES" sz="2800" dirty="0">
                <a:latin typeface="Noto Sans" panose="020B0502040504020204" pitchFamily="34" charset="0"/>
                <a:ea typeface="Noto Sans" panose="020B0502040504020204" pitchFamily="34" charset="0"/>
                <a:cs typeface="Noto Sans" panose="020B0502040504020204" pitchFamily="34" charset="0"/>
              </a:rPr>
              <a:t>, 308 </a:t>
            </a:r>
            <a:r>
              <a:rPr lang="es-ES" sz="2800" dirty="0" err="1">
                <a:latin typeface="Noto Sans" panose="020B0502040504020204" pitchFamily="34" charset="0"/>
                <a:ea typeface="Noto Sans" panose="020B0502040504020204" pitchFamily="34" charset="0"/>
                <a:cs typeface="Noto Sans" panose="020B0502040504020204" pitchFamily="34" charset="0"/>
              </a:rPr>
              <a:t>Permanent</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redirect</a:t>
            </a:r>
            <a:r>
              <a:rPr lang="es-ES" sz="2800" dirty="0">
                <a:latin typeface="Noto Sans" panose="020B0502040504020204" pitchFamily="34" charset="0"/>
                <a:ea typeface="Noto Sans" panose="020B0502040504020204" pitchFamily="34" charset="0"/>
                <a:cs typeface="Noto Sans" panose="020B0502040504020204" pitchFamily="34" charset="0"/>
              </a:rPr>
              <a:t>, </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304: </a:t>
            </a:r>
            <a:r>
              <a:rPr lang="es-ES" sz="2800" dirty="0" err="1">
                <a:latin typeface="Noto Sans" panose="020B0502040504020204" pitchFamily="34" charset="0"/>
                <a:ea typeface="Noto Sans" panose="020B0502040504020204" pitchFamily="34" charset="0"/>
                <a:cs typeface="Noto Sans" panose="020B0502040504020204" pitchFamily="34" charset="0"/>
              </a:rPr>
              <a:t>Not</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modified</a:t>
            </a:r>
            <a:r>
              <a:rPr lang="es-ES" sz="2800" dirty="0">
                <a:latin typeface="Noto Sans" panose="020B0502040504020204" pitchFamily="34" charset="0"/>
                <a:ea typeface="Noto Sans" panose="020B0502040504020204" pitchFamily="34" charset="0"/>
                <a:cs typeface="Noto Sans" panose="020B0502040504020204" pitchFamily="34" charset="0"/>
              </a:rPr>
              <a:t>. El recurso no se ha modificado, puede usarse la versión cacheada, si ya la tenía. No incluye cuerpo, solo cabeceras.</a:t>
            </a:r>
          </a:p>
        </p:txBody>
      </p:sp>
    </p:spTree>
    <p:extLst>
      <p:ext uri="{BB962C8B-B14F-4D97-AF65-F5344CB8AC3E}">
        <p14:creationId xmlns:p14="http://schemas.microsoft.com/office/powerpoint/2010/main" val="407264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¿Cómo funciona la web?</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5047536"/>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Lo que normalmente denominamos “la web” es un sistema que permite la transferencia de distintos tipos de información.</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Permite compartir distintos tipos de datos a través de Internet:</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Documentos de hipertexto (HTML)</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Imágenes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Video</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Audio</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Programas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Otros tipos de información</a:t>
            </a:r>
          </a:p>
        </p:txBody>
      </p:sp>
    </p:spTree>
    <p:extLst>
      <p:ext uri="{BB962C8B-B14F-4D97-AF65-F5344CB8AC3E}">
        <p14:creationId xmlns:p14="http://schemas.microsoft.com/office/powerpoint/2010/main" val="134700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Componentes de la web</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6463308"/>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La web funciona apoyándose en una serie de elementos necesarios para que pueda prestar su servicio:</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Servidores: son los servicios (programas) que ponen algún tipo de información a disposición de los usuarios. Servidores web ,más usados: Apache web server, </a:t>
            </a:r>
            <a:r>
              <a:rPr lang="es-ES" sz="2800" dirty="0" err="1">
                <a:latin typeface="Noto Sans" panose="020B0502040504020204" pitchFamily="34" charset="0"/>
                <a:ea typeface="Noto Sans" panose="020B0502040504020204" pitchFamily="34" charset="0"/>
                <a:cs typeface="Noto Sans" panose="020B0502040504020204" pitchFamily="34" charset="0"/>
              </a:rPr>
              <a:t>NGINX</a:t>
            </a:r>
            <a:r>
              <a:rPr lang="es-ES" sz="2800" dirty="0">
                <a:latin typeface="Noto Sans" panose="020B0502040504020204" pitchFamily="34" charset="0"/>
                <a:ea typeface="Noto Sans" panose="020B0502040504020204" pitchFamily="34" charset="0"/>
                <a:cs typeface="Noto Sans" panose="020B0502040504020204" pitchFamily="34" charset="0"/>
              </a:rPr>
              <a:t>, IIS (Windows server).</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Clientes: las herramientas que se utilizan para acceder a esta información publicada por los servidores. Navegadores web: Chrome, Firefox, Edge, Opera, Vivaldi, etc.</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Tecnologías: una serie de lenguajes, protocolos y estándares necesarios para poder orquestar la comunicación entre el cliente y el servidor. HTML, CSS, JavaScript, HTTP, HTTPS, DNS, etc.</a:t>
            </a:r>
          </a:p>
          <a:p>
            <a:pPr>
              <a:spcBef>
                <a:spcPts val="600"/>
              </a:spcBef>
              <a:spcAft>
                <a:spcPts val="600"/>
              </a:spcAft>
            </a:pPr>
            <a:endParaRPr lang="es-ES" sz="2800" dirty="0">
              <a:latin typeface="Noto Sans" panose="020B0502040504020204" pitchFamily="34" charset="0"/>
              <a:ea typeface="Noto Sans" panose="020B0502040504020204" pitchFamily="34" charset="0"/>
              <a:cs typeface="Noto Sans" panose="020B0502040504020204" pitchFamily="34" charset="0"/>
            </a:endParaRPr>
          </a:p>
          <a:p>
            <a:pPr marL="457200" indent="-457200">
              <a:spcBef>
                <a:spcPts val="600"/>
              </a:spcBef>
              <a:spcAft>
                <a:spcPts val="600"/>
              </a:spcAft>
              <a:buFont typeface="Arial" panose="020B0604020202020204" pitchFamily="34" charset="0"/>
              <a:buChar char="•"/>
            </a:pPr>
            <a:endParaRPr lang="es-ES" sz="28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2724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Elementos más relevantes</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5447645"/>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Los elementos más destacables en el funcionamiento de la web son:</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lenguaje HTML. Permite definir la estructura de la información y establecer relaciones entre distintos recursos (páginas, imágenes, vídeos, audio, etc.). Se centra en la semántica, en el significado, no en la forma.</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lenguaje CSS. Permite dar forma (y cierto grado de interactividad) a los elementos definidos en el HTML. Se encarga de definir colores, posición, tamaños y distribución de los contenidos.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lenguaje JavaScript. Permite añadir más interactividad y comportamiento a los documentos HTML.</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protocolo HTTP. Es el que permite la transferencia de contenidos.</a:t>
            </a:r>
          </a:p>
        </p:txBody>
      </p:sp>
    </p:spTree>
    <p:extLst>
      <p:ext uri="{BB962C8B-B14F-4D97-AF65-F5344CB8AC3E}">
        <p14:creationId xmlns:p14="http://schemas.microsoft.com/office/powerpoint/2010/main" val="173665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El protocolo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5324535"/>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Es un protocolo especialmente diseñado para la transferencia de documentos hipermedia, como HTML, pero que se ha extendido con los años para poder transferir cualquier clase de medios.</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El protocolo sigue el paradigma cliente-servidor, en el que:</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servidor está a la espera de recibir conexiones.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cliente inicia la conexión y realiza una petición, en la que solicita ciertos datos (un documento HTML, una imagen, un fichero PDF…).</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Una vez realizada, el cliente espera la respuesta del servidor.</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servidor responde a la petición con los datos solicitados.</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Se cierra la conexión.</a:t>
            </a:r>
          </a:p>
        </p:txBody>
      </p:sp>
    </p:spTree>
    <p:extLst>
      <p:ext uri="{BB962C8B-B14F-4D97-AF65-F5344CB8AC3E}">
        <p14:creationId xmlns:p14="http://schemas.microsoft.com/office/powerpoint/2010/main" val="14675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El protocolo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3" y="4914900"/>
            <a:ext cx="12474003" cy="2554545"/>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Los mensajes del cliente al servidor se denominan peticiones (</a:t>
            </a:r>
            <a:r>
              <a:rPr lang="es-ES" sz="2800" dirty="0" err="1">
                <a:latin typeface="Noto Sans" panose="020B0502040504020204" pitchFamily="34" charset="0"/>
                <a:ea typeface="Noto Sans" panose="020B0502040504020204" pitchFamily="34" charset="0"/>
                <a:cs typeface="Noto Sans" panose="020B0502040504020204" pitchFamily="34" charset="0"/>
              </a:rPr>
              <a:t>request</a:t>
            </a:r>
            <a:r>
              <a:rPr lang="es-ES" sz="2800" dirty="0">
                <a:latin typeface="Noto Sans" panose="020B0502040504020204" pitchFamily="34" charset="0"/>
                <a:ea typeface="Noto Sans" panose="020B0502040504020204" pitchFamily="34" charset="0"/>
                <a:cs typeface="Noto Sans" panose="020B0502040504020204" pitchFamily="34" charset="0"/>
              </a:rPr>
              <a:t>).</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Los mensajes del servidor al cliente se denominan respuestas (response).</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Ambos mensajes son mensajes de texto, con una estructura definida, que se envían en texto plano (sin codificar). En HTTP 2, se codifican como una estructura binaria para ser más eficientes.</a:t>
            </a:r>
          </a:p>
        </p:txBody>
      </p:sp>
      <p:pic>
        <p:nvPicPr>
          <p:cNvPr id="5" name="Imagen 4" descr="Diagrama&#10;&#10;Descripción generada automáticamente">
            <a:extLst>
              <a:ext uri="{FF2B5EF4-FFF2-40B4-BE49-F238E27FC236}">
                <a16:creationId xmlns:a16="http://schemas.microsoft.com/office/drawing/2014/main" id="{A97FFA80-424B-DEE5-B19B-A3B06D9A3DEC}"/>
              </a:ext>
            </a:extLst>
          </p:cNvPr>
          <p:cNvPicPr>
            <a:picLocks noChangeAspect="1"/>
          </p:cNvPicPr>
          <p:nvPr/>
        </p:nvPicPr>
        <p:blipFill rotWithShape="1">
          <a:blip r:embed="rId3">
            <a:extLst>
              <a:ext uri="{28A0092B-C50C-407E-A947-70E740481C1C}">
                <a14:useLocalDpi xmlns:a14="http://schemas.microsoft.com/office/drawing/2010/main" val="0"/>
              </a:ext>
            </a:extLst>
          </a:blip>
          <a:srcRect b="14658"/>
          <a:stretch/>
        </p:blipFill>
        <p:spPr>
          <a:xfrm>
            <a:off x="482884" y="1282727"/>
            <a:ext cx="12474003" cy="3441673"/>
          </a:xfrm>
          <a:prstGeom prst="rect">
            <a:avLst/>
          </a:prstGeom>
        </p:spPr>
      </p:pic>
    </p:spTree>
    <p:extLst>
      <p:ext uri="{BB962C8B-B14F-4D97-AF65-F5344CB8AC3E}">
        <p14:creationId xmlns:p14="http://schemas.microsoft.com/office/powerpoint/2010/main" val="380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Estructura de una petición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5" y="1282728"/>
            <a:ext cx="12474003" cy="6063198"/>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Es un mensaje de texto que el cliente envía al servidor. Consta de:</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Línea de inicio. Una línea con tres elementos separados por espacios:</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método HTTP. Veremos los métodos más adelante.</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El recurso solicitado, la página, fichero u otro recurso que se pide.</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La versión de HTTP que se está usando para formar el mensaje.</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Cabeceras. Una línea por cabecera, terminadas con una línea en blanco. Cada línea de cabecera tiene dos partes separadas por “:”:</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Nombre de la cabecera (User-</a:t>
            </a:r>
            <a:r>
              <a:rPr lang="es-ES" sz="2800" dirty="0" err="1">
                <a:latin typeface="Noto Sans" panose="020B0502040504020204" pitchFamily="34" charset="0"/>
                <a:ea typeface="Noto Sans" panose="020B0502040504020204" pitchFamily="34" charset="0"/>
                <a:cs typeface="Noto Sans" panose="020B0502040504020204" pitchFamily="34" charset="0"/>
              </a:rPr>
              <a:t>Agent</a:t>
            </a:r>
            <a:r>
              <a:rPr lang="es-ES" sz="2800" dirty="0">
                <a:latin typeface="Noto Sans" panose="020B0502040504020204" pitchFamily="34" charset="0"/>
                <a:ea typeface="Noto Sans" panose="020B0502040504020204" pitchFamily="34" charset="0"/>
                <a:cs typeface="Noto Sans" panose="020B0502040504020204" pitchFamily="34" charset="0"/>
              </a:rPr>
              <a:t>, </a:t>
            </a:r>
            <a:r>
              <a:rPr lang="es-ES" sz="2800" dirty="0" err="1">
                <a:latin typeface="Noto Sans" panose="020B0502040504020204" pitchFamily="34" charset="0"/>
                <a:ea typeface="Noto Sans" panose="020B0502040504020204" pitchFamily="34" charset="0"/>
                <a:cs typeface="Noto Sans" panose="020B0502040504020204" pitchFamily="34" charset="0"/>
              </a:rPr>
              <a:t>Accept</a:t>
            </a:r>
            <a:r>
              <a:rPr lang="es-ES" sz="2800" dirty="0">
                <a:latin typeface="Noto Sans" panose="020B0502040504020204" pitchFamily="34" charset="0"/>
                <a:ea typeface="Noto Sans" panose="020B0502040504020204" pitchFamily="34" charset="0"/>
                <a:cs typeface="Noto Sans" panose="020B0502040504020204" pitchFamily="34" charset="0"/>
              </a:rPr>
              <a:t>, Content-</a:t>
            </a:r>
            <a:r>
              <a:rPr lang="es-ES" sz="2800" dirty="0" err="1">
                <a:latin typeface="Noto Sans" panose="020B0502040504020204" pitchFamily="34" charset="0"/>
                <a:ea typeface="Noto Sans" panose="020B0502040504020204" pitchFamily="34" charset="0"/>
                <a:cs typeface="Noto Sans" panose="020B0502040504020204" pitchFamily="34" charset="0"/>
              </a:rPr>
              <a:t>Length</a:t>
            </a:r>
            <a:r>
              <a:rPr lang="es-ES" sz="2800" dirty="0">
                <a:latin typeface="Noto Sans" panose="020B0502040504020204" pitchFamily="34" charset="0"/>
                <a:ea typeface="Noto Sans" panose="020B0502040504020204" pitchFamily="34" charset="0"/>
                <a:cs typeface="Noto Sans" panose="020B0502040504020204" pitchFamily="34" charset="0"/>
              </a:rPr>
              <a:t>, etc.)</a:t>
            </a:r>
          </a:p>
          <a:p>
            <a:pPr marL="914400" lvl="1"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Valor de la cabecera.</a:t>
            </a:r>
          </a:p>
          <a:p>
            <a:pPr marL="457200" indent="-457200">
              <a:spcBef>
                <a:spcPts val="600"/>
              </a:spcBef>
              <a:spcAft>
                <a:spcPts val="600"/>
              </a:spcAft>
              <a:buFont typeface="Arial" panose="020B0604020202020204" pitchFamily="34" charset="0"/>
              <a:buChar char="•"/>
            </a:pPr>
            <a:r>
              <a:rPr lang="es-ES" sz="2800" dirty="0">
                <a:latin typeface="Noto Sans" panose="020B0502040504020204" pitchFamily="34" charset="0"/>
                <a:ea typeface="Noto Sans" panose="020B0502040504020204" pitchFamily="34" charset="0"/>
                <a:cs typeface="Noto Sans" panose="020B0502040504020204" pitchFamily="34" charset="0"/>
              </a:rPr>
              <a:t>Cuerpo. Datos enviados al servidor. Las cabeceras Content-</a:t>
            </a:r>
            <a:r>
              <a:rPr lang="es-ES" sz="2800" dirty="0" err="1">
                <a:latin typeface="Noto Sans" panose="020B0502040504020204" pitchFamily="34" charset="0"/>
                <a:ea typeface="Noto Sans" panose="020B0502040504020204" pitchFamily="34" charset="0"/>
                <a:cs typeface="Noto Sans" panose="020B0502040504020204" pitchFamily="34" charset="0"/>
              </a:rPr>
              <a:t>Type</a:t>
            </a:r>
            <a:r>
              <a:rPr lang="es-ES" sz="2800" dirty="0">
                <a:latin typeface="Noto Sans" panose="020B0502040504020204" pitchFamily="34" charset="0"/>
                <a:ea typeface="Noto Sans" panose="020B0502040504020204" pitchFamily="34" charset="0"/>
                <a:cs typeface="Noto Sans" panose="020B0502040504020204" pitchFamily="34" charset="0"/>
              </a:rPr>
              <a:t> y Content-</a:t>
            </a:r>
            <a:r>
              <a:rPr lang="es-ES" sz="2800" dirty="0" err="1">
                <a:latin typeface="Noto Sans" panose="020B0502040504020204" pitchFamily="34" charset="0"/>
                <a:ea typeface="Noto Sans" panose="020B0502040504020204" pitchFamily="34" charset="0"/>
                <a:cs typeface="Noto Sans" panose="020B0502040504020204" pitchFamily="34" charset="0"/>
              </a:rPr>
              <a:t>Length</a:t>
            </a:r>
            <a:r>
              <a:rPr lang="es-ES" sz="2800" dirty="0">
                <a:latin typeface="Noto Sans" panose="020B0502040504020204" pitchFamily="34" charset="0"/>
                <a:ea typeface="Noto Sans" panose="020B0502040504020204" pitchFamily="34" charset="0"/>
                <a:cs typeface="Noto Sans" panose="020B0502040504020204" pitchFamily="34" charset="0"/>
              </a:rPr>
              <a:t> indican tipo de datos, y su tamaño.</a:t>
            </a:r>
          </a:p>
        </p:txBody>
      </p:sp>
    </p:spTree>
    <p:extLst>
      <p:ext uri="{BB962C8B-B14F-4D97-AF65-F5344CB8AC3E}">
        <p14:creationId xmlns:p14="http://schemas.microsoft.com/office/powerpoint/2010/main" val="193304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Ejemplos de peticiones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3" y="4085578"/>
            <a:ext cx="12474003" cy="2893100"/>
          </a:xfrm>
          <a:prstGeom prst="rect">
            <a:avLst/>
          </a:prstGeom>
          <a:noFill/>
        </p:spPr>
        <p:txBody>
          <a:bodyPr wrap="square" rtlCol="0">
            <a:spAutoFit/>
          </a:bodyPr>
          <a:lstStyle/>
          <a:p>
            <a:pPr>
              <a:spcBef>
                <a:spcPts val="600"/>
              </a:spcBef>
              <a:spcAft>
                <a:spcPts val="600"/>
              </a:spcAft>
            </a:pP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GET</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 HTTP/1.1</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Host: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www.nginx.com</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Connection</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keep-alive</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Upgrade-Insecure-Requests</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1</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Accept:text</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html</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Accept-Encoding</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gzip</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deflate</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Accept-Language</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es-ES,es;q</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0.9,en;q</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=0.8</a:t>
            </a:r>
          </a:p>
        </p:txBody>
      </p:sp>
      <p:sp>
        <p:nvSpPr>
          <p:cNvPr id="4" name="CuadroTexto 3">
            <a:extLst>
              <a:ext uri="{FF2B5EF4-FFF2-40B4-BE49-F238E27FC236}">
                <a16:creationId xmlns:a16="http://schemas.microsoft.com/office/drawing/2014/main" id="{B6FA8EE2-6BBB-BE33-8D76-BA751EB54B92}"/>
              </a:ext>
            </a:extLst>
          </p:cNvPr>
          <p:cNvSpPr txBox="1"/>
          <p:nvPr/>
        </p:nvSpPr>
        <p:spPr>
          <a:xfrm>
            <a:off x="482884" y="1282728"/>
            <a:ext cx="12474003" cy="2708434"/>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Petición que pide la página inicial del sitio web </a:t>
            </a:r>
            <a:r>
              <a:rPr lang="es-ES" sz="2800" dirty="0" err="1">
                <a:latin typeface="Noto Sans" panose="020B0502040504020204" pitchFamily="34" charset="0"/>
                <a:ea typeface="Noto Sans" panose="020B0502040504020204" pitchFamily="34" charset="0"/>
                <a:cs typeface="Noto Sans" panose="020B0502040504020204" pitchFamily="34" charset="0"/>
              </a:rPr>
              <a:t>www.nginx.com</a:t>
            </a:r>
            <a:r>
              <a:rPr lang="es-ES" sz="2800" dirty="0">
                <a:latin typeface="Noto Sans" panose="020B0502040504020204" pitchFamily="34" charset="0"/>
                <a:ea typeface="Noto Sans" panose="020B0502040504020204" pitchFamily="34" charset="0"/>
                <a:cs typeface="Noto Sans" panose="020B0502040504020204" pitchFamily="34" charset="0"/>
              </a:rPr>
              <a:t>. </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En la primera línea se ve el método (</a:t>
            </a:r>
            <a:r>
              <a:rPr lang="es-ES" sz="2800" dirty="0" err="1">
                <a:latin typeface="Noto Sans" panose="020B0502040504020204" pitchFamily="34" charset="0"/>
                <a:ea typeface="Noto Sans" panose="020B0502040504020204" pitchFamily="34" charset="0"/>
                <a:cs typeface="Noto Sans" panose="020B0502040504020204" pitchFamily="34" charset="0"/>
              </a:rPr>
              <a:t>get</a:t>
            </a:r>
            <a:r>
              <a:rPr lang="es-ES" sz="2800" dirty="0">
                <a:latin typeface="Noto Sans" panose="020B0502040504020204" pitchFamily="34" charset="0"/>
                <a:ea typeface="Noto Sans" panose="020B0502040504020204" pitchFamily="34" charset="0"/>
                <a:cs typeface="Noto Sans" panose="020B0502040504020204" pitchFamily="34" charset="0"/>
              </a:rPr>
              <a:t>), el recurso solicitado (/) y la versión del protocolo HTTP (HTTP/1.1)</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El resto de las líneas son cabeceras para dar más información al servidor. </a:t>
            </a:r>
          </a:p>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Esta petición no tiene cuerpo.</a:t>
            </a:r>
          </a:p>
        </p:txBody>
      </p:sp>
    </p:spTree>
    <p:extLst>
      <p:ext uri="{BB962C8B-B14F-4D97-AF65-F5344CB8AC3E}">
        <p14:creationId xmlns:p14="http://schemas.microsoft.com/office/powerpoint/2010/main" val="140656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0E935-8E6E-46F4-BB91-D00D77264DB8}"/>
              </a:ext>
            </a:extLst>
          </p:cNvPr>
          <p:cNvSpPr txBox="1">
            <a:spLocks noGrp="1"/>
          </p:cNvSpPr>
          <p:nvPr>
            <p:ph type="title" idx="4294967295"/>
          </p:nvPr>
        </p:nvSpPr>
        <p:spPr>
          <a:xfrm>
            <a:off x="482886" y="580997"/>
            <a:ext cx="12534471" cy="701731"/>
          </a:xfrm>
        </p:spPr>
        <p:txBody>
          <a:bodyPr vert="horz" wrap="square">
            <a:spAutoFit/>
          </a:bodyPr>
          <a:lstStyle/>
          <a:p>
            <a:pPr lvl="0"/>
            <a:r>
              <a:rPr lang="es-ES" sz="4400" b="1" dirty="0">
                <a:latin typeface="Noto Sans" panose="020B0502040504020204" pitchFamily="34" charset="0"/>
                <a:ea typeface="Noto Sans" panose="020B0502040504020204" pitchFamily="34" charset="0"/>
                <a:cs typeface="Noto Sans" panose="020B0502040504020204" pitchFamily="34" charset="0"/>
              </a:rPr>
              <a:t>Ejemplos de peticiones HTTP</a:t>
            </a:r>
          </a:p>
        </p:txBody>
      </p:sp>
      <p:sp>
        <p:nvSpPr>
          <p:cNvPr id="2" name="CuadroTexto 1">
            <a:extLst>
              <a:ext uri="{FF2B5EF4-FFF2-40B4-BE49-F238E27FC236}">
                <a16:creationId xmlns:a16="http://schemas.microsoft.com/office/drawing/2014/main" id="{C63180D3-452E-0E45-8E43-2DF93A2491DB}"/>
              </a:ext>
            </a:extLst>
          </p:cNvPr>
          <p:cNvSpPr txBox="1"/>
          <p:nvPr/>
        </p:nvSpPr>
        <p:spPr>
          <a:xfrm>
            <a:off x="482883" y="3495028"/>
            <a:ext cx="12474003" cy="3293209"/>
          </a:xfrm>
          <a:prstGeom prst="rect">
            <a:avLst/>
          </a:prstGeom>
          <a:noFill/>
        </p:spPr>
        <p:txBody>
          <a:bodyPr wrap="square" rtlCol="0">
            <a:spAutoFit/>
          </a:bodyPr>
          <a:lstStyle/>
          <a:p>
            <a:pPr>
              <a:spcBef>
                <a:spcPts val="600"/>
              </a:spcBef>
              <a:spcAft>
                <a:spcPts val="600"/>
              </a:spcAft>
            </a:pP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POST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login</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HTTP/1.1</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Host: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www.pruebas.com</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Connection</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keep-alive</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Accept:text</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html</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Accept-Encoding</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gzip</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deflate</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Accept-Language</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 </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es-ES,es;q</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0.9,en;q</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=0.8</a:t>
            </a: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b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b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username</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prueba-usuario&amp;password</a:t>
            </a:r>
            <a:r>
              <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=prueba-</a:t>
            </a:r>
            <a:r>
              <a:rPr lang="es-ES" sz="2600" dirty="0" err="1">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rPr>
              <a:t>password</a:t>
            </a:r>
            <a:endParaRPr lang="es-ES" sz="2600" dirty="0">
              <a:solidFill>
                <a:schemeClr val="accent1">
                  <a:lumMod val="75000"/>
                </a:schemeClr>
              </a:solidFill>
              <a:latin typeface="Consolas" panose="020B0609020204030204" pitchFamily="49" charset="0"/>
              <a:ea typeface="Noto Sans" panose="020B0502040504020204" pitchFamily="34" charset="0"/>
              <a:cs typeface="Noto Sans" panose="020B0502040504020204" pitchFamily="34" charset="0"/>
            </a:endParaRPr>
          </a:p>
        </p:txBody>
      </p:sp>
      <p:sp>
        <p:nvSpPr>
          <p:cNvPr id="4" name="CuadroTexto 3">
            <a:extLst>
              <a:ext uri="{FF2B5EF4-FFF2-40B4-BE49-F238E27FC236}">
                <a16:creationId xmlns:a16="http://schemas.microsoft.com/office/drawing/2014/main" id="{B6FA8EE2-6BBB-BE33-8D76-BA751EB54B92}"/>
              </a:ext>
            </a:extLst>
          </p:cNvPr>
          <p:cNvSpPr txBox="1"/>
          <p:nvPr/>
        </p:nvSpPr>
        <p:spPr>
          <a:xfrm>
            <a:off x="482884" y="1282728"/>
            <a:ext cx="12474003" cy="1815882"/>
          </a:xfrm>
          <a:prstGeom prst="rect">
            <a:avLst/>
          </a:prstGeom>
          <a:noFill/>
        </p:spPr>
        <p:txBody>
          <a:bodyPr wrap="square" rtlCol="0">
            <a:spAutoFit/>
          </a:bodyPr>
          <a:lstStyle/>
          <a:p>
            <a:pPr>
              <a:spcBef>
                <a:spcPts val="600"/>
              </a:spcBef>
              <a:spcAft>
                <a:spcPts val="600"/>
              </a:spcAft>
            </a:pPr>
            <a:r>
              <a:rPr lang="es-ES" sz="2800" dirty="0">
                <a:latin typeface="Noto Sans" panose="020B0502040504020204" pitchFamily="34" charset="0"/>
                <a:ea typeface="Noto Sans" panose="020B0502040504020204" pitchFamily="34" charset="0"/>
                <a:cs typeface="Noto Sans" panose="020B0502040504020204" pitchFamily="34" charset="0"/>
              </a:rPr>
              <a:t>Petición que envía un formulario a una página de </a:t>
            </a:r>
            <a:r>
              <a:rPr lang="es-ES" sz="2800" dirty="0" err="1">
                <a:latin typeface="Noto Sans" panose="020B0502040504020204" pitchFamily="34" charset="0"/>
                <a:ea typeface="Noto Sans" panose="020B0502040504020204" pitchFamily="34" charset="0"/>
                <a:cs typeface="Noto Sans" panose="020B0502040504020204" pitchFamily="34" charset="0"/>
              </a:rPr>
              <a:t>login</a:t>
            </a:r>
            <a:r>
              <a:rPr lang="es-ES" sz="2800" dirty="0">
                <a:latin typeface="Noto Sans" panose="020B0502040504020204" pitchFamily="34" charset="0"/>
                <a:ea typeface="Noto Sans" panose="020B0502040504020204" pitchFamily="34" charset="0"/>
                <a:cs typeface="Noto Sans" panose="020B0502040504020204" pitchFamily="34" charset="0"/>
              </a:rPr>
              <a:t> en el servidor </a:t>
            </a:r>
            <a:r>
              <a:rPr lang="es-ES" sz="2800" dirty="0" err="1">
                <a:latin typeface="Noto Sans" panose="020B0502040504020204" pitchFamily="34" charset="0"/>
                <a:ea typeface="Noto Sans" panose="020B0502040504020204" pitchFamily="34" charset="0"/>
                <a:cs typeface="Noto Sans" panose="020B0502040504020204" pitchFamily="34" charset="0"/>
              </a:rPr>
              <a:t>www.pruebas.com</a:t>
            </a:r>
            <a:r>
              <a:rPr lang="es-ES" sz="2800" dirty="0">
                <a:latin typeface="Noto Sans" panose="020B0502040504020204" pitchFamily="34" charset="0"/>
                <a:ea typeface="Noto Sans" panose="020B0502040504020204" pitchFamily="34" charset="0"/>
                <a:cs typeface="Noto Sans" panose="020B0502040504020204" pitchFamily="34" charset="0"/>
              </a:rPr>
              <a:t>. Esta petición tiene un cuerpo que incluye las credenciales enviadas para validar. El cuerpo se separa de las cabeceras por una línea vacía.</a:t>
            </a:r>
          </a:p>
        </p:txBody>
      </p:sp>
    </p:spTree>
    <p:extLst>
      <p:ext uri="{BB962C8B-B14F-4D97-AF65-F5344CB8AC3E}">
        <p14:creationId xmlns:p14="http://schemas.microsoft.com/office/powerpoint/2010/main" val="42253894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TotalTime>
  <Words>1703</Words>
  <Application>Microsoft Office PowerPoint</Application>
  <PresentationFormat>Personalizado</PresentationFormat>
  <Paragraphs>124</Paragraphs>
  <Slides>16</Slides>
  <Notes>16</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16</vt:i4>
      </vt:variant>
    </vt:vector>
  </HeadingPairs>
  <TitlesOfParts>
    <vt:vector size="24" baseType="lpstr">
      <vt:lpstr>Arial</vt:lpstr>
      <vt:lpstr>Calibri</vt:lpstr>
      <vt:lpstr>Calibri Light</vt:lpstr>
      <vt:lpstr>Consolas</vt:lpstr>
      <vt:lpstr>Liberation Sans</vt:lpstr>
      <vt:lpstr>Noto Sans</vt:lpstr>
      <vt:lpstr>Tema de Office</vt:lpstr>
      <vt:lpstr>1_Tema de Office</vt:lpstr>
      <vt:lpstr>UT02 – HTML 7 – Protocolo HTTP</vt:lpstr>
      <vt:lpstr>¿Cómo funciona la web?</vt:lpstr>
      <vt:lpstr>Componentes de la web</vt:lpstr>
      <vt:lpstr>Elementos más relevantes</vt:lpstr>
      <vt:lpstr>El protocolo HTTP</vt:lpstr>
      <vt:lpstr>El protocolo HTTP</vt:lpstr>
      <vt:lpstr>Estructura de una petición HTTP</vt:lpstr>
      <vt:lpstr>Ejemplos de peticiones HTTP</vt:lpstr>
      <vt:lpstr>Ejemplos de peticiones HTTP</vt:lpstr>
      <vt:lpstr>Estructura de una respuesta HTTP</vt:lpstr>
      <vt:lpstr>Ejemplos de respuestas HTTP</vt:lpstr>
      <vt:lpstr>Ejemplos de respuestas HTTP</vt:lpstr>
      <vt:lpstr>URL</vt:lpstr>
      <vt:lpstr>Métodos HTTP</vt:lpstr>
      <vt:lpstr>Códigos de respuesta HTTP</vt:lpstr>
      <vt:lpstr>Ejemplos de códigos HTTP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Familia López Lamela</dc:creator>
  <cp:lastModifiedBy>Familia López Lamela</cp:lastModifiedBy>
  <cp:revision>62</cp:revision>
  <dcterms:created xsi:type="dcterms:W3CDTF">2020-03-19T01:13:35Z</dcterms:created>
  <dcterms:modified xsi:type="dcterms:W3CDTF">2023-10-27T05:43:34Z</dcterms:modified>
</cp:coreProperties>
</file>