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343977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92" y="78"/>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3B74DF7-E64D-441E-A1FE-BA58F3FBE691}"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sldNum" idx="10"/>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19A00BB6-1805-4BF7-9182-F420BAAB72B9}" type="slidenum">
              <a:rPr lang="es-ES" sz="1400" b="0" strike="noStrike" spc="-1">
                <a:latin typeface="Noto Sans"/>
                <a:ea typeface="DejaVu Sans"/>
              </a:rPr>
              <a:t>1</a:t>
            </a:fld>
            <a:endParaRPr lang="en-US" sz="1400" b="0" strike="noStrike" spc="-1">
              <a:latin typeface="Times New Roman"/>
            </a:endParaRPr>
          </a:p>
        </p:txBody>
      </p:sp>
      <p:sp>
        <p:nvSpPr>
          <p:cNvPr id="135" name="PlaceHolder 2"/>
          <p:cNvSpPr>
            <a:spLocks noGrp="1" noRot="1" noChangeAspect="1"/>
          </p:cNvSpPr>
          <p:nvPr>
            <p:ph type="sldImg"/>
          </p:nvPr>
        </p:nvSpPr>
        <p:spPr>
          <a:xfrm>
            <a:off x="215900" y="812800"/>
            <a:ext cx="7126288" cy="4008438"/>
          </a:xfrm>
          <a:prstGeom prst="rect">
            <a:avLst/>
          </a:prstGeom>
          <a:ln w="0">
            <a:noFill/>
          </a:ln>
        </p:spPr>
      </p:sp>
      <p:sp>
        <p:nvSpPr>
          <p:cNvPr id="136"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sldNum" idx="19"/>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1AD44843-4878-42D4-AC0B-757154296162}" type="slidenum">
              <a:rPr lang="es-ES" sz="1400" b="0" strike="noStrike" spc="-1">
                <a:latin typeface="Noto Sans"/>
                <a:ea typeface="DejaVu Sans"/>
              </a:rPr>
              <a:t>10</a:t>
            </a:fld>
            <a:endParaRPr lang="en-US" sz="1400" b="0" strike="noStrike" spc="-1">
              <a:latin typeface="Times New Roman"/>
            </a:endParaRPr>
          </a:p>
        </p:txBody>
      </p:sp>
      <p:sp>
        <p:nvSpPr>
          <p:cNvPr id="162" name="PlaceHolder 2"/>
          <p:cNvSpPr>
            <a:spLocks noGrp="1" noRot="1" noChangeAspect="1"/>
          </p:cNvSpPr>
          <p:nvPr>
            <p:ph type="sldImg"/>
          </p:nvPr>
        </p:nvSpPr>
        <p:spPr>
          <a:xfrm>
            <a:off x="216000" y="812880"/>
            <a:ext cx="7125840" cy="4008240"/>
          </a:xfrm>
          <a:prstGeom prst="rect">
            <a:avLst/>
          </a:prstGeom>
          <a:ln w="0">
            <a:noFill/>
          </a:ln>
        </p:spPr>
      </p:sp>
      <p:sp>
        <p:nvSpPr>
          <p:cNvPr id="163"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sldNum" idx="20"/>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9B7C3904-77A5-446D-BBC0-23926ACEE6CE}" type="slidenum">
              <a:rPr lang="es-ES" sz="1400" b="0" strike="noStrike" spc="-1">
                <a:latin typeface="Noto Sans"/>
                <a:ea typeface="DejaVu Sans"/>
              </a:rPr>
              <a:t>11</a:t>
            </a:fld>
            <a:endParaRPr lang="en-US" sz="1400" b="0" strike="noStrike" spc="-1">
              <a:latin typeface="Times New Roman"/>
            </a:endParaRPr>
          </a:p>
        </p:txBody>
      </p:sp>
      <p:sp>
        <p:nvSpPr>
          <p:cNvPr id="165" name="PlaceHolder 2"/>
          <p:cNvSpPr>
            <a:spLocks noGrp="1" noRot="1" noChangeAspect="1"/>
          </p:cNvSpPr>
          <p:nvPr>
            <p:ph type="sldImg"/>
          </p:nvPr>
        </p:nvSpPr>
        <p:spPr>
          <a:xfrm>
            <a:off x="215900" y="812800"/>
            <a:ext cx="7126288" cy="4008438"/>
          </a:xfrm>
          <a:prstGeom prst="rect">
            <a:avLst/>
          </a:prstGeom>
          <a:ln w="0">
            <a:noFill/>
          </a:ln>
        </p:spPr>
      </p:sp>
      <p:sp>
        <p:nvSpPr>
          <p:cNvPr id="166"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sldNum" idx="2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CA4FE3C9-102D-4F27-8B28-8D9DD961021C}" type="slidenum">
              <a:rPr lang="es-ES" sz="1400" b="0" strike="noStrike" spc="-1">
                <a:latin typeface="Noto Sans"/>
                <a:ea typeface="DejaVu Sans"/>
              </a:rPr>
              <a:t>12</a:t>
            </a:fld>
            <a:endParaRPr lang="en-US" sz="1400" b="0" strike="noStrike" spc="-1">
              <a:latin typeface="Times New Roman"/>
            </a:endParaRPr>
          </a:p>
        </p:txBody>
      </p:sp>
      <p:sp>
        <p:nvSpPr>
          <p:cNvPr id="168" name="PlaceHolder 2"/>
          <p:cNvSpPr>
            <a:spLocks noGrp="1" noRot="1" noChangeAspect="1"/>
          </p:cNvSpPr>
          <p:nvPr>
            <p:ph type="sldImg"/>
          </p:nvPr>
        </p:nvSpPr>
        <p:spPr>
          <a:xfrm>
            <a:off x="216000" y="812880"/>
            <a:ext cx="7125840" cy="4008240"/>
          </a:xfrm>
          <a:prstGeom prst="rect">
            <a:avLst/>
          </a:prstGeom>
          <a:ln w="0">
            <a:noFill/>
          </a:ln>
        </p:spPr>
      </p:sp>
      <p:sp>
        <p:nvSpPr>
          <p:cNvPr id="16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sldNum" idx="22"/>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09933A31-A76F-4929-BDE2-E1AD0AD5956D}" type="slidenum">
              <a:rPr lang="es-ES" sz="1400" b="0" strike="noStrike" spc="-1">
                <a:latin typeface="Noto Sans"/>
                <a:ea typeface="DejaVu Sans"/>
              </a:rPr>
              <a:t>13</a:t>
            </a:fld>
            <a:endParaRPr lang="en-US" sz="1400" b="0" strike="noStrike" spc="-1">
              <a:latin typeface="Times New Roman"/>
            </a:endParaRPr>
          </a:p>
        </p:txBody>
      </p:sp>
      <p:sp>
        <p:nvSpPr>
          <p:cNvPr id="171" name="PlaceHolder 2"/>
          <p:cNvSpPr>
            <a:spLocks noGrp="1" noRot="1" noChangeAspect="1"/>
          </p:cNvSpPr>
          <p:nvPr>
            <p:ph type="sldImg"/>
          </p:nvPr>
        </p:nvSpPr>
        <p:spPr>
          <a:xfrm>
            <a:off x="216000" y="812880"/>
            <a:ext cx="7125840" cy="4008240"/>
          </a:xfrm>
          <a:prstGeom prst="rect">
            <a:avLst/>
          </a:prstGeom>
          <a:ln w="0">
            <a:noFill/>
          </a:ln>
        </p:spPr>
      </p:sp>
      <p:sp>
        <p:nvSpPr>
          <p:cNvPr id="172"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sldNum" idx="23"/>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253C8138-0886-4BC0-9B2B-B00B4BDC0F4E}" type="slidenum">
              <a:rPr lang="es-ES" sz="1400" b="0" strike="noStrike" spc="-1">
                <a:latin typeface="Noto Sans"/>
                <a:ea typeface="DejaVu Sans"/>
              </a:rPr>
              <a:t>14</a:t>
            </a:fld>
            <a:endParaRPr lang="en-US" sz="1400" b="0" strike="noStrike" spc="-1">
              <a:latin typeface="Times New Roman"/>
            </a:endParaRPr>
          </a:p>
        </p:txBody>
      </p:sp>
      <p:sp>
        <p:nvSpPr>
          <p:cNvPr id="174" name="PlaceHolder 2"/>
          <p:cNvSpPr>
            <a:spLocks noGrp="1" noRot="1" noChangeAspect="1"/>
          </p:cNvSpPr>
          <p:nvPr>
            <p:ph type="sldImg"/>
          </p:nvPr>
        </p:nvSpPr>
        <p:spPr>
          <a:xfrm>
            <a:off x="216000" y="812880"/>
            <a:ext cx="7125840" cy="4008240"/>
          </a:xfrm>
          <a:prstGeom prst="rect">
            <a:avLst/>
          </a:prstGeom>
          <a:ln w="0">
            <a:noFill/>
          </a:ln>
        </p:spPr>
      </p:sp>
      <p:sp>
        <p:nvSpPr>
          <p:cNvPr id="175"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sldNum" idx="24"/>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C282E5CF-2E5C-48FB-B091-31E20216EE64}" type="slidenum">
              <a:rPr lang="es-ES" sz="1400" b="0" strike="noStrike" spc="-1">
                <a:latin typeface="Noto Sans"/>
                <a:ea typeface="DejaVu Sans"/>
              </a:rPr>
              <a:t>15</a:t>
            </a:fld>
            <a:endParaRPr lang="en-US" sz="1400" b="0" strike="noStrike" spc="-1">
              <a:latin typeface="Times New Roman"/>
            </a:endParaRPr>
          </a:p>
        </p:txBody>
      </p:sp>
      <p:sp>
        <p:nvSpPr>
          <p:cNvPr id="177" name="PlaceHolder 2"/>
          <p:cNvSpPr>
            <a:spLocks noGrp="1" noRot="1" noChangeAspect="1"/>
          </p:cNvSpPr>
          <p:nvPr>
            <p:ph type="sldImg"/>
          </p:nvPr>
        </p:nvSpPr>
        <p:spPr>
          <a:xfrm>
            <a:off x="216000" y="812880"/>
            <a:ext cx="7125840" cy="4008240"/>
          </a:xfrm>
          <a:prstGeom prst="rect">
            <a:avLst/>
          </a:prstGeom>
          <a:ln w="0">
            <a:noFill/>
          </a:ln>
        </p:spPr>
      </p:sp>
      <p:sp>
        <p:nvSpPr>
          <p:cNvPr id="178"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sldNum" idx="25"/>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8598422-5BCE-4E7F-8619-5492ADCAB11B}" type="slidenum">
              <a:rPr lang="es-ES" sz="1400" b="0" strike="noStrike" spc="-1">
                <a:latin typeface="Noto Sans"/>
                <a:ea typeface="DejaVu Sans"/>
              </a:rPr>
              <a:t>16</a:t>
            </a:fld>
            <a:endParaRPr lang="en-US" sz="1400" b="0" strike="noStrike" spc="-1">
              <a:latin typeface="Times New Roman"/>
            </a:endParaRPr>
          </a:p>
        </p:txBody>
      </p:sp>
      <p:sp>
        <p:nvSpPr>
          <p:cNvPr id="180" name="PlaceHolder 2"/>
          <p:cNvSpPr>
            <a:spLocks noGrp="1" noRot="1" noChangeAspect="1"/>
          </p:cNvSpPr>
          <p:nvPr>
            <p:ph type="sldImg"/>
          </p:nvPr>
        </p:nvSpPr>
        <p:spPr>
          <a:xfrm>
            <a:off x="216000" y="812880"/>
            <a:ext cx="7125840" cy="4008240"/>
          </a:xfrm>
          <a:prstGeom prst="rect">
            <a:avLst/>
          </a:prstGeom>
          <a:ln w="0">
            <a:noFill/>
          </a:ln>
        </p:spPr>
      </p:sp>
      <p:sp>
        <p:nvSpPr>
          <p:cNvPr id="181"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sldNum" idx="26"/>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EADA2AA7-422B-49BF-B3E7-AD9C87C10ED8}" type="slidenum">
              <a:rPr lang="es-ES" sz="1400" b="0" strike="noStrike" spc="-1">
                <a:latin typeface="Noto Sans"/>
                <a:ea typeface="DejaVu Sans"/>
              </a:rPr>
              <a:t>17</a:t>
            </a:fld>
            <a:endParaRPr lang="en-US" sz="1400" b="0" strike="noStrike" spc="-1">
              <a:latin typeface="Times New Roman"/>
            </a:endParaRPr>
          </a:p>
        </p:txBody>
      </p:sp>
      <p:sp>
        <p:nvSpPr>
          <p:cNvPr id="183" name="PlaceHolder 2"/>
          <p:cNvSpPr>
            <a:spLocks noGrp="1" noRot="1" noChangeAspect="1"/>
          </p:cNvSpPr>
          <p:nvPr>
            <p:ph type="sldImg"/>
          </p:nvPr>
        </p:nvSpPr>
        <p:spPr>
          <a:xfrm>
            <a:off x="216000" y="812880"/>
            <a:ext cx="7125840" cy="4008240"/>
          </a:xfrm>
          <a:prstGeom prst="rect">
            <a:avLst/>
          </a:prstGeom>
          <a:ln w="0">
            <a:noFill/>
          </a:ln>
        </p:spPr>
      </p:sp>
      <p:sp>
        <p:nvSpPr>
          <p:cNvPr id="184"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sldNum" idx="27"/>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EEDEE4D5-790C-4395-AF35-7D504FA5A28B}" type="slidenum">
              <a:rPr lang="es-ES" sz="1400" b="0" strike="noStrike" spc="-1">
                <a:latin typeface="Noto Sans"/>
                <a:ea typeface="DejaVu Sans"/>
              </a:rPr>
              <a:t>18</a:t>
            </a:fld>
            <a:endParaRPr lang="en-US" sz="1400" b="0" strike="noStrike" spc="-1">
              <a:latin typeface="Times New Roman"/>
            </a:endParaRPr>
          </a:p>
        </p:txBody>
      </p:sp>
      <p:sp>
        <p:nvSpPr>
          <p:cNvPr id="186" name="PlaceHolder 2"/>
          <p:cNvSpPr>
            <a:spLocks noGrp="1" noRot="1" noChangeAspect="1"/>
          </p:cNvSpPr>
          <p:nvPr>
            <p:ph type="sldImg"/>
          </p:nvPr>
        </p:nvSpPr>
        <p:spPr>
          <a:xfrm>
            <a:off x="216000" y="812880"/>
            <a:ext cx="7125840" cy="4008240"/>
          </a:xfrm>
          <a:prstGeom prst="rect">
            <a:avLst/>
          </a:prstGeom>
          <a:ln w="0">
            <a:noFill/>
          </a:ln>
        </p:spPr>
      </p:sp>
      <p:sp>
        <p:nvSpPr>
          <p:cNvPr id="187"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sldNum" idx="28"/>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B4C276B5-17E4-46A7-955B-79B3C22A3CCB}" type="slidenum">
              <a:rPr lang="es-ES" sz="1400" b="0" strike="noStrike" spc="-1">
                <a:latin typeface="Noto Sans"/>
                <a:ea typeface="DejaVu Sans"/>
              </a:rPr>
              <a:t>19</a:t>
            </a:fld>
            <a:endParaRPr lang="en-US" sz="1400" b="0" strike="noStrike" spc="-1">
              <a:latin typeface="Times New Roman"/>
            </a:endParaRPr>
          </a:p>
        </p:txBody>
      </p:sp>
      <p:sp>
        <p:nvSpPr>
          <p:cNvPr id="189" name="PlaceHolder 2"/>
          <p:cNvSpPr>
            <a:spLocks noGrp="1" noRot="1" noChangeAspect="1"/>
          </p:cNvSpPr>
          <p:nvPr>
            <p:ph type="sldImg"/>
          </p:nvPr>
        </p:nvSpPr>
        <p:spPr>
          <a:xfrm>
            <a:off x="216000" y="812880"/>
            <a:ext cx="7125840" cy="4008240"/>
          </a:xfrm>
          <a:prstGeom prst="rect">
            <a:avLst/>
          </a:prstGeom>
          <a:ln w="0">
            <a:noFill/>
          </a:ln>
        </p:spPr>
      </p:sp>
      <p:sp>
        <p:nvSpPr>
          <p:cNvPr id="190"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a:t>
            </a:fld>
            <a:endParaRPr lang="en-US" sz="1400" b="0" strike="noStrike" spc="-1">
              <a:latin typeface="Times New Roman"/>
            </a:endParaRPr>
          </a:p>
        </p:txBody>
      </p:sp>
      <p:sp>
        <p:nvSpPr>
          <p:cNvPr id="138" name="PlaceHolder 2"/>
          <p:cNvSpPr>
            <a:spLocks noGrp="1" noRot="1" noChangeAspect="1"/>
          </p:cNvSpPr>
          <p:nvPr>
            <p:ph type="sldImg"/>
          </p:nvPr>
        </p:nvSpPr>
        <p:spPr>
          <a:xfrm>
            <a:off x="216000" y="812880"/>
            <a:ext cx="7125840" cy="4008240"/>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sldNum" idx="29"/>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B44FAF70-DD12-4363-84D0-93AB12A27D87}" type="slidenum">
              <a:rPr lang="es-ES" sz="1400" b="0" strike="noStrike" spc="-1">
                <a:latin typeface="Noto Sans"/>
                <a:ea typeface="DejaVu Sans"/>
              </a:rPr>
              <a:t>20</a:t>
            </a:fld>
            <a:endParaRPr lang="en-US" sz="1400" b="0" strike="noStrike" spc="-1">
              <a:latin typeface="Times New Roman"/>
            </a:endParaRPr>
          </a:p>
        </p:txBody>
      </p:sp>
      <p:sp>
        <p:nvSpPr>
          <p:cNvPr id="192" name="PlaceHolder 2"/>
          <p:cNvSpPr>
            <a:spLocks noGrp="1" noRot="1" noChangeAspect="1"/>
          </p:cNvSpPr>
          <p:nvPr>
            <p:ph type="sldImg"/>
          </p:nvPr>
        </p:nvSpPr>
        <p:spPr>
          <a:xfrm>
            <a:off x="216000" y="812880"/>
            <a:ext cx="7125840" cy="4008240"/>
          </a:xfrm>
          <a:prstGeom prst="rect">
            <a:avLst/>
          </a:prstGeom>
          <a:ln w="0">
            <a:noFill/>
          </a:ln>
        </p:spPr>
      </p:sp>
      <p:sp>
        <p:nvSpPr>
          <p:cNvPr id="193"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sldNum" idx="29"/>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B44FAF70-DD12-4363-84D0-93AB12A27D87}" type="slidenum">
              <a:rPr lang="es-ES" sz="1400" b="0" strike="noStrike" spc="-1">
                <a:latin typeface="Noto Sans"/>
                <a:ea typeface="DejaVu Sans"/>
              </a:rPr>
              <a:t>21</a:t>
            </a:fld>
            <a:endParaRPr lang="en-US" sz="1400" b="0" strike="noStrike" spc="-1">
              <a:latin typeface="Times New Roman"/>
            </a:endParaRPr>
          </a:p>
        </p:txBody>
      </p:sp>
      <p:sp>
        <p:nvSpPr>
          <p:cNvPr id="192" name="PlaceHolder 2"/>
          <p:cNvSpPr>
            <a:spLocks noGrp="1" noRot="1" noChangeAspect="1"/>
          </p:cNvSpPr>
          <p:nvPr>
            <p:ph type="sldImg"/>
          </p:nvPr>
        </p:nvSpPr>
        <p:spPr>
          <a:xfrm>
            <a:off x="215900" y="812800"/>
            <a:ext cx="7126288" cy="4008438"/>
          </a:xfrm>
          <a:prstGeom prst="rect">
            <a:avLst/>
          </a:prstGeom>
          <a:ln w="0">
            <a:noFill/>
          </a:ln>
        </p:spPr>
      </p:sp>
      <p:sp>
        <p:nvSpPr>
          <p:cNvPr id="193"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131943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sldNum" idx="29"/>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B44FAF70-DD12-4363-84D0-93AB12A27D87}" type="slidenum">
              <a:rPr lang="es-ES" sz="1400" b="0" strike="noStrike" spc="-1">
                <a:latin typeface="Noto Sans"/>
                <a:ea typeface="DejaVu Sans"/>
              </a:rPr>
              <a:t>22</a:t>
            </a:fld>
            <a:endParaRPr lang="en-US" sz="1400" b="0" strike="noStrike" spc="-1">
              <a:latin typeface="Times New Roman"/>
            </a:endParaRPr>
          </a:p>
        </p:txBody>
      </p:sp>
      <p:sp>
        <p:nvSpPr>
          <p:cNvPr id="192" name="PlaceHolder 2"/>
          <p:cNvSpPr>
            <a:spLocks noGrp="1" noRot="1" noChangeAspect="1"/>
          </p:cNvSpPr>
          <p:nvPr>
            <p:ph type="sldImg"/>
          </p:nvPr>
        </p:nvSpPr>
        <p:spPr>
          <a:xfrm>
            <a:off x="215900" y="812800"/>
            <a:ext cx="7126288" cy="4008438"/>
          </a:xfrm>
          <a:prstGeom prst="rect">
            <a:avLst/>
          </a:prstGeom>
          <a:ln w="0">
            <a:noFill/>
          </a:ln>
        </p:spPr>
      </p:sp>
      <p:sp>
        <p:nvSpPr>
          <p:cNvPr id="193"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877853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sldNum" idx="29"/>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B44FAF70-DD12-4363-84D0-93AB12A27D87}" type="slidenum">
              <a:rPr lang="es-ES" sz="1400" b="0" strike="noStrike" spc="-1">
                <a:latin typeface="Noto Sans"/>
                <a:ea typeface="DejaVu Sans"/>
              </a:rPr>
              <a:t>23</a:t>
            </a:fld>
            <a:endParaRPr lang="en-US" sz="1400" b="0" strike="noStrike" spc="-1">
              <a:latin typeface="Times New Roman"/>
            </a:endParaRPr>
          </a:p>
        </p:txBody>
      </p:sp>
      <p:sp>
        <p:nvSpPr>
          <p:cNvPr id="192" name="PlaceHolder 2"/>
          <p:cNvSpPr>
            <a:spLocks noGrp="1" noRot="1" noChangeAspect="1"/>
          </p:cNvSpPr>
          <p:nvPr>
            <p:ph type="sldImg"/>
          </p:nvPr>
        </p:nvSpPr>
        <p:spPr>
          <a:xfrm>
            <a:off x="215900" y="812800"/>
            <a:ext cx="7126288" cy="4008438"/>
          </a:xfrm>
          <a:prstGeom prst="rect">
            <a:avLst/>
          </a:prstGeom>
          <a:ln w="0">
            <a:noFill/>
          </a:ln>
        </p:spPr>
      </p:sp>
      <p:sp>
        <p:nvSpPr>
          <p:cNvPr id="193"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709040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sldNum" idx="29"/>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B44FAF70-DD12-4363-84D0-93AB12A27D87}" type="slidenum">
              <a:rPr lang="es-ES" sz="1400" b="0" strike="noStrike" spc="-1">
                <a:latin typeface="Noto Sans"/>
                <a:ea typeface="DejaVu Sans"/>
              </a:rPr>
              <a:t>24</a:t>
            </a:fld>
            <a:endParaRPr lang="en-US" sz="1400" b="0" strike="noStrike" spc="-1">
              <a:latin typeface="Times New Roman"/>
            </a:endParaRPr>
          </a:p>
        </p:txBody>
      </p:sp>
      <p:sp>
        <p:nvSpPr>
          <p:cNvPr id="192" name="PlaceHolder 2"/>
          <p:cNvSpPr>
            <a:spLocks noGrp="1" noRot="1" noChangeAspect="1"/>
          </p:cNvSpPr>
          <p:nvPr>
            <p:ph type="sldImg"/>
          </p:nvPr>
        </p:nvSpPr>
        <p:spPr>
          <a:xfrm>
            <a:off x="215900" y="812800"/>
            <a:ext cx="7126288" cy="4008438"/>
          </a:xfrm>
          <a:prstGeom prst="rect">
            <a:avLst/>
          </a:prstGeom>
          <a:ln w="0">
            <a:noFill/>
          </a:ln>
        </p:spPr>
      </p:sp>
      <p:sp>
        <p:nvSpPr>
          <p:cNvPr id="193"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907650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sldNum" idx="29"/>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B44FAF70-DD12-4363-84D0-93AB12A27D87}" type="slidenum">
              <a:rPr lang="es-ES" sz="1400" b="0" strike="noStrike" spc="-1">
                <a:latin typeface="Noto Sans"/>
                <a:ea typeface="DejaVu Sans"/>
              </a:rPr>
              <a:t>25</a:t>
            </a:fld>
            <a:endParaRPr lang="en-US" sz="1400" b="0" strike="noStrike" spc="-1">
              <a:latin typeface="Times New Roman"/>
            </a:endParaRPr>
          </a:p>
        </p:txBody>
      </p:sp>
      <p:sp>
        <p:nvSpPr>
          <p:cNvPr id="192" name="PlaceHolder 2"/>
          <p:cNvSpPr>
            <a:spLocks noGrp="1" noRot="1" noChangeAspect="1"/>
          </p:cNvSpPr>
          <p:nvPr>
            <p:ph type="sldImg"/>
          </p:nvPr>
        </p:nvSpPr>
        <p:spPr>
          <a:xfrm>
            <a:off x="215900" y="812800"/>
            <a:ext cx="7126288" cy="4008438"/>
          </a:xfrm>
          <a:prstGeom prst="rect">
            <a:avLst/>
          </a:prstGeom>
          <a:ln w="0">
            <a:noFill/>
          </a:ln>
        </p:spPr>
      </p:sp>
      <p:sp>
        <p:nvSpPr>
          <p:cNvPr id="193"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931560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sldNum" idx="29"/>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B44FAF70-DD12-4363-84D0-93AB12A27D87}" type="slidenum">
              <a:rPr lang="es-ES" sz="1400" b="0" strike="noStrike" spc="-1">
                <a:latin typeface="Noto Sans"/>
                <a:ea typeface="DejaVu Sans"/>
              </a:rPr>
              <a:t>26</a:t>
            </a:fld>
            <a:endParaRPr lang="en-US" sz="1400" b="0" strike="noStrike" spc="-1">
              <a:latin typeface="Times New Roman"/>
            </a:endParaRPr>
          </a:p>
        </p:txBody>
      </p:sp>
      <p:sp>
        <p:nvSpPr>
          <p:cNvPr id="192" name="PlaceHolder 2"/>
          <p:cNvSpPr>
            <a:spLocks noGrp="1" noRot="1" noChangeAspect="1"/>
          </p:cNvSpPr>
          <p:nvPr>
            <p:ph type="sldImg"/>
          </p:nvPr>
        </p:nvSpPr>
        <p:spPr>
          <a:xfrm>
            <a:off x="215900" y="812800"/>
            <a:ext cx="7126288" cy="4008438"/>
          </a:xfrm>
          <a:prstGeom prst="rect">
            <a:avLst/>
          </a:prstGeom>
          <a:ln w="0">
            <a:noFill/>
          </a:ln>
        </p:spPr>
      </p:sp>
      <p:sp>
        <p:nvSpPr>
          <p:cNvPr id="193"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853405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sldNum" idx="12"/>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7EBAA1B9-9E40-45BE-81CE-7C53DDCF8267}" type="slidenum">
              <a:rPr lang="es-ES" sz="1400" b="0" strike="noStrike" spc="-1">
                <a:latin typeface="Noto Sans"/>
                <a:ea typeface="DejaVu Sans"/>
              </a:rPr>
              <a:t>3</a:t>
            </a:fld>
            <a:endParaRPr lang="en-US" sz="1400" b="0" strike="noStrike" spc="-1">
              <a:latin typeface="Times New Roman"/>
            </a:endParaRPr>
          </a:p>
        </p:txBody>
      </p:sp>
      <p:sp>
        <p:nvSpPr>
          <p:cNvPr id="141" name="PlaceHolder 2"/>
          <p:cNvSpPr>
            <a:spLocks noGrp="1" noRot="1" noChangeAspect="1"/>
          </p:cNvSpPr>
          <p:nvPr>
            <p:ph type="sldImg"/>
          </p:nvPr>
        </p:nvSpPr>
        <p:spPr>
          <a:xfrm>
            <a:off x="216000" y="812880"/>
            <a:ext cx="7125840" cy="4008240"/>
          </a:xfrm>
          <a:prstGeom prst="rect">
            <a:avLst/>
          </a:prstGeom>
          <a:ln w="0">
            <a:noFill/>
          </a:ln>
        </p:spPr>
      </p:sp>
      <p:sp>
        <p:nvSpPr>
          <p:cNvPr id="142"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sldNum" idx="13"/>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A876DBDC-C6D4-40A5-AFAE-D0A2EEEA4E0B}" type="slidenum">
              <a:rPr lang="es-ES" sz="1400" b="0" strike="noStrike" spc="-1">
                <a:latin typeface="Noto Sans"/>
                <a:ea typeface="DejaVu Sans"/>
              </a:rPr>
              <a:t>4</a:t>
            </a:fld>
            <a:endParaRPr lang="en-US" sz="1400" b="0" strike="noStrike" spc="-1">
              <a:latin typeface="Times New Roman"/>
            </a:endParaRPr>
          </a:p>
        </p:txBody>
      </p:sp>
      <p:sp>
        <p:nvSpPr>
          <p:cNvPr id="144" name="PlaceHolder 2"/>
          <p:cNvSpPr>
            <a:spLocks noGrp="1" noRot="1" noChangeAspect="1"/>
          </p:cNvSpPr>
          <p:nvPr>
            <p:ph type="sldImg"/>
          </p:nvPr>
        </p:nvSpPr>
        <p:spPr>
          <a:xfrm>
            <a:off x="216000" y="812880"/>
            <a:ext cx="7125840" cy="4008240"/>
          </a:xfrm>
          <a:prstGeom prst="rect">
            <a:avLst/>
          </a:prstGeom>
          <a:ln w="0">
            <a:noFill/>
          </a:ln>
        </p:spPr>
      </p:sp>
      <p:sp>
        <p:nvSpPr>
          <p:cNvPr id="145"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sldNum" idx="14"/>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ACA816A0-E5F1-42E3-80E7-D6773170B5B9}" type="slidenum">
              <a:rPr lang="es-ES" sz="1400" b="0" strike="noStrike" spc="-1">
                <a:latin typeface="Noto Sans"/>
                <a:ea typeface="DejaVu Sans"/>
              </a:rPr>
              <a:t>5</a:t>
            </a:fld>
            <a:endParaRPr lang="en-US" sz="1400" b="0" strike="noStrike" spc="-1">
              <a:latin typeface="Times New Roman"/>
            </a:endParaRPr>
          </a:p>
        </p:txBody>
      </p:sp>
      <p:sp>
        <p:nvSpPr>
          <p:cNvPr id="147" name="PlaceHolder 2"/>
          <p:cNvSpPr>
            <a:spLocks noGrp="1" noRot="1" noChangeAspect="1"/>
          </p:cNvSpPr>
          <p:nvPr>
            <p:ph type="sldImg"/>
          </p:nvPr>
        </p:nvSpPr>
        <p:spPr>
          <a:xfrm>
            <a:off x="216000" y="812880"/>
            <a:ext cx="7125840" cy="4008240"/>
          </a:xfrm>
          <a:prstGeom prst="rect">
            <a:avLst/>
          </a:prstGeom>
          <a:ln w="0">
            <a:noFill/>
          </a:ln>
        </p:spPr>
      </p:sp>
      <p:sp>
        <p:nvSpPr>
          <p:cNvPr id="148"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sldNum" idx="15"/>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17333BC0-6BF2-497E-BDD2-09CA7CF71619}" type="slidenum">
              <a:rPr lang="es-ES" sz="1400" b="0" strike="noStrike" spc="-1">
                <a:latin typeface="Noto Sans"/>
                <a:ea typeface="DejaVu Sans"/>
              </a:rPr>
              <a:t>6</a:t>
            </a:fld>
            <a:endParaRPr lang="en-US" sz="1400" b="0" strike="noStrike" spc="-1">
              <a:latin typeface="Times New Roman"/>
            </a:endParaRPr>
          </a:p>
        </p:txBody>
      </p:sp>
      <p:sp>
        <p:nvSpPr>
          <p:cNvPr id="150" name="PlaceHolder 2"/>
          <p:cNvSpPr>
            <a:spLocks noGrp="1" noRot="1" noChangeAspect="1"/>
          </p:cNvSpPr>
          <p:nvPr>
            <p:ph type="sldImg"/>
          </p:nvPr>
        </p:nvSpPr>
        <p:spPr>
          <a:xfrm>
            <a:off x="216000" y="812880"/>
            <a:ext cx="7125840" cy="4008240"/>
          </a:xfrm>
          <a:prstGeom prst="rect">
            <a:avLst/>
          </a:prstGeom>
          <a:ln w="0">
            <a:noFill/>
          </a:ln>
        </p:spPr>
      </p:sp>
      <p:sp>
        <p:nvSpPr>
          <p:cNvPr id="151"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sldNum" idx="16"/>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483A29CB-74B0-4761-B073-DB3F777F2EDE}" type="slidenum">
              <a:rPr lang="es-ES" sz="1400" b="0" strike="noStrike" spc="-1">
                <a:latin typeface="Noto Sans"/>
                <a:ea typeface="DejaVu Sans"/>
              </a:rPr>
              <a:t>7</a:t>
            </a:fld>
            <a:endParaRPr lang="en-US" sz="1400" b="0" strike="noStrike" spc="-1">
              <a:latin typeface="Times New Roman"/>
            </a:endParaRPr>
          </a:p>
        </p:txBody>
      </p:sp>
      <p:sp>
        <p:nvSpPr>
          <p:cNvPr id="153" name="PlaceHolder 2"/>
          <p:cNvSpPr>
            <a:spLocks noGrp="1" noRot="1" noChangeAspect="1"/>
          </p:cNvSpPr>
          <p:nvPr>
            <p:ph type="sldImg"/>
          </p:nvPr>
        </p:nvSpPr>
        <p:spPr>
          <a:xfrm>
            <a:off x="216000" y="812880"/>
            <a:ext cx="7125840" cy="4008240"/>
          </a:xfrm>
          <a:prstGeom prst="rect">
            <a:avLst/>
          </a:prstGeom>
          <a:ln w="0">
            <a:noFill/>
          </a:ln>
        </p:spPr>
      </p:sp>
      <p:sp>
        <p:nvSpPr>
          <p:cNvPr id="154"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sldNum" idx="17"/>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414F67A9-B494-4781-8F9E-7AEF9E70648C}" type="slidenum">
              <a:rPr lang="es-ES" sz="1400" b="0" strike="noStrike" spc="-1">
                <a:latin typeface="Noto Sans"/>
                <a:ea typeface="DejaVu Sans"/>
              </a:rPr>
              <a:t>8</a:t>
            </a:fld>
            <a:endParaRPr lang="en-US" sz="1400" b="0" strike="noStrike" spc="-1">
              <a:latin typeface="Times New Roman"/>
            </a:endParaRPr>
          </a:p>
        </p:txBody>
      </p:sp>
      <p:sp>
        <p:nvSpPr>
          <p:cNvPr id="156" name="PlaceHolder 2"/>
          <p:cNvSpPr>
            <a:spLocks noGrp="1" noRot="1" noChangeAspect="1"/>
          </p:cNvSpPr>
          <p:nvPr>
            <p:ph type="sldImg"/>
          </p:nvPr>
        </p:nvSpPr>
        <p:spPr>
          <a:xfrm>
            <a:off x="216000" y="812880"/>
            <a:ext cx="7125840" cy="4008240"/>
          </a:xfrm>
          <a:prstGeom prst="rect">
            <a:avLst/>
          </a:prstGeom>
          <a:ln w="0">
            <a:noFill/>
          </a:ln>
        </p:spPr>
      </p:sp>
      <p:sp>
        <p:nvSpPr>
          <p:cNvPr id="157"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sldNum" idx="18"/>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7F8F881-054F-4E56-846A-BED2298D3F59}" type="slidenum">
              <a:rPr lang="es-ES" sz="1400" b="0" strike="noStrike" spc="-1">
                <a:latin typeface="Noto Sans"/>
                <a:ea typeface="DejaVu Sans"/>
              </a:rPr>
              <a:t>9</a:t>
            </a:fld>
            <a:endParaRPr lang="en-US" sz="1400" b="0" strike="noStrike" spc="-1">
              <a:latin typeface="Times New Roman"/>
            </a:endParaRPr>
          </a:p>
        </p:txBody>
      </p:sp>
      <p:sp>
        <p:nvSpPr>
          <p:cNvPr id="159" name="PlaceHolder 2"/>
          <p:cNvSpPr>
            <a:spLocks noGrp="1" noRot="1" noChangeAspect="1"/>
          </p:cNvSpPr>
          <p:nvPr>
            <p:ph type="sldImg"/>
          </p:nvPr>
        </p:nvSpPr>
        <p:spPr>
          <a:xfrm>
            <a:off x="216000" y="812880"/>
            <a:ext cx="7125840" cy="4008240"/>
          </a:xfrm>
          <a:prstGeom prst="rect">
            <a:avLst/>
          </a:prstGeom>
          <a:ln w="0">
            <a:noFill/>
          </a:ln>
        </p:spPr>
      </p:sp>
      <p:sp>
        <p:nvSpPr>
          <p:cNvPr id="160"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923D68B-C461-4EE1-8C5D-AB34F58ECF00}"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7"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8"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2961E18-1B86-4FB6-BBD9-E4DB195240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0"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2"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3"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A37C5AF-A56B-4CA1-BE73-1CC78485A780}"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5"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6"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7"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8"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9"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0"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4CDFD80-CE5C-4B30-A729-384972449E51}"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D4D71C3-14E4-4461-ABA8-CDF7179DDF40}"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7"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B8DAB65-D23C-46CF-A632-5EEE93285E48}"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9"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87D187F-163D-4EEB-9F56-3DC073979ABC}"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1"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2"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D5C489D-A684-4800-B154-E17FB0583E88}"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59D094D-52F4-402E-8F89-6A5AA321B056}"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2F52D02-EF3B-4FE7-A043-285D3A3ECF49}"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6"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7"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8"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2AB8007-AD3F-40A2-B9F6-39FFC6A8F08A}"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A109C478-0B8B-45E8-B175-09C8697BE956}"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2"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77E7885-008B-459D-AF04-C4C29ECA5DC0}"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4"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5"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6"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1882B94-CB2D-414D-B337-A23B7EC86762}"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8"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9"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FC52EDB-7319-4C2C-BC33-C4D230C4AACC}"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1"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2"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3"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4"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E86DA7F2-DA03-4C16-96F4-F659B99501CE}"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6"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7"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8"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9"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80"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81"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56C57C64-5BAB-48BF-BFF9-82D4FF205315}"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DC72B47-5A18-401F-8D32-F2872BF71F14}"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1"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1B0F795-E28B-4BFF-9D03-5408933356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D939157-F857-450B-85C1-E460D19459E5}"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B5F6E8B-A8AA-4A80-80A5-C80800AA03C8}"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5"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6"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7"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CBCE0D1-A4E8-4278-9D76-6A9C6C655B8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9"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0"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1"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8819497-6725-4572-9810-53A0AC3C6E45}"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3"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4"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5"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ECEE967-FC56-423E-B4E2-C0F9A06BC5A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idx="1"/>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6" name="PlaceHolder 2"/>
          <p:cNvSpPr>
            <a:spLocks noGrp="1"/>
          </p:cNvSpPr>
          <p:nvPr>
            <p:ph type="ftr" idx="2"/>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 name="PlaceHolder 3"/>
          <p:cNvSpPr>
            <a:spLocks noGrp="1"/>
          </p:cNvSpPr>
          <p:nvPr>
            <p:ph type="sldNum" idx="3"/>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E10367A-9B2A-4DDD-9B19-EFBFFBF775FC}"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3"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2" name="PlaceHolder 2"/>
          <p:cNvSpPr>
            <a:spLocks noGrp="1"/>
          </p:cNvSpPr>
          <p:nvPr>
            <p:ph type="ftr" idx="5"/>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3" name="PlaceHolder 3"/>
          <p:cNvSpPr>
            <a:spLocks noGrp="1"/>
          </p:cNvSpPr>
          <p:nvPr>
            <p:ph type="sldNum" idx="6"/>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FAB5BBE-97FF-4F0B-BB66-A1B521C3A143}"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44"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5"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www.java2s.com/Tutorials/PHP/Language_Basics/3560__PHP_Form_Multi_value_Field.htm"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915120" y="4730040"/>
            <a:ext cx="11609280" cy="1660320"/>
          </a:xfrm>
          <a:prstGeom prst="rect">
            <a:avLst/>
          </a:prstGeom>
          <a:noFill/>
          <a:ln w="0">
            <a:noFill/>
          </a:ln>
        </p:spPr>
        <p:txBody>
          <a:bodyPr anchor="ctr">
            <a:noAutofit/>
          </a:bodyPr>
          <a:lstStyle/>
          <a:p>
            <a:pPr>
              <a:lnSpc>
                <a:spcPct val="90000"/>
              </a:lnSpc>
              <a:buNone/>
            </a:pPr>
            <a:r>
              <a:rPr lang="es-ES" sz="4000" b="0" strike="noStrike" spc="-1" dirty="0" err="1">
                <a:solidFill>
                  <a:srgbClr val="000000"/>
                </a:solidFill>
                <a:latin typeface="Noto Sans"/>
                <a:ea typeface="Noto Sans"/>
              </a:rPr>
              <a:t>UT02</a:t>
            </a:r>
            <a:r>
              <a:rPr lang="es-ES" sz="4000" b="0" strike="noStrike" spc="-1" dirty="0">
                <a:solidFill>
                  <a:srgbClr val="000000"/>
                </a:solidFill>
                <a:latin typeface="Noto Sans"/>
                <a:ea typeface="Noto Sans"/>
              </a:rPr>
              <a:t> – </a:t>
            </a:r>
            <a:r>
              <a:rPr lang="es-ES" sz="3600" b="0" strike="noStrike" spc="-1" dirty="0">
                <a:solidFill>
                  <a:srgbClr val="000000"/>
                </a:solidFill>
                <a:latin typeface="Noto Sans"/>
                <a:ea typeface="Noto Sans"/>
              </a:rPr>
              <a:t>HTML</a:t>
            </a:r>
            <a:br>
              <a:rPr sz="4000" dirty="0"/>
            </a:br>
            <a:r>
              <a:rPr lang="es-ES" sz="2800" b="0" strike="noStrike" spc="-1" dirty="0">
                <a:solidFill>
                  <a:srgbClr val="000000"/>
                </a:solidFill>
                <a:latin typeface="Noto Sans"/>
                <a:ea typeface="Noto Sans"/>
              </a:rPr>
              <a:t>8 – Formularios</a:t>
            </a:r>
            <a:r>
              <a:rPr lang="es-ES" sz="2800" spc="-1" dirty="0">
                <a:solidFill>
                  <a:srgbClr val="000000"/>
                </a:solidFill>
                <a:latin typeface="Noto Sans"/>
                <a:ea typeface="Noto Sans"/>
              </a:rPr>
              <a:t> – Introducción – Campos básicos – Botones</a:t>
            </a:r>
            <a:endParaRPr lang="es-ES" sz="2800" b="0" strike="noStrike" spc="-1" dirty="0">
              <a:solidFill>
                <a:srgbClr val="000000"/>
              </a:solidFill>
              <a:latin typeface="Calibri"/>
            </a:endParaRPr>
          </a:p>
        </p:txBody>
      </p:sp>
      <p:sp>
        <p:nvSpPr>
          <p:cNvPr id="89" name="PlaceHolder 2"/>
          <p:cNvSpPr>
            <a:spLocks noGrp="1"/>
          </p:cNvSpPr>
          <p:nvPr>
            <p:ph type="subTitle"/>
          </p:nvPr>
        </p:nvSpPr>
        <p:spPr>
          <a:xfrm>
            <a:off x="0" y="411120"/>
            <a:ext cx="13439520" cy="982080"/>
          </a:xfrm>
          <a:prstGeom prst="rect">
            <a:avLst/>
          </a:prstGeom>
          <a:noFill/>
          <a:ln w="0">
            <a:noFill/>
          </a:ln>
        </p:spPr>
        <p:txBody>
          <a:bodyPr anchor="ctr">
            <a:noAutofit/>
          </a:bodyPr>
          <a:lstStyle/>
          <a:p>
            <a:pPr algn="ctr">
              <a:lnSpc>
                <a:spcPct val="90000"/>
              </a:lnSpc>
              <a:spcBef>
                <a:spcPts val="1103"/>
              </a:spcBef>
              <a:buNone/>
              <a:tabLst>
                <a:tab pos="0" algn="l"/>
              </a:tabLst>
            </a:pPr>
            <a:r>
              <a:rPr lang="es-ES" sz="4400" b="1" strike="noStrike" spc="-1">
                <a:solidFill>
                  <a:srgbClr val="000000"/>
                </a:solidFill>
                <a:latin typeface="Noto Sans"/>
                <a:ea typeface="Noto Sans"/>
              </a:rPr>
              <a:t>Lenguajes de marcas y sistemas </a:t>
            </a:r>
            <a:br>
              <a:rPr sz="4400"/>
            </a:br>
            <a:r>
              <a:rPr lang="es-ES" sz="4400" b="1" strike="noStrike" spc="-1">
                <a:solidFill>
                  <a:srgbClr val="000000"/>
                </a:solidFill>
                <a:latin typeface="Noto Sans"/>
                <a:ea typeface="Noto Sans"/>
              </a:rPr>
              <a:t>de gestión de la información</a:t>
            </a:r>
            <a:endParaRPr lang="en-US" sz="4400" b="0" strike="noStrike" spc="-1">
              <a:latin typeface="Arial"/>
            </a:endParaRPr>
          </a:p>
        </p:txBody>
      </p:sp>
      <p:sp>
        <p:nvSpPr>
          <p:cNvPr id="90" name="CuadroTexto 3"/>
          <p:cNvSpPr/>
          <p:nvPr/>
        </p:nvSpPr>
        <p:spPr>
          <a:xfrm>
            <a:off x="2404440" y="6267960"/>
            <a:ext cx="8567640" cy="982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buNone/>
            </a:pPr>
            <a:r>
              <a:rPr lang="es-ES" sz="2000" b="0" strike="noStrike" spc="-1">
                <a:solidFill>
                  <a:srgbClr val="000000"/>
                </a:solidFill>
                <a:latin typeface="Calibri Light"/>
                <a:ea typeface="DejaVu Sans"/>
              </a:rPr>
              <a:t>IES Clara del Rey – Madrid</a:t>
            </a:r>
            <a:endParaRPr lang="en-US" sz="2000" b="0" strike="noStrike" spc="-1">
              <a:latin typeface="Arial"/>
            </a:endParaRPr>
          </a:p>
        </p:txBody>
      </p:sp>
      <p:pic>
        <p:nvPicPr>
          <p:cNvPr id="91" name="Imagen 5" descr="Texto&#10;&#10;Descripción generada automáticamente con confianza media"/>
          <p:cNvPicPr/>
          <p:nvPr/>
        </p:nvPicPr>
        <p:blipFill>
          <a:blip r:embed="rId3"/>
          <a:stretch/>
        </p:blipFill>
        <p:spPr>
          <a:xfrm>
            <a:off x="4641840" y="1677240"/>
            <a:ext cx="4155480" cy="27687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El método post</a:t>
            </a:r>
            <a:endParaRPr lang="es-ES" sz="4400" b="0" strike="noStrike" spc="-1">
              <a:solidFill>
                <a:srgbClr val="000000"/>
              </a:solidFill>
              <a:latin typeface="Calibri"/>
            </a:endParaRPr>
          </a:p>
        </p:txBody>
      </p:sp>
      <p:sp>
        <p:nvSpPr>
          <p:cNvPr id="110" name="CuadroTexto 1"/>
          <p:cNvSpPr/>
          <p:nvPr/>
        </p:nvSpPr>
        <p:spPr>
          <a:xfrm>
            <a:off x="482760" y="1282680"/>
            <a:ext cx="12473640" cy="435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Cuando un formulario usa method=“post”, los datos del formulario aparecen no aparecen en la URL, en la barra de direcciones del navegador. Viajan como parte del cuerpo de la petición.</a:t>
            </a:r>
            <a:endParaRPr lang="en-US" sz="2800" b="0" strike="noStrike" spc="-1">
              <a:latin typeface="Arial"/>
            </a:endParaRPr>
          </a:p>
          <a:p>
            <a:pPr>
              <a:lnSpc>
                <a:spcPct val="100000"/>
              </a:lnSpc>
              <a:spcBef>
                <a:spcPts val="601"/>
              </a:spcBef>
              <a:spcAft>
                <a:spcPts val="601"/>
              </a:spcAft>
              <a:buNone/>
            </a:pPr>
            <a:r>
              <a:rPr lang="en-US" sz="2400" b="0" strike="noStrike" spc="-1">
                <a:solidFill>
                  <a:srgbClr val="2F5597"/>
                </a:solidFill>
                <a:latin typeface="M+ 1m"/>
                <a:ea typeface="M+ 1m"/>
              </a:rPr>
              <a:t>&lt;form method="post" action="http://localhost:8080/view-form/post"&gt;</a:t>
            </a:r>
            <a:br>
              <a:rPr sz="2400"/>
            </a:br>
            <a:r>
              <a:rPr lang="en-US" sz="2400" b="0" strike="noStrike" spc="-1">
                <a:solidFill>
                  <a:srgbClr val="2F5597"/>
                </a:solidFill>
                <a:latin typeface="M+ 1m"/>
                <a:ea typeface="M+ 1m"/>
              </a:rPr>
              <a:t>	&lt;label&gt;Usuario: &lt;input type="text" name="usr"&gt;&lt;/label&gt;</a:t>
            </a:r>
            <a:endParaRPr lang="en-US" sz="24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En la URL del navegador no veremos los datos. Podrían verse, por ejemplo, con las herramientas de desarrollo de Chrome.</a:t>
            </a:r>
            <a:endParaRPr lang="en-US" sz="2800" b="0" strike="noStrike" spc="-1">
              <a:latin typeface="Arial"/>
            </a:endParaRPr>
          </a:p>
          <a:p>
            <a:pPr>
              <a:lnSpc>
                <a:spcPct val="100000"/>
              </a:lnSpc>
              <a:spcBef>
                <a:spcPts val="601"/>
              </a:spcBef>
              <a:spcAft>
                <a:spcPts val="601"/>
              </a:spcAft>
              <a:buNone/>
            </a:pPr>
            <a:r>
              <a:rPr lang="es-ES" sz="2400" b="0" strike="noStrike" spc="-1">
                <a:solidFill>
                  <a:srgbClr val="2F5597"/>
                </a:solidFill>
                <a:latin typeface="M+ 1m"/>
                <a:ea typeface="M+ 1m"/>
              </a:rPr>
              <a:t>http://localhost:8080/view-form/post</a:t>
            </a:r>
            <a:endParaRPr lang="en-US" sz="2400" b="0" strike="noStrike" spc="-1">
              <a:latin typeface="Arial"/>
            </a:endParaRPr>
          </a:p>
          <a:p>
            <a:pPr>
              <a:lnSpc>
                <a:spcPct val="100000"/>
              </a:lnSpc>
              <a:spcBef>
                <a:spcPts val="601"/>
              </a:spcBef>
              <a:spcAft>
                <a:spcPts val="601"/>
              </a:spcAft>
              <a:buNone/>
            </a:pPr>
            <a:endParaRPr lang="en-US" sz="2800" b="0" strike="noStrike" spc="-1">
              <a:latin typeface="Arial"/>
            </a:endParaRPr>
          </a:p>
        </p:txBody>
      </p:sp>
      <p:pic>
        <p:nvPicPr>
          <p:cNvPr id="111" name="Imagen 6"/>
          <p:cNvPicPr/>
          <p:nvPr/>
        </p:nvPicPr>
        <p:blipFill>
          <a:blip r:embed="rId3"/>
          <a:srcRect b="15532"/>
          <a:stretch/>
        </p:blipFill>
        <p:spPr>
          <a:xfrm>
            <a:off x="585720" y="5327640"/>
            <a:ext cx="4037400" cy="1650600"/>
          </a:xfrm>
          <a:prstGeom prst="rect">
            <a:avLst/>
          </a:prstGeom>
          <a:ln w="0">
            <a:solidFill>
              <a:srgbClr val="000000"/>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Controles básicos – Elemento input</a:t>
            </a:r>
            <a:endParaRPr lang="es-ES" sz="4400" b="0" strike="noStrike" spc="-1">
              <a:solidFill>
                <a:srgbClr val="000000"/>
              </a:solidFill>
              <a:latin typeface="Calibri"/>
            </a:endParaRPr>
          </a:p>
        </p:txBody>
      </p:sp>
      <p:sp>
        <p:nvSpPr>
          <p:cNvPr id="113" name="CuadroTexto 1"/>
          <p:cNvSpPr/>
          <p:nvPr/>
        </p:nvSpPr>
        <p:spPr>
          <a:xfrm>
            <a:off x="482760" y="1282680"/>
            <a:ext cx="12473640" cy="5424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Una gran parte de los controles se crean con el elmento “input”. El atributo “type” de este elemento determina el tipo de campo.</a:t>
            </a:r>
            <a:endParaRPr lang="en-US" sz="2800" b="0" strike="noStrike" spc="-1">
              <a:latin typeface="Arial"/>
            </a:endParaRPr>
          </a:p>
          <a:p>
            <a:pPr>
              <a:lnSpc>
                <a:spcPct val="100000"/>
              </a:lnSpc>
              <a:spcBef>
                <a:spcPts val="601"/>
              </a:spcBef>
              <a:spcAft>
                <a:spcPts val="601"/>
              </a:spcAft>
              <a:buNone/>
            </a:pPr>
            <a:endParaRPr lang="en-US" sz="2800" b="0" strike="noStrike" spc="-1">
              <a:latin typeface="Arial"/>
            </a:endParaRPr>
          </a:p>
          <a:p>
            <a:pPr>
              <a:lnSpc>
                <a:spcPct val="100000"/>
              </a:lnSpc>
              <a:spcBef>
                <a:spcPts val="601"/>
              </a:spcBef>
              <a:spcAft>
                <a:spcPts val="601"/>
              </a:spcAft>
              <a:buNone/>
            </a:pPr>
            <a:endParaRPr lang="en-US" sz="2800" b="0" strike="noStrike" spc="-1">
              <a:latin typeface="Arial"/>
            </a:endParaRPr>
          </a:p>
          <a:p>
            <a:pPr>
              <a:lnSpc>
                <a:spcPct val="100000"/>
              </a:lnSpc>
              <a:spcBef>
                <a:spcPts val="601"/>
              </a:spcBef>
              <a:spcAft>
                <a:spcPts val="601"/>
              </a:spcAft>
              <a:buNone/>
            </a:pPr>
            <a:endParaRPr lang="en-US" sz="2800" b="0" strike="noStrike" spc="-1">
              <a:latin typeface="Arial"/>
            </a:endParaRPr>
          </a:p>
          <a:p>
            <a:pPr>
              <a:lnSpc>
                <a:spcPct val="100000"/>
              </a:lnSpc>
              <a:spcBef>
                <a:spcPts val="601"/>
              </a:spcBef>
              <a:spcAft>
                <a:spcPts val="601"/>
              </a:spcAft>
              <a:buNone/>
            </a:pPr>
            <a:endParaRPr lang="en-US" sz="2800" b="0" strike="noStrike" spc="-1">
              <a:latin typeface="Arial"/>
            </a:endParaRPr>
          </a:p>
          <a:p>
            <a:pPr>
              <a:lnSpc>
                <a:spcPct val="100000"/>
              </a:lnSpc>
              <a:spcBef>
                <a:spcPts val="601"/>
              </a:spcBef>
              <a:spcAft>
                <a:spcPts val="601"/>
              </a:spcAft>
              <a:buNone/>
            </a:pPr>
            <a:endParaRPr lang="en-US" sz="2800" b="0" strike="noStrike" spc="-1">
              <a:latin typeface="Arial"/>
            </a:endParaRPr>
          </a:p>
          <a:p>
            <a:pPr>
              <a:lnSpc>
                <a:spcPct val="100000"/>
              </a:lnSpc>
              <a:spcBef>
                <a:spcPts val="601"/>
              </a:spcBef>
              <a:spcAft>
                <a:spcPts val="601"/>
              </a:spcAft>
              <a:buNone/>
            </a:pP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Hay muchos tipos más avanzados, definidos por HTML5, que veremos más adelante.</a:t>
            </a:r>
            <a:endParaRPr lang="en-US" sz="2800" b="0" strike="noStrike" spc="-1">
              <a:latin typeface="Arial"/>
            </a:endParaRPr>
          </a:p>
        </p:txBody>
      </p:sp>
      <p:graphicFrame>
        <p:nvGraphicFramePr>
          <p:cNvPr id="114" name="Tabla 4"/>
          <p:cNvGraphicFramePr/>
          <p:nvPr/>
        </p:nvGraphicFramePr>
        <p:xfrm>
          <a:off x="540000" y="2422080"/>
          <a:ext cx="12416400" cy="3110400"/>
        </p:xfrm>
        <a:graphic>
          <a:graphicData uri="http://schemas.openxmlformats.org/drawingml/2006/table">
            <a:tbl>
              <a:tblPr/>
              <a:tblGrid>
                <a:gridCol w="3206880">
                  <a:extLst>
                    <a:ext uri="{9D8B030D-6E8A-4147-A177-3AD203B41FA5}">
                      <a16:colId xmlns:a16="http://schemas.microsoft.com/office/drawing/2014/main" val="20000"/>
                    </a:ext>
                  </a:extLst>
                </a:gridCol>
                <a:gridCol w="9209520">
                  <a:extLst>
                    <a:ext uri="{9D8B030D-6E8A-4147-A177-3AD203B41FA5}">
                      <a16:colId xmlns:a16="http://schemas.microsoft.com/office/drawing/2014/main" val="20001"/>
                    </a:ext>
                  </a:extLst>
                </a:gridCol>
              </a:tblGrid>
              <a:tr h="518400">
                <a:tc>
                  <a:txBody>
                    <a:bodyPr/>
                    <a:lstStyle/>
                    <a:p>
                      <a:pPr>
                        <a:lnSpc>
                          <a:spcPct val="100000"/>
                        </a:lnSpc>
                        <a:buNone/>
                      </a:pPr>
                      <a:r>
                        <a:rPr lang="es-ES" sz="2800" b="0" strike="noStrike" spc="-1">
                          <a:solidFill>
                            <a:srgbClr val="FFFFFF"/>
                          </a:solidFill>
                          <a:latin typeface="Calibri"/>
                        </a:rPr>
                        <a:t>Atributo type</a:t>
                      </a:r>
                      <a:endParaRPr lang="en-US" sz="2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pPr>
                        <a:lnSpc>
                          <a:spcPct val="100000"/>
                        </a:lnSpc>
                        <a:buNone/>
                      </a:pPr>
                      <a:r>
                        <a:rPr lang="es-ES" sz="2800" b="0" strike="noStrike" spc="-1">
                          <a:solidFill>
                            <a:srgbClr val="FFFFFF"/>
                          </a:solidFill>
                          <a:latin typeface="Calibri"/>
                        </a:rPr>
                        <a:t>Tipo de control</a:t>
                      </a:r>
                      <a:endParaRPr lang="en-US" sz="2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0"/>
                  </a:ext>
                </a:extLst>
              </a:tr>
              <a:tr h="518400">
                <a:tc>
                  <a:txBody>
                    <a:bodyPr/>
                    <a:lstStyle/>
                    <a:p>
                      <a:pPr>
                        <a:lnSpc>
                          <a:spcPct val="100000"/>
                        </a:lnSpc>
                        <a:buNone/>
                      </a:pPr>
                      <a:r>
                        <a:rPr lang="es-ES" sz="2800" b="0" strike="noStrike" spc="-1">
                          <a:solidFill>
                            <a:srgbClr val="000000"/>
                          </a:solidFill>
                          <a:latin typeface="Calibri"/>
                        </a:rPr>
                        <a:t>text</a:t>
                      </a:r>
                      <a:endParaRPr lang="en-US" sz="2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s-ES" sz="2800" b="0" strike="noStrike" spc="-1">
                          <a:solidFill>
                            <a:srgbClr val="000000"/>
                          </a:solidFill>
                          <a:latin typeface="Calibri"/>
                        </a:rPr>
                        <a:t>Texto (1 línea)</a:t>
                      </a:r>
                      <a:endParaRPr lang="en-US" sz="2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518400">
                <a:tc>
                  <a:txBody>
                    <a:bodyPr/>
                    <a:lstStyle/>
                    <a:p>
                      <a:pPr>
                        <a:lnSpc>
                          <a:spcPct val="100000"/>
                        </a:lnSpc>
                        <a:buNone/>
                      </a:pPr>
                      <a:r>
                        <a:rPr lang="es-ES" sz="2800" b="0" strike="noStrike" spc="-1">
                          <a:solidFill>
                            <a:srgbClr val="000000"/>
                          </a:solidFill>
                          <a:latin typeface="Calibri"/>
                        </a:rPr>
                        <a:t>password</a:t>
                      </a:r>
                      <a:endParaRPr lang="en-US" sz="2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s-ES" sz="2800" b="0" strike="noStrike" spc="-1">
                          <a:solidFill>
                            <a:srgbClr val="000000"/>
                          </a:solidFill>
                          <a:latin typeface="Calibri"/>
                        </a:rPr>
                        <a:t>Contraseña (no se ve el texto escrito)</a:t>
                      </a:r>
                      <a:endParaRPr lang="en-US" sz="2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518400">
                <a:tc>
                  <a:txBody>
                    <a:bodyPr/>
                    <a:lstStyle/>
                    <a:p>
                      <a:pPr>
                        <a:lnSpc>
                          <a:spcPct val="100000"/>
                        </a:lnSpc>
                        <a:buNone/>
                      </a:pPr>
                      <a:r>
                        <a:rPr lang="es-ES" sz="2800" b="0" strike="noStrike" spc="-1">
                          <a:solidFill>
                            <a:srgbClr val="000000"/>
                          </a:solidFill>
                          <a:latin typeface="Calibri"/>
                        </a:rPr>
                        <a:t>radio</a:t>
                      </a:r>
                      <a:endParaRPr lang="en-US" sz="2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s-ES" sz="2800" b="0" strike="noStrike" spc="-1">
                          <a:solidFill>
                            <a:srgbClr val="000000"/>
                          </a:solidFill>
                          <a:latin typeface="Calibri"/>
                        </a:rPr>
                        <a:t>Botones de selección</a:t>
                      </a:r>
                      <a:endParaRPr lang="en-US" sz="2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518400">
                <a:tc>
                  <a:txBody>
                    <a:bodyPr/>
                    <a:lstStyle/>
                    <a:p>
                      <a:pPr>
                        <a:lnSpc>
                          <a:spcPct val="100000"/>
                        </a:lnSpc>
                        <a:buNone/>
                      </a:pPr>
                      <a:r>
                        <a:rPr lang="es-ES" sz="2800" b="0" strike="noStrike" spc="-1">
                          <a:solidFill>
                            <a:srgbClr val="000000"/>
                          </a:solidFill>
                          <a:latin typeface="Calibri"/>
                        </a:rPr>
                        <a:t>checkbox</a:t>
                      </a:r>
                      <a:endParaRPr lang="en-US" sz="2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s-ES" sz="2800" b="0" strike="noStrike" spc="-1">
                          <a:solidFill>
                            <a:srgbClr val="000000"/>
                          </a:solidFill>
                          <a:latin typeface="Calibri"/>
                        </a:rPr>
                        <a:t>Casilla de verificación</a:t>
                      </a:r>
                      <a:endParaRPr lang="en-US" sz="2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518400">
                <a:tc>
                  <a:txBody>
                    <a:bodyPr/>
                    <a:lstStyle/>
                    <a:p>
                      <a:pPr>
                        <a:lnSpc>
                          <a:spcPct val="100000"/>
                        </a:lnSpc>
                        <a:buNone/>
                      </a:pPr>
                      <a:r>
                        <a:rPr lang="es-ES" sz="2800" b="0" strike="noStrike" spc="-1">
                          <a:solidFill>
                            <a:srgbClr val="000000"/>
                          </a:solidFill>
                          <a:latin typeface="Calibri"/>
                        </a:rPr>
                        <a:t>file</a:t>
                      </a:r>
                      <a:endParaRPr lang="en-US" sz="2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pPr>
                      <a:r>
                        <a:rPr lang="es-ES" sz="2800" b="0" strike="noStrike" spc="-1">
                          <a:solidFill>
                            <a:srgbClr val="000000"/>
                          </a:solidFill>
                          <a:latin typeface="Calibri"/>
                        </a:rPr>
                        <a:t>Selector de ficheros</a:t>
                      </a:r>
                      <a:endParaRPr lang="en-US" sz="2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Controles básicos – Botones</a:t>
            </a:r>
            <a:endParaRPr lang="es-ES" sz="4400" b="0" strike="noStrike" spc="-1">
              <a:solidFill>
                <a:srgbClr val="000000"/>
              </a:solidFill>
              <a:latin typeface="Calibri"/>
            </a:endParaRPr>
          </a:p>
        </p:txBody>
      </p:sp>
      <p:sp>
        <p:nvSpPr>
          <p:cNvPr id="116" name="CuadroTexto 1"/>
          <p:cNvSpPr/>
          <p:nvPr/>
        </p:nvSpPr>
        <p:spPr>
          <a:xfrm>
            <a:off x="482760" y="1282680"/>
            <a:ext cx="12473640" cy="585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Para enviar un formulario es necesario un elemento que realice el envío. </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Este elemento puede ser:</a:t>
            </a:r>
            <a:endParaRPr lang="en-US" sz="2800" b="0" strike="noStrike" spc="-1">
              <a:latin typeface="Arial"/>
            </a:endParaRPr>
          </a:p>
          <a:p>
            <a:pPr marL="457200"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Elemento button. Esta es la forma preferida en HTML 5.</a:t>
            </a:r>
            <a:endParaRPr lang="en-US" sz="2800" b="0" strike="noStrike" spc="-1">
              <a:latin typeface="Arial"/>
            </a:endParaRPr>
          </a:p>
          <a:p>
            <a:pPr>
              <a:lnSpc>
                <a:spcPct val="100000"/>
              </a:lnSpc>
              <a:spcBef>
                <a:spcPts val="601"/>
              </a:spcBef>
              <a:spcAft>
                <a:spcPts val="601"/>
              </a:spcAft>
              <a:buNone/>
            </a:pPr>
            <a:r>
              <a:rPr lang="es-ES" sz="2800" b="0" strike="noStrike" spc="-1">
                <a:solidFill>
                  <a:srgbClr val="2F5597"/>
                </a:solidFill>
                <a:latin typeface="Consolas"/>
                <a:ea typeface="Noto Sans"/>
              </a:rPr>
              <a:t>	&lt;button type="submit"&gt;Texto del botón&lt;/button&gt;</a:t>
            </a:r>
            <a:endParaRPr lang="en-US" sz="2800" b="0" strike="noStrike" spc="-1">
              <a:latin typeface="Arial"/>
            </a:endParaRPr>
          </a:p>
          <a:p>
            <a:pPr marL="457200"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Elemento input de tipo submit. Esta forma es la original, pero se recomienda usar button en su lugar. El texto del botón se escribe en el atributo value.</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	</a:t>
            </a:r>
            <a:r>
              <a:rPr lang="es-ES" sz="2800" b="0" strike="noStrike" spc="-1">
                <a:solidFill>
                  <a:srgbClr val="2F5597"/>
                </a:solidFill>
                <a:latin typeface="Consolas"/>
                <a:ea typeface="Noto Sans"/>
              </a:rPr>
              <a:t>&lt;input type="submit" value="Texto del botón"&gt;</a:t>
            </a:r>
            <a:endParaRPr lang="en-US" sz="2800" b="0" strike="noStrike" spc="-1">
              <a:latin typeface="Arial"/>
            </a:endParaRPr>
          </a:p>
          <a:p>
            <a:pPr marL="457200" indent="-457200">
              <a:lnSpc>
                <a:spcPct val="100000"/>
              </a:lnSpc>
              <a:spcBef>
                <a:spcPts val="601"/>
              </a:spcBef>
              <a:spcAft>
                <a:spcPts val="601"/>
              </a:spcAft>
              <a:buClr>
                <a:srgbClr val="000000"/>
              </a:buClr>
              <a:buFont typeface="Arial"/>
              <a:buChar char="•"/>
              <a:tabLst>
                <a:tab pos="266760" algn="l"/>
                <a:tab pos="2057400" algn="l"/>
              </a:tabLst>
            </a:pPr>
            <a:r>
              <a:rPr lang="es-ES" sz="2800" b="0" strike="noStrike" spc="-1">
                <a:solidFill>
                  <a:srgbClr val="000000"/>
                </a:solidFill>
                <a:latin typeface="Noto Sans"/>
                <a:ea typeface="Noto Sans"/>
              </a:rPr>
              <a:t>Elemento input de tipo image. Esta forma envía también las coordenadas de la imagen en las que se hizo clic.</a:t>
            </a:r>
            <a:endParaRPr lang="en-US" sz="2800" b="0" strike="noStrike" spc="-1">
              <a:latin typeface="Arial"/>
            </a:endParaRPr>
          </a:p>
          <a:p>
            <a:pPr marL="895320">
              <a:lnSpc>
                <a:spcPct val="100000"/>
              </a:lnSpc>
              <a:spcBef>
                <a:spcPts val="601"/>
              </a:spcBef>
              <a:spcAft>
                <a:spcPts val="601"/>
              </a:spcAft>
              <a:buNone/>
              <a:tabLst>
                <a:tab pos="266760" algn="l"/>
                <a:tab pos="2057400" algn="l"/>
              </a:tabLst>
            </a:pPr>
            <a:r>
              <a:rPr lang="es-ES" sz="2800" b="0" strike="noStrike" spc="-1">
                <a:solidFill>
                  <a:srgbClr val="2F5597"/>
                </a:solidFill>
                <a:latin typeface="Consolas"/>
                <a:ea typeface="Noto Sans"/>
              </a:rPr>
              <a:t>&lt;input type="image" src="…" alt="…"&gt;</a:t>
            </a:r>
            <a:endParaRPr lang="en-US" sz="2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Elemento label </a:t>
            </a:r>
            <a:endParaRPr lang="es-ES" sz="4400" b="0" strike="noStrike" spc="-1">
              <a:solidFill>
                <a:srgbClr val="000000"/>
              </a:solidFill>
              <a:latin typeface="Calibri"/>
            </a:endParaRPr>
          </a:p>
        </p:txBody>
      </p:sp>
      <p:sp>
        <p:nvSpPr>
          <p:cNvPr id="118" name="CuadroTexto 1"/>
          <p:cNvSpPr/>
          <p:nvPr/>
        </p:nvSpPr>
        <p:spPr>
          <a:xfrm>
            <a:off x="482760" y="1282680"/>
            <a:ext cx="12473640" cy="435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Cada campo del formulario debería tener un elemento label asociado. Este elemento es la “etiqueta” que el usuario ve, la que indica la utilidad del campo.</a:t>
            </a:r>
            <a:endParaRPr lang="en-US" sz="2800" b="0" strike="noStrike" spc="-1">
              <a:latin typeface="Arial"/>
            </a:endParaRPr>
          </a:p>
          <a:p>
            <a:pPr>
              <a:lnSpc>
                <a:spcPct val="100000"/>
              </a:lnSpc>
              <a:spcBef>
                <a:spcPts val="601"/>
              </a:spcBef>
              <a:spcAft>
                <a:spcPts val="601"/>
              </a:spcAft>
              <a:buNone/>
            </a:pPr>
            <a:r>
              <a:rPr lang="es-ES" sz="2400" b="0" strike="noStrike" spc="-1">
                <a:solidFill>
                  <a:srgbClr val="2F5597"/>
                </a:solidFill>
                <a:latin typeface="M+ 1m"/>
                <a:ea typeface="M+ 1m"/>
              </a:rPr>
              <a:t>&lt;form method="post" action="http://localhost:8080/view-form/post"&gt;</a:t>
            </a:r>
            <a:br>
              <a:rPr sz="2400"/>
            </a:br>
            <a:r>
              <a:rPr lang="es-ES" sz="2400" b="0" strike="noStrike" spc="-1">
                <a:solidFill>
                  <a:srgbClr val="2F5597"/>
                </a:solidFill>
                <a:latin typeface="M+ 1m"/>
                <a:ea typeface="M+ 1m"/>
              </a:rPr>
              <a:t>	&lt;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&gt;Usuario: &lt;input type="text" name="usr"&gt;&lt;/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&gt;</a:t>
            </a:r>
            <a:br>
              <a:rPr sz="2400"/>
            </a:br>
            <a:r>
              <a:rPr lang="es-ES" sz="2400" b="0" strike="noStrike" spc="-1">
                <a:solidFill>
                  <a:srgbClr val="2F5597"/>
                </a:solidFill>
                <a:latin typeface="M+ 1m"/>
                <a:ea typeface="M+ 1m"/>
              </a:rPr>
              <a:t>	&lt;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&gt;Contraseña: &lt;input type="password" name="pwd"&gt;&lt;/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&gt;</a:t>
            </a:r>
            <a:br>
              <a:rPr sz="2400"/>
            </a:br>
            <a:r>
              <a:rPr lang="es-ES" sz="2400" b="0" strike="noStrike" spc="-1">
                <a:solidFill>
                  <a:srgbClr val="2F5597"/>
                </a:solidFill>
                <a:latin typeface="M+ 1m"/>
                <a:ea typeface="M+ 1m"/>
              </a:rPr>
              <a:t>	&lt;button type="submit"&gt;Enviar&lt;/button&gt;</a:t>
            </a:r>
            <a:br>
              <a:rPr sz="2400"/>
            </a:br>
            <a:r>
              <a:rPr lang="es-ES" sz="2400" b="0" strike="noStrike" spc="-1">
                <a:solidFill>
                  <a:srgbClr val="2F5597"/>
                </a:solidFill>
                <a:latin typeface="M+ 1m"/>
                <a:ea typeface="M+ 1m"/>
              </a:rPr>
              <a:t>&lt;/form&gt;</a:t>
            </a:r>
            <a:endParaRPr lang="en-US" sz="24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La etiqueta describe el campo de formulario, y, cuando se hace clic en ella, el navegador hace foco del teclado en el campo asociado.</a:t>
            </a:r>
            <a:endParaRPr lang="en-US" sz="2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Elemento label – Asociación implícita </a:t>
            </a:r>
            <a:endParaRPr lang="es-ES" sz="4400" b="0" strike="noStrike" spc="-1">
              <a:solidFill>
                <a:srgbClr val="000000"/>
              </a:solidFill>
              <a:latin typeface="Calibri"/>
            </a:endParaRPr>
          </a:p>
        </p:txBody>
      </p:sp>
      <p:sp>
        <p:nvSpPr>
          <p:cNvPr id="120" name="CuadroTexto 1"/>
          <p:cNvSpPr/>
          <p:nvPr/>
        </p:nvSpPr>
        <p:spPr>
          <a:xfrm>
            <a:off x="482760" y="1282680"/>
            <a:ext cx="12473640" cy="402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Cuando un control de formulario se encuentra dentro de una etiqueta label, el navegador, automáticamente, asocia la etiqueta al campo.</a:t>
            </a:r>
            <a:endParaRPr lang="en-US" sz="2800" b="0" strike="noStrike" spc="-1">
              <a:latin typeface="Arial"/>
            </a:endParaRPr>
          </a:p>
          <a:p>
            <a:pPr>
              <a:lnSpc>
                <a:spcPct val="100000"/>
              </a:lnSpc>
              <a:spcBef>
                <a:spcPts val="601"/>
              </a:spcBef>
              <a:spcAft>
                <a:spcPts val="601"/>
              </a:spcAft>
              <a:buNone/>
            </a:pPr>
            <a:r>
              <a:rPr lang="es-ES" sz="2400" b="0" strike="noStrike" spc="-1">
                <a:solidFill>
                  <a:srgbClr val="2F5597"/>
                </a:solidFill>
                <a:latin typeface="M+ 1m"/>
                <a:ea typeface="M+ 1m"/>
              </a:rPr>
              <a:t>&lt;form method="post" action="http://localhost:8080/view-form/post"&gt;</a:t>
            </a:r>
            <a:br>
              <a:rPr sz="2400"/>
            </a:br>
            <a:r>
              <a:rPr lang="es-ES" sz="2400" b="0" strike="noStrike" spc="-1">
                <a:solidFill>
                  <a:srgbClr val="2F5597"/>
                </a:solidFill>
                <a:latin typeface="M+ 1m"/>
                <a:ea typeface="M+ 1m"/>
              </a:rPr>
              <a:t>	&lt;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&gt;Usuario: &lt;input type="text" name="usr"&gt;&lt;/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&gt;</a:t>
            </a:r>
            <a:br>
              <a:rPr sz="2400"/>
            </a:br>
            <a:r>
              <a:rPr lang="es-ES" sz="2400" b="0" strike="noStrike" spc="-1">
                <a:solidFill>
                  <a:srgbClr val="2F5597"/>
                </a:solidFill>
                <a:latin typeface="M+ 1m"/>
                <a:ea typeface="M+ 1m"/>
              </a:rPr>
              <a:t>	&lt;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&gt;Contraseña: &lt;input type="password" name="pwd"&gt;&lt;/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&gt;</a:t>
            </a:r>
            <a:br>
              <a:rPr sz="2400"/>
            </a:br>
            <a:r>
              <a:rPr lang="es-ES" sz="2400" b="0" strike="noStrike" spc="-1">
                <a:solidFill>
                  <a:srgbClr val="2F5597"/>
                </a:solidFill>
                <a:latin typeface="M+ 1m"/>
                <a:ea typeface="M+ 1m"/>
              </a:rPr>
              <a:t>	&lt;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&gt;</a:t>
            </a:r>
            <a:br>
              <a:rPr sz="2400"/>
            </a:br>
            <a:r>
              <a:rPr lang="es-ES" sz="2400" b="0" strike="noStrike" spc="-1">
                <a:solidFill>
                  <a:srgbClr val="2F5597"/>
                </a:solidFill>
                <a:latin typeface="M+ 1m"/>
                <a:ea typeface="M+ 1m"/>
              </a:rPr>
              <a:t>		&lt;input type="checkbox" name="remember" value="true"&gt;</a:t>
            </a:r>
            <a:br>
              <a:rPr sz="2400"/>
            </a:br>
            <a:r>
              <a:rPr lang="es-ES" sz="2400" b="0" strike="noStrike" spc="-1">
                <a:solidFill>
                  <a:srgbClr val="2F5597"/>
                </a:solidFill>
                <a:latin typeface="M+ 1m"/>
                <a:ea typeface="M+ 1m"/>
              </a:rPr>
              <a:t>									Recordarme&lt;/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&gt;</a:t>
            </a:r>
            <a:br>
              <a:rPr sz="2400"/>
            </a:br>
            <a:r>
              <a:rPr lang="es-ES" sz="2400" b="0" strike="noStrike" spc="-1">
                <a:solidFill>
                  <a:srgbClr val="2F5597"/>
                </a:solidFill>
                <a:latin typeface="M+ 1m"/>
                <a:ea typeface="M+ 1m"/>
              </a:rPr>
              <a:t>	&lt;button type="submit"&gt;Enviar&lt;/button&gt;</a:t>
            </a:r>
            <a:br>
              <a:rPr sz="2400"/>
            </a:br>
            <a:r>
              <a:rPr lang="es-ES" sz="2400" b="0" strike="noStrike" spc="-1">
                <a:solidFill>
                  <a:srgbClr val="2F5597"/>
                </a:solidFill>
                <a:latin typeface="M+ 1m"/>
                <a:ea typeface="M+ 1m"/>
              </a:rPr>
              <a:t>&lt;/form&gt;</a:t>
            </a:r>
            <a:endParaRPr lang="en-US" sz="2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Elemento label – Asociación explícita </a:t>
            </a:r>
            <a:endParaRPr lang="es-ES" sz="4400" b="0" strike="noStrike" spc="-1">
              <a:solidFill>
                <a:srgbClr val="000000"/>
              </a:solidFill>
              <a:latin typeface="Calibri"/>
            </a:endParaRPr>
          </a:p>
        </p:txBody>
      </p:sp>
      <p:sp>
        <p:nvSpPr>
          <p:cNvPr id="122" name="CuadroTexto 1"/>
          <p:cNvSpPr/>
          <p:nvPr/>
        </p:nvSpPr>
        <p:spPr>
          <a:xfrm>
            <a:off x="482760" y="1282680"/>
            <a:ext cx="12473640" cy="5484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Cuando no se puede anidar el control dentro de un label, se usa el id del control y el atributo “for” del label:</a:t>
            </a:r>
            <a:endParaRPr lang="en-US" sz="2800" b="0" strike="noStrike" spc="-1">
              <a:latin typeface="Arial"/>
            </a:endParaRPr>
          </a:p>
          <a:p>
            <a:pPr>
              <a:lnSpc>
                <a:spcPct val="100000"/>
              </a:lnSpc>
              <a:spcBef>
                <a:spcPts val="601"/>
              </a:spcBef>
              <a:spcAft>
                <a:spcPts val="601"/>
              </a:spcAft>
              <a:buNone/>
            </a:pPr>
            <a:r>
              <a:rPr lang="es-ES" sz="2400" b="0" strike="noStrike" spc="-1">
                <a:solidFill>
                  <a:srgbClr val="2F5597"/>
                </a:solidFill>
                <a:latin typeface="M+ 1m"/>
                <a:ea typeface="M+ 1m"/>
              </a:rPr>
              <a:t>&lt;form method="post" action="http://localhost:8080/view-form/post"&gt;</a:t>
            </a:r>
            <a:br>
              <a:rPr sz="2400"/>
            </a:br>
            <a:r>
              <a:rPr lang="es-ES" sz="2400" b="0" strike="noStrike" spc="-1">
                <a:solidFill>
                  <a:srgbClr val="2F5597"/>
                </a:solidFill>
                <a:latin typeface="M+ 1m"/>
                <a:ea typeface="M+ 1m"/>
              </a:rPr>
              <a:t>	&lt;p&gt;&lt;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 for="</a:t>
            </a:r>
            <a:r>
              <a:rPr lang="es-ES" sz="2400" b="0" strike="noStrike" spc="-1">
                <a:solidFill>
                  <a:srgbClr val="2F5597"/>
                </a:solidFill>
                <a:highlight>
                  <a:srgbClr val="FFFF00"/>
                </a:highlight>
                <a:latin typeface="M+ 1m"/>
                <a:ea typeface="M+ 1m"/>
              </a:rPr>
              <a:t>usr</a:t>
            </a:r>
            <a:r>
              <a:rPr lang="es-ES" sz="2400" b="0" strike="noStrike" spc="-1">
                <a:solidFill>
                  <a:srgbClr val="2F5597"/>
                </a:solidFill>
                <a:latin typeface="M+ 1m"/>
                <a:ea typeface="M+ 1m"/>
              </a:rPr>
              <a:t>"&gt;Usuario:&lt;/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&gt;&lt;/p&gt;</a:t>
            </a:r>
            <a:br>
              <a:rPr sz="2400"/>
            </a:br>
            <a:r>
              <a:rPr lang="es-ES" sz="2400" b="0" strike="noStrike" spc="-1">
                <a:solidFill>
                  <a:srgbClr val="2F5597"/>
                </a:solidFill>
                <a:latin typeface="M+ 1m"/>
                <a:ea typeface="M+ 1m"/>
              </a:rPr>
              <a:t>	&lt;p&gt;&lt;input type="text" name="usr" id="</a:t>
            </a:r>
            <a:r>
              <a:rPr lang="es-ES" sz="2400" b="0" strike="noStrike" spc="-1">
                <a:solidFill>
                  <a:srgbClr val="2F5597"/>
                </a:solidFill>
                <a:highlight>
                  <a:srgbClr val="FFFF00"/>
                </a:highlight>
                <a:latin typeface="M+ 1m"/>
                <a:ea typeface="M+ 1m"/>
              </a:rPr>
              <a:t>usr</a:t>
            </a:r>
            <a:r>
              <a:rPr lang="es-ES" sz="2400" b="0" strike="noStrike" spc="-1">
                <a:solidFill>
                  <a:srgbClr val="2F5597"/>
                </a:solidFill>
                <a:latin typeface="M+ 1m"/>
                <a:ea typeface="M+ 1m"/>
              </a:rPr>
              <a:t>"&gt;&lt;/p&gt;</a:t>
            </a:r>
            <a:br>
              <a:rPr sz="2400"/>
            </a:br>
            <a:r>
              <a:rPr lang="es-ES" sz="2400" b="0" strike="noStrike" spc="-1">
                <a:solidFill>
                  <a:srgbClr val="2F5597"/>
                </a:solidFill>
                <a:latin typeface="M+ 1m"/>
                <a:ea typeface="M+ 1m"/>
              </a:rPr>
              <a:t>	&lt;p&gt;&lt;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 for="</a:t>
            </a:r>
            <a:r>
              <a:rPr lang="es-ES" sz="2400" b="0" strike="noStrike" spc="-1">
                <a:solidFill>
                  <a:srgbClr val="2F5597"/>
                </a:solidFill>
                <a:highlight>
                  <a:srgbClr val="FFFF00"/>
                </a:highlight>
                <a:latin typeface="M+ 1m"/>
                <a:ea typeface="M+ 1m"/>
              </a:rPr>
              <a:t>pwd</a:t>
            </a:r>
            <a:r>
              <a:rPr lang="es-ES" sz="2400" b="0" strike="noStrike" spc="-1">
                <a:solidFill>
                  <a:srgbClr val="2F5597"/>
                </a:solidFill>
                <a:latin typeface="M+ 1m"/>
                <a:ea typeface="M+ 1m"/>
              </a:rPr>
              <a:t>"&gt;Contraseña:&lt;/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&gt;&lt;/p&gt;</a:t>
            </a:r>
            <a:br>
              <a:rPr sz="2400"/>
            </a:br>
            <a:r>
              <a:rPr lang="es-ES" sz="2400" b="0" strike="noStrike" spc="-1">
                <a:solidFill>
                  <a:srgbClr val="2F5597"/>
                </a:solidFill>
                <a:latin typeface="M+ 1m"/>
                <a:ea typeface="M+ 1m"/>
              </a:rPr>
              <a:t>	&lt;p&gt;&lt;input type="password" name="pwd" id="</a:t>
            </a:r>
            <a:r>
              <a:rPr lang="es-ES" sz="2400" b="0" strike="noStrike" spc="-1">
                <a:solidFill>
                  <a:srgbClr val="2F5597"/>
                </a:solidFill>
                <a:highlight>
                  <a:srgbClr val="FFFF00"/>
                </a:highlight>
                <a:latin typeface="M+ 1m"/>
                <a:ea typeface="M+ 1m"/>
              </a:rPr>
              <a:t>pwd</a:t>
            </a:r>
            <a:r>
              <a:rPr lang="es-ES" sz="2400" b="0" strike="noStrike" spc="-1">
                <a:solidFill>
                  <a:srgbClr val="2F5597"/>
                </a:solidFill>
                <a:latin typeface="M+ 1m"/>
                <a:ea typeface="M+ 1m"/>
              </a:rPr>
              <a:t>"&gt;&lt;/p&gt;</a:t>
            </a:r>
            <a:br>
              <a:rPr sz="2400"/>
            </a:br>
            <a:r>
              <a:rPr lang="es-ES" sz="2400" b="0" strike="noStrike" spc="-1">
                <a:solidFill>
                  <a:srgbClr val="2F5597"/>
                </a:solidFill>
                <a:latin typeface="M+ 1m"/>
                <a:ea typeface="M+ 1m"/>
              </a:rPr>
              <a:t>	&lt;p&gt;</a:t>
            </a:r>
            <a:br>
              <a:rPr sz="2400"/>
            </a:br>
            <a:r>
              <a:rPr lang="es-ES" sz="2400" b="0" strike="noStrike" spc="-1">
                <a:solidFill>
                  <a:srgbClr val="2F5597"/>
                </a:solidFill>
                <a:latin typeface="M+ 1m"/>
                <a:ea typeface="M+ 1m"/>
              </a:rPr>
              <a:t>		&lt;input type="checkbox" name="remember" </a:t>
            </a:r>
            <a:br>
              <a:rPr sz="2400"/>
            </a:br>
            <a:r>
              <a:rPr lang="es-ES" sz="2400" b="0" strike="noStrike" spc="-1">
                <a:solidFill>
                  <a:srgbClr val="2F5597"/>
                </a:solidFill>
                <a:latin typeface="M+ 1m"/>
                <a:ea typeface="M+ 1m"/>
              </a:rPr>
              <a:t>						id="</a:t>
            </a:r>
            <a:r>
              <a:rPr lang="es-ES" sz="2400" b="0" strike="noStrike" spc="-1">
                <a:solidFill>
                  <a:srgbClr val="2F5597"/>
                </a:solidFill>
                <a:highlight>
                  <a:srgbClr val="FFFF00"/>
                </a:highlight>
                <a:latin typeface="M+ 1m"/>
                <a:ea typeface="M+ 1m"/>
              </a:rPr>
              <a:t>remember</a:t>
            </a:r>
            <a:r>
              <a:rPr lang="es-ES" sz="2400" b="0" strike="noStrike" spc="-1">
                <a:solidFill>
                  <a:srgbClr val="2F5597"/>
                </a:solidFill>
                <a:latin typeface="M+ 1m"/>
                <a:ea typeface="M+ 1m"/>
              </a:rPr>
              <a:t>" value="true"&gt;</a:t>
            </a:r>
            <a:br>
              <a:rPr sz="2400"/>
            </a:br>
            <a:r>
              <a:rPr lang="es-ES" sz="2400" b="0" strike="noStrike" spc="-1">
                <a:solidFill>
                  <a:srgbClr val="2F5597"/>
                </a:solidFill>
                <a:latin typeface="M+ 1m"/>
                <a:ea typeface="M+ 1m"/>
              </a:rPr>
              <a:t>		&lt;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 for="</a:t>
            </a:r>
            <a:r>
              <a:rPr lang="es-ES" sz="2400" b="0" strike="noStrike" spc="-1">
                <a:solidFill>
                  <a:srgbClr val="2F5597"/>
                </a:solidFill>
                <a:highlight>
                  <a:srgbClr val="FFFF00"/>
                </a:highlight>
                <a:latin typeface="M+ 1m"/>
                <a:ea typeface="M+ 1m"/>
              </a:rPr>
              <a:t>remember</a:t>
            </a:r>
            <a:r>
              <a:rPr lang="es-ES" sz="2400" b="0" strike="noStrike" spc="-1">
                <a:solidFill>
                  <a:srgbClr val="2F5597"/>
                </a:solidFill>
                <a:latin typeface="M+ 1m"/>
                <a:ea typeface="M+ 1m"/>
              </a:rPr>
              <a:t>"&gt;Recordarme&lt;/</a:t>
            </a:r>
            <a:r>
              <a:rPr lang="es-ES" sz="2400" b="0" strike="noStrike" spc="-1">
                <a:solidFill>
                  <a:srgbClr val="2F5597"/>
                </a:solidFill>
                <a:highlight>
                  <a:srgbClr val="00FFFF"/>
                </a:highlight>
                <a:latin typeface="M+ 1m"/>
                <a:ea typeface="M+ 1m"/>
              </a:rPr>
              <a:t>label</a:t>
            </a:r>
            <a:r>
              <a:rPr lang="es-ES" sz="2400" b="0" strike="noStrike" spc="-1">
                <a:solidFill>
                  <a:srgbClr val="2F5597"/>
                </a:solidFill>
                <a:latin typeface="M+ 1m"/>
                <a:ea typeface="M+ 1m"/>
              </a:rPr>
              <a:t>&gt;</a:t>
            </a:r>
            <a:br>
              <a:rPr sz="2400"/>
            </a:br>
            <a:r>
              <a:rPr lang="es-ES" sz="2400" b="0" strike="noStrike" spc="-1">
                <a:solidFill>
                  <a:srgbClr val="2F5597"/>
                </a:solidFill>
                <a:latin typeface="M+ 1m"/>
                <a:ea typeface="M+ 1m"/>
              </a:rPr>
              <a:t>	&lt;/p&gt;</a:t>
            </a:r>
            <a:br>
              <a:rPr sz="2400"/>
            </a:br>
            <a:r>
              <a:rPr lang="es-ES" sz="2400" b="0" strike="noStrike" spc="-1">
                <a:solidFill>
                  <a:srgbClr val="2F5597"/>
                </a:solidFill>
                <a:latin typeface="M+ 1m"/>
                <a:ea typeface="M+ 1m"/>
              </a:rPr>
              <a:t>	&lt;button type="submit"&gt;Enviar&lt;/button&gt;</a:t>
            </a:r>
            <a:br>
              <a:rPr sz="2400"/>
            </a:br>
            <a:r>
              <a:rPr lang="es-ES" sz="2400" b="0" strike="noStrike" spc="-1">
                <a:solidFill>
                  <a:srgbClr val="2F5597"/>
                </a:solidFill>
                <a:latin typeface="M+ 1m"/>
                <a:ea typeface="M+ 1m"/>
              </a:rPr>
              <a:t>&lt;/form&gt;</a:t>
            </a:r>
            <a:endParaRPr lang="en-US" sz="2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Atributos name / id</a:t>
            </a:r>
            <a:endParaRPr lang="es-ES" sz="4400" b="0" strike="noStrike" spc="-1">
              <a:solidFill>
                <a:srgbClr val="000000"/>
              </a:solidFill>
              <a:latin typeface="Calibri"/>
            </a:endParaRPr>
          </a:p>
        </p:txBody>
      </p:sp>
      <p:sp>
        <p:nvSpPr>
          <p:cNvPr id="124" name="CuadroTexto 1"/>
          <p:cNvSpPr/>
          <p:nvPr/>
        </p:nvSpPr>
        <p:spPr>
          <a:xfrm>
            <a:off x="482760" y="1282680"/>
            <a:ext cx="12473640" cy="438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El atributo “name” de los controles se usa para enviar la información al servidor. </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El atributo id se usa para asociar el control con una etiqueta (label) o para realizar acciones con JavaScript. </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El atributo id es un atributo global (lo puede tener cualquier elemento HTML), pero es importante recordar que no puede repetirse en dos elementos, por lo tanto, no puede haber dos controles con el mismo id.</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El atributo name también se usa para agrupar distintos controles “radio” para que sean excluyentes (sólo pueda seleccionarse uno)</a:t>
            </a:r>
            <a:endParaRPr lang="en-US" sz="2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Ejemplo radio buttons no excluyentes</a:t>
            </a:r>
            <a:endParaRPr lang="es-ES" sz="4400" b="0" strike="noStrike" spc="-1">
              <a:solidFill>
                <a:srgbClr val="000000"/>
              </a:solidFill>
              <a:latin typeface="Calibri"/>
            </a:endParaRPr>
          </a:p>
        </p:txBody>
      </p:sp>
      <p:sp>
        <p:nvSpPr>
          <p:cNvPr id="126" name="CuadroTexto 1"/>
          <p:cNvSpPr/>
          <p:nvPr/>
        </p:nvSpPr>
        <p:spPr>
          <a:xfrm>
            <a:off x="482760" y="1282680"/>
            <a:ext cx="12473640" cy="5484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400" b="0" strike="noStrike" spc="-1">
                <a:solidFill>
                  <a:srgbClr val="2F5597"/>
                </a:solidFill>
                <a:latin typeface="M+ 1m"/>
                <a:ea typeface="M+ 1m"/>
              </a:rPr>
              <a:t>&lt;form method="post" action="http://localhost:8080/view-form/post"&gt;</a:t>
            </a:r>
            <a:br>
              <a:rPr sz="2400"/>
            </a:br>
            <a:r>
              <a:rPr lang="es-ES" sz="2400" b="0" strike="noStrike" spc="-1">
                <a:solidFill>
                  <a:srgbClr val="2F5597"/>
                </a:solidFill>
                <a:latin typeface="M+ 1m"/>
                <a:ea typeface="M+ 1m"/>
              </a:rPr>
              <a:t>	&lt;p&gt;&lt;label&gt;</a:t>
            </a:r>
            <a:br>
              <a:rPr sz="2400"/>
            </a:br>
            <a:r>
              <a:rPr lang="es-ES" sz="2400" b="0" strike="noStrike" spc="-1">
                <a:solidFill>
                  <a:srgbClr val="2F5597"/>
                </a:solidFill>
                <a:latin typeface="M+ 1m"/>
                <a:ea typeface="M+ 1m"/>
              </a:rPr>
              <a:t>		&lt;input type="radio" name="</a:t>
            </a:r>
            <a:r>
              <a:rPr lang="es-ES" sz="2400" b="0" strike="noStrike" spc="-1">
                <a:solidFill>
                  <a:srgbClr val="2F5597"/>
                </a:solidFill>
                <a:highlight>
                  <a:srgbClr val="00FFFF"/>
                </a:highlight>
                <a:latin typeface="M+ 1m"/>
                <a:ea typeface="M+ 1m"/>
              </a:rPr>
              <a:t>opcion1</a:t>
            </a:r>
            <a:r>
              <a:rPr lang="es-ES" sz="2400" b="0" strike="noStrike" spc="-1">
                <a:solidFill>
                  <a:srgbClr val="2F5597"/>
                </a:solidFill>
                <a:latin typeface="M+ 1m"/>
                <a:ea typeface="M+ 1m"/>
              </a:rPr>
              <a:t>" </a:t>
            </a:r>
            <a:br>
              <a:rPr sz="2400"/>
            </a:br>
            <a:r>
              <a:rPr lang="es-ES" sz="2400" b="0" strike="noStrike" spc="-1">
                <a:solidFill>
                  <a:srgbClr val="2F5597"/>
                </a:solidFill>
                <a:latin typeface="M+ 1m"/>
                <a:ea typeface="M+ 1m"/>
              </a:rPr>
              <a:t>						value="1"&gt;Opcion 1&lt;/label&gt;&lt;/p&gt;</a:t>
            </a:r>
            <a:br>
              <a:rPr sz="2400"/>
            </a:br>
            <a:r>
              <a:rPr lang="es-ES" sz="2400" b="0" strike="noStrike" spc="-1">
                <a:solidFill>
                  <a:srgbClr val="2F5597"/>
                </a:solidFill>
                <a:latin typeface="M+ 1m"/>
                <a:ea typeface="M+ 1m"/>
              </a:rPr>
              <a:t>	&lt;p&gt;&lt;label&gt;</a:t>
            </a:r>
            <a:br>
              <a:rPr sz="2400"/>
            </a:br>
            <a:r>
              <a:rPr lang="es-ES" sz="2400" b="0" strike="noStrike" spc="-1">
                <a:solidFill>
                  <a:srgbClr val="2F5597"/>
                </a:solidFill>
                <a:latin typeface="M+ 1m"/>
                <a:ea typeface="M+ 1m"/>
              </a:rPr>
              <a:t>		&lt;input type="radio" name="</a:t>
            </a:r>
            <a:r>
              <a:rPr lang="es-ES" sz="2400" b="0" strike="noStrike" spc="-1">
                <a:solidFill>
                  <a:srgbClr val="2F5597"/>
                </a:solidFill>
                <a:highlight>
                  <a:srgbClr val="00FFFF"/>
                </a:highlight>
                <a:latin typeface="M+ 1m"/>
                <a:ea typeface="M+ 1m"/>
              </a:rPr>
              <a:t>opcion2</a:t>
            </a:r>
            <a:r>
              <a:rPr lang="es-ES" sz="2400" b="0" strike="noStrike" spc="-1">
                <a:solidFill>
                  <a:srgbClr val="2F5597"/>
                </a:solidFill>
                <a:latin typeface="M+ 1m"/>
                <a:ea typeface="M+ 1m"/>
              </a:rPr>
              <a:t>" </a:t>
            </a:r>
            <a:br>
              <a:rPr sz="2400"/>
            </a:br>
            <a:r>
              <a:rPr lang="es-ES" sz="2400" b="0" strike="noStrike" spc="-1">
                <a:solidFill>
                  <a:srgbClr val="2F5597"/>
                </a:solidFill>
                <a:latin typeface="M+ 1m"/>
                <a:ea typeface="M+ 1m"/>
              </a:rPr>
              <a:t>						value="2"&gt;Opcion 2&lt;/label&gt;&lt;/p&gt;</a:t>
            </a:r>
            <a:br>
              <a:rPr sz="2400"/>
            </a:br>
            <a:r>
              <a:rPr lang="es-ES" sz="2400" b="0" strike="noStrike" spc="-1">
                <a:solidFill>
                  <a:srgbClr val="2F5597"/>
                </a:solidFill>
                <a:latin typeface="M+ 1m"/>
                <a:ea typeface="M+ 1m"/>
              </a:rPr>
              <a:t>	&lt;p&gt;&lt;label&gt;</a:t>
            </a:r>
            <a:br>
              <a:rPr sz="2400"/>
            </a:br>
            <a:r>
              <a:rPr lang="es-ES" sz="2400" b="0" strike="noStrike" spc="-1">
                <a:solidFill>
                  <a:srgbClr val="2F5597"/>
                </a:solidFill>
                <a:latin typeface="M+ 1m"/>
                <a:ea typeface="M+ 1m"/>
              </a:rPr>
              <a:t>		&lt;input type="radio" name="</a:t>
            </a:r>
            <a:r>
              <a:rPr lang="es-ES" sz="2400" b="0" strike="noStrike" spc="-1">
                <a:solidFill>
                  <a:srgbClr val="2F5597"/>
                </a:solidFill>
                <a:highlight>
                  <a:srgbClr val="00FFFF"/>
                </a:highlight>
                <a:latin typeface="M+ 1m"/>
                <a:ea typeface="M+ 1m"/>
              </a:rPr>
              <a:t>opcion3</a:t>
            </a:r>
            <a:r>
              <a:rPr lang="es-ES" sz="2400" b="0" strike="noStrike" spc="-1">
                <a:solidFill>
                  <a:srgbClr val="2F5597"/>
                </a:solidFill>
                <a:latin typeface="M+ 1m"/>
                <a:ea typeface="M+ 1m"/>
              </a:rPr>
              <a:t>" </a:t>
            </a:r>
            <a:br>
              <a:rPr sz="2400"/>
            </a:br>
            <a:r>
              <a:rPr lang="es-ES" sz="2400" b="0" strike="noStrike" spc="-1">
                <a:solidFill>
                  <a:srgbClr val="2F5597"/>
                </a:solidFill>
                <a:latin typeface="M+ 1m"/>
                <a:ea typeface="M+ 1m"/>
              </a:rPr>
              <a:t>						value="3"&gt;Opcion 3&lt;/label&gt;&lt;/p&gt;</a:t>
            </a:r>
            <a:br>
              <a:rPr sz="2400"/>
            </a:br>
            <a:r>
              <a:rPr lang="es-ES" sz="2400" b="0" strike="noStrike" spc="-1">
                <a:solidFill>
                  <a:srgbClr val="2F5597"/>
                </a:solidFill>
                <a:latin typeface="M+ 1m"/>
                <a:ea typeface="M+ 1m"/>
              </a:rPr>
              <a:t>	&lt;button type="submit"&gt;Enviar&lt;/button&gt;</a:t>
            </a:r>
            <a:br>
              <a:rPr sz="2400"/>
            </a:br>
            <a:r>
              <a:rPr lang="es-ES" sz="2400" b="0" strike="noStrike" spc="-1">
                <a:solidFill>
                  <a:srgbClr val="2F5597"/>
                </a:solidFill>
                <a:latin typeface="M+ 1m"/>
                <a:ea typeface="M+ 1m"/>
              </a:rPr>
              <a:t>&lt;/form&gt;</a:t>
            </a:r>
            <a:endParaRPr lang="en-US" sz="24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Los radio buttons no son excluyentes (se pueden seleccionar varios a la vez) porque no tienen todos el mismo valor del atributo "name".</a:t>
            </a:r>
            <a:endParaRPr lang="en-US" sz="2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Ejemplo radio buttons excluyentes</a:t>
            </a:r>
            <a:endParaRPr lang="es-ES" sz="4400" b="0" strike="noStrike" spc="-1">
              <a:solidFill>
                <a:srgbClr val="000000"/>
              </a:solidFill>
              <a:latin typeface="Calibri"/>
            </a:endParaRPr>
          </a:p>
        </p:txBody>
      </p:sp>
      <p:sp>
        <p:nvSpPr>
          <p:cNvPr id="128" name="CuadroTexto 1"/>
          <p:cNvSpPr/>
          <p:nvPr/>
        </p:nvSpPr>
        <p:spPr>
          <a:xfrm>
            <a:off x="482760" y="1282680"/>
            <a:ext cx="12473640" cy="5484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400" b="0" strike="noStrike" spc="-1">
                <a:solidFill>
                  <a:srgbClr val="2F5597"/>
                </a:solidFill>
                <a:latin typeface="M+ 1m"/>
                <a:ea typeface="M+ 1m"/>
              </a:rPr>
              <a:t>&lt;form method="post" action="http://localhost:8080/view-form/post"&gt;</a:t>
            </a:r>
            <a:br>
              <a:rPr sz="2400"/>
            </a:br>
            <a:r>
              <a:rPr lang="es-ES" sz="2400" b="0" strike="noStrike" spc="-1">
                <a:solidFill>
                  <a:srgbClr val="2F5597"/>
                </a:solidFill>
                <a:latin typeface="M+ 1m"/>
                <a:ea typeface="M+ 1m"/>
              </a:rPr>
              <a:t>	&lt;p&gt;&lt;label&gt;</a:t>
            </a:r>
            <a:br>
              <a:rPr sz="2400"/>
            </a:br>
            <a:r>
              <a:rPr lang="es-ES" sz="2400" b="0" strike="noStrike" spc="-1">
                <a:solidFill>
                  <a:srgbClr val="2F5597"/>
                </a:solidFill>
                <a:latin typeface="M+ 1m"/>
                <a:ea typeface="M+ 1m"/>
              </a:rPr>
              <a:t>		&lt;input type="radio" name="</a:t>
            </a:r>
            <a:r>
              <a:rPr lang="es-ES" sz="2400" b="0" strike="noStrike" spc="-1">
                <a:solidFill>
                  <a:srgbClr val="2F5597"/>
                </a:solidFill>
                <a:highlight>
                  <a:srgbClr val="00FFFF"/>
                </a:highlight>
                <a:latin typeface="M+ 1m"/>
                <a:ea typeface="M+ 1m"/>
              </a:rPr>
              <a:t>opcion</a:t>
            </a:r>
            <a:r>
              <a:rPr lang="es-ES" sz="2400" b="0" strike="noStrike" spc="-1">
                <a:solidFill>
                  <a:srgbClr val="2F5597"/>
                </a:solidFill>
                <a:latin typeface="M+ 1m"/>
                <a:ea typeface="M+ 1m"/>
              </a:rPr>
              <a:t>" </a:t>
            </a:r>
            <a:br>
              <a:rPr sz="2400"/>
            </a:br>
            <a:r>
              <a:rPr lang="es-ES" sz="2400" b="0" strike="noStrike" spc="-1">
                <a:solidFill>
                  <a:srgbClr val="2F5597"/>
                </a:solidFill>
                <a:latin typeface="M+ 1m"/>
                <a:ea typeface="M+ 1m"/>
              </a:rPr>
              <a:t>						value="1"&gt;Opcion 1&lt;/label&gt;&lt;/p&gt;</a:t>
            </a:r>
            <a:br>
              <a:rPr sz="2400"/>
            </a:br>
            <a:r>
              <a:rPr lang="es-ES" sz="2400" b="0" strike="noStrike" spc="-1">
                <a:solidFill>
                  <a:srgbClr val="2F5597"/>
                </a:solidFill>
                <a:latin typeface="M+ 1m"/>
                <a:ea typeface="M+ 1m"/>
              </a:rPr>
              <a:t>	&lt;p&gt;&lt;label&gt;</a:t>
            </a:r>
            <a:br>
              <a:rPr sz="2400"/>
            </a:br>
            <a:r>
              <a:rPr lang="es-ES" sz="2400" b="0" strike="noStrike" spc="-1">
                <a:solidFill>
                  <a:srgbClr val="2F5597"/>
                </a:solidFill>
                <a:latin typeface="M+ 1m"/>
                <a:ea typeface="M+ 1m"/>
              </a:rPr>
              <a:t>		&lt;input type="radio" name="</a:t>
            </a:r>
            <a:r>
              <a:rPr lang="es-ES" sz="2400" b="0" strike="noStrike" spc="-1">
                <a:solidFill>
                  <a:srgbClr val="2F5597"/>
                </a:solidFill>
                <a:highlight>
                  <a:srgbClr val="00FFFF"/>
                </a:highlight>
                <a:latin typeface="M+ 1m"/>
                <a:ea typeface="M+ 1m"/>
              </a:rPr>
              <a:t>opcion</a:t>
            </a:r>
            <a:r>
              <a:rPr lang="es-ES" sz="2400" b="0" strike="noStrike" spc="-1">
                <a:solidFill>
                  <a:srgbClr val="2F5597"/>
                </a:solidFill>
                <a:latin typeface="M+ 1m"/>
                <a:ea typeface="M+ 1m"/>
              </a:rPr>
              <a:t>"</a:t>
            </a:r>
            <a:br>
              <a:rPr sz="2400"/>
            </a:br>
            <a:r>
              <a:rPr lang="es-ES" sz="2400" b="0" strike="noStrike" spc="-1">
                <a:solidFill>
                  <a:srgbClr val="2F5597"/>
                </a:solidFill>
                <a:latin typeface="M+ 1m"/>
                <a:ea typeface="M+ 1m"/>
              </a:rPr>
              <a:t>						value="2"&gt;Opcion 2&lt;/label&gt;&lt;/p&gt;</a:t>
            </a:r>
            <a:br>
              <a:rPr sz="2400"/>
            </a:br>
            <a:r>
              <a:rPr lang="es-ES" sz="2400" b="0" strike="noStrike" spc="-1">
                <a:solidFill>
                  <a:srgbClr val="2F5597"/>
                </a:solidFill>
                <a:latin typeface="M+ 1m"/>
                <a:ea typeface="M+ 1m"/>
              </a:rPr>
              <a:t>	&lt;p&gt;&lt;label&gt;</a:t>
            </a:r>
            <a:br>
              <a:rPr sz="2400"/>
            </a:br>
            <a:r>
              <a:rPr lang="es-ES" sz="2400" b="0" strike="noStrike" spc="-1">
                <a:solidFill>
                  <a:srgbClr val="2F5597"/>
                </a:solidFill>
                <a:latin typeface="M+ 1m"/>
                <a:ea typeface="M+ 1m"/>
              </a:rPr>
              <a:t>		&lt;input type="radio" name="</a:t>
            </a:r>
            <a:r>
              <a:rPr lang="es-ES" sz="2400" b="0" strike="noStrike" spc="-1">
                <a:solidFill>
                  <a:srgbClr val="2F5597"/>
                </a:solidFill>
                <a:highlight>
                  <a:srgbClr val="00FFFF"/>
                </a:highlight>
                <a:latin typeface="M+ 1m"/>
                <a:ea typeface="M+ 1m"/>
              </a:rPr>
              <a:t>opcion</a:t>
            </a:r>
            <a:r>
              <a:rPr lang="es-ES" sz="2400" b="0" strike="noStrike" spc="-1">
                <a:solidFill>
                  <a:srgbClr val="2F5597"/>
                </a:solidFill>
                <a:latin typeface="M+ 1m"/>
                <a:ea typeface="M+ 1m"/>
              </a:rPr>
              <a:t>"</a:t>
            </a:r>
            <a:br>
              <a:rPr sz="2400"/>
            </a:br>
            <a:r>
              <a:rPr lang="es-ES" sz="2400" b="0" strike="noStrike" spc="-1">
                <a:solidFill>
                  <a:srgbClr val="2F5597"/>
                </a:solidFill>
                <a:latin typeface="M+ 1m"/>
                <a:ea typeface="M+ 1m"/>
              </a:rPr>
              <a:t>						value="3"&gt;Opcion 3&lt;/label&gt;&lt;/p&gt;</a:t>
            </a:r>
            <a:br>
              <a:rPr sz="2400"/>
            </a:br>
            <a:r>
              <a:rPr lang="es-ES" sz="2400" b="0" strike="noStrike" spc="-1">
                <a:solidFill>
                  <a:srgbClr val="2F5597"/>
                </a:solidFill>
                <a:latin typeface="M+ 1m"/>
                <a:ea typeface="M+ 1m"/>
              </a:rPr>
              <a:t>	&lt;button type="submit"&gt;Enviar&lt;/button&gt;</a:t>
            </a:r>
            <a:br>
              <a:rPr sz="2400"/>
            </a:br>
            <a:r>
              <a:rPr lang="es-ES" sz="2400" b="0" strike="noStrike" spc="-1">
                <a:solidFill>
                  <a:srgbClr val="2F5597"/>
                </a:solidFill>
                <a:latin typeface="M+ 1m"/>
                <a:ea typeface="M+ 1m"/>
              </a:rPr>
              <a:t>&lt;/form&gt;</a:t>
            </a:r>
            <a:endParaRPr lang="en-US" sz="24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Los radio buttons ahora sí son excluyentes (se puede seleccionar sólo uno de ellos) porque tienen todos el mismo valor del atributo "name".</a:t>
            </a:r>
            <a:endParaRPr lang="en-US" sz="2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Múltiples valores para una misma variable</a:t>
            </a:r>
            <a:endParaRPr lang="es-ES" sz="4400" b="0" strike="noStrike" spc="-1">
              <a:solidFill>
                <a:srgbClr val="000000"/>
              </a:solidFill>
              <a:latin typeface="Calibri"/>
            </a:endParaRPr>
          </a:p>
        </p:txBody>
      </p:sp>
      <p:sp>
        <p:nvSpPr>
          <p:cNvPr id="130" name="CuadroTexto 2"/>
          <p:cNvSpPr/>
          <p:nvPr/>
        </p:nvSpPr>
        <p:spPr>
          <a:xfrm>
            <a:off x="482760" y="1282680"/>
            <a:ext cx="12473640" cy="5729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Si hay varios campos con un mismo atributo “name”, se enviará al servidor múltiples valores para la misma variable.</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Por ejemplo, si tenemos estos campos:</a:t>
            </a:r>
            <a:endParaRPr lang="en-US" sz="2800" b="0" strike="noStrike" spc="-1">
              <a:latin typeface="Arial"/>
            </a:endParaRPr>
          </a:p>
          <a:p>
            <a:pPr>
              <a:lnSpc>
                <a:spcPct val="100000"/>
              </a:lnSpc>
              <a:spcBef>
                <a:spcPts val="601"/>
              </a:spcBef>
              <a:spcAft>
                <a:spcPts val="601"/>
              </a:spcAft>
              <a:buNone/>
            </a:pPr>
            <a:r>
              <a:rPr lang="es-ES" sz="2400" b="0" strike="noStrike" spc="-1">
                <a:solidFill>
                  <a:srgbClr val="2F5597"/>
                </a:solidFill>
                <a:latin typeface="Noto Sans"/>
                <a:ea typeface="Noto Sans"/>
              </a:rPr>
              <a:t>	&lt;input type="text" name="color"&gt;</a:t>
            </a:r>
            <a:br>
              <a:rPr sz="2400"/>
            </a:br>
            <a:r>
              <a:rPr lang="es-ES" sz="2400" b="0" strike="noStrike" spc="-1">
                <a:solidFill>
                  <a:srgbClr val="2F5597"/>
                </a:solidFill>
                <a:latin typeface="Noto Sans"/>
                <a:ea typeface="Noto Sans"/>
              </a:rPr>
              <a:t>	&lt;input type="text" name="color"&gt;</a:t>
            </a:r>
            <a:br>
              <a:rPr sz="2400"/>
            </a:br>
            <a:r>
              <a:rPr lang="es-ES" sz="2400" b="0" strike="noStrike" spc="-1">
                <a:solidFill>
                  <a:srgbClr val="2F5597"/>
                </a:solidFill>
                <a:latin typeface="Noto Sans"/>
                <a:ea typeface="Noto Sans"/>
              </a:rPr>
              <a:t>	&lt;input type="text" name="color"&gt;</a:t>
            </a:r>
            <a:br>
              <a:rPr sz="2400"/>
            </a:br>
            <a:r>
              <a:rPr lang="es-ES" sz="2400" b="0" strike="noStrike" spc="-1">
                <a:solidFill>
                  <a:srgbClr val="2F5597"/>
                </a:solidFill>
                <a:latin typeface="Noto Sans"/>
                <a:ea typeface="Noto Sans"/>
              </a:rPr>
              <a:t>	&lt;input type="text" name="color"&gt;</a:t>
            </a:r>
            <a:endParaRPr lang="en-US" sz="24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Se recibirá en el servidor cuatro valores, uno por cada</a:t>
            </a:r>
            <a:br>
              <a:rPr sz="2800"/>
            </a:br>
            <a:r>
              <a:rPr lang="es-ES" sz="2800" b="0" strike="noStrike" spc="-1">
                <a:solidFill>
                  <a:srgbClr val="000000"/>
                </a:solidFill>
                <a:latin typeface="Noto Sans"/>
                <a:ea typeface="Noto Sans"/>
              </a:rPr>
              <a:t>campo, todos asociados a “color”. En la petición HTTP </a:t>
            </a:r>
            <a:br>
              <a:rPr sz="2800"/>
            </a:br>
            <a:r>
              <a:rPr lang="es-ES" sz="2800" b="0" strike="noStrike" spc="-1">
                <a:solidFill>
                  <a:srgbClr val="000000"/>
                </a:solidFill>
                <a:latin typeface="Noto Sans"/>
                <a:ea typeface="Noto Sans"/>
              </a:rPr>
              <a:t>se puede ver lo que se envía. </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Y sin interpretar:</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	</a:t>
            </a:r>
            <a:r>
              <a:rPr lang="es-ES" sz="2400" b="0" strike="noStrike" spc="-1">
                <a:solidFill>
                  <a:srgbClr val="2F5597"/>
                </a:solidFill>
                <a:latin typeface="Noto Sans"/>
                <a:ea typeface="Noto Sans"/>
              </a:rPr>
              <a:t>color=Rojo&amp;color=Azul&amp;color=Amarillo&amp;color=Negro</a:t>
            </a:r>
            <a:endParaRPr lang="en-US" sz="2400" b="0" strike="noStrike" spc="-1">
              <a:latin typeface="Arial"/>
            </a:endParaRPr>
          </a:p>
        </p:txBody>
      </p:sp>
      <p:pic>
        <p:nvPicPr>
          <p:cNvPr id="131" name="Imagen 130"/>
          <p:cNvPicPr/>
          <p:nvPr/>
        </p:nvPicPr>
        <p:blipFill>
          <a:blip r:embed="rId3"/>
          <a:stretch/>
        </p:blipFill>
        <p:spPr>
          <a:xfrm>
            <a:off x="10058400" y="3429000"/>
            <a:ext cx="2743200" cy="303768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¿Qué es un formulario?</a:t>
            </a:r>
            <a:endParaRPr lang="es-ES" sz="4400" b="0" strike="noStrike" spc="-1">
              <a:solidFill>
                <a:srgbClr val="000000"/>
              </a:solidFill>
              <a:latin typeface="Calibri"/>
            </a:endParaRPr>
          </a:p>
        </p:txBody>
      </p:sp>
      <p:sp>
        <p:nvSpPr>
          <p:cNvPr id="93" name="CuadroTexto 1"/>
          <p:cNvSpPr/>
          <p:nvPr/>
        </p:nvSpPr>
        <p:spPr>
          <a:xfrm>
            <a:off x="482760" y="1282680"/>
            <a:ext cx="12473640" cy="252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Un formulario es una de las formas que tiene un sitio web para interactuar con sus usuarios.</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Permite la recogida de datos y su envío al servidor para que sean procesados.</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Ejemplo de formulario: la página inicial de Google.es:</a:t>
            </a:r>
            <a:endParaRPr lang="en-US" sz="2800" b="0" strike="noStrike" spc="-1">
              <a:latin typeface="Arial"/>
            </a:endParaRPr>
          </a:p>
        </p:txBody>
      </p:sp>
      <p:pic>
        <p:nvPicPr>
          <p:cNvPr id="94" name="Imagen 4"/>
          <p:cNvPicPr/>
          <p:nvPr/>
        </p:nvPicPr>
        <p:blipFill>
          <a:blip r:embed="rId3"/>
          <a:srcRect t="5758" b="15934"/>
          <a:stretch/>
        </p:blipFill>
        <p:spPr>
          <a:xfrm>
            <a:off x="1888920" y="3976920"/>
            <a:ext cx="9661680" cy="3001320"/>
          </a:xfrm>
          <a:prstGeom prst="rect">
            <a:avLst/>
          </a:prstGeom>
          <a:ln w="0">
            <a:solidFill>
              <a:srgbClr val="000000"/>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Múltiples valores para una misma variable</a:t>
            </a:r>
            <a:endParaRPr lang="es-ES" sz="4400" b="0" strike="noStrike" spc="-1">
              <a:solidFill>
                <a:srgbClr val="000000"/>
              </a:solidFill>
              <a:latin typeface="Calibri"/>
            </a:endParaRPr>
          </a:p>
        </p:txBody>
      </p:sp>
      <p:sp>
        <p:nvSpPr>
          <p:cNvPr id="133" name="CuadroTexto 5"/>
          <p:cNvSpPr/>
          <p:nvPr/>
        </p:nvSpPr>
        <p:spPr>
          <a:xfrm>
            <a:off x="482760" y="1282680"/>
            <a:ext cx="12473640" cy="505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Algunos lenguajes de servidor como PHP, necesitan, para que se interprete correctamente este tipo de envíos, que se use un valor  especial para el atributo “name”.</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En estos casos (sólo si vamos a usar PHP en el servidor, u otro lenguaje que lo necesite), se deben añadir corchetes al nombre del campo, para indicar que se debe interpretar en el servidor como un array de valores:</a:t>
            </a:r>
            <a:endParaRPr lang="en-US" sz="2800" b="0" strike="noStrike" spc="-1">
              <a:latin typeface="Arial"/>
            </a:endParaRPr>
          </a:p>
          <a:p>
            <a:pPr>
              <a:lnSpc>
                <a:spcPct val="100000"/>
              </a:lnSpc>
              <a:spcBef>
                <a:spcPts val="601"/>
              </a:spcBef>
              <a:spcAft>
                <a:spcPts val="601"/>
              </a:spcAft>
              <a:buNone/>
            </a:pPr>
            <a:r>
              <a:rPr lang="es-ES" sz="2400" b="0" strike="noStrike" spc="-1">
                <a:solidFill>
                  <a:srgbClr val="2F5597"/>
                </a:solidFill>
                <a:latin typeface="Noto Sans"/>
                <a:ea typeface="Noto Sans"/>
              </a:rPr>
              <a:t>	&lt;input type="text" name="color[]"&gt;</a:t>
            </a:r>
            <a:br>
              <a:rPr sz="2400"/>
            </a:br>
            <a:r>
              <a:rPr lang="es-ES" sz="2400" b="0" strike="noStrike" spc="-1">
                <a:solidFill>
                  <a:srgbClr val="2F5597"/>
                </a:solidFill>
                <a:latin typeface="Noto Sans"/>
                <a:ea typeface="Noto Sans"/>
              </a:rPr>
              <a:t>	&lt;input type="text" name="color[]"&gt;</a:t>
            </a:r>
            <a:br>
              <a:rPr sz="2400"/>
            </a:br>
            <a:r>
              <a:rPr lang="es-ES" sz="2400" b="0" strike="noStrike" spc="-1">
                <a:solidFill>
                  <a:srgbClr val="2F5597"/>
                </a:solidFill>
                <a:latin typeface="Noto Sans"/>
                <a:ea typeface="Noto Sans"/>
              </a:rPr>
              <a:t>	&lt;input type="text" name="color[]"&gt;</a:t>
            </a:r>
            <a:br>
              <a:rPr sz="2400"/>
            </a:br>
            <a:r>
              <a:rPr lang="es-ES" sz="2400" b="0" strike="noStrike" spc="-1">
                <a:solidFill>
                  <a:srgbClr val="2F5597"/>
                </a:solidFill>
                <a:latin typeface="Noto Sans"/>
                <a:ea typeface="Noto Sans"/>
              </a:rPr>
              <a:t>	&lt;input type="text" name="color"&gt;</a:t>
            </a:r>
            <a:endParaRPr lang="en-US" sz="24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Más información: </a:t>
            </a:r>
            <a:r>
              <a:rPr lang="es-ES" sz="2800" b="0" strike="noStrike" spc="-1">
                <a:solidFill>
                  <a:srgbClr val="000000"/>
                </a:solidFill>
                <a:latin typeface="Noto Sans"/>
                <a:ea typeface="Noto Sans"/>
                <a:hlinkClick r:id="rId3"/>
              </a:rPr>
              <a:t>PHP Tutorial - PHP Form Multi-Value Fields</a:t>
            </a:r>
            <a:endParaRPr lang="en-US" sz="2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Textarea</a:t>
            </a:r>
            <a:endParaRPr lang="es-ES" sz="4400" b="0" strike="noStrike" spc="-1" dirty="0">
              <a:solidFill>
                <a:srgbClr val="000000"/>
              </a:solidFill>
              <a:latin typeface="Calibri"/>
            </a:endParaRPr>
          </a:p>
        </p:txBody>
      </p:sp>
      <p:sp>
        <p:nvSpPr>
          <p:cNvPr id="133" name="CuadroTexto 5"/>
          <p:cNvSpPr/>
          <p:nvPr/>
        </p:nvSpPr>
        <p:spPr>
          <a:xfrm>
            <a:off x="482760" y="1282680"/>
            <a:ext cx="12473640" cy="11065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dirty="0">
                <a:solidFill>
                  <a:srgbClr val="000000"/>
                </a:solidFill>
                <a:latin typeface="Noto Sans"/>
                <a:ea typeface="Noto Sans"/>
              </a:rPr>
              <a:t>Control para que el usuario pueda introducir textos de más de una línea.</a:t>
            </a:r>
          </a:p>
          <a:p>
            <a:pPr>
              <a:lnSpc>
                <a:spcPct val="100000"/>
              </a:lnSpc>
              <a:spcBef>
                <a:spcPts val="601"/>
              </a:spcBef>
              <a:spcAft>
                <a:spcPts val="601"/>
              </a:spcAft>
              <a:buNone/>
            </a:pPr>
            <a:endParaRPr lang="es-ES" sz="2800" spc="-1" dirty="0">
              <a:solidFill>
                <a:srgbClr val="000000"/>
              </a:solidFill>
              <a:latin typeface="Noto Sans"/>
              <a:ea typeface="Noto Sans"/>
            </a:endParaRPr>
          </a:p>
        </p:txBody>
      </p:sp>
      <p:pic>
        <p:nvPicPr>
          <p:cNvPr id="2" name="Imagen 1">
            <a:extLst>
              <a:ext uri="{FF2B5EF4-FFF2-40B4-BE49-F238E27FC236}">
                <a16:creationId xmlns:a16="http://schemas.microsoft.com/office/drawing/2014/main" id="{208BDA44-3FF4-7383-B6C7-E7F9D2744113}"/>
              </a:ext>
            </a:extLst>
          </p:cNvPr>
          <p:cNvPicPr>
            <a:picLocks noChangeAspect="1"/>
          </p:cNvPicPr>
          <p:nvPr/>
        </p:nvPicPr>
        <p:blipFill>
          <a:blip r:embed="rId3"/>
          <a:stretch>
            <a:fillRect/>
          </a:stretch>
        </p:blipFill>
        <p:spPr>
          <a:xfrm>
            <a:off x="482759" y="1835951"/>
            <a:ext cx="10415395" cy="3295743"/>
          </a:xfrm>
          <a:prstGeom prst="rect">
            <a:avLst/>
          </a:prstGeom>
        </p:spPr>
      </p:pic>
      <p:pic>
        <p:nvPicPr>
          <p:cNvPr id="3" name="Imagen 2">
            <a:extLst>
              <a:ext uri="{FF2B5EF4-FFF2-40B4-BE49-F238E27FC236}">
                <a16:creationId xmlns:a16="http://schemas.microsoft.com/office/drawing/2014/main" id="{4AA43846-E257-06A1-EDA1-FF0047D1338F}"/>
              </a:ext>
            </a:extLst>
          </p:cNvPr>
          <p:cNvPicPr>
            <a:picLocks noChangeAspect="1"/>
          </p:cNvPicPr>
          <p:nvPr/>
        </p:nvPicPr>
        <p:blipFill>
          <a:blip r:embed="rId4"/>
          <a:stretch>
            <a:fillRect/>
          </a:stretch>
        </p:blipFill>
        <p:spPr>
          <a:xfrm>
            <a:off x="510704" y="4826546"/>
            <a:ext cx="8735476" cy="2059445"/>
          </a:xfrm>
          <a:prstGeom prst="rect">
            <a:avLst/>
          </a:prstGeom>
        </p:spPr>
      </p:pic>
    </p:spTree>
    <p:extLst>
      <p:ext uri="{BB962C8B-B14F-4D97-AF65-F5344CB8AC3E}">
        <p14:creationId xmlns:p14="http://schemas.microsoft.com/office/powerpoint/2010/main" val="3657227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Select</a:t>
            </a:r>
            <a:r>
              <a:rPr lang="es-ES" sz="4400" b="1" strike="noStrike" spc="-1" dirty="0">
                <a:solidFill>
                  <a:srgbClr val="000000"/>
                </a:solidFill>
                <a:latin typeface="Noto Sans"/>
                <a:ea typeface="Noto Sans"/>
              </a:rPr>
              <a:t> simple</a:t>
            </a:r>
            <a:endParaRPr lang="es-ES" sz="4400" b="0" strike="noStrike" spc="-1" dirty="0">
              <a:solidFill>
                <a:srgbClr val="000000"/>
              </a:solidFill>
              <a:latin typeface="Calibri"/>
            </a:endParaRPr>
          </a:p>
        </p:txBody>
      </p:sp>
      <p:sp>
        <p:nvSpPr>
          <p:cNvPr id="133" name="CuadroTexto 5"/>
          <p:cNvSpPr/>
          <p:nvPr/>
        </p:nvSpPr>
        <p:spPr>
          <a:xfrm>
            <a:off x="482760" y="1282680"/>
            <a:ext cx="12473640" cy="11065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Control para seleccionar una opción entre varias.</a:t>
            </a:r>
          </a:p>
          <a:p>
            <a:pPr>
              <a:lnSpc>
                <a:spcPct val="100000"/>
              </a:lnSpc>
              <a:spcBef>
                <a:spcPts val="601"/>
              </a:spcBef>
              <a:spcAft>
                <a:spcPts val="601"/>
              </a:spcAft>
              <a:buNone/>
            </a:pPr>
            <a:endParaRPr lang="es-ES" sz="2800" spc="-1" dirty="0">
              <a:solidFill>
                <a:srgbClr val="000000"/>
              </a:solidFill>
              <a:latin typeface="Noto Sans"/>
              <a:ea typeface="Noto Sans"/>
            </a:endParaRPr>
          </a:p>
        </p:txBody>
      </p:sp>
      <p:pic>
        <p:nvPicPr>
          <p:cNvPr id="6" name="Imagen 5">
            <a:extLst>
              <a:ext uri="{FF2B5EF4-FFF2-40B4-BE49-F238E27FC236}">
                <a16:creationId xmlns:a16="http://schemas.microsoft.com/office/drawing/2014/main" id="{C49CAC49-34AE-8365-3BF8-A9528EFD9CE1}"/>
              </a:ext>
            </a:extLst>
          </p:cNvPr>
          <p:cNvPicPr>
            <a:picLocks noChangeAspect="1"/>
          </p:cNvPicPr>
          <p:nvPr/>
        </p:nvPicPr>
        <p:blipFill>
          <a:blip r:embed="rId3"/>
          <a:stretch>
            <a:fillRect/>
          </a:stretch>
        </p:blipFill>
        <p:spPr>
          <a:xfrm>
            <a:off x="482760" y="1820265"/>
            <a:ext cx="9850599" cy="3778102"/>
          </a:xfrm>
          <a:prstGeom prst="rect">
            <a:avLst/>
          </a:prstGeom>
        </p:spPr>
      </p:pic>
      <p:pic>
        <p:nvPicPr>
          <p:cNvPr id="7" name="Imagen 6">
            <a:extLst>
              <a:ext uri="{FF2B5EF4-FFF2-40B4-BE49-F238E27FC236}">
                <a16:creationId xmlns:a16="http://schemas.microsoft.com/office/drawing/2014/main" id="{04ABC135-CAB9-C80F-FF5C-00E7DBEB5E38}"/>
              </a:ext>
            </a:extLst>
          </p:cNvPr>
          <p:cNvPicPr>
            <a:picLocks noChangeAspect="1"/>
          </p:cNvPicPr>
          <p:nvPr/>
        </p:nvPicPr>
        <p:blipFill rotWithShape="1">
          <a:blip r:embed="rId4"/>
          <a:srcRect r="18390"/>
          <a:stretch/>
        </p:blipFill>
        <p:spPr>
          <a:xfrm>
            <a:off x="8962006" y="3779837"/>
            <a:ext cx="3841554" cy="3158254"/>
          </a:xfrm>
          <a:prstGeom prst="rect">
            <a:avLst/>
          </a:prstGeom>
          <a:ln>
            <a:solidFill>
              <a:schemeClr val="tx1"/>
            </a:solidFill>
          </a:ln>
        </p:spPr>
      </p:pic>
    </p:spTree>
    <p:extLst>
      <p:ext uri="{BB962C8B-B14F-4D97-AF65-F5344CB8AC3E}">
        <p14:creationId xmlns:p14="http://schemas.microsoft.com/office/powerpoint/2010/main" val="2602952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Select</a:t>
            </a:r>
            <a:r>
              <a:rPr lang="es-ES" sz="4400" b="1" strike="noStrike" spc="-1" dirty="0">
                <a:solidFill>
                  <a:srgbClr val="000000"/>
                </a:solidFill>
                <a:latin typeface="Noto Sans"/>
                <a:ea typeface="Noto Sans"/>
              </a:rPr>
              <a:t> simple en modo lista</a:t>
            </a:r>
            <a:endParaRPr lang="es-ES" sz="4400" b="0" strike="noStrike" spc="-1" dirty="0">
              <a:solidFill>
                <a:srgbClr val="000000"/>
              </a:solidFill>
              <a:latin typeface="Calibri"/>
            </a:endParaRPr>
          </a:p>
        </p:txBody>
      </p:sp>
      <p:sp>
        <p:nvSpPr>
          <p:cNvPr id="133" name="CuadroTexto 5"/>
          <p:cNvSpPr/>
          <p:nvPr/>
        </p:nvSpPr>
        <p:spPr>
          <a:xfrm>
            <a:off x="482760" y="1282680"/>
            <a:ext cx="12473640" cy="19683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Control para seleccionar una opción entre varias, pero se muestran todos los elementos (no tiene flecha para desplegar las opciones). Se hace con el atributo “</a:t>
            </a:r>
            <a:r>
              <a:rPr lang="es-ES" sz="2800" spc="-1" dirty="0" err="1">
                <a:solidFill>
                  <a:srgbClr val="000000"/>
                </a:solidFill>
                <a:latin typeface="Noto Sans"/>
                <a:ea typeface="Noto Sans"/>
              </a:rPr>
              <a:t>size</a:t>
            </a:r>
            <a:r>
              <a:rPr lang="es-ES" sz="2800" spc="-1" dirty="0">
                <a:solidFill>
                  <a:srgbClr val="000000"/>
                </a:solidFill>
                <a:latin typeface="Noto Sans"/>
                <a:ea typeface="Noto Sans"/>
              </a:rPr>
              <a:t>”.</a:t>
            </a:r>
          </a:p>
          <a:p>
            <a:pPr>
              <a:lnSpc>
                <a:spcPct val="100000"/>
              </a:lnSpc>
              <a:spcBef>
                <a:spcPts val="601"/>
              </a:spcBef>
              <a:spcAft>
                <a:spcPts val="601"/>
              </a:spcAft>
              <a:buNone/>
            </a:pPr>
            <a:endParaRPr lang="es-ES" sz="2800" spc="-1" dirty="0">
              <a:solidFill>
                <a:srgbClr val="000000"/>
              </a:solidFill>
              <a:latin typeface="Noto Sans"/>
              <a:ea typeface="Noto Sans"/>
            </a:endParaRPr>
          </a:p>
        </p:txBody>
      </p:sp>
      <p:pic>
        <p:nvPicPr>
          <p:cNvPr id="2" name="Imagen 1">
            <a:extLst>
              <a:ext uri="{FF2B5EF4-FFF2-40B4-BE49-F238E27FC236}">
                <a16:creationId xmlns:a16="http://schemas.microsoft.com/office/drawing/2014/main" id="{D5A31EDD-905F-D420-A873-84ED1EDED58E}"/>
              </a:ext>
            </a:extLst>
          </p:cNvPr>
          <p:cNvPicPr>
            <a:picLocks noChangeAspect="1"/>
          </p:cNvPicPr>
          <p:nvPr/>
        </p:nvPicPr>
        <p:blipFill>
          <a:blip r:embed="rId3"/>
          <a:stretch>
            <a:fillRect/>
          </a:stretch>
        </p:blipFill>
        <p:spPr>
          <a:xfrm>
            <a:off x="482760" y="2636280"/>
            <a:ext cx="10088728" cy="3640715"/>
          </a:xfrm>
          <a:prstGeom prst="rect">
            <a:avLst/>
          </a:prstGeom>
        </p:spPr>
      </p:pic>
      <p:pic>
        <p:nvPicPr>
          <p:cNvPr id="3" name="Imagen 2">
            <a:extLst>
              <a:ext uri="{FF2B5EF4-FFF2-40B4-BE49-F238E27FC236}">
                <a16:creationId xmlns:a16="http://schemas.microsoft.com/office/drawing/2014/main" id="{37450E19-3E62-A22C-8895-901531A8413D}"/>
              </a:ext>
            </a:extLst>
          </p:cNvPr>
          <p:cNvPicPr>
            <a:picLocks noChangeAspect="1"/>
          </p:cNvPicPr>
          <p:nvPr/>
        </p:nvPicPr>
        <p:blipFill rotWithShape="1">
          <a:blip r:embed="rId4"/>
          <a:srcRect l="1082" t="1166" r="20900" b="-3050"/>
          <a:stretch/>
        </p:blipFill>
        <p:spPr>
          <a:xfrm>
            <a:off x="7887877" y="4101027"/>
            <a:ext cx="5068523" cy="3079963"/>
          </a:xfrm>
          <a:prstGeom prst="rect">
            <a:avLst/>
          </a:prstGeom>
          <a:ln>
            <a:solidFill>
              <a:schemeClr val="tx1"/>
            </a:solidFill>
          </a:ln>
        </p:spPr>
      </p:pic>
    </p:spTree>
    <p:extLst>
      <p:ext uri="{BB962C8B-B14F-4D97-AF65-F5344CB8AC3E}">
        <p14:creationId xmlns:p14="http://schemas.microsoft.com/office/powerpoint/2010/main" val="2190863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Select</a:t>
            </a:r>
            <a:r>
              <a:rPr lang="es-ES" sz="4400" b="1" strike="noStrike" spc="-1" dirty="0">
                <a:solidFill>
                  <a:srgbClr val="000000"/>
                </a:solidFill>
                <a:latin typeface="Noto Sans"/>
                <a:ea typeface="Noto Sans"/>
              </a:rPr>
              <a:t> múltiple</a:t>
            </a:r>
            <a:endParaRPr lang="es-ES" sz="4400" b="0" strike="noStrike" spc="-1" dirty="0">
              <a:solidFill>
                <a:srgbClr val="000000"/>
              </a:solidFill>
              <a:latin typeface="Calibri"/>
            </a:endParaRPr>
          </a:p>
        </p:txBody>
      </p:sp>
      <p:sp>
        <p:nvSpPr>
          <p:cNvPr id="133" name="CuadroTexto 5"/>
          <p:cNvSpPr/>
          <p:nvPr/>
        </p:nvSpPr>
        <p:spPr>
          <a:xfrm>
            <a:off x="482760" y="1282680"/>
            <a:ext cx="12473640" cy="13835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Control para seleccionar una o varias opciones entre varias. Se usa el atributo “</a:t>
            </a:r>
            <a:r>
              <a:rPr lang="es-ES" sz="2800" spc="-1" dirty="0" err="1">
                <a:solidFill>
                  <a:srgbClr val="000000"/>
                </a:solidFill>
                <a:latin typeface="Noto Sans"/>
                <a:ea typeface="Noto Sans"/>
              </a:rPr>
              <a:t>multiple</a:t>
            </a:r>
            <a:r>
              <a:rPr lang="es-ES" sz="2800" spc="-1" dirty="0">
                <a:solidFill>
                  <a:srgbClr val="000000"/>
                </a:solidFill>
                <a:latin typeface="Noto Sans"/>
                <a:ea typeface="Noto Sans"/>
              </a:rPr>
              <a:t>”. Para seleccionar varias opciones se usa la tecla “control”.</a:t>
            </a:r>
          </a:p>
        </p:txBody>
      </p:sp>
      <p:pic>
        <p:nvPicPr>
          <p:cNvPr id="4" name="Imagen 3">
            <a:extLst>
              <a:ext uri="{FF2B5EF4-FFF2-40B4-BE49-F238E27FC236}">
                <a16:creationId xmlns:a16="http://schemas.microsoft.com/office/drawing/2014/main" id="{A5818275-DA5B-5952-1AEC-AF4DE9545555}"/>
              </a:ext>
            </a:extLst>
          </p:cNvPr>
          <p:cNvPicPr>
            <a:picLocks noChangeAspect="1"/>
          </p:cNvPicPr>
          <p:nvPr/>
        </p:nvPicPr>
        <p:blipFill>
          <a:blip r:embed="rId3"/>
          <a:stretch>
            <a:fillRect/>
          </a:stretch>
        </p:blipFill>
        <p:spPr>
          <a:xfrm>
            <a:off x="482760" y="2636280"/>
            <a:ext cx="9706269" cy="3411149"/>
          </a:xfrm>
          <a:prstGeom prst="rect">
            <a:avLst/>
          </a:prstGeom>
        </p:spPr>
      </p:pic>
      <p:pic>
        <p:nvPicPr>
          <p:cNvPr id="5" name="Imagen 4">
            <a:extLst>
              <a:ext uri="{FF2B5EF4-FFF2-40B4-BE49-F238E27FC236}">
                <a16:creationId xmlns:a16="http://schemas.microsoft.com/office/drawing/2014/main" id="{C5928837-1F1B-FC62-ABF8-3852BE1A21BC}"/>
              </a:ext>
            </a:extLst>
          </p:cNvPr>
          <p:cNvPicPr>
            <a:picLocks noChangeAspect="1"/>
          </p:cNvPicPr>
          <p:nvPr/>
        </p:nvPicPr>
        <p:blipFill>
          <a:blip r:embed="rId4"/>
          <a:stretch>
            <a:fillRect/>
          </a:stretch>
        </p:blipFill>
        <p:spPr>
          <a:xfrm>
            <a:off x="7206857" y="4893455"/>
            <a:ext cx="5749543" cy="2098693"/>
          </a:xfrm>
          <a:prstGeom prst="rect">
            <a:avLst/>
          </a:prstGeom>
          <a:ln>
            <a:solidFill>
              <a:schemeClr val="tx1"/>
            </a:solidFill>
          </a:ln>
        </p:spPr>
      </p:pic>
    </p:spTree>
    <p:extLst>
      <p:ext uri="{BB962C8B-B14F-4D97-AF65-F5344CB8AC3E}">
        <p14:creationId xmlns:p14="http://schemas.microsoft.com/office/powerpoint/2010/main" val="1013840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Selector de ficheros – Input </a:t>
            </a:r>
            <a:r>
              <a:rPr lang="es-ES" sz="4400" b="1" strike="noStrike" spc="-1" dirty="0" err="1">
                <a:solidFill>
                  <a:srgbClr val="000000"/>
                </a:solidFill>
                <a:latin typeface="Noto Sans"/>
                <a:ea typeface="Noto Sans"/>
              </a:rPr>
              <a:t>type</a:t>
            </a:r>
            <a:r>
              <a:rPr lang="es-ES" sz="4400" b="1" strike="noStrike" spc="-1" dirty="0">
                <a:solidFill>
                  <a:srgbClr val="000000"/>
                </a:solidFill>
                <a:latin typeface="Noto Sans"/>
                <a:ea typeface="Noto Sans"/>
              </a:rPr>
              <a:t>="file"</a:t>
            </a:r>
            <a:endParaRPr lang="es-ES" sz="4400" b="0" strike="noStrike" spc="-1" dirty="0">
              <a:solidFill>
                <a:srgbClr val="000000"/>
              </a:solidFill>
              <a:latin typeface="Calibri"/>
            </a:endParaRPr>
          </a:p>
        </p:txBody>
      </p:sp>
      <p:sp>
        <p:nvSpPr>
          <p:cNvPr id="133" name="CuadroTexto 5"/>
          <p:cNvSpPr/>
          <p:nvPr/>
        </p:nvSpPr>
        <p:spPr>
          <a:xfrm>
            <a:off x="482760" y="1282680"/>
            <a:ext cx="12473640" cy="19683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Control para seleccionar un fichero y enviarlo al servidor. El formulario debe usar el método POST, y usar la codificación </a:t>
            </a:r>
            <a:r>
              <a:rPr lang="es-ES" sz="2800" spc="-1" dirty="0" err="1">
                <a:solidFill>
                  <a:srgbClr val="000000"/>
                </a:solidFill>
                <a:latin typeface="Noto Sans"/>
                <a:ea typeface="Noto Sans"/>
              </a:rPr>
              <a:t>enctype</a:t>
            </a:r>
            <a:r>
              <a:rPr lang="es-ES" sz="2800" spc="-1" dirty="0">
                <a:solidFill>
                  <a:srgbClr val="000000"/>
                </a:solidFill>
                <a:latin typeface="Noto Sans"/>
                <a:ea typeface="Noto Sans"/>
              </a:rPr>
              <a:t>="</a:t>
            </a:r>
            <a:r>
              <a:rPr lang="es-ES" sz="2800" spc="-1" dirty="0" err="1">
                <a:solidFill>
                  <a:srgbClr val="000000"/>
                </a:solidFill>
                <a:latin typeface="Noto Sans"/>
                <a:ea typeface="Noto Sans"/>
              </a:rPr>
              <a:t>multipart</a:t>
            </a:r>
            <a:r>
              <a:rPr lang="es-ES" sz="2800" spc="-1" dirty="0">
                <a:solidFill>
                  <a:srgbClr val="000000"/>
                </a:solidFill>
                <a:latin typeface="Noto Sans"/>
                <a:ea typeface="Noto Sans"/>
              </a:rPr>
              <a:t>/</a:t>
            </a:r>
            <a:r>
              <a:rPr lang="es-ES" sz="2800" spc="-1" dirty="0" err="1">
                <a:solidFill>
                  <a:srgbClr val="000000"/>
                </a:solidFill>
                <a:latin typeface="Noto Sans"/>
                <a:ea typeface="Noto Sans"/>
              </a:rPr>
              <a:t>form</a:t>
            </a:r>
            <a:r>
              <a:rPr lang="es-ES" sz="2800" spc="-1" dirty="0">
                <a:solidFill>
                  <a:srgbClr val="000000"/>
                </a:solidFill>
                <a:latin typeface="Noto Sans"/>
                <a:ea typeface="Noto Sans"/>
              </a:rPr>
              <a:t>-data".</a:t>
            </a:r>
          </a:p>
          <a:p>
            <a:pPr>
              <a:lnSpc>
                <a:spcPct val="100000"/>
              </a:lnSpc>
              <a:spcBef>
                <a:spcPts val="601"/>
              </a:spcBef>
              <a:spcAft>
                <a:spcPts val="601"/>
              </a:spcAft>
              <a:buNone/>
            </a:pPr>
            <a:endParaRPr lang="es-ES" sz="2800" spc="-1" dirty="0">
              <a:solidFill>
                <a:srgbClr val="000000"/>
              </a:solidFill>
              <a:latin typeface="Noto Sans"/>
              <a:ea typeface="Noto Sans"/>
            </a:endParaRPr>
          </a:p>
        </p:txBody>
      </p:sp>
      <p:pic>
        <p:nvPicPr>
          <p:cNvPr id="2" name="Imagen 1">
            <a:extLst>
              <a:ext uri="{FF2B5EF4-FFF2-40B4-BE49-F238E27FC236}">
                <a16:creationId xmlns:a16="http://schemas.microsoft.com/office/drawing/2014/main" id="{0C9ED424-455C-3909-AC28-4A65BC29A667}"/>
              </a:ext>
            </a:extLst>
          </p:cNvPr>
          <p:cNvPicPr>
            <a:picLocks noChangeAspect="1"/>
          </p:cNvPicPr>
          <p:nvPr/>
        </p:nvPicPr>
        <p:blipFill>
          <a:blip r:embed="rId3"/>
          <a:stretch>
            <a:fillRect/>
          </a:stretch>
        </p:blipFill>
        <p:spPr>
          <a:xfrm>
            <a:off x="482760" y="2745751"/>
            <a:ext cx="10408925" cy="2330102"/>
          </a:xfrm>
          <a:prstGeom prst="rect">
            <a:avLst/>
          </a:prstGeom>
        </p:spPr>
      </p:pic>
      <p:pic>
        <p:nvPicPr>
          <p:cNvPr id="3" name="Imagen 2">
            <a:extLst>
              <a:ext uri="{FF2B5EF4-FFF2-40B4-BE49-F238E27FC236}">
                <a16:creationId xmlns:a16="http://schemas.microsoft.com/office/drawing/2014/main" id="{5B649103-F0E1-83CF-FCB9-0C578FE6CDE8}"/>
              </a:ext>
            </a:extLst>
          </p:cNvPr>
          <p:cNvPicPr>
            <a:picLocks noChangeAspect="1"/>
          </p:cNvPicPr>
          <p:nvPr/>
        </p:nvPicPr>
        <p:blipFill>
          <a:blip r:embed="rId4"/>
          <a:stretch>
            <a:fillRect/>
          </a:stretch>
        </p:blipFill>
        <p:spPr>
          <a:xfrm>
            <a:off x="4876427" y="5535212"/>
            <a:ext cx="8079973" cy="1371600"/>
          </a:xfrm>
          <a:prstGeom prst="rect">
            <a:avLst/>
          </a:prstGeom>
          <a:ln>
            <a:solidFill>
              <a:schemeClr val="tx1"/>
            </a:solidFill>
          </a:ln>
        </p:spPr>
      </p:pic>
    </p:spTree>
    <p:extLst>
      <p:ext uri="{BB962C8B-B14F-4D97-AF65-F5344CB8AC3E}">
        <p14:creationId xmlns:p14="http://schemas.microsoft.com/office/powerpoint/2010/main" val="1814909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Enviar información oculta – </a:t>
            </a:r>
            <a:r>
              <a:rPr lang="es-ES" sz="4400" b="1" strike="noStrike" spc="-1" dirty="0" err="1">
                <a:solidFill>
                  <a:srgbClr val="000000"/>
                </a:solidFill>
                <a:latin typeface="Noto Sans"/>
                <a:ea typeface="Noto Sans"/>
              </a:rPr>
              <a:t>Type</a:t>
            </a:r>
            <a:r>
              <a:rPr lang="es-ES" sz="4400" b="1" strike="noStrike" spc="-1" dirty="0">
                <a:solidFill>
                  <a:srgbClr val="000000"/>
                </a:solidFill>
                <a:latin typeface="Noto Sans"/>
                <a:ea typeface="Noto Sans"/>
              </a:rPr>
              <a:t>="</a:t>
            </a:r>
            <a:r>
              <a:rPr lang="es-ES" sz="4400" b="1" strike="noStrike" spc="-1" dirty="0" err="1">
                <a:solidFill>
                  <a:srgbClr val="000000"/>
                </a:solidFill>
                <a:latin typeface="Noto Sans"/>
                <a:ea typeface="Noto Sans"/>
              </a:rPr>
              <a:t>hidden</a:t>
            </a:r>
            <a:r>
              <a:rPr lang="es-ES" sz="4400" b="1" strike="noStrike" spc="-1" dirty="0">
                <a:solidFill>
                  <a:srgbClr val="000000"/>
                </a:solidFill>
                <a:latin typeface="Noto Sans"/>
                <a:ea typeface="Noto Sans"/>
              </a:rPr>
              <a:t>"</a:t>
            </a:r>
            <a:endParaRPr lang="es-ES" sz="4400" b="0" strike="noStrike" spc="-1" dirty="0">
              <a:solidFill>
                <a:srgbClr val="000000"/>
              </a:solidFill>
              <a:latin typeface="Calibri"/>
            </a:endParaRPr>
          </a:p>
        </p:txBody>
      </p:sp>
      <p:sp>
        <p:nvSpPr>
          <p:cNvPr id="133" name="CuadroTexto 5"/>
          <p:cNvSpPr/>
          <p:nvPr/>
        </p:nvSpPr>
        <p:spPr>
          <a:xfrm>
            <a:off x="482760" y="1282680"/>
            <a:ext cx="12473640" cy="532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A veces las aplicaciones web tienen que enviar información al servidor que no es necesario que el usuario visualice, y que no tiene que editar.</a:t>
            </a:r>
          </a:p>
          <a:p>
            <a:pPr>
              <a:lnSpc>
                <a:spcPct val="100000"/>
              </a:lnSpc>
              <a:spcBef>
                <a:spcPts val="601"/>
              </a:spcBef>
              <a:spcAft>
                <a:spcPts val="601"/>
              </a:spcAft>
              <a:buNone/>
            </a:pPr>
            <a:r>
              <a:rPr lang="es-ES" sz="2800" spc="-1" dirty="0">
                <a:solidFill>
                  <a:srgbClr val="000000"/>
                </a:solidFill>
                <a:latin typeface="Noto Sans"/>
                <a:ea typeface="Noto Sans"/>
              </a:rPr>
              <a:t>Para estos casos se puede usar el elemento input, con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a:t>
            </a:r>
            <a:r>
              <a:rPr lang="es-ES" sz="2800" spc="-1" dirty="0" err="1">
                <a:solidFill>
                  <a:srgbClr val="000000"/>
                </a:solidFill>
                <a:latin typeface="Noto Sans"/>
                <a:ea typeface="Noto Sans"/>
              </a:rPr>
              <a:t>hidden</a:t>
            </a:r>
            <a:r>
              <a:rPr lang="es-ES" sz="2800" spc="-1" dirty="0">
                <a:solidFill>
                  <a:srgbClr val="000000"/>
                </a:solidFill>
                <a:latin typeface="Noto Sans"/>
                <a:ea typeface="Noto Sans"/>
              </a:rPr>
              <a:t>".</a:t>
            </a:r>
          </a:p>
          <a:p>
            <a:pPr>
              <a:lnSpc>
                <a:spcPct val="100000"/>
              </a:lnSpc>
              <a:spcBef>
                <a:spcPts val="601"/>
              </a:spcBef>
              <a:spcAft>
                <a:spcPts val="601"/>
              </a:spcAft>
              <a:buNone/>
            </a:pPr>
            <a:r>
              <a:rPr lang="es-ES" sz="2800" spc="-1" dirty="0">
                <a:solidFill>
                  <a:srgbClr val="000000"/>
                </a:solidFill>
                <a:latin typeface="Noto Sans"/>
                <a:ea typeface="Noto Sans"/>
              </a:rPr>
              <a:t>Este elemento se envía con el resto del formulario, pero no es visible de ninguna forma.</a:t>
            </a:r>
          </a:p>
          <a:p>
            <a:pPr>
              <a:lnSpc>
                <a:spcPct val="100000"/>
              </a:lnSpc>
              <a:spcBef>
                <a:spcPts val="601"/>
              </a:spcBef>
              <a:spcAft>
                <a:spcPts val="601"/>
              </a:spcAft>
              <a:buNone/>
            </a:pPr>
            <a:br>
              <a:rPr lang="en-US" sz="2400" spc="-1" dirty="0">
                <a:solidFill>
                  <a:schemeClr val="accent1">
                    <a:lumMod val="75000"/>
                  </a:schemeClr>
                </a:solidFill>
                <a:latin typeface="M+ 1m" panose="020B0409020203020207" pitchFamily="49" charset="-128"/>
                <a:ea typeface="M+ 1m" panose="020B0409020203020207" pitchFamily="49" charset="-128"/>
              </a:rPr>
            </a:br>
            <a:r>
              <a:rPr lang="en-US" sz="2400" spc="-1" dirty="0">
                <a:solidFill>
                  <a:schemeClr val="accent1">
                    <a:lumMod val="75000"/>
                  </a:schemeClr>
                </a:solidFill>
                <a:latin typeface="M+ 1m" panose="020B0409020203020207" pitchFamily="49" charset="-128"/>
                <a:ea typeface="M+ 1m" panose="020B0409020203020207" pitchFamily="49" charset="-128"/>
              </a:rPr>
              <a:t>	&lt;input type="hidden" name="</a:t>
            </a:r>
            <a:r>
              <a:rPr lang="en-US" sz="2400" spc="-1" dirty="0" err="1">
                <a:solidFill>
                  <a:schemeClr val="accent1">
                    <a:lumMod val="75000"/>
                  </a:schemeClr>
                </a:solidFill>
                <a:latin typeface="M+ 1m" panose="020B0409020203020207" pitchFamily="49" charset="-128"/>
                <a:ea typeface="M+ 1m" panose="020B0409020203020207" pitchFamily="49" charset="-128"/>
              </a:rPr>
              <a:t>personId</a:t>
            </a:r>
            <a:r>
              <a:rPr lang="en-US" sz="2400" spc="-1" dirty="0">
                <a:solidFill>
                  <a:schemeClr val="accent1">
                    <a:lumMod val="75000"/>
                  </a:schemeClr>
                </a:solidFill>
                <a:latin typeface="M+ 1m" panose="020B0409020203020207" pitchFamily="49" charset="-128"/>
                <a:ea typeface="M+ 1m" panose="020B0409020203020207" pitchFamily="49" charset="-128"/>
              </a:rPr>
              <a:t>" value="1232"&gt;</a:t>
            </a:r>
            <a:endParaRPr lang="es-ES" sz="2400" spc="-1" dirty="0">
              <a:solidFill>
                <a:schemeClr val="accent1">
                  <a:lumMod val="75000"/>
                </a:schemeClr>
              </a:solidFill>
              <a:latin typeface="M+ 1m" panose="020B0409020203020207" pitchFamily="49" charset="-128"/>
              <a:ea typeface="M+ 1m" panose="020B0409020203020207" pitchFamily="49" charset="-128"/>
            </a:endParaRPr>
          </a:p>
          <a:p>
            <a:pPr>
              <a:lnSpc>
                <a:spcPct val="100000"/>
              </a:lnSpc>
              <a:spcBef>
                <a:spcPts val="601"/>
              </a:spcBef>
              <a:spcAft>
                <a:spcPts val="601"/>
              </a:spcAft>
              <a:buNone/>
            </a:pPr>
            <a:br>
              <a:rPr lang="es-ES" sz="2800" spc="-1" dirty="0">
                <a:solidFill>
                  <a:srgbClr val="000000"/>
                </a:solidFill>
                <a:latin typeface="Noto Sans"/>
                <a:ea typeface="Noto Sans"/>
              </a:rPr>
            </a:br>
            <a:r>
              <a:rPr lang="es-ES" sz="2800" spc="-1" dirty="0">
                <a:solidFill>
                  <a:srgbClr val="000000"/>
                </a:solidFill>
                <a:latin typeface="Noto Sans"/>
                <a:ea typeface="Noto Sans"/>
              </a:rPr>
              <a:t>Se suele utilizar en las aplicaciones que tienen que editar registros de una base de datos, para enviar de vuelta al servidor el identificador del registro que está siendo modificado, junto a los nuevos datos.</a:t>
            </a:r>
          </a:p>
        </p:txBody>
      </p:sp>
    </p:spTree>
    <p:extLst>
      <p:ext uri="{BB962C8B-B14F-4D97-AF65-F5344CB8AC3E}">
        <p14:creationId xmlns:p14="http://schemas.microsoft.com/office/powerpoint/2010/main" val="58744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Componentes de un formulario</a:t>
            </a:r>
            <a:endParaRPr lang="es-ES" sz="4400" b="0" strike="noStrike" spc="-1">
              <a:solidFill>
                <a:srgbClr val="000000"/>
              </a:solidFill>
              <a:latin typeface="Calibri"/>
            </a:endParaRPr>
          </a:p>
        </p:txBody>
      </p:sp>
      <p:sp>
        <p:nvSpPr>
          <p:cNvPr id="96" name="CuadroTexto 1"/>
          <p:cNvSpPr/>
          <p:nvPr/>
        </p:nvSpPr>
        <p:spPr>
          <a:xfrm>
            <a:off x="482760" y="1282680"/>
            <a:ext cx="12473640" cy="5150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Un formulario está compuesto de:</a:t>
            </a:r>
            <a:endParaRPr lang="en-US" sz="2800" b="0" strike="noStrike" spc="-1">
              <a:latin typeface="Arial"/>
            </a:endParaRPr>
          </a:p>
          <a:p>
            <a:pPr marL="457200"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Uno o más controles de formulario, como, por ejemplo:</a:t>
            </a:r>
            <a:endParaRPr lang="en-US" sz="2800" b="0" strike="noStrike" spc="-1">
              <a:latin typeface="Arial"/>
            </a:endParaRPr>
          </a:p>
          <a:p>
            <a:pPr marL="914400" lvl="1"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Cajas de texto (de una o de varias líneas)</a:t>
            </a:r>
            <a:endParaRPr lang="en-US" sz="2800" b="0" strike="noStrike" spc="-1">
              <a:latin typeface="Arial"/>
            </a:endParaRPr>
          </a:p>
          <a:p>
            <a:pPr marL="914400" lvl="1"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Selectores desplegables (select)</a:t>
            </a:r>
            <a:endParaRPr lang="en-US" sz="2800" b="0" strike="noStrike" spc="-1">
              <a:latin typeface="Arial"/>
            </a:endParaRPr>
          </a:p>
          <a:p>
            <a:pPr marL="914400" lvl="1"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Casillas de verificación (checkbox)</a:t>
            </a:r>
            <a:endParaRPr lang="en-US" sz="2800" b="0" strike="noStrike" spc="-1">
              <a:latin typeface="Arial"/>
            </a:endParaRPr>
          </a:p>
          <a:p>
            <a:pPr marL="914400" lvl="1"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Botones de opción (radiobutton)</a:t>
            </a:r>
            <a:endParaRPr lang="en-US" sz="2800" b="0" strike="noStrike" spc="-1">
              <a:latin typeface="Arial"/>
            </a:endParaRPr>
          </a:p>
          <a:p>
            <a:pPr marL="457200"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Contenidos dentro de un elemento &lt;form&gt;</a:t>
            </a:r>
            <a:endParaRPr lang="en-US" sz="2800" b="0" strike="noStrike" spc="-1">
              <a:latin typeface="Arial"/>
            </a:endParaRPr>
          </a:p>
          <a:p>
            <a:pPr marL="457200"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Con un botón para hacer el envío de los datos</a:t>
            </a:r>
            <a:endParaRPr lang="en-US" sz="2800" b="0" strike="noStrike" spc="-1">
              <a:latin typeface="Arial"/>
            </a:endParaRPr>
          </a:p>
          <a:p>
            <a:pPr marL="457200"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Opcionalmente, con unas reglas de validación de los datos </a:t>
            </a:r>
            <a:endParaRPr lang="en-US" sz="2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El elemento &lt;form&gt;</a:t>
            </a:r>
            <a:endParaRPr lang="es-ES" sz="4400" b="0" strike="noStrike" spc="-1">
              <a:solidFill>
                <a:srgbClr val="000000"/>
              </a:solidFill>
              <a:latin typeface="Calibri"/>
            </a:endParaRPr>
          </a:p>
        </p:txBody>
      </p:sp>
      <p:sp>
        <p:nvSpPr>
          <p:cNvPr id="98" name="CuadroTexto 1"/>
          <p:cNvSpPr/>
          <p:nvPr/>
        </p:nvSpPr>
        <p:spPr>
          <a:xfrm>
            <a:off x="482760" y="1282680"/>
            <a:ext cx="12473640" cy="5698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Elemento de bloque que delimita y contiene los campos del formulario. </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Principales atributos específicos para configurar cómo se comporta:</a:t>
            </a:r>
            <a:endParaRPr lang="en-US" sz="2800" b="0" strike="noStrike" spc="-1">
              <a:latin typeface="Arial"/>
            </a:endParaRPr>
          </a:p>
          <a:p>
            <a:pPr marL="457200"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action: URL a la que se envian los datos en los campos del formulario.</a:t>
            </a:r>
            <a:endParaRPr lang="en-US" sz="2800" b="0" strike="noStrike" spc="-1">
              <a:latin typeface="Arial"/>
            </a:endParaRPr>
          </a:p>
          <a:p>
            <a:pPr marL="457200"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method: método HTTP que se debe usar para enviar los datos. Normalmente POST, pero se puede usar GET.</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Todos los atributos de form (estos dos y los demás que veremos más adelante) son opcionales, pero se considera buena práctica poner al menos estos dos. Si no se ponen:</a:t>
            </a:r>
            <a:endParaRPr lang="en-US" sz="2800" b="0" strike="noStrike" spc="-1">
              <a:latin typeface="Arial"/>
            </a:endParaRPr>
          </a:p>
          <a:p>
            <a:pPr marL="457200"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action será la URL de la página del formulario. Por así decirlo, el formulario se envía a sí mismo.</a:t>
            </a:r>
            <a:endParaRPr lang="en-US" sz="2800" b="0" strike="noStrike" spc="-1">
              <a:latin typeface="Arial"/>
            </a:endParaRPr>
          </a:p>
          <a:p>
            <a:pPr marL="457200"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method será GET.</a:t>
            </a:r>
            <a:endParaRPr lang="en-US" sz="2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El elemento &lt;input&gt;</a:t>
            </a:r>
            <a:endParaRPr lang="es-ES" sz="4400" b="0" strike="noStrike" spc="-1">
              <a:solidFill>
                <a:srgbClr val="000000"/>
              </a:solidFill>
              <a:latin typeface="Calibri"/>
            </a:endParaRPr>
          </a:p>
        </p:txBody>
      </p:sp>
      <p:sp>
        <p:nvSpPr>
          <p:cNvPr id="100" name="CuadroTexto 1"/>
          <p:cNvSpPr/>
          <p:nvPr/>
        </p:nvSpPr>
        <p:spPr>
          <a:xfrm>
            <a:off x="482760" y="1282680"/>
            <a:ext cx="12473640" cy="438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Se utiliza para definir la mayoría de los campos de formulario. Es un elemento en línea. Con el atributo “type” se indica qué tipo de campo de formulario se debe mostrar.</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En general, debe ir acompañado de una etiqueta, que se crea con el elemento “&lt;label&gt;” que se asocia al input.</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Para asociar la etiqueta al input se usa el atributo “for” de label, con el valor del atributo “id” del input, o se coloca el input dentro del tag label.</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Esta asociación de los inputs con sus label es fundamental para conseguir formularios accesibles.</a:t>
            </a:r>
            <a:endParaRPr lang="en-US" sz="2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El elemento &lt;button&gt;</a:t>
            </a:r>
            <a:endParaRPr lang="es-ES" sz="4400" b="0" strike="noStrike" spc="-1">
              <a:solidFill>
                <a:srgbClr val="000000"/>
              </a:solidFill>
              <a:latin typeface="Calibri"/>
            </a:endParaRPr>
          </a:p>
        </p:txBody>
      </p:sp>
      <p:sp>
        <p:nvSpPr>
          <p:cNvPr id="102" name="CuadroTexto 1"/>
          <p:cNvSpPr/>
          <p:nvPr/>
        </p:nvSpPr>
        <p:spPr>
          <a:xfrm>
            <a:off x="482760" y="1282680"/>
            <a:ext cx="12473640" cy="5819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Se utilizan para realizar acciones en el formulario. Se pueden activar con un clic de ratón, una pulsación de teclado, con el dedo (táctil), con un comando de voz (asistencia a personas con movilidad reducida), etc.</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Se representa normalmente como un botón, pero su aspecto puede cambiarse con CSS.</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Al activarlo, se realiza una acción. La acción a realizar dependerá del tipo de botón, que se especifica con el atributo type. Entre otros tenemos:</a:t>
            </a:r>
            <a:endParaRPr lang="en-US" sz="2800" b="0" strike="noStrike" spc="-1">
              <a:latin typeface="Arial"/>
            </a:endParaRPr>
          </a:p>
          <a:p>
            <a:pPr marL="457200"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type=“submit”. Este botón envía el formulario.</a:t>
            </a:r>
            <a:endParaRPr lang="en-US" sz="2800" b="0" strike="noStrike" spc="-1">
              <a:latin typeface="Arial"/>
            </a:endParaRPr>
          </a:p>
          <a:p>
            <a:pPr marL="457200" indent="-457200">
              <a:lnSpc>
                <a:spcPct val="100000"/>
              </a:lnSpc>
              <a:spcBef>
                <a:spcPts val="601"/>
              </a:spcBef>
              <a:spcAft>
                <a:spcPts val="601"/>
              </a:spcAft>
              <a:buClr>
                <a:srgbClr val="000000"/>
              </a:buClr>
              <a:buFont typeface="Arial"/>
              <a:buChar char="•"/>
            </a:pPr>
            <a:r>
              <a:rPr lang="es-ES" sz="2800" b="0" strike="noStrike" spc="-1">
                <a:solidFill>
                  <a:srgbClr val="000000"/>
                </a:solidFill>
                <a:latin typeface="Noto Sans"/>
                <a:ea typeface="Noto Sans"/>
              </a:rPr>
              <a:t>type=“reset”. Este botón devuelve el formulario al estado inicial. No se recomienda su uso porque los pueden confundirlo con el botón para enviar los datos y provoca la pérdida de los cambios realizados en el resto de los campos.</a:t>
            </a:r>
            <a:endParaRPr lang="en-US" sz="2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Ejemplo de formulario simple</a:t>
            </a:r>
            <a:endParaRPr lang="es-ES" sz="4400" b="0" strike="noStrike" spc="-1">
              <a:solidFill>
                <a:srgbClr val="000000"/>
              </a:solidFill>
              <a:latin typeface="Calibri"/>
            </a:endParaRPr>
          </a:p>
        </p:txBody>
      </p:sp>
      <p:sp>
        <p:nvSpPr>
          <p:cNvPr id="104" name="CuadroTexto 1"/>
          <p:cNvSpPr/>
          <p:nvPr/>
        </p:nvSpPr>
        <p:spPr>
          <a:xfrm>
            <a:off x="482760" y="1282680"/>
            <a:ext cx="12473640" cy="484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600" b="0" strike="noStrike" spc="-1">
                <a:solidFill>
                  <a:srgbClr val="2F5597"/>
                </a:solidFill>
                <a:latin typeface="Consolas"/>
                <a:ea typeface="Noto Sans"/>
              </a:rPr>
              <a:t>&lt;form action="recogida-datos.html" method="post"&gt;</a:t>
            </a:r>
            <a:br>
              <a:rPr sz="2600"/>
            </a:br>
            <a:r>
              <a:rPr lang="es-ES" sz="2600" b="0" strike="noStrike" spc="-1">
                <a:solidFill>
                  <a:srgbClr val="2F5597"/>
                </a:solidFill>
                <a:latin typeface="Consolas"/>
                <a:ea typeface="Noto Sans"/>
              </a:rPr>
              <a:t>	&lt;p&gt;</a:t>
            </a:r>
            <a:br>
              <a:rPr sz="2600"/>
            </a:br>
            <a:r>
              <a:rPr lang="es-ES" sz="2600" b="0" strike="noStrike" spc="-1">
                <a:solidFill>
                  <a:srgbClr val="2F5597"/>
                </a:solidFill>
                <a:latin typeface="Consolas"/>
                <a:ea typeface="Noto Sans"/>
              </a:rPr>
              <a:t>		&lt;label for="input-nombre"&gt;Nombre: &lt;/label&gt;</a:t>
            </a:r>
            <a:br>
              <a:rPr sz="2600"/>
            </a:br>
            <a:r>
              <a:rPr lang="es-ES" sz="2600" b="0" strike="noStrike" spc="-1">
                <a:solidFill>
                  <a:srgbClr val="2F5597"/>
                </a:solidFill>
                <a:latin typeface="Consolas"/>
                <a:ea typeface="Noto Sans"/>
              </a:rPr>
              <a:t>		&lt;input type="text" name="nombre" id="input-nombre"&gt;</a:t>
            </a:r>
            <a:br>
              <a:rPr sz="2600"/>
            </a:br>
            <a:r>
              <a:rPr lang="es-ES" sz="2600" b="0" strike="noStrike" spc="-1">
                <a:solidFill>
                  <a:srgbClr val="2F5597"/>
                </a:solidFill>
                <a:latin typeface="Consolas"/>
                <a:ea typeface="Noto Sans"/>
              </a:rPr>
              <a:t>	&lt;/p&gt;</a:t>
            </a:r>
            <a:br>
              <a:rPr sz="2600"/>
            </a:br>
            <a:r>
              <a:rPr lang="es-ES" sz="2600" b="0" strike="noStrike" spc="-1">
                <a:solidFill>
                  <a:srgbClr val="2F5597"/>
                </a:solidFill>
                <a:latin typeface="Consolas"/>
                <a:ea typeface="Noto Sans"/>
              </a:rPr>
              <a:t>	&lt;p&gt;</a:t>
            </a:r>
            <a:br>
              <a:rPr sz="2600"/>
            </a:br>
            <a:r>
              <a:rPr lang="es-ES" sz="2600" b="0" strike="noStrike" spc="-1">
                <a:solidFill>
                  <a:srgbClr val="2F5597"/>
                </a:solidFill>
                <a:latin typeface="Consolas"/>
                <a:ea typeface="Noto Sans"/>
              </a:rPr>
              <a:t>		&lt;label&gt;Apellidos: </a:t>
            </a:r>
            <a:br>
              <a:rPr sz="2600"/>
            </a:br>
            <a:r>
              <a:rPr lang="es-ES" sz="2600" b="0" strike="noStrike" spc="-1">
                <a:solidFill>
                  <a:srgbClr val="2F5597"/>
                </a:solidFill>
                <a:latin typeface="Consolas"/>
                <a:ea typeface="Noto Sans"/>
              </a:rPr>
              <a:t>			&lt;input type="text" name="apellidos"&gt;</a:t>
            </a:r>
            <a:br>
              <a:rPr sz="2600"/>
            </a:br>
            <a:r>
              <a:rPr lang="es-ES" sz="2600" b="0" strike="noStrike" spc="-1">
                <a:solidFill>
                  <a:srgbClr val="2F5597"/>
                </a:solidFill>
                <a:latin typeface="Consolas"/>
                <a:ea typeface="Noto Sans"/>
              </a:rPr>
              <a:t>		&lt;/label&gt;</a:t>
            </a:r>
            <a:br>
              <a:rPr sz="2600"/>
            </a:br>
            <a:r>
              <a:rPr lang="es-ES" sz="2600" b="0" strike="noStrike" spc="-1">
                <a:solidFill>
                  <a:srgbClr val="2F5597"/>
                </a:solidFill>
                <a:latin typeface="Consolas"/>
                <a:ea typeface="Noto Sans"/>
              </a:rPr>
              <a:t>	&lt;/p&gt;</a:t>
            </a:r>
            <a:br>
              <a:rPr sz="2600"/>
            </a:br>
            <a:r>
              <a:rPr lang="es-ES" sz="2600" b="0" strike="noStrike" spc="-1">
                <a:solidFill>
                  <a:srgbClr val="2F5597"/>
                </a:solidFill>
                <a:latin typeface="Consolas"/>
                <a:ea typeface="Noto Sans"/>
              </a:rPr>
              <a:t>	&lt;p&gt;&lt;button type="submit"&gt;Enviar&lt;/button&gt;&lt;/p&gt;</a:t>
            </a:r>
            <a:br>
              <a:rPr sz="2600"/>
            </a:br>
            <a:r>
              <a:rPr lang="es-ES" sz="2600" b="0" strike="noStrike" spc="-1">
                <a:solidFill>
                  <a:srgbClr val="2F5597"/>
                </a:solidFill>
                <a:latin typeface="Consolas"/>
                <a:ea typeface="Noto Sans"/>
              </a:rPr>
              <a:t>&lt;/form&gt;</a:t>
            </a:r>
            <a:endParaRPr lang="en-US" sz="26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Experimenta un poco…</a:t>
            </a:r>
            <a:endParaRPr lang="es-ES" sz="4400" b="0" strike="noStrike" spc="-1">
              <a:solidFill>
                <a:srgbClr val="000000"/>
              </a:solidFill>
              <a:latin typeface="Calibri"/>
            </a:endParaRPr>
          </a:p>
        </p:txBody>
      </p:sp>
      <p:sp>
        <p:nvSpPr>
          <p:cNvPr id="106" name="CuadroTexto 1"/>
          <p:cNvSpPr/>
          <p:nvPr/>
        </p:nvSpPr>
        <p:spPr>
          <a:xfrm>
            <a:off x="482760" y="1282680"/>
            <a:ext cx="12473640" cy="469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Crea una página HTML e incluye un formulario.</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Incluye distintos tipos de campos, usando input con distintos valores para el atributo “type”.</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Prueba también el elemento &lt;textarea&gt;.</a:t>
            </a:r>
            <a:endParaRPr lang="en-US" sz="28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Y prueba el  elemento &lt;select&gt;. Este último permite elegir entre múltiples valores, y cada uno de ellos se tiene que definir con el elemento &lt;option&gt;.</a:t>
            </a:r>
            <a:endParaRPr lang="en-US" sz="2800" b="0" strike="noStrike" spc="-1">
              <a:latin typeface="Arial"/>
            </a:endParaRPr>
          </a:p>
          <a:p>
            <a:pPr>
              <a:lnSpc>
                <a:spcPct val="100000"/>
              </a:lnSpc>
              <a:spcBef>
                <a:spcPts val="601"/>
              </a:spcBef>
              <a:spcAft>
                <a:spcPts val="601"/>
              </a:spcAft>
              <a:buNone/>
            </a:pPr>
            <a:endParaRPr lang="en-US" sz="2800" b="0" strike="noStrike" spc="-1">
              <a:latin typeface="Arial"/>
            </a:endParaRPr>
          </a:p>
          <a:p>
            <a:pPr>
              <a:lnSpc>
                <a:spcPct val="100000"/>
              </a:lnSpc>
              <a:spcBef>
                <a:spcPts val="601"/>
              </a:spcBef>
              <a:spcAft>
                <a:spcPts val="601"/>
              </a:spcAft>
              <a:buNone/>
            </a:pPr>
            <a:endParaRPr lang="en-US" sz="2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a:solidFill>
                  <a:srgbClr val="000000"/>
                </a:solidFill>
                <a:latin typeface="Noto Sans"/>
                <a:ea typeface="Noto Sans"/>
              </a:rPr>
              <a:t>El método get</a:t>
            </a:r>
            <a:endParaRPr lang="es-ES" sz="4400" b="0" strike="noStrike" spc="-1">
              <a:solidFill>
                <a:srgbClr val="000000"/>
              </a:solidFill>
              <a:latin typeface="Calibri"/>
            </a:endParaRPr>
          </a:p>
        </p:txBody>
      </p:sp>
      <p:sp>
        <p:nvSpPr>
          <p:cNvPr id="108" name="CuadroTexto 1"/>
          <p:cNvSpPr/>
          <p:nvPr/>
        </p:nvSpPr>
        <p:spPr>
          <a:xfrm>
            <a:off x="482760" y="1282680"/>
            <a:ext cx="12473640" cy="460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a:solidFill>
                  <a:srgbClr val="000000"/>
                </a:solidFill>
                <a:latin typeface="Noto Sans"/>
                <a:ea typeface="Noto Sans"/>
              </a:rPr>
              <a:t>Cuando un formulario usa method=“get”, los datos del formulario aparecen en la URL, en la barra de direcciones del navegador. </a:t>
            </a:r>
            <a:endParaRPr lang="en-US" sz="2800" b="0" strike="noStrike" spc="-1">
              <a:latin typeface="Arial"/>
            </a:endParaRPr>
          </a:p>
          <a:p>
            <a:pPr>
              <a:lnSpc>
                <a:spcPct val="100000"/>
              </a:lnSpc>
              <a:spcBef>
                <a:spcPts val="601"/>
              </a:spcBef>
              <a:spcAft>
                <a:spcPts val="601"/>
              </a:spcAft>
              <a:buNone/>
            </a:pPr>
            <a:r>
              <a:rPr lang="es-ES" sz="2400" b="0" strike="noStrike" spc="-1">
                <a:solidFill>
                  <a:srgbClr val="2F5597"/>
                </a:solidFill>
                <a:latin typeface="M+ 1m"/>
                <a:ea typeface="M+ 1m"/>
              </a:rPr>
              <a:t>&lt;form method="get" action="http://localhost:8080/view-form/get"&gt;</a:t>
            </a:r>
            <a:br>
              <a:rPr sz="2400"/>
            </a:br>
            <a:r>
              <a:rPr lang="es-ES" sz="2400" b="0" strike="noStrike" spc="-1">
                <a:solidFill>
                  <a:srgbClr val="2F5597"/>
                </a:solidFill>
                <a:latin typeface="M+ 1m"/>
                <a:ea typeface="M+ 1m"/>
              </a:rPr>
              <a:t>	&lt;label&gt;Usuario: &lt;input type="text" name="usr"&gt;&lt;/label&gt;</a:t>
            </a:r>
            <a:br>
              <a:rPr sz="2400"/>
            </a:br>
            <a:r>
              <a:rPr lang="es-ES" sz="2400" b="0" strike="noStrike" spc="-1">
                <a:solidFill>
                  <a:srgbClr val="2F5597"/>
                </a:solidFill>
                <a:latin typeface="M+ 1m"/>
                <a:ea typeface="M+ 1m"/>
              </a:rPr>
              <a:t>	&lt;label&gt;Contraseña: &lt;input type="password" name="pwd"&gt;&lt;/label&gt;</a:t>
            </a:r>
            <a:br>
              <a:rPr sz="2400"/>
            </a:br>
            <a:r>
              <a:rPr lang="es-ES" sz="2400" b="0" strike="noStrike" spc="-1">
                <a:solidFill>
                  <a:srgbClr val="2F5597"/>
                </a:solidFill>
                <a:latin typeface="M+ 1m"/>
                <a:ea typeface="M+ 1m"/>
              </a:rPr>
              <a:t>	&lt;button type="submit"&gt;Enviar&lt;/button&gt;</a:t>
            </a:r>
            <a:br>
              <a:rPr sz="2400"/>
            </a:br>
            <a:r>
              <a:rPr lang="es-ES" sz="2400" b="0" strike="noStrike" spc="-1">
                <a:solidFill>
                  <a:srgbClr val="2F5597"/>
                </a:solidFill>
                <a:latin typeface="M+ 1m"/>
                <a:ea typeface="M+ 1m"/>
              </a:rPr>
              <a:t>&lt;/form&gt;</a:t>
            </a:r>
            <a:endParaRPr lang="en-US" sz="2400" b="0" strike="noStrike" spc="-1">
              <a:latin typeface="Arial"/>
            </a:endParaRPr>
          </a:p>
          <a:p>
            <a:pPr>
              <a:lnSpc>
                <a:spcPct val="100000"/>
              </a:lnSpc>
              <a:spcBef>
                <a:spcPts val="601"/>
              </a:spcBef>
              <a:spcAft>
                <a:spcPts val="601"/>
              </a:spcAft>
              <a:buNone/>
            </a:pPr>
            <a:r>
              <a:rPr lang="es-ES" sz="2800" b="0" strike="noStrike" spc="-1">
                <a:solidFill>
                  <a:srgbClr val="000000"/>
                </a:solidFill>
                <a:latin typeface="Noto Sans"/>
                <a:ea typeface="Noto Sans"/>
              </a:rPr>
              <a:t>En la URL del navegador podremos ver los valores de los campos:</a:t>
            </a:r>
            <a:endParaRPr lang="en-US" sz="2800" b="0" strike="noStrike" spc="-1">
              <a:latin typeface="Arial"/>
            </a:endParaRPr>
          </a:p>
          <a:p>
            <a:pPr>
              <a:lnSpc>
                <a:spcPct val="100000"/>
              </a:lnSpc>
              <a:spcBef>
                <a:spcPts val="601"/>
              </a:spcBef>
              <a:spcAft>
                <a:spcPts val="601"/>
              </a:spcAft>
              <a:buNone/>
            </a:pPr>
            <a:r>
              <a:rPr lang="es-ES" sz="2400" b="0" strike="noStrike" spc="-1">
                <a:solidFill>
                  <a:srgbClr val="2F5597"/>
                </a:solidFill>
                <a:latin typeface="M+ 1m"/>
                <a:ea typeface="M+ 1m"/>
              </a:rPr>
              <a:t>http://localhost:8080/view-form/get?usr=&amp;pwd=</a:t>
            </a:r>
            <a:endParaRPr lang="en-US" sz="2400" b="0" strike="noStrike" spc="-1">
              <a:latin typeface="Arial"/>
            </a:endParaRPr>
          </a:p>
          <a:p>
            <a:pPr>
              <a:lnSpc>
                <a:spcPct val="100000"/>
              </a:lnSpc>
              <a:spcBef>
                <a:spcPts val="601"/>
              </a:spcBef>
              <a:spcAft>
                <a:spcPts val="601"/>
              </a:spcAft>
              <a:buNone/>
            </a:pPr>
            <a:endParaRPr lang="en-US" sz="2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3298</TotalTime>
  <Words>2651</Words>
  <Application>Microsoft Office PowerPoint</Application>
  <PresentationFormat>Personalizado</PresentationFormat>
  <Paragraphs>158</Paragraphs>
  <Slides>26</Slides>
  <Notes>26</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26</vt:i4>
      </vt:variant>
    </vt:vector>
  </HeadingPairs>
  <TitlesOfParts>
    <vt:vector size="37" baseType="lpstr">
      <vt:lpstr>M+ 1m</vt:lpstr>
      <vt:lpstr>Arial</vt:lpstr>
      <vt:lpstr>Calibri</vt:lpstr>
      <vt:lpstr>Calibri Light</vt:lpstr>
      <vt:lpstr>Consolas</vt:lpstr>
      <vt:lpstr>Noto Sans</vt:lpstr>
      <vt:lpstr>Symbol</vt:lpstr>
      <vt:lpstr>Times New Roman</vt:lpstr>
      <vt:lpstr>Wingdings</vt:lpstr>
      <vt:lpstr>Office Theme</vt:lpstr>
      <vt:lpstr>Office Theme</vt:lpstr>
      <vt:lpstr>UT02 – HTML 8 – Formularios – Introducción – Campos básicos – Botones</vt:lpstr>
      <vt:lpstr>¿Qué es un formulario?</vt:lpstr>
      <vt:lpstr>Componentes de un formulario</vt:lpstr>
      <vt:lpstr>El elemento &lt;form&gt;</vt:lpstr>
      <vt:lpstr>El elemento &lt;input&gt;</vt:lpstr>
      <vt:lpstr>El elemento &lt;button&gt;</vt:lpstr>
      <vt:lpstr>Ejemplo de formulario simple</vt:lpstr>
      <vt:lpstr>Experimenta un poco…</vt:lpstr>
      <vt:lpstr>El método get</vt:lpstr>
      <vt:lpstr>El método post</vt:lpstr>
      <vt:lpstr>Controles básicos – Elemento input</vt:lpstr>
      <vt:lpstr>Controles básicos – Botones</vt:lpstr>
      <vt:lpstr>Elemento label </vt:lpstr>
      <vt:lpstr>Elemento label – Asociación implícita </vt:lpstr>
      <vt:lpstr>Elemento label – Asociación explícita </vt:lpstr>
      <vt:lpstr>Atributos name / id</vt:lpstr>
      <vt:lpstr>Ejemplo radio buttons no excluyentes</vt:lpstr>
      <vt:lpstr>Ejemplo radio buttons excluyentes</vt:lpstr>
      <vt:lpstr>Múltiples valores para una misma variable</vt:lpstr>
      <vt:lpstr>Múltiples valores para una misma variable</vt:lpstr>
      <vt:lpstr>Textarea</vt:lpstr>
      <vt:lpstr>Select simple</vt:lpstr>
      <vt:lpstr>Select simple en modo lista</vt:lpstr>
      <vt:lpstr>Select múltiple</vt:lpstr>
      <vt:lpstr>Selector de ficheros – Input type="file"</vt:lpstr>
      <vt:lpstr>Enviar información oculta – Type="hidden"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subject/>
  <dc:creator>Familia López Lamela</dc:creator>
  <dc:description/>
  <cp:lastModifiedBy>Familia López Lamela</cp:lastModifiedBy>
  <cp:revision>75</cp:revision>
  <dcterms:created xsi:type="dcterms:W3CDTF">2020-03-19T01:13:35Z</dcterms:created>
  <dcterms:modified xsi:type="dcterms:W3CDTF">2023-11-17T13:27:19Z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Personalizado</vt:lpwstr>
  </property>
  <property fmtid="{D5CDD505-2E9C-101B-9397-08002B2CF9AE}" pid="4" name="Slides">
    <vt:i4>20</vt:i4>
  </property>
</Properties>
</file>