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3"/>
  </p:notesMasterIdLst>
  <p:sldIdLst>
    <p:sldId id="256" r:id="rId3"/>
    <p:sldId id="257" r:id="rId4"/>
    <p:sldId id="258" r:id="rId5"/>
    <p:sldId id="259" r:id="rId6"/>
    <p:sldId id="260" r:id="rId7"/>
    <p:sldId id="261" r:id="rId8"/>
    <p:sldId id="262" r:id="rId9"/>
    <p:sldId id="263" r:id="rId10"/>
    <p:sldId id="264" r:id="rId11"/>
    <p:sldId id="273" r:id="rId12"/>
    <p:sldId id="277" r:id="rId13"/>
    <p:sldId id="278" r:id="rId14"/>
    <p:sldId id="279" r:id="rId15"/>
    <p:sldId id="280" r:id="rId16"/>
    <p:sldId id="281" r:id="rId17"/>
    <p:sldId id="282" r:id="rId18"/>
    <p:sldId id="283" r:id="rId19"/>
    <p:sldId id="284" r:id="rId20"/>
    <p:sldId id="265" r:id="rId21"/>
    <p:sldId id="275" r:id="rId22"/>
    <p:sldId id="276" r:id="rId23"/>
    <p:sldId id="274" r:id="rId24"/>
    <p:sldId id="266" r:id="rId25"/>
    <p:sldId id="267" r:id="rId26"/>
    <p:sldId id="268" r:id="rId27"/>
    <p:sldId id="269" r:id="rId28"/>
    <p:sldId id="270" r:id="rId29"/>
    <p:sldId id="271" r:id="rId30"/>
    <p:sldId id="272" r:id="rId31"/>
    <p:sldId id="285" r:id="rId32"/>
  </p:sldIdLst>
  <p:sldSz cx="13439775" cy="7559675"/>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92" y="78"/>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s-ES" sz="1800" b="0" strike="noStrike" spc="-1">
                <a:solidFill>
                  <a:srgbClr val="000000"/>
                </a:solidFill>
                <a:latin typeface="Calibri"/>
              </a:rPr>
              <a:t>Click to move the slide</a:t>
            </a: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8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85" name="PlaceHolder 4"/>
          <p:cNvSpPr>
            <a:spLocks noGrp="1"/>
          </p:cNvSpPr>
          <p:nvPr>
            <p:ph type="dt" idx="7"/>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86" name="PlaceHolder 5"/>
          <p:cNvSpPr>
            <a:spLocks noGrp="1"/>
          </p:cNvSpPr>
          <p:nvPr>
            <p:ph type="ftr" idx="8"/>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87" name="PlaceHolder 6"/>
          <p:cNvSpPr>
            <a:spLocks noGrp="1"/>
          </p:cNvSpPr>
          <p:nvPr>
            <p:ph type="sldNum" idx="9"/>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43B74DF7-E64D-441E-A1FE-BA58F3FBE691}" type="slidenum">
              <a:rPr lang="en-US" sz="1400" b="0" strike="noStrike" spc="-1">
                <a:latin typeface="Times New Roman"/>
              </a:rPr>
              <a:t>‹Nº›</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sldNum" idx="10"/>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19A00BB6-1805-4BF7-9182-F420BAAB72B9}" type="slidenum">
              <a:rPr lang="es-ES" sz="1400" b="0" strike="noStrike" spc="-1">
                <a:latin typeface="Noto Sans"/>
                <a:ea typeface="DejaVu Sans"/>
              </a:rPr>
              <a:t>1</a:t>
            </a:fld>
            <a:endParaRPr lang="en-US" sz="1400" b="0" strike="noStrike" spc="-1">
              <a:latin typeface="Times New Roman"/>
            </a:endParaRPr>
          </a:p>
        </p:txBody>
      </p:sp>
      <p:sp>
        <p:nvSpPr>
          <p:cNvPr id="135" name="PlaceHolder 2"/>
          <p:cNvSpPr>
            <a:spLocks noGrp="1" noRot="1" noChangeAspect="1"/>
          </p:cNvSpPr>
          <p:nvPr>
            <p:ph type="sldImg"/>
          </p:nvPr>
        </p:nvSpPr>
        <p:spPr>
          <a:xfrm>
            <a:off x="215900" y="812800"/>
            <a:ext cx="7126288" cy="4008438"/>
          </a:xfrm>
          <a:prstGeom prst="rect">
            <a:avLst/>
          </a:prstGeom>
          <a:ln w="0">
            <a:noFill/>
          </a:ln>
        </p:spPr>
      </p:sp>
      <p:sp>
        <p:nvSpPr>
          <p:cNvPr id="136"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10</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3034730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11</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921109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12</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3916726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13</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786271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14</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3385942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15</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0538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16</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2558390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17</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566944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18</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3649840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19</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209283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20</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795124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21</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4865631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22</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4047734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23</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42602204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24</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158328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25</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25971225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26</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40170336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27</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9396372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28</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29833391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29</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dirty="0">
              <a:latin typeface="Arial"/>
            </a:endParaRPr>
          </a:p>
        </p:txBody>
      </p:sp>
    </p:spTree>
    <p:extLst>
      <p:ext uri="{BB962C8B-B14F-4D97-AF65-F5344CB8AC3E}">
        <p14:creationId xmlns:p14="http://schemas.microsoft.com/office/powerpoint/2010/main" val="1067355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3</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2242445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30</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dirty="0">
              <a:latin typeface="Arial"/>
            </a:endParaRPr>
          </a:p>
        </p:txBody>
      </p:sp>
    </p:spTree>
    <p:extLst>
      <p:ext uri="{BB962C8B-B14F-4D97-AF65-F5344CB8AC3E}">
        <p14:creationId xmlns:p14="http://schemas.microsoft.com/office/powerpoint/2010/main" val="1161685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4</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276167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5</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770955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6</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2362482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7</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2518898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8</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093802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9</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3773371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2923D68B-C461-4EE1-8C5D-AB34F58ECF00}" type="slidenum">
              <a:t>‹Nº›</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27" name="PlaceHolder 2"/>
          <p:cNvSpPr>
            <a:spLocks noGrp="1"/>
          </p:cNvSpPr>
          <p:nvPr>
            <p:ph/>
          </p:nvPr>
        </p:nvSpPr>
        <p:spPr>
          <a:xfrm>
            <a:off x="671760" y="176868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8" name="PlaceHolder 3"/>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B2961E18-1B86-4FB6-BBD9-E4DB1952404A}"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0"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1"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2"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3" name="PlaceHolder 5"/>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0A37C5AF-A56B-4CA1-BE73-1CC78485A780}" type="slidenum">
              <a:t>‹Nº›</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5" name="PlaceHolder 2"/>
          <p:cNvSpPr>
            <a:spLocks noGrp="1"/>
          </p:cNvSpPr>
          <p:nvPr>
            <p:ph/>
          </p:nvPr>
        </p:nvSpPr>
        <p:spPr>
          <a:xfrm>
            <a:off x="6717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6" name="PlaceHolder 3"/>
          <p:cNvSpPr>
            <a:spLocks noGrp="1"/>
          </p:cNvSpPr>
          <p:nvPr>
            <p:ph/>
          </p:nvPr>
        </p:nvSpPr>
        <p:spPr>
          <a:xfrm>
            <a:off x="47613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7" name="PlaceHolder 4"/>
          <p:cNvSpPr>
            <a:spLocks noGrp="1"/>
          </p:cNvSpPr>
          <p:nvPr>
            <p:ph/>
          </p:nvPr>
        </p:nvSpPr>
        <p:spPr>
          <a:xfrm>
            <a:off x="88509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8" name="PlaceHolder 5"/>
          <p:cNvSpPr>
            <a:spLocks noGrp="1"/>
          </p:cNvSpPr>
          <p:nvPr>
            <p:ph/>
          </p:nvPr>
        </p:nvSpPr>
        <p:spPr>
          <a:xfrm>
            <a:off x="6717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9" name="PlaceHolder 6"/>
          <p:cNvSpPr>
            <a:spLocks noGrp="1"/>
          </p:cNvSpPr>
          <p:nvPr>
            <p:ph/>
          </p:nvPr>
        </p:nvSpPr>
        <p:spPr>
          <a:xfrm>
            <a:off x="47613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40" name="PlaceHolder 7"/>
          <p:cNvSpPr>
            <a:spLocks noGrp="1"/>
          </p:cNvSpPr>
          <p:nvPr>
            <p:ph/>
          </p:nvPr>
        </p:nvSpPr>
        <p:spPr>
          <a:xfrm>
            <a:off x="88509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A4CDFD80-CE5C-4B30-A729-384972449E51}" type="slidenum">
              <a:t>‹Nº›</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3D4D71C3-14E4-4461-ABA8-CDF7179DDF40}" type="slidenum">
              <a:t>‹Nº›</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47" name="PlaceHolder 2"/>
          <p:cNvSpPr>
            <a:spLocks noGrp="1"/>
          </p:cNvSpPr>
          <p:nvPr>
            <p:ph type="subTitle"/>
          </p:nvPr>
        </p:nvSpPr>
        <p:spPr>
          <a:xfrm>
            <a:off x="671760" y="1768680"/>
            <a:ext cx="12095280" cy="43840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FB8DAB65-D23C-46CF-A632-5EEE93285E48}"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49" name="PlaceHolder 2"/>
          <p:cNvSpPr>
            <a:spLocks noGrp="1"/>
          </p:cNvSpPr>
          <p:nvPr>
            <p:ph/>
          </p:nvPr>
        </p:nvSpPr>
        <p:spPr>
          <a:xfrm>
            <a:off x="671760" y="1768680"/>
            <a:ext cx="1209528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F87D187F-163D-4EEB-9F56-3DC073979ABC}"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51"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2"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0D5C489D-A684-4800-B154-E17FB0583E88}"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059D094D-52F4-402E-8F89-6A5AA321B056}"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71760" y="301320"/>
            <a:ext cx="12095280" cy="58503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C2F52D02-EF3B-4FE7-A043-285D3A3ECF49}"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56"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7"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8"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42AB8007-AD3F-40A2-B9F6-39FFC6A8F08A}"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 name="PlaceHolder 2"/>
          <p:cNvSpPr>
            <a:spLocks noGrp="1"/>
          </p:cNvSpPr>
          <p:nvPr>
            <p:ph type="subTitle"/>
          </p:nvPr>
        </p:nvSpPr>
        <p:spPr>
          <a:xfrm>
            <a:off x="671760" y="1768680"/>
            <a:ext cx="12095280" cy="43840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A109C478-0B8B-45E8-B175-09C8697BE956}" type="slidenum">
              <a:t>‹Nº›</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0"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1"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2" name="PlaceHolder 4"/>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877E7885-008B-459D-AF04-C4C29ECA5DC0}"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4"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5"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6" name="PlaceHolder 4"/>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1882B94-CB2D-414D-B337-A23B7EC86762}"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8" name="PlaceHolder 2"/>
          <p:cNvSpPr>
            <a:spLocks noGrp="1"/>
          </p:cNvSpPr>
          <p:nvPr>
            <p:ph/>
          </p:nvPr>
        </p:nvSpPr>
        <p:spPr>
          <a:xfrm>
            <a:off x="671760" y="176868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9" name="PlaceHolder 3"/>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0FC52EDB-7319-4C2C-BC33-C4D230C4AACC}"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71"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2"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3"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4" name="PlaceHolder 5"/>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E86DA7F2-DA03-4C16-96F4-F659B99501CE}" type="slidenum">
              <a:t>‹Nº›</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76" name="PlaceHolder 2"/>
          <p:cNvSpPr>
            <a:spLocks noGrp="1"/>
          </p:cNvSpPr>
          <p:nvPr>
            <p:ph/>
          </p:nvPr>
        </p:nvSpPr>
        <p:spPr>
          <a:xfrm>
            <a:off x="6717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7" name="PlaceHolder 3"/>
          <p:cNvSpPr>
            <a:spLocks noGrp="1"/>
          </p:cNvSpPr>
          <p:nvPr>
            <p:ph/>
          </p:nvPr>
        </p:nvSpPr>
        <p:spPr>
          <a:xfrm>
            <a:off x="47613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8" name="PlaceHolder 4"/>
          <p:cNvSpPr>
            <a:spLocks noGrp="1"/>
          </p:cNvSpPr>
          <p:nvPr>
            <p:ph/>
          </p:nvPr>
        </p:nvSpPr>
        <p:spPr>
          <a:xfrm>
            <a:off x="88509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9" name="PlaceHolder 5"/>
          <p:cNvSpPr>
            <a:spLocks noGrp="1"/>
          </p:cNvSpPr>
          <p:nvPr>
            <p:ph/>
          </p:nvPr>
        </p:nvSpPr>
        <p:spPr>
          <a:xfrm>
            <a:off x="6717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80" name="PlaceHolder 6"/>
          <p:cNvSpPr>
            <a:spLocks noGrp="1"/>
          </p:cNvSpPr>
          <p:nvPr>
            <p:ph/>
          </p:nvPr>
        </p:nvSpPr>
        <p:spPr>
          <a:xfrm>
            <a:off x="47613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81" name="PlaceHolder 7"/>
          <p:cNvSpPr>
            <a:spLocks noGrp="1"/>
          </p:cNvSpPr>
          <p:nvPr>
            <p:ph/>
          </p:nvPr>
        </p:nvSpPr>
        <p:spPr>
          <a:xfrm>
            <a:off x="88509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56C57C64-5BAB-48BF-BFF9-82D4FF205315}" type="slidenum">
              <a:t>‹Nº›</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8" name="PlaceHolder 2"/>
          <p:cNvSpPr>
            <a:spLocks noGrp="1"/>
          </p:cNvSpPr>
          <p:nvPr>
            <p:ph/>
          </p:nvPr>
        </p:nvSpPr>
        <p:spPr>
          <a:xfrm>
            <a:off x="671760" y="1768680"/>
            <a:ext cx="1209528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DC72B47-5A18-401F-8D32-F2872BF71F14}"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0"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11"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A1B0F795-E28B-4BFF-9D03-54089333564A}"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D939157-F857-450B-85C1-E460D19459E5}"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71760" y="301320"/>
            <a:ext cx="12095280" cy="58503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AB5F6E8B-A8AA-4A80-80A5-C80800AA03C8}"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5"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16"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17"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CBCE0D1-A4E8-4278-9D76-6A9C6C655B88}"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9"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0"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1" name="PlaceHolder 4"/>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8819497-6725-4572-9810-53A0AC3C6E45}"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23"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4"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5" name="PlaceHolder 4"/>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ECEE967-FC56-423E-B4E2-C0F9A06BC5A8}"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dt" idx="1"/>
          </p:nvPr>
        </p:nvSpPr>
        <p:spPr>
          <a:xfrm>
            <a:off x="924120" y="7006680"/>
            <a:ext cx="3023640" cy="402120"/>
          </a:xfrm>
          <a:prstGeom prst="rect">
            <a:avLst/>
          </a:prstGeom>
          <a:noFill/>
          <a:ln w="0">
            <a:noFill/>
          </a:ln>
        </p:spPr>
        <p:txBody>
          <a:bodyPr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6" name="PlaceHolder 2"/>
          <p:cNvSpPr>
            <a:spLocks noGrp="1"/>
          </p:cNvSpPr>
          <p:nvPr>
            <p:ph type="ftr" idx="2"/>
          </p:nvPr>
        </p:nvSpPr>
        <p:spPr>
          <a:xfrm>
            <a:off x="4451760" y="7006680"/>
            <a:ext cx="4535640" cy="40212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2" name="PlaceHolder 3"/>
          <p:cNvSpPr>
            <a:spLocks noGrp="1"/>
          </p:cNvSpPr>
          <p:nvPr>
            <p:ph type="sldNum" idx="3"/>
          </p:nvPr>
        </p:nvSpPr>
        <p:spPr>
          <a:xfrm>
            <a:off x="9491760" y="7006680"/>
            <a:ext cx="3023640" cy="402120"/>
          </a:xfrm>
          <a:prstGeom prst="rect">
            <a:avLst/>
          </a:prstGeom>
          <a:noFill/>
          <a:ln w="0">
            <a:noFill/>
          </a:ln>
        </p:spPr>
        <p:txBody>
          <a:bodyPr anchor="ctr">
            <a:noAutofit/>
          </a:bodyPr>
          <a:lstStyle>
            <a:lvl1pPr algn="r">
              <a:lnSpc>
                <a:spcPct val="100000"/>
              </a:lnSpc>
              <a:buNone/>
              <a:defRPr lang="es-ES" sz="1320" b="0" strike="noStrike" spc="-1">
                <a:solidFill>
                  <a:srgbClr val="8B8B8B"/>
                </a:solidFill>
                <a:latin typeface="Calibri"/>
              </a:defRPr>
            </a:lvl1pPr>
          </a:lstStyle>
          <a:p>
            <a:pPr algn="r">
              <a:lnSpc>
                <a:spcPct val="100000"/>
              </a:lnSpc>
              <a:buNone/>
            </a:pPr>
            <a:fld id="{4E10367A-9B2A-4DDD-9B19-EFBFFBF775FC}" type="slidenum">
              <a:rPr lang="es-ES" sz="1320" b="0" strike="noStrike" spc="-1">
                <a:solidFill>
                  <a:srgbClr val="8B8B8B"/>
                </a:solidFill>
                <a:latin typeface="Calibri"/>
              </a:rPr>
              <a:t>‹Nº›</a:t>
            </a:fld>
            <a:r>
              <a:rPr lang="es-ES" sz="1320" b="0" strike="noStrike" spc="-1">
                <a:solidFill>
                  <a:srgbClr val="8B8B8B"/>
                </a:solidFill>
                <a:latin typeface="Calibri"/>
              </a:rPr>
              <a:t> /</a:t>
            </a:r>
            <a:endParaRPr lang="en-US" sz="1320" b="0" strike="noStrike" spc="-1">
              <a:latin typeface="Times New Roman"/>
            </a:endParaRPr>
          </a:p>
        </p:txBody>
      </p:sp>
      <p:sp>
        <p:nvSpPr>
          <p:cNvPr id="3" name="PlaceHolder 4"/>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r>
              <a:rPr lang="es-ES" sz="1800" b="0" strike="noStrike" spc="-1">
                <a:solidFill>
                  <a:srgbClr val="000000"/>
                </a:solidFill>
                <a:latin typeface="Calibri"/>
              </a:rPr>
              <a:t>Click to edit the title text format</a:t>
            </a:r>
          </a:p>
        </p:txBody>
      </p:sp>
      <p:sp>
        <p:nvSpPr>
          <p:cNvPr id="4" name="PlaceHolder 5"/>
          <p:cNvSpPr>
            <a:spLocks noGrp="1"/>
          </p:cNvSpPr>
          <p:nvPr>
            <p:ph type="body"/>
          </p:nvPr>
        </p:nvSpPr>
        <p:spPr>
          <a:xfrm>
            <a:off x="671760" y="1768680"/>
            <a:ext cx="12095280" cy="43840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ES" sz="308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s-ES" sz="221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s-ES" sz="1979"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s-ES" sz="1979"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dt" idx="4"/>
          </p:nvPr>
        </p:nvSpPr>
        <p:spPr>
          <a:xfrm>
            <a:off x="924120" y="7006680"/>
            <a:ext cx="3023640" cy="402120"/>
          </a:xfrm>
          <a:prstGeom prst="rect">
            <a:avLst/>
          </a:prstGeom>
          <a:noFill/>
          <a:ln w="0">
            <a:noFill/>
          </a:ln>
        </p:spPr>
        <p:txBody>
          <a:bodyPr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42" name="PlaceHolder 2"/>
          <p:cNvSpPr>
            <a:spLocks noGrp="1"/>
          </p:cNvSpPr>
          <p:nvPr>
            <p:ph type="ftr" idx="5"/>
          </p:nvPr>
        </p:nvSpPr>
        <p:spPr>
          <a:xfrm>
            <a:off x="4451760" y="7006680"/>
            <a:ext cx="4535640" cy="40212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43" name="PlaceHolder 3"/>
          <p:cNvSpPr>
            <a:spLocks noGrp="1"/>
          </p:cNvSpPr>
          <p:nvPr>
            <p:ph type="sldNum" idx="6"/>
          </p:nvPr>
        </p:nvSpPr>
        <p:spPr>
          <a:xfrm>
            <a:off x="9491760" y="7006680"/>
            <a:ext cx="3023640" cy="402120"/>
          </a:xfrm>
          <a:prstGeom prst="rect">
            <a:avLst/>
          </a:prstGeom>
          <a:noFill/>
          <a:ln w="0">
            <a:noFill/>
          </a:ln>
        </p:spPr>
        <p:txBody>
          <a:bodyPr anchor="ctr">
            <a:noAutofit/>
          </a:bodyPr>
          <a:lstStyle>
            <a:lvl1pPr algn="r">
              <a:lnSpc>
                <a:spcPct val="100000"/>
              </a:lnSpc>
              <a:buNone/>
              <a:defRPr lang="es-ES" sz="1320" b="0" strike="noStrike" spc="-1">
                <a:solidFill>
                  <a:srgbClr val="8B8B8B"/>
                </a:solidFill>
                <a:latin typeface="Calibri"/>
              </a:defRPr>
            </a:lvl1pPr>
          </a:lstStyle>
          <a:p>
            <a:pPr algn="r">
              <a:lnSpc>
                <a:spcPct val="100000"/>
              </a:lnSpc>
              <a:buNone/>
            </a:pPr>
            <a:fld id="{4FAB5BBE-97FF-4F0B-BB66-A1B521C3A143}" type="slidenum">
              <a:rPr lang="es-ES" sz="1320" b="0" strike="noStrike" spc="-1">
                <a:solidFill>
                  <a:srgbClr val="8B8B8B"/>
                </a:solidFill>
                <a:latin typeface="Calibri"/>
              </a:rPr>
              <a:t>‹Nº›</a:t>
            </a:fld>
            <a:r>
              <a:rPr lang="es-ES" sz="1320" b="0" strike="noStrike" spc="-1">
                <a:solidFill>
                  <a:srgbClr val="8B8B8B"/>
                </a:solidFill>
                <a:latin typeface="Calibri"/>
              </a:rPr>
              <a:t> /</a:t>
            </a:r>
            <a:endParaRPr lang="en-US" sz="1320" b="0" strike="noStrike" spc="-1">
              <a:latin typeface="Times New Roman"/>
            </a:endParaRPr>
          </a:p>
        </p:txBody>
      </p:sp>
      <p:sp>
        <p:nvSpPr>
          <p:cNvPr id="44" name="PlaceHolder 4"/>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r>
              <a:rPr lang="es-ES" sz="1800" b="0" strike="noStrike" spc="-1">
                <a:solidFill>
                  <a:srgbClr val="000000"/>
                </a:solidFill>
                <a:latin typeface="Calibri"/>
              </a:rPr>
              <a:t>Click to edit the title text format</a:t>
            </a:r>
          </a:p>
        </p:txBody>
      </p:sp>
      <p:sp>
        <p:nvSpPr>
          <p:cNvPr id="45" name="PlaceHolder 5"/>
          <p:cNvSpPr>
            <a:spLocks noGrp="1"/>
          </p:cNvSpPr>
          <p:nvPr>
            <p:ph type="body"/>
          </p:nvPr>
        </p:nvSpPr>
        <p:spPr>
          <a:xfrm>
            <a:off x="671760" y="1768680"/>
            <a:ext cx="12095280" cy="43840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ES" sz="308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s-ES" sz="221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s-ES" sz="1979"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s-ES" sz="1979"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regexone.com/" TargetMode="External"/><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hyperlink" Target="https://regexr.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915120" y="4730040"/>
            <a:ext cx="11609280" cy="1660320"/>
          </a:xfrm>
          <a:prstGeom prst="rect">
            <a:avLst/>
          </a:prstGeom>
          <a:noFill/>
          <a:ln w="0">
            <a:noFill/>
          </a:ln>
        </p:spPr>
        <p:txBody>
          <a:bodyPr anchor="ctr">
            <a:noAutofit/>
          </a:bodyPr>
          <a:lstStyle/>
          <a:p>
            <a:pPr>
              <a:lnSpc>
                <a:spcPct val="90000"/>
              </a:lnSpc>
              <a:buNone/>
            </a:pPr>
            <a:r>
              <a:rPr lang="es-ES" sz="4000" b="0" strike="noStrike" spc="-1" dirty="0" err="1">
                <a:solidFill>
                  <a:srgbClr val="000000"/>
                </a:solidFill>
                <a:latin typeface="Noto Sans"/>
                <a:ea typeface="Noto Sans"/>
              </a:rPr>
              <a:t>UT02</a:t>
            </a:r>
            <a:r>
              <a:rPr lang="es-ES" sz="4000" b="0" strike="noStrike" spc="-1" dirty="0">
                <a:solidFill>
                  <a:srgbClr val="000000"/>
                </a:solidFill>
                <a:latin typeface="Noto Sans"/>
                <a:ea typeface="Noto Sans"/>
              </a:rPr>
              <a:t> – </a:t>
            </a:r>
            <a:r>
              <a:rPr lang="es-ES" sz="3600" b="0" strike="noStrike" spc="-1" dirty="0">
                <a:solidFill>
                  <a:srgbClr val="000000"/>
                </a:solidFill>
                <a:latin typeface="Noto Sans"/>
                <a:ea typeface="Noto Sans"/>
              </a:rPr>
              <a:t>HTML</a:t>
            </a:r>
            <a:br>
              <a:rPr sz="4000" dirty="0"/>
            </a:br>
            <a:r>
              <a:rPr lang="es-ES" sz="2800" spc="-1">
                <a:solidFill>
                  <a:srgbClr val="000000"/>
                </a:solidFill>
                <a:latin typeface="Noto Sans"/>
                <a:ea typeface="Noto Sans"/>
              </a:rPr>
              <a:t>9</a:t>
            </a:r>
            <a:r>
              <a:rPr lang="es-ES" sz="2800" b="0" strike="noStrike" spc="-1">
                <a:solidFill>
                  <a:srgbClr val="000000"/>
                </a:solidFill>
                <a:latin typeface="Noto Sans"/>
                <a:ea typeface="Noto Sans"/>
              </a:rPr>
              <a:t> – </a:t>
            </a:r>
            <a:r>
              <a:rPr lang="es-ES" sz="2800" spc="-1">
                <a:solidFill>
                  <a:srgbClr val="000000"/>
                </a:solidFill>
                <a:latin typeface="Noto Sans"/>
                <a:ea typeface="Noto Sans"/>
              </a:rPr>
              <a:t>Agrupación </a:t>
            </a:r>
            <a:r>
              <a:rPr lang="es-ES" sz="2800" spc="-1" dirty="0">
                <a:solidFill>
                  <a:srgbClr val="000000"/>
                </a:solidFill>
                <a:latin typeface="Noto Sans"/>
                <a:ea typeface="Noto Sans"/>
              </a:rPr>
              <a:t>de campos – Otros tipos de campos – Validación</a:t>
            </a:r>
            <a:endParaRPr lang="es-ES" sz="2800" b="0" strike="noStrike" spc="-1" dirty="0">
              <a:solidFill>
                <a:srgbClr val="000000"/>
              </a:solidFill>
              <a:latin typeface="Calibri"/>
            </a:endParaRPr>
          </a:p>
        </p:txBody>
      </p:sp>
      <p:sp>
        <p:nvSpPr>
          <p:cNvPr id="89" name="PlaceHolder 2"/>
          <p:cNvSpPr>
            <a:spLocks noGrp="1"/>
          </p:cNvSpPr>
          <p:nvPr>
            <p:ph type="subTitle"/>
          </p:nvPr>
        </p:nvSpPr>
        <p:spPr>
          <a:xfrm>
            <a:off x="0" y="411120"/>
            <a:ext cx="13439520" cy="982080"/>
          </a:xfrm>
          <a:prstGeom prst="rect">
            <a:avLst/>
          </a:prstGeom>
          <a:noFill/>
          <a:ln w="0">
            <a:noFill/>
          </a:ln>
        </p:spPr>
        <p:txBody>
          <a:bodyPr anchor="ctr">
            <a:noAutofit/>
          </a:bodyPr>
          <a:lstStyle/>
          <a:p>
            <a:pPr algn="ctr">
              <a:lnSpc>
                <a:spcPct val="90000"/>
              </a:lnSpc>
              <a:spcBef>
                <a:spcPts val="1103"/>
              </a:spcBef>
              <a:buNone/>
              <a:tabLst>
                <a:tab pos="0" algn="l"/>
              </a:tabLst>
            </a:pPr>
            <a:r>
              <a:rPr lang="es-ES" sz="4400" b="1" strike="noStrike" spc="-1" dirty="0">
                <a:solidFill>
                  <a:srgbClr val="000000"/>
                </a:solidFill>
                <a:latin typeface="Noto Sans"/>
                <a:ea typeface="Noto Sans"/>
              </a:rPr>
              <a:t>Lenguajes de marcas y sistemas </a:t>
            </a:r>
            <a:br>
              <a:rPr sz="4400" dirty="0"/>
            </a:br>
            <a:r>
              <a:rPr lang="es-ES" sz="4400" b="1" strike="noStrike" spc="-1" dirty="0">
                <a:solidFill>
                  <a:srgbClr val="000000"/>
                </a:solidFill>
                <a:latin typeface="Noto Sans"/>
                <a:ea typeface="Noto Sans"/>
              </a:rPr>
              <a:t>de gestión de la información</a:t>
            </a:r>
            <a:endParaRPr lang="en-US" sz="4400" b="0" strike="noStrike" spc="-1" dirty="0">
              <a:latin typeface="Arial"/>
            </a:endParaRPr>
          </a:p>
        </p:txBody>
      </p:sp>
      <p:sp>
        <p:nvSpPr>
          <p:cNvPr id="90" name="CuadroTexto 3"/>
          <p:cNvSpPr/>
          <p:nvPr/>
        </p:nvSpPr>
        <p:spPr>
          <a:xfrm>
            <a:off x="2404440" y="6267960"/>
            <a:ext cx="8567640" cy="982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buNone/>
            </a:pPr>
            <a:r>
              <a:rPr lang="es-ES" sz="2000" b="0" strike="noStrike" spc="-1">
                <a:solidFill>
                  <a:srgbClr val="000000"/>
                </a:solidFill>
                <a:latin typeface="Calibri Light"/>
                <a:ea typeface="DejaVu Sans"/>
              </a:rPr>
              <a:t>IES Clara del Rey – Madrid</a:t>
            </a:r>
            <a:endParaRPr lang="en-US" sz="2000" b="0" strike="noStrike" spc="-1">
              <a:latin typeface="Arial"/>
            </a:endParaRPr>
          </a:p>
        </p:txBody>
      </p:sp>
      <p:pic>
        <p:nvPicPr>
          <p:cNvPr id="91" name="Imagen 5" descr="Texto&#10;&#10;Descripción generada automáticamente con confianza media"/>
          <p:cNvPicPr/>
          <p:nvPr/>
        </p:nvPicPr>
        <p:blipFill>
          <a:blip r:embed="rId3"/>
          <a:stretch/>
        </p:blipFill>
        <p:spPr>
          <a:xfrm>
            <a:off x="4641840" y="1677240"/>
            <a:ext cx="4155480" cy="276876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Otros tipos de campos HTML / HTML 5</a:t>
            </a:r>
            <a:endParaRPr lang="es-ES" sz="4400" b="0" strike="noStrike" spc="-1" dirty="0">
              <a:solidFill>
                <a:srgbClr val="000000"/>
              </a:solidFill>
              <a:latin typeface="Calibri"/>
            </a:endParaRPr>
          </a:p>
        </p:txBody>
      </p:sp>
      <p:sp>
        <p:nvSpPr>
          <p:cNvPr id="93" name="CuadroTexto 1"/>
          <p:cNvSpPr/>
          <p:nvPr/>
        </p:nvSpPr>
        <p:spPr>
          <a:xfrm>
            <a:off x="482760" y="1282680"/>
            <a:ext cx="12473640" cy="446130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b="0" strike="noStrike" spc="-1" dirty="0">
                <a:solidFill>
                  <a:srgbClr val="000000"/>
                </a:solidFill>
                <a:latin typeface="Noto Sans"/>
                <a:ea typeface="Noto Sans"/>
              </a:rPr>
              <a:t>Los campos más básicos, que vienen existiendo desde versiones anteriores de HTML, los más utilizados y que ya hemos visto son:</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Input, tipos "</a:t>
            </a:r>
            <a:r>
              <a:rPr lang="es-ES" sz="2800" spc="-1" dirty="0" err="1">
                <a:solidFill>
                  <a:srgbClr val="000000"/>
                </a:solidFill>
                <a:latin typeface="Noto Sans"/>
                <a:ea typeface="Noto Sans"/>
              </a:rPr>
              <a:t>text</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password</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checkbox</a:t>
            </a:r>
            <a:r>
              <a:rPr lang="es-ES" sz="2800" spc="-1" dirty="0">
                <a:solidFill>
                  <a:srgbClr val="000000"/>
                </a:solidFill>
                <a:latin typeface="Noto Sans"/>
                <a:ea typeface="Noto Sans"/>
              </a:rPr>
              <a:t>", "radio".</a:t>
            </a:r>
          </a:p>
          <a:p>
            <a:pPr marL="457200" indent="-457200">
              <a:lnSpc>
                <a:spcPct val="100000"/>
              </a:lnSpc>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Textarea</a:t>
            </a:r>
            <a:endParaRPr lang="es-ES" sz="2800" spc="-1" dirty="0">
              <a:solidFill>
                <a:srgbClr val="000000"/>
              </a:solidFill>
              <a:latin typeface="Noto Sans"/>
              <a:ea typeface="Noto Sans"/>
            </a:endParaRPr>
          </a:p>
          <a:p>
            <a:pPr marL="457200" indent="-457200">
              <a:lnSpc>
                <a:spcPct val="100000"/>
              </a:lnSpc>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Select</a:t>
            </a:r>
            <a:r>
              <a:rPr lang="es-ES" sz="2800" spc="-1" dirty="0">
                <a:solidFill>
                  <a:srgbClr val="000000"/>
                </a:solidFill>
                <a:latin typeface="Noto Sans"/>
                <a:ea typeface="Noto Sans"/>
              </a:rPr>
              <a:t>, en sus tres variantes (selector, lista, lista con selección múltiple)</a:t>
            </a:r>
          </a:p>
          <a:p>
            <a:pPr>
              <a:lnSpc>
                <a:spcPct val="100000"/>
              </a:lnSpc>
              <a:spcBef>
                <a:spcPts val="601"/>
              </a:spcBef>
              <a:spcAft>
                <a:spcPts val="601"/>
              </a:spcAft>
            </a:pPr>
            <a:r>
              <a:rPr lang="es-ES" sz="2800" spc="-1" dirty="0">
                <a:solidFill>
                  <a:srgbClr val="000000"/>
                </a:solidFill>
                <a:latin typeface="Noto Sans"/>
                <a:ea typeface="Noto Sans"/>
              </a:rPr>
              <a:t>Vamos a ver rápidamente otros tipos de campo:</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Email (input </a:t>
            </a:r>
            <a:r>
              <a:rPr lang="es-ES" sz="2800" spc="-1" dirty="0" err="1">
                <a:solidFill>
                  <a:srgbClr val="000000"/>
                </a:solidFill>
                <a:latin typeface="Noto Sans"/>
                <a:ea typeface="Noto Sans"/>
              </a:rPr>
              <a:t>type</a:t>
            </a:r>
            <a:r>
              <a:rPr lang="es-ES" sz="2800" spc="-1" dirty="0">
                <a:solidFill>
                  <a:srgbClr val="000000"/>
                </a:solidFill>
                <a:latin typeface="Noto Sans"/>
                <a:ea typeface="Noto Sans"/>
              </a:rPr>
              <a:t>="email")</a:t>
            </a:r>
          </a:p>
          <a:p>
            <a:pPr>
              <a:lnSpc>
                <a:spcPct val="100000"/>
              </a:lnSpc>
              <a:spcBef>
                <a:spcPts val="601"/>
              </a:spcBef>
              <a:spcAft>
                <a:spcPts val="601"/>
              </a:spcAft>
            </a:pPr>
            <a:endParaRPr lang="es-ES" sz="2800" spc="-1" dirty="0">
              <a:solidFill>
                <a:srgbClr val="000000"/>
              </a:solidFill>
              <a:latin typeface="Noto Sans"/>
              <a:ea typeface="Noto Sans"/>
            </a:endParaRPr>
          </a:p>
        </p:txBody>
      </p:sp>
    </p:spTree>
    <p:extLst>
      <p:ext uri="{BB962C8B-B14F-4D97-AF65-F5344CB8AC3E}">
        <p14:creationId xmlns:p14="http://schemas.microsoft.com/office/powerpoint/2010/main" val="47061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Otros campos HTML 5 – Email </a:t>
            </a:r>
            <a:endParaRPr lang="es-ES" sz="4400" b="0" strike="noStrike" spc="-1" dirty="0">
              <a:solidFill>
                <a:srgbClr val="000000"/>
              </a:solidFill>
              <a:latin typeface="Calibri"/>
            </a:endParaRPr>
          </a:p>
        </p:txBody>
      </p:sp>
      <p:sp>
        <p:nvSpPr>
          <p:cNvPr id="93" name="CuadroTexto 1"/>
          <p:cNvSpPr/>
          <p:nvPr/>
        </p:nvSpPr>
        <p:spPr>
          <a:xfrm>
            <a:off x="482760" y="1282680"/>
            <a:ext cx="12473640" cy="560007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pPr>
            <a:r>
              <a:rPr lang="es-ES" sz="2800" spc="-1" dirty="0">
                <a:solidFill>
                  <a:srgbClr val="000000"/>
                </a:solidFill>
                <a:latin typeface="Noto Sans"/>
                <a:ea typeface="Noto Sans"/>
              </a:rPr>
              <a:t>Se consigue con input </a:t>
            </a:r>
            <a:r>
              <a:rPr lang="es-ES" sz="2800" spc="-1" dirty="0" err="1">
                <a:solidFill>
                  <a:srgbClr val="000000"/>
                </a:solidFill>
                <a:latin typeface="Noto Sans"/>
                <a:ea typeface="Noto Sans"/>
              </a:rPr>
              <a:t>type</a:t>
            </a:r>
            <a:r>
              <a:rPr lang="es-ES" sz="2800" spc="-1" dirty="0">
                <a:solidFill>
                  <a:srgbClr val="000000"/>
                </a:solidFill>
                <a:latin typeface="Noto Sans"/>
                <a:ea typeface="Noto Sans"/>
              </a:rPr>
              <a:t>="email".</a:t>
            </a:r>
          </a:p>
          <a:p>
            <a:pPr>
              <a:lnSpc>
                <a:spcPct val="100000"/>
              </a:lnSpc>
              <a:spcBef>
                <a:spcPts val="601"/>
              </a:spcBef>
              <a:spcAft>
                <a:spcPts val="601"/>
              </a:spcAft>
            </a:pPr>
            <a:r>
              <a:rPr lang="es-ES" sz="2800" spc="-1" dirty="0">
                <a:solidFill>
                  <a:srgbClr val="000000"/>
                </a:solidFill>
                <a:latin typeface="Noto Sans"/>
                <a:ea typeface="Noto Sans"/>
              </a:rPr>
              <a:t>Permite pedir al usuario un correo electrónico. </a:t>
            </a:r>
          </a:p>
          <a:p>
            <a:pPr>
              <a:lnSpc>
                <a:spcPct val="100000"/>
              </a:lnSpc>
              <a:spcBef>
                <a:spcPts val="601"/>
              </a:spcBef>
              <a:spcAft>
                <a:spcPts val="601"/>
              </a:spcAft>
            </a:pPr>
            <a:r>
              <a:rPr lang="es-ES" sz="2800" spc="-1" dirty="0">
                <a:solidFill>
                  <a:srgbClr val="000000"/>
                </a:solidFill>
                <a:latin typeface="Noto Sans"/>
                <a:ea typeface="Noto Sans"/>
              </a:rPr>
              <a:t>Añade automáticamente validación para que </a:t>
            </a:r>
            <a:br>
              <a:rPr lang="es-ES" sz="2800" spc="-1" dirty="0">
                <a:solidFill>
                  <a:srgbClr val="000000"/>
                </a:solidFill>
                <a:latin typeface="Noto Sans"/>
                <a:ea typeface="Noto Sans"/>
              </a:rPr>
            </a:br>
            <a:r>
              <a:rPr lang="es-ES" sz="2800" spc="-1" dirty="0">
                <a:solidFill>
                  <a:srgbClr val="000000"/>
                </a:solidFill>
                <a:latin typeface="Noto Sans"/>
                <a:ea typeface="Noto Sans"/>
              </a:rPr>
              <a:t>el valor introducido tenga la forma de una </a:t>
            </a:r>
            <a:br>
              <a:rPr lang="es-ES" sz="2800" spc="-1" dirty="0">
                <a:solidFill>
                  <a:srgbClr val="000000"/>
                </a:solidFill>
                <a:latin typeface="Noto Sans"/>
                <a:ea typeface="Noto Sans"/>
              </a:rPr>
            </a:br>
            <a:r>
              <a:rPr lang="es-ES" sz="2800" spc="-1" dirty="0">
                <a:solidFill>
                  <a:srgbClr val="000000"/>
                </a:solidFill>
                <a:latin typeface="Noto Sans"/>
                <a:ea typeface="Noto Sans"/>
              </a:rPr>
              <a:t>dirección de correo electrónico.</a:t>
            </a:r>
          </a:p>
          <a:p>
            <a:pPr>
              <a:lnSpc>
                <a:spcPct val="100000"/>
              </a:lnSpc>
              <a:spcBef>
                <a:spcPts val="601"/>
              </a:spcBef>
              <a:spcAft>
                <a:spcPts val="601"/>
              </a:spcAft>
            </a:pPr>
            <a:r>
              <a:rPr lang="es-ES" sz="2800" spc="-1" dirty="0">
                <a:solidFill>
                  <a:srgbClr val="000000"/>
                </a:solidFill>
                <a:latin typeface="Noto Sans"/>
                <a:ea typeface="Noto Sans"/>
              </a:rPr>
              <a:t>La validación es limitada, porque el estándar </a:t>
            </a:r>
            <a:br>
              <a:rPr lang="es-ES" sz="2800" spc="-1" dirty="0">
                <a:solidFill>
                  <a:srgbClr val="000000"/>
                </a:solidFill>
                <a:latin typeface="Noto Sans"/>
                <a:ea typeface="Noto Sans"/>
              </a:rPr>
            </a:br>
            <a:r>
              <a:rPr lang="es-ES" sz="2800" spc="-1" dirty="0">
                <a:solidFill>
                  <a:srgbClr val="000000"/>
                </a:solidFill>
                <a:latin typeface="Noto Sans"/>
                <a:ea typeface="Noto Sans"/>
              </a:rPr>
              <a:t>para direcciones de correo permite </a:t>
            </a:r>
            <a:br>
              <a:rPr lang="es-ES" sz="2800" spc="-1" dirty="0">
                <a:solidFill>
                  <a:srgbClr val="000000"/>
                </a:solidFill>
                <a:latin typeface="Noto Sans"/>
                <a:ea typeface="Noto Sans"/>
              </a:rPr>
            </a:br>
            <a:r>
              <a:rPr lang="es-ES" sz="2800" spc="-1" dirty="0">
                <a:solidFill>
                  <a:srgbClr val="000000"/>
                </a:solidFill>
                <a:latin typeface="Noto Sans"/>
                <a:ea typeface="Noto Sans"/>
              </a:rPr>
              <a:t>direcciones como, por ejemplo, </a:t>
            </a:r>
            <a:r>
              <a:rPr lang="es-ES" sz="2800" spc="-1" dirty="0" err="1">
                <a:solidFill>
                  <a:srgbClr val="000000"/>
                </a:solidFill>
                <a:latin typeface="Noto Sans"/>
                <a:ea typeface="Noto Sans"/>
              </a:rPr>
              <a:t>juan@casa</a:t>
            </a:r>
            <a:r>
              <a:rPr lang="es-ES" sz="2800" spc="-1" dirty="0">
                <a:solidFill>
                  <a:srgbClr val="000000"/>
                </a:solidFill>
                <a:latin typeface="Noto Sans"/>
                <a:ea typeface="Noto Sans"/>
              </a:rPr>
              <a:t>.</a:t>
            </a:r>
          </a:p>
          <a:p>
            <a:pPr>
              <a:lnSpc>
                <a:spcPct val="100000"/>
              </a:lnSpc>
              <a:spcBef>
                <a:spcPts val="601"/>
              </a:spcBef>
              <a:spcAft>
                <a:spcPts val="601"/>
              </a:spcAft>
            </a:pPr>
            <a:r>
              <a:rPr lang="es-ES" sz="2800" spc="-1" dirty="0">
                <a:solidFill>
                  <a:srgbClr val="000000"/>
                </a:solidFill>
                <a:latin typeface="Noto Sans"/>
                <a:ea typeface="Noto Sans"/>
              </a:rPr>
              <a:t>Para validación más exhaustiva hay que recurrir a otras técnicas.</a:t>
            </a:r>
          </a:p>
          <a:p>
            <a:pPr>
              <a:lnSpc>
                <a:spcPct val="100000"/>
              </a:lnSpc>
              <a:spcBef>
                <a:spcPts val="601"/>
              </a:spcBef>
              <a:spcAft>
                <a:spcPts val="601"/>
              </a:spcAft>
            </a:pPr>
            <a:r>
              <a:rPr lang="es-ES" sz="2800" spc="-1" dirty="0">
                <a:solidFill>
                  <a:srgbClr val="000000"/>
                </a:solidFill>
                <a:latin typeface="Noto Sans"/>
                <a:ea typeface="Noto Sans"/>
              </a:rPr>
              <a:t>Algunos dispositivos, sobre todo móviles, mostrarán un teclado específico, en el que la @ está disponible directamente.</a:t>
            </a:r>
          </a:p>
        </p:txBody>
      </p:sp>
      <p:pic>
        <p:nvPicPr>
          <p:cNvPr id="1026" name="Picture 2" descr="Firefox for Android email keyboard, with the at sign displayed by default.">
            <a:extLst>
              <a:ext uri="{FF2B5EF4-FFF2-40B4-BE49-F238E27FC236}">
                <a16:creationId xmlns:a16="http://schemas.microsoft.com/office/drawing/2014/main" id="{8C2331BF-9192-DB65-6117-6E9D57A270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486" y="1282680"/>
            <a:ext cx="4334914" cy="3511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018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Otros campos HTML 5 – Teléfono </a:t>
            </a:r>
            <a:endParaRPr lang="es-ES" sz="4400" b="0" strike="noStrike" spc="-1" dirty="0">
              <a:solidFill>
                <a:srgbClr val="000000"/>
              </a:solidFill>
              <a:latin typeface="Calibri"/>
            </a:endParaRPr>
          </a:p>
        </p:txBody>
      </p:sp>
      <p:sp>
        <p:nvSpPr>
          <p:cNvPr id="93" name="CuadroTexto 1"/>
          <p:cNvSpPr/>
          <p:nvPr/>
        </p:nvSpPr>
        <p:spPr>
          <a:xfrm>
            <a:off x="482760" y="1282680"/>
            <a:ext cx="12473640" cy="544619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pPr>
            <a:r>
              <a:rPr lang="es-ES" sz="2800" spc="-1" dirty="0">
                <a:solidFill>
                  <a:srgbClr val="000000"/>
                </a:solidFill>
                <a:latin typeface="Noto Sans"/>
                <a:ea typeface="Noto Sans"/>
              </a:rPr>
              <a:t>Se consigue con input </a:t>
            </a:r>
            <a:r>
              <a:rPr lang="es-ES" sz="2800" spc="-1" dirty="0" err="1">
                <a:solidFill>
                  <a:srgbClr val="000000"/>
                </a:solidFill>
                <a:latin typeface="Noto Sans"/>
                <a:ea typeface="Noto Sans"/>
              </a:rPr>
              <a:t>type</a:t>
            </a:r>
            <a:r>
              <a:rPr lang="es-ES" sz="2800" spc="-1" dirty="0">
                <a:solidFill>
                  <a:srgbClr val="000000"/>
                </a:solidFill>
                <a:latin typeface="Noto Sans"/>
                <a:ea typeface="Noto Sans"/>
              </a:rPr>
              <a:t>="</a:t>
            </a:r>
            <a:r>
              <a:rPr lang="es-ES" sz="2800" spc="-1" dirty="0" err="1">
                <a:solidFill>
                  <a:srgbClr val="000000"/>
                </a:solidFill>
                <a:latin typeface="Noto Sans"/>
                <a:ea typeface="Noto Sans"/>
              </a:rPr>
              <a:t>tel</a:t>
            </a:r>
            <a:r>
              <a:rPr lang="es-ES" sz="2800" spc="-1" dirty="0">
                <a:solidFill>
                  <a:srgbClr val="000000"/>
                </a:solidFill>
                <a:latin typeface="Noto Sans"/>
                <a:ea typeface="Noto Sans"/>
              </a:rPr>
              <a:t>".</a:t>
            </a:r>
          </a:p>
          <a:p>
            <a:pPr>
              <a:lnSpc>
                <a:spcPct val="100000"/>
              </a:lnSpc>
              <a:spcBef>
                <a:spcPts val="601"/>
              </a:spcBef>
              <a:spcAft>
                <a:spcPts val="601"/>
              </a:spcAft>
            </a:pPr>
            <a:r>
              <a:rPr lang="es-ES" sz="2800" spc="-1" dirty="0">
                <a:solidFill>
                  <a:srgbClr val="000000"/>
                </a:solidFill>
                <a:latin typeface="Noto Sans"/>
                <a:ea typeface="Noto Sans"/>
              </a:rPr>
              <a:t>Permite pedir al usuario un teléfono. </a:t>
            </a:r>
          </a:p>
          <a:p>
            <a:pPr>
              <a:lnSpc>
                <a:spcPct val="100000"/>
              </a:lnSpc>
              <a:spcBef>
                <a:spcPts val="601"/>
              </a:spcBef>
              <a:spcAft>
                <a:spcPts val="601"/>
              </a:spcAft>
            </a:pPr>
            <a:r>
              <a:rPr lang="es-ES" sz="2800" spc="-1" dirty="0">
                <a:solidFill>
                  <a:srgbClr val="000000"/>
                </a:solidFill>
                <a:latin typeface="Noto Sans"/>
                <a:ea typeface="Noto Sans"/>
              </a:rPr>
              <a:t>Este control no añade validación, porque en</a:t>
            </a:r>
            <a:br>
              <a:rPr lang="es-ES" sz="2800" spc="-1" dirty="0">
                <a:solidFill>
                  <a:srgbClr val="000000"/>
                </a:solidFill>
                <a:latin typeface="Noto Sans"/>
                <a:ea typeface="Noto Sans"/>
              </a:rPr>
            </a:br>
            <a:r>
              <a:rPr lang="es-ES" sz="2800" spc="-1" dirty="0">
                <a:solidFill>
                  <a:srgbClr val="000000"/>
                </a:solidFill>
                <a:latin typeface="Noto Sans"/>
                <a:ea typeface="Noto Sans"/>
              </a:rPr>
              <a:t>el mundo hay gran variedad de formatos de</a:t>
            </a:r>
            <a:br>
              <a:rPr lang="es-ES" sz="2800" spc="-1" dirty="0">
                <a:solidFill>
                  <a:srgbClr val="000000"/>
                </a:solidFill>
                <a:latin typeface="Noto Sans"/>
                <a:ea typeface="Noto Sans"/>
              </a:rPr>
            </a:br>
            <a:r>
              <a:rPr lang="es-ES" sz="2800" spc="-1" dirty="0">
                <a:solidFill>
                  <a:srgbClr val="000000"/>
                </a:solidFill>
                <a:latin typeface="Noto Sans"/>
                <a:ea typeface="Noto Sans"/>
              </a:rPr>
              <a:t>número de teléfono, así que no tiene mucho</a:t>
            </a:r>
            <a:br>
              <a:rPr lang="es-ES" sz="2800" spc="-1" dirty="0">
                <a:solidFill>
                  <a:srgbClr val="000000"/>
                </a:solidFill>
                <a:latin typeface="Noto Sans"/>
                <a:ea typeface="Noto Sans"/>
              </a:rPr>
            </a:br>
            <a:r>
              <a:rPr lang="es-ES" sz="2800" spc="-1" dirty="0">
                <a:solidFill>
                  <a:srgbClr val="000000"/>
                </a:solidFill>
                <a:latin typeface="Noto Sans"/>
                <a:ea typeface="Noto Sans"/>
              </a:rPr>
              <a:t>sentido forzar un formato por defecto.</a:t>
            </a:r>
          </a:p>
          <a:p>
            <a:pPr>
              <a:lnSpc>
                <a:spcPct val="100000"/>
              </a:lnSpc>
              <a:spcBef>
                <a:spcPts val="601"/>
              </a:spcBef>
              <a:spcAft>
                <a:spcPts val="601"/>
              </a:spcAft>
            </a:pPr>
            <a:r>
              <a:rPr lang="es-ES" sz="2800" spc="-1" dirty="0">
                <a:solidFill>
                  <a:srgbClr val="000000"/>
                </a:solidFill>
                <a:latin typeface="Noto Sans"/>
                <a:ea typeface="Noto Sans"/>
              </a:rPr>
              <a:t>Otra vez, si deseamos una validación más exhaustiva tendremos que recurrir a otras técnicas, que veremos más adelante.</a:t>
            </a:r>
          </a:p>
          <a:p>
            <a:pPr>
              <a:lnSpc>
                <a:spcPct val="100000"/>
              </a:lnSpc>
              <a:spcBef>
                <a:spcPts val="601"/>
              </a:spcBef>
              <a:spcAft>
                <a:spcPts val="601"/>
              </a:spcAft>
            </a:pPr>
            <a:r>
              <a:rPr lang="es-ES" sz="2800" spc="-1" dirty="0">
                <a:solidFill>
                  <a:srgbClr val="000000"/>
                </a:solidFill>
                <a:latin typeface="Noto Sans"/>
                <a:ea typeface="Noto Sans"/>
              </a:rPr>
              <a:t>Algunos dispositivos mostrarán un teclado específico, similar al de los antiguos teléfonos con teclado, en el que sólo habrá números y los caracteres #, *, etc.</a:t>
            </a:r>
          </a:p>
        </p:txBody>
      </p:sp>
      <p:pic>
        <p:nvPicPr>
          <p:cNvPr id="2050" name="Picture 2" descr="Firefox for Android email keyboard, with ampersand displayed by default.">
            <a:extLst>
              <a:ext uri="{FF2B5EF4-FFF2-40B4-BE49-F238E27FC236}">
                <a16:creationId xmlns:a16="http://schemas.microsoft.com/office/drawing/2014/main" id="{055E09FA-A9D4-8495-1B56-61CBD56C41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9491" y="1282680"/>
            <a:ext cx="4036908" cy="2785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313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Otros campos HTML 5 – Número </a:t>
            </a:r>
            <a:endParaRPr lang="es-ES" sz="4400" b="0" strike="noStrike" spc="-1" dirty="0">
              <a:solidFill>
                <a:srgbClr val="000000"/>
              </a:solidFill>
              <a:latin typeface="Calibri"/>
            </a:endParaRPr>
          </a:p>
        </p:txBody>
      </p:sp>
      <p:sp>
        <p:nvSpPr>
          <p:cNvPr id="93" name="CuadroTexto 1"/>
          <p:cNvSpPr/>
          <p:nvPr/>
        </p:nvSpPr>
        <p:spPr>
          <a:xfrm>
            <a:off x="482760" y="1282680"/>
            <a:ext cx="12473640" cy="443052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pPr>
            <a:r>
              <a:rPr lang="es-ES" sz="2800" spc="-1" dirty="0">
                <a:solidFill>
                  <a:srgbClr val="000000"/>
                </a:solidFill>
                <a:latin typeface="Noto Sans"/>
                <a:ea typeface="Noto Sans"/>
              </a:rPr>
              <a:t>Se consigue con input </a:t>
            </a:r>
            <a:r>
              <a:rPr lang="es-ES" sz="2800" spc="-1" dirty="0" err="1">
                <a:solidFill>
                  <a:srgbClr val="000000"/>
                </a:solidFill>
                <a:latin typeface="Noto Sans"/>
                <a:ea typeface="Noto Sans"/>
              </a:rPr>
              <a:t>type</a:t>
            </a:r>
            <a:r>
              <a:rPr lang="es-ES" sz="2800" spc="-1" dirty="0">
                <a:solidFill>
                  <a:srgbClr val="000000"/>
                </a:solidFill>
                <a:latin typeface="Noto Sans"/>
                <a:ea typeface="Noto Sans"/>
              </a:rPr>
              <a:t>="</a:t>
            </a:r>
            <a:r>
              <a:rPr lang="es-ES" sz="2800" spc="-1" dirty="0" err="1">
                <a:solidFill>
                  <a:srgbClr val="000000"/>
                </a:solidFill>
                <a:latin typeface="Noto Sans"/>
                <a:ea typeface="Noto Sans"/>
              </a:rPr>
              <a:t>number</a:t>
            </a:r>
            <a:r>
              <a:rPr lang="es-ES" sz="2800" spc="-1" dirty="0">
                <a:solidFill>
                  <a:srgbClr val="000000"/>
                </a:solidFill>
                <a:latin typeface="Noto Sans"/>
                <a:ea typeface="Noto Sans"/>
              </a:rPr>
              <a:t>".</a:t>
            </a:r>
          </a:p>
          <a:p>
            <a:pPr>
              <a:lnSpc>
                <a:spcPct val="100000"/>
              </a:lnSpc>
              <a:spcBef>
                <a:spcPts val="601"/>
              </a:spcBef>
              <a:spcAft>
                <a:spcPts val="601"/>
              </a:spcAft>
            </a:pPr>
            <a:r>
              <a:rPr lang="es-ES" sz="2800" spc="-1" dirty="0">
                <a:solidFill>
                  <a:srgbClr val="000000"/>
                </a:solidFill>
                <a:latin typeface="Noto Sans"/>
                <a:ea typeface="Noto Sans"/>
              </a:rPr>
              <a:t>Permite pedir al usuario un número sin </a:t>
            </a:r>
            <a:br>
              <a:rPr lang="es-ES" sz="2800" spc="-1" dirty="0">
                <a:solidFill>
                  <a:srgbClr val="000000"/>
                </a:solidFill>
                <a:latin typeface="Noto Sans"/>
                <a:ea typeface="Noto Sans"/>
              </a:rPr>
            </a:br>
            <a:r>
              <a:rPr lang="es-ES" sz="2800" spc="-1" dirty="0">
                <a:solidFill>
                  <a:srgbClr val="000000"/>
                </a:solidFill>
                <a:latin typeface="Noto Sans"/>
                <a:ea typeface="Noto Sans"/>
              </a:rPr>
              <a:t>decimales. </a:t>
            </a:r>
          </a:p>
          <a:p>
            <a:pPr>
              <a:lnSpc>
                <a:spcPct val="100000"/>
              </a:lnSpc>
              <a:spcBef>
                <a:spcPts val="601"/>
              </a:spcBef>
              <a:spcAft>
                <a:spcPts val="601"/>
              </a:spcAft>
            </a:pPr>
            <a:r>
              <a:rPr lang="es-ES" sz="2800" spc="-1" dirty="0">
                <a:solidFill>
                  <a:srgbClr val="000000"/>
                </a:solidFill>
                <a:latin typeface="Noto Sans"/>
                <a:ea typeface="Noto Sans"/>
              </a:rPr>
              <a:t>El navegador puede mostrar en el campo unas flechas para aumentar o reducir el valor. Por defecto de uno en uno, pero se puede cambiar el valor del salto con el atributo "step".</a:t>
            </a:r>
          </a:p>
          <a:p>
            <a:pPr>
              <a:lnSpc>
                <a:spcPct val="100000"/>
              </a:lnSpc>
              <a:spcBef>
                <a:spcPts val="601"/>
              </a:spcBef>
              <a:spcAft>
                <a:spcPts val="601"/>
              </a:spcAft>
            </a:pPr>
            <a:r>
              <a:rPr lang="es-ES" sz="2800" spc="-1" dirty="0">
                <a:solidFill>
                  <a:srgbClr val="000000"/>
                </a:solidFill>
                <a:latin typeface="Noto Sans"/>
                <a:ea typeface="Noto Sans"/>
              </a:rPr>
              <a:t>Algunos dispositivos mostrarán un teclado </a:t>
            </a:r>
            <a:br>
              <a:rPr lang="es-ES" sz="2800" spc="-1" dirty="0">
                <a:solidFill>
                  <a:srgbClr val="000000"/>
                </a:solidFill>
                <a:latin typeface="Noto Sans"/>
                <a:ea typeface="Noto Sans"/>
              </a:rPr>
            </a:br>
            <a:r>
              <a:rPr lang="es-ES" sz="2800" spc="-1" dirty="0">
                <a:solidFill>
                  <a:srgbClr val="000000"/>
                </a:solidFill>
                <a:latin typeface="Noto Sans"/>
                <a:ea typeface="Noto Sans"/>
              </a:rPr>
              <a:t>específico, sólo con números y símbolos </a:t>
            </a:r>
            <a:br>
              <a:rPr lang="es-ES" sz="2800" spc="-1" dirty="0">
                <a:solidFill>
                  <a:srgbClr val="000000"/>
                </a:solidFill>
                <a:latin typeface="Noto Sans"/>
                <a:ea typeface="Noto Sans"/>
              </a:rPr>
            </a:br>
            <a:r>
              <a:rPr lang="es-ES" sz="2800" spc="-1" dirty="0">
                <a:solidFill>
                  <a:srgbClr val="000000"/>
                </a:solidFill>
                <a:latin typeface="Noto Sans"/>
                <a:ea typeface="Noto Sans"/>
              </a:rPr>
              <a:t>relacionados..</a:t>
            </a:r>
          </a:p>
        </p:txBody>
      </p:sp>
      <p:pic>
        <p:nvPicPr>
          <p:cNvPr id="3074" name="Picture 2" descr="Firefox for Android email keyboard, with ampersand displayed by default.">
            <a:extLst>
              <a:ext uri="{FF2B5EF4-FFF2-40B4-BE49-F238E27FC236}">
                <a16:creationId xmlns:a16="http://schemas.microsoft.com/office/drawing/2014/main" id="{B6A19C56-AEF3-F194-6789-C4A5C42FE5B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14792" y="4044289"/>
            <a:ext cx="4241608" cy="291806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62F0C5F3-95BF-3584-4A46-497E7C99CEEC}"/>
              </a:ext>
            </a:extLst>
          </p:cNvPr>
          <p:cNvPicPr>
            <a:picLocks noChangeAspect="1"/>
          </p:cNvPicPr>
          <p:nvPr/>
        </p:nvPicPr>
        <p:blipFill>
          <a:blip r:embed="rId4"/>
          <a:stretch>
            <a:fillRect/>
          </a:stretch>
        </p:blipFill>
        <p:spPr>
          <a:xfrm>
            <a:off x="7856376" y="1469291"/>
            <a:ext cx="5100024" cy="958097"/>
          </a:xfrm>
          <a:prstGeom prst="rect">
            <a:avLst/>
          </a:prstGeom>
        </p:spPr>
      </p:pic>
    </p:spTree>
    <p:extLst>
      <p:ext uri="{BB962C8B-B14F-4D97-AF65-F5344CB8AC3E}">
        <p14:creationId xmlns:p14="http://schemas.microsoft.com/office/powerpoint/2010/main" val="3792098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Otros campos HTML 5 – </a:t>
            </a:r>
            <a:r>
              <a:rPr lang="es-ES" sz="4400" b="1" strike="noStrike" spc="-1" dirty="0" err="1">
                <a:solidFill>
                  <a:srgbClr val="000000"/>
                </a:solidFill>
                <a:latin typeface="Noto Sans"/>
                <a:ea typeface="Noto Sans"/>
              </a:rPr>
              <a:t>Range</a:t>
            </a:r>
            <a:r>
              <a:rPr lang="es-ES" sz="4400" b="1" strike="noStrike" spc="-1" dirty="0">
                <a:solidFill>
                  <a:srgbClr val="000000"/>
                </a:solidFill>
                <a:latin typeface="Noto Sans"/>
                <a:ea typeface="Noto Sans"/>
              </a:rPr>
              <a:t> (slider) </a:t>
            </a:r>
            <a:endParaRPr lang="es-ES" sz="4400" b="0" strike="noStrike" spc="-1" dirty="0">
              <a:solidFill>
                <a:srgbClr val="000000"/>
              </a:solidFill>
              <a:latin typeface="Calibri"/>
            </a:endParaRPr>
          </a:p>
        </p:txBody>
      </p:sp>
      <p:sp>
        <p:nvSpPr>
          <p:cNvPr id="93" name="CuadroTexto 1"/>
          <p:cNvSpPr/>
          <p:nvPr/>
        </p:nvSpPr>
        <p:spPr>
          <a:xfrm>
            <a:off x="482760" y="1282680"/>
            <a:ext cx="12473640" cy="532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pPr>
            <a:r>
              <a:rPr lang="es-ES" sz="2800" spc="-1" dirty="0">
                <a:solidFill>
                  <a:srgbClr val="000000"/>
                </a:solidFill>
                <a:latin typeface="Noto Sans"/>
                <a:ea typeface="Noto Sans"/>
              </a:rPr>
              <a:t>Se consigue con input </a:t>
            </a:r>
            <a:r>
              <a:rPr lang="es-ES" sz="2800" spc="-1" dirty="0" err="1">
                <a:solidFill>
                  <a:srgbClr val="000000"/>
                </a:solidFill>
                <a:latin typeface="Noto Sans"/>
                <a:ea typeface="Noto Sans"/>
              </a:rPr>
              <a:t>type</a:t>
            </a:r>
            <a:r>
              <a:rPr lang="es-ES" sz="2800" spc="-1" dirty="0">
                <a:solidFill>
                  <a:srgbClr val="000000"/>
                </a:solidFill>
                <a:latin typeface="Noto Sans"/>
                <a:ea typeface="Noto Sans"/>
              </a:rPr>
              <a:t>="</a:t>
            </a:r>
            <a:r>
              <a:rPr lang="es-ES" sz="2800" spc="-1" dirty="0" err="1">
                <a:solidFill>
                  <a:srgbClr val="000000"/>
                </a:solidFill>
                <a:latin typeface="Noto Sans"/>
                <a:ea typeface="Noto Sans"/>
              </a:rPr>
              <a:t>range</a:t>
            </a:r>
            <a:r>
              <a:rPr lang="es-ES" sz="2800" spc="-1" dirty="0">
                <a:solidFill>
                  <a:srgbClr val="000000"/>
                </a:solidFill>
                <a:latin typeface="Noto Sans"/>
                <a:ea typeface="Noto Sans"/>
              </a:rPr>
              <a:t>".</a:t>
            </a:r>
          </a:p>
          <a:p>
            <a:pPr>
              <a:lnSpc>
                <a:spcPct val="100000"/>
              </a:lnSpc>
              <a:spcBef>
                <a:spcPts val="601"/>
              </a:spcBef>
              <a:spcAft>
                <a:spcPts val="601"/>
              </a:spcAft>
            </a:pPr>
            <a:r>
              <a:rPr lang="es-ES" sz="2800" spc="-1" dirty="0">
                <a:solidFill>
                  <a:srgbClr val="000000"/>
                </a:solidFill>
                <a:latin typeface="Noto Sans"/>
                <a:ea typeface="Noto Sans"/>
              </a:rPr>
              <a:t>Permite elegir un valor numérico entre </a:t>
            </a:r>
            <a:br>
              <a:rPr lang="es-ES" sz="2800" spc="-1" dirty="0">
                <a:solidFill>
                  <a:srgbClr val="000000"/>
                </a:solidFill>
                <a:latin typeface="Noto Sans"/>
                <a:ea typeface="Noto Sans"/>
              </a:rPr>
            </a:br>
            <a:r>
              <a:rPr lang="es-ES" sz="2800" spc="-1" dirty="0">
                <a:solidFill>
                  <a:srgbClr val="000000"/>
                </a:solidFill>
                <a:latin typeface="Noto Sans"/>
                <a:ea typeface="Noto Sans"/>
              </a:rPr>
              <a:t>un mínimo y un máximo.</a:t>
            </a:r>
          </a:p>
          <a:p>
            <a:pPr>
              <a:lnSpc>
                <a:spcPct val="100000"/>
              </a:lnSpc>
              <a:spcBef>
                <a:spcPts val="601"/>
              </a:spcBef>
              <a:spcAft>
                <a:spcPts val="601"/>
              </a:spcAft>
            </a:pPr>
            <a:r>
              <a:rPr lang="es-ES" sz="2800" spc="-1" dirty="0">
                <a:solidFill>
                  <a:srgbClr val="000000"/>
                </a:solidFill>
                <a:latin typeface="Noto Sans"/>
                <a:ea typeface="Noto Sans"/>
              </a:rPr>
              <a:t>Por defecto permite elegir un entero entre 0 y 100 (ambos incluidos), pero puede cambiarse con los atributos:</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min: mínimo valor que se puede elegir.</a:t>
            </a:r>
          </a:p>
          <a:p>
            <a:pPr marL="457200" indent="-457200">
              <a:lnSpc>
                <a:spcPct val="100000"/>
              </a:lnSpc>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max</a:t>
            </a:r>
            <a:r>
              <a:rPr lang="es-ES" sz="2800" spc="-1" dirty="0">
                <a:solidFill>
                  <a:srgbClr val="000000"/>
                </a:solidFill>
                <a:latin typeface="Noto Sans"/>
                <a:ea typeface="Noto Sans"/>
              </a:rPr>
              <a:t>: máximo valor que se puede elegir</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step: "salto" entre valores. Si es un número con decimales (ej. 0,1) se podrán especificar valores decimales.</a:t>
            </a:r>
          </a:p>
          <a:p>
            <a:pPr>
              <a:lnSpc>
                <a:spcPct val="100000"/>
              </a:lnSpc>
              <a:spcBef>
                <a:spcPts val="601"/>
              </a:spcBef>
              <a:spcAft>
                <a:spcPts val="601"/>
              </a:spcAft>
            </a:pPr>
            <a:r>
              <a:rPr lang="es-ES" sz="2800" spc="-1" dirty="0">
                <a:solidFill>
                  <a:srgbClr val="000000"/>
                </a:solidFill>
                <a:latin typeface="Noto Sans"/>
                <a:ea typeface="Noto Sans"/>
              </a:rPr>
              <a:t>También puede modificarse su orientación, para hacerlo vertical.</a:t>
            </a:r>
          </a:p>
        </p:txBody>
      </p:sp>
      <p:pic>
        <p:nvPicPr>
          <p:cNvPr id="4" name="Imagen 3">
            <a:extLst>
              <a:ext uri="{FF2B5EF4-FFF2-40B4-BE49-F238E27FC236}">
                <a16:creationId xmlns:a16="http://schemas.microsoft.com/office/drawing/2014/main" id="{29012D16-DF25-89DA-F2BE-B7BDA6349EB7}"/>
              </a:ext>
            </a:extLst>
          </p:cNvPr>
          <p:cNvPicPr>
            <a:picLocks noChangeAspect="1"/>
          </p:cNvPicPr>
          <p:nvPr/>
        </p:nvPicPr>
        <p:blipFill>
          <a:blip r:embed="rId3"/>
          <a:stretch>
            <a:fillRect/>
          </a:stretch>
        </p:blipFill>
        <p:spPr>
          <a:xfrm>
            <a:off x="8125925" y="1396514"/>
            <a:ext cx="4241607" cy="759516"/>
          </a:xfrm>
          <a:prstGeom prst="rect">
            <a:avLst/>
          </a:prstGeom>
        </p:spPr>
      </p:pic>
    </p:spTree>
    <p:extLst>
      <p:ext uri="{BB962C8B-B14F-4D97-AF65-F5344CB8AC3E}">
        <p14:creationId xmlns:p14="http://schemas.microsoft.com/office/powerpoint/2010/main" val="2594693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Otros campos HTML 5 – Fecha y hora</a:t>
            </a:r>
            <a:endParaRPr lang="es-ES" sz="4400" b="0" strike="noStrike" spc="-1" dirty="0">
              <a:solidFill>
                <a:srgbClr val="000000"/>
              </a:solidFill>
              <a:latin typeface="Calibri"/>
            </a:endParaRPr>
          </a:p>
        </p:txBody>
      </p:sp>
      <p:sp>
        <p:nvSpPr>
          <p:cNvPr id="93" name="CuadroTexto 1"/>
          <p:cNvSpPr/>
          <p:nvPr/>
        </p:nvSpPr>
        <p:spPr>
          <a:xfrm>
            <a:off x="482760" y="1282680"/>
            <a:ext cx="12473640" cy="532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pPr>
            <a:r>
              <a:rPr lang="es-ES" sz="2800" spc="-1" dirty="0">
                <a:solidFill>
                  <a:srgbClr val="000000"/>
                </a:solidFill>
                <a:latin typeface="Noto Sans"/>
                <a:ea typeface="Noto Sans"/>
              </a:rPr>
              <a:t>Hay varios tipos de controles para fecha, hora, y otras medidas de tiempo. Se definen con un elemento input, y dependiendo del atributo </a:t>
            </a:r>
            <a:r>
              <a:rPr lang="es-ES" sz="2800" spc="-1" dirty="0" err="1">
                <a:solidFill>
                  <a:srgbClr val="000000"/>
                </a:solidFill>
                <a:latin typeface="Noto Sans"/>
                <a:ea typeface="Noto Sans"/>
              </a:rPr>
              <a:t>type</a:t>
            </a:r>
            <a:r>
              <a:rPr lang="es-ES" sz="2800" spc="-1" dirty="0">
                <a:solidFill>
                  <a:srgbClr val="000000"/>
                </a:solidFill>
                <a:latin typeface="Noto Sans"/>
                <a:ea typeface="Noto Sans"/>
              </a:rPr>
              <a:t> tendrán distinto comportamiento:</a:t>
            </a:r>
          </a:p>
          <a:p>
            <a:pPr marL="457200" indent="-457200">
              <a:lnSpc>
                <a:spcPct val="100000"/>
              </a:lnSpc>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datetime</a:t>
            </a:r>
            <a:r>
              <a:rPr lang="es-ES" sz="2800" spc="-1" dirty="0">
                <a:solidFill>
                  <a:srgbClr val="000000"/>
                </a:solidFill>
                <a:latin typeface="Noto Sans"/>
                <a:ea typeface="Noto Sans"/>
              </a:rPr>
              <a:t>-local: fecha y hora sin información de zona horaria</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date: sólo fecha</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time: sólo hora</a:t>
            </a:r>
          </a:p>
          <a:p>
            <a:pPr marL="457200" indent="-457200">
              <a:lnSpc>
                <a:spcPct val="100000"/>
              </a:lnSpc>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month</a:t>
            </a:r>
            <a:r>
              <a:rPr lang="es-ES" sz="2800" spc="-1" dirty="0">
                <a:solidFill>
                  <a:srgbClr val="000000"/>
                </a:solidFill>
                <a:latin typeface="Noto Sans"/>
                <a:ea typeface="Noto Sans"/>
              </a:rPr>
              <a:t>: mes y año. No en Firefox, sí en </a:t>
            </a:r>
            <a:r>
              <a:rPr lang="es-ES" sz="2800" spc="-1" dirty="0" err="1">
                <a:solidFill>
                  <a:srgbClr val="000000"/>
                </a:solidFill>
                <a:latin typeface="Noto Sans"/>
                <a:ea typeface="Noto Sans"/>
              </a:rPr>
              <a:t>Chromium</a:t>
            </a:r>
            <a:r>
              <a:rPr lang="es-ES" sz="2800" spc="-1" dirty="0">
                <a:solidFill>
                  <a:srgbClr val="000000"/>
                </a:solidFill>
                <a:latin typeface="Noto Sans"/>
                <a:ea typeface="Noto Sans"/>
              </a:rPr>
              <a:t> y derivados.</a:t>
            </a:r>
          </a:p>
          <a:p>
            <a:pPr marL="457200" indent="-457200">
              <a:lnSpc>
                <a:spcPct val="100000"/>
              </a:lnSpc>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week</a:t>
            </a:r>
            <a:r>
              <a:rPr lang="es-ES" sz="2800" spc="-1" dirty="0">
                <a:solidFill>
                  <a:srgbClr val="000000"/>
                </a:solidFill>
                <a:latin typeface="Noto Sans"/>
                <a:ea typeface="Noto Sans"/>
              </a:rPr>
              <a:t>: semana del año. Igual que </a:t>
            </a:r>
            <a:r>
              <a:rPr lang="es-ES" sz="2800" spc="-1" dirty="0" err="1">
                <a:solidFill>
                  <a:srgbClr val="000000"/>
                </a:solidFill>
                <a:latin typeface="Noto Sans"/>
                <a:ea typeface="Noto Sans"/>
              </a:rPr>
              <a:t>month</a:t>
            </a:r>
            <a:r>
              <a:rPr lang="es-ES" sz="2800" spc="-1" dirty="0">
                <a:solidFill>
                  <a:srgbClr val="000000"/>
                </a:solidFill>
                <a:latin typeface="Noto Sans"/>
                <a:ea typeface="Noto Sans"/>
              </a:rPr>
              <a:t>, no en Firefox.</a:t>
            </a:r>
          </a:p>
          <a:p>
            <a:pPr>
              <a:lnSpc>
                <a:spcPct val="100000"/>
              </a:lnSpc>
              <a:spcBef>
                <a:spcPts val="601"/>
              </a:spcBef>
              <a:spcAft>
                <a:spcPts val="601"/>
              </a:spcAft>
            </a:pPr>
            <a:r>
              <a:rPr lang="es-ES" sz="2800" spc="-1" dirty="0">
                <a:solidFill>
                  <a:srgbClr val="000000"/>
                </a:solidFill>
                <a:latin typeface="Noto Sans"/>
                <a:ea typeface="Noto Sans"/>
              </a:rPr>
              <a:t>Se puede restringir el rango de fechas con min y </a:t>
            </a:r>
            <a:r>
              <a:rPr lang="es-ES" sz="2800" spc="-1" dirty="0" err="1">
                <a:solidFill>
                  <a:srgbClr val="000000"/>
                </a:solidFill>
                <a:latin typeface="Noto Sans"/>
                <a:ea typeface="Noto Sans"/>
              </a:rPr>
              <a:t>max</a:t>
            </a:r>
            <a:r>
              <a:rPr lang="es-ES" sz="2800" spc="-1" dirty="0">
                <a:solidFill>
                  <a:srgbClr val="000000"/>
                </a:solidFill>
                <a:latin typeface="Noto Sans"/>
                <a:ea typeface="Noto Sans"/>
              </a:rPr>
              <a:t>, y se puede usar step para limitar los valores a elegir.</a:t>
            </a:r>
          </a:p>
        </p:txBody>
      </p:sp>
    </p:spTree>
    <p:extLst>
      <p:ext uri="{BB962C8B-B14F-4D97-AF65-F5344CB8AC3E}">
        <p14:creationId xmlns:p14="http://schemas.microsoft.com/office/powerpoint/2010/main" val="3077518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Otros campos HTML 5 – Fecha y hora</a:t>
            </a:r>
            <a:endParaRPr lang="es-ES" sz="4400" b="0" strike="noStrike" spc="-1" dirty="0">
              <a:solidFill>
                <a:srgbClr val="000000"/>
              </a:solidFill>
              <a:latin typeface="Calibri"/>
            </a:endParaRPr>
          </a:p>
        </p:txBody>
      </p:sp>
      <p:pic>
        <p:nvPicPr>
          <p:cNvPr id="3" name="Imagen 2">
            <a:extLst>
              <a:ext uri="{FF2B5EF4-FFF2-40B4-BE49-F238E27FC236}">
                <a16:creationId xmlns:a16="http://schemas.microsoft.com/office/drawing/2014/main" id="{FB62A10C-2B46-9B68-FDA5-A6B09FB4837F}"/>
              </a:ext>
            </a:extLst>
          </p:cNvPr>
          <p:cNvPicPr>
            <a:picLocks noChangeAspect="1"/>
          </p:cNvPicPr>
          <p:nvPr/>
        </p:nvPicPr>
        <p:blipFill>
          <a:blip r:embed="rId3"/>
          <a:stretch>
            <a:fillRect/>
          </a:stretch>
        </p:blipFill>
        <p:spPr>
          <a:xfrm>
            <a:off x="422895" y="1328560"/>
            <a:ext cx="7136770" cy="3759239"/>
          </a:xfrm>
          <a:prstGeom prst="rect">
            <a:avLst/>
          </a:prstGeom>
        </p:spPr>
      </p:pic>
      <p:pic>
        <p:nvPicPr>
          <p:cNvPr id="5" name="Imagen 4">
            <a:extLst>
              <a:ext uri="{FF2B5EF4-FFF2-40B4-BE49-F238E27FC236}">
                <a16:creationId xmlns:a16="http://schemas.microsoft.com/office/drawing/2014/main" id="{0B7B5F95-02B1-8678-E61C-E607DDD81842}"/>
              </a:ext>
            </a:extLst>
          </p:cNvPr>
          <p:cNvPicPr>
            <a:picLocks noChangeAspect="1"/>
          </p:cNvPicPr>
          <p:nvPr/>
        </p:nvPicPr>
        <p:blipFill>
          <a:blip r:embed="rId4"/>
          <a:stretch>
            <a:fillRect/>
          </a:stretch>
        </p:blipFill>
        <p:spPr>
          <a:xfrm>
            <a:off x="5483888" y="3351334"/>
            <a:ext cx="7355033" cy="3759239"/>
          </a:xfrm>
          <a:prstGeom prst="rect">
            <a:avLst/>
          </a:prstGeom>
        </p:spPr>
      </p:pic>
    </p:spTree>
    <p:extLst>
      <p:ext uri="{BB962C8B-B14F-4D97-AF65-F5344CB8AC3E}">
        <p14:creationId xmlns:p14="http://schemas.microsoft.com/office/powerpoint/2010/main" val="399190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Otros campos HTML 5 – Selector de color </a:t>
            </a:r>
            <a:endParaRPr lang="es-ES" sz="4400" b="0" strike="noStrike" spc="-1" dirty="0">
              <a:solidFill>
                <a:srgbClr val="000000"/>
              </a:solidFill>
              <a:latin typeface="Calibri"/>
            </a:endParaRPr>
          </a:p>
        </p:txBody>
      </p:sp>
      <p:sp>
        <p:nvSpPr>
          <p:cNvPr id="93" name="CuadroTexto 1"/>
          <p:cNvSpPr/>
          <p:nvPr/>
        </p:nvSpPr>
        <p:spPr>
          <a:xfrm>
            <a:off x="482760" y="1282680"/>
            <a:ext cx="12473640" cy="443052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pPr>
            <a:r>
              <a:rPr lang="es-ES" sz="2800" spc="-1" dirty="0">
                <a:solidFill>
                  <a:srgbClr val="000000"/>
                </a:solidFill>
                <a:latin typeface="Noto Sans"/>
                <a:ea typeface="Noto Sans"/>
              </a:rPr>
              <a:t>Se consigue con input </a:t>
            </a:r>
            <a:r>
              <a:rPr lang="es-ES" sz="2800" spc="-1" dirty="0" err="1">
                <a:solidFill>
                  <a:srgbClr val="000000"/>
                </a:solidFill>
                <a:latin typeface="Noto Sans"/>
                <a:ea typeface="Noto Sans"/>
              </a:rPr>
              <a:t>type</a:t>
            </a:r>
            <a:r>
              <a:rPr lang="es-ES" sz="2800" spc="-1" dirty="0">
                <a:solidFill>
                  <a:srgbClr val="000000"/>
                </a:solidFill>
                <a:latin typeface="Noto Sans"/>
                <a:ea typeface="Noto Sans"/>
              </a:rPr>
              <a:t>="color".</a:t>
            </a:r>
          </a:p>
          <a:p>
            <a:pPr>
              <a:lnSpc>
                <a:spcPct val="100000"/>
              </a:lnSpc>
              <a:spcBef>
                <a:spcPts val="601"/>
              </a:spcBef>
              <a:spcAft>
                <a:spcPts val="601"/>
              </a:spcAft>
            </a:pPr>
            <a:r>
              <a:rPr lang="es-ES" sz="2800" spc="-1" dirty="0">
                <a:solidFill>
                  <a:srgbClr val="000000"/>
                </a:solidFill>
                <a:latin typeface="Noto Sans"/>
                <a:ea typeface="Noto Sans"/>
              </a:rPr>
              <a:t>Permite pedir al usuario un número sin </a:t>
            </a:r>
            <a:br>
              <a:rPr lang="es-ES" sz="2800" spc="-1" dirty="0">
                <a:solidFill>
                  <a:srgbClr val="000000"/>
                </a:solidFill>
                <a:latin typeface="Noto Sans"/>
                <a:ea typeface="Noto Sans"/>
              </a:rPr>
            </a:br>
            <a:r>
              <a:rPr lang="es-ES" sz="2800" spc="-1" dirty="0">
                <a:solidFill>
                  <a:srgbClr val="000000"/>
                </a:solidFill>
                <a:latin typeface="Noto Sans"/>
                <a:ea typeface="Noto Sans"/>
              </a:rPr>
              <a:t>decimales. </a:t>
            </a:r>
          </a:p>
          <a:p>
            <a:pPr>
              <a:lnSpc>
                <a:spcPct val="100000"/>
              </a:lnSpc>
              <a:spcBef>
                <a:spcPts val="601"/>
              </a:spcBef>
              <a:spcAft>
                <a:spcPts val="601"/>
              </a:spcAft>
            </a:pPr>
            <a:r>
              <a:rPr lang="es-ES" sz="2800" spc="-1" dirty="0">
                <a:solidFill>
                  <a:srgbClr val="000000"/>
                </a:solidFill>
                <a:latin typeface="Noto Sans"/>
                <a:ea typeface="Noto Sans"/>
              </a:rPr>
              <a:t>El navegador puede mostrar en el campo unas flechas para aumentar o reducir el valor. Por defecto de uno en uno, pero se puede cambiar el valor del salto con el atributo "step".</a:t>
            </a:r>
          </a:p>
          <a:p>
            <a:pPr>
              <a:lnSpc>
                <a:spcPct val="100000"/>
              </a:lnSpc>
              <a:spcBef>
                <a:spcPts val="601"/>
              </a:spcBef>
              <a:spcAft>
                <a:spcPts val="601"/>
              </a:spcAft>
            </a:pPr>
            <a:r>
              <a:rPr lang="es-ES" sz="2800" spc="-1" dirty="0">
                <a:solidFill>
                  <a:srgbClr val="000000"/>
                </a:solidFill>
                <a:latin typeface="Noto Sans"/>
                <a:ea typeface="Noto Sans"/>
              </a:rPr>
              <a:t>Algunos dispositivos mostrarán un teclado </a:t>
            </a:r>
            <a:br>
              <a:rPr lang="es-ES" sz="2800" spc="-1" dirty="0">
                <a:solidFill>
                  <a:srgbClr val="000000"/>
                </a:solidFill>
                <a:latin typeface="Noto Sans"/>
                <a:ea typeface="Noto Sans"/>
              </a:rPr>
            </a:br>
            <a:r>
              <a:rPr lang="es-ES" sz="2800" spc="-1" dirty="0">
                <a:solidFill>
                  <a:srgbClr val="000000"/>
                </a:solidFill>
                <a:latin typeface="Noto Sans"/>
                <a:ea typeface="Noto Sans"/>
              </a:rPr>
              <a:t>específico, sólo con números y símbolos </a:t>
            </a:r>
            <a:br>
              <a:rPr lang="es-ES" sz="2800" spc="-1" dirty="0">
                <a:solidFill>
                  <a:srgbClr val="000000"/>
                </a:solidFill>
                <a:latin typeface="Noto Sans"/>
                <a:ea typeface="Noto Sans"/>
              </a:rPr>
            </a:br>
            <a:r>
              <a:rPr lang="es-ES" sz="2800" spc="-1" dirty="0">
                <a:solidFill>
                  <a:srgbClr val="000000"/>
                </a:solidFill>
                <a:latin typeface="Noto Sans"/>
                <a:ea typeface="Noto Sans"/>
              </a:rPr>
              <a:t>relacionados..</a:t>
            </a:r>
          </a:p>
        </p:txBody>
      </p:sp>
      <p:pic>
        <p:nvPicPr>
          <p:cNvPr id="3" name="Imagen 2">
            <a:extLst>
              <a:ext uri="{FF2B5EF4-FFF2-40B4-BE49-F238E27FC236}">
                <a16:creationId xmlns:a16="http://schemas.microsoft.com/office/drawing/2014/main" id="{62F0C5F3-95BF-3584-4A46-497E7C99CEEC}"/>
              </a:ext>
            </a:extLst>
          </p:cNvPr>
          <p:cNvPicPr>
            <a:picLocks noChangeAspect="1"/>
          </p:cNvPicPr>
          <p:nvPr/>
        </p:nvPicPr>
        <p:blipFill>
          <a:blip r:embed="rId3"/>
          <a:stretch>
            <a:fillRect/>
          </a:stretch>
        </p:blipFill>
        <p:spPr>
          <a:xfrm>
            <a:off x="7856376" y="1469291"/>
            <a:ext cx="5100024" cy="958097"/>
          </a:xfrm>
          <a:prstGeom prst="rect">
            <a:avLst/>
          </a:prstGeom>
        </p:spPr>
      </p:pic>
    </p:spTree>
    <p:extLst>
      <p:ext uri="{BB962C8B-B14F-4D97-AF65-F5344CB8AC3E}">
        <p14:creationId xmlns:p14="http://schemas.microsoft.com/office/powerpoint/2010/main" val="1159393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Otros campos HTML 5 – Número </a:t>
            </a:r>
            <a:endParaRPr lang="es-ES" sz="4400" b="0" strike="noStrike" spc="-1" dirty="0">
              <a:solidFill>
                <a:srgbClr val="000000"/>
              </a:solidFill>
              <a:latin typeface="Calibri"/>
            </a:endParaRPr>
          </a:p>
        </p:txBody>
      </p:sp>
      <p:sp>
        <p:nvSpPr>
          <p:cNvPr id="93" name="CuadroTexto 1"/>
          <p:cNvSpPr/>
          <p:nvPr/>
        </p:nvSpPr>
        <p:spPr>
          <a:xfrm>
            <a:off x="482760" y="1282680"/>
            <a:ext cx="12473640" cy="212220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pPr>
            <a:r>
              <a:rPr lang="es-ES" sz="2800" spc="-1" dirty="0">
                <a:solidFill>
                  <a:srgbClr val="000000"/>
                </a:solidFill>
                <a:latin typeface="Noto Sans"/>
                <a:ea typeface="Noto Sans"/>
              </a:rPr>
              <a:t>Se consigue con input </a:t>
            </a:r>
            <a:r>
              <a:rPr lang="es-ES" sz="2800" spc="-1" dirty="0" err="1">
                <a:solidFill>
                  <a:srgbClr val="000000"/>
                </a:solidFill>
                <a:latin typeface="Noto Sans"/>
                <a:ea typeface="Noto Sans"/>
              </a:rPr>
              <a:t>type</a:t>
            </a:r>
            <a:r>
              <a:rPr lang="es-ES" sz="2800" spc="-1" dirty="0">
                <a:solidFill>
                  <a:srgbClr val="000000"/>
                </a:solidFill>
                <a:latin typeface="Noto Sans"/>
                <a:ea typeface="Noto Sans"/>
              </a:rPr>
              <a:t>="color".</a:t>
            </a:r>
          </a:p>
          <a:p>
            <a:pPr>
              <a:lnSpc>
                <a:spcPct val="100000"/>
              </a:lnSpc>
              <a:spcBef>
                <a:spcPts val="601"/>
              </a:spcBef>
              <a:spcAft>
                <a:spcPts val="601"/>
              </a:spcAft>
            </a:pPr>
            <a:r>
              <a:rPr lang="es-ES" sz="2800" spc="-1" dirty="0">
                <a:solidFill>
                  <a:srgbClr val="000000"/>
                </a:solidFill>
                <a:latin typeface="Noto Sans"/>
                <a:ea typeface="Noto Sans"/>
              </a:rPr>
              <a:t>Permite elegir un color. </a:t>
            </a:r>
          </a:p>
          <a:p>
            <a:pPr>
              <a:lnSpc>
                <a:spcPct val="100000"/>
              </a:lnSpc>
              <a:spcBef>
                <a:spcPts val="601"/>
              </a:spcBef>
              <a:spcAft>
                <a:spcPts val="601"/>
              </a:spcAft>
            </a:pPr>
            <a:r>
              <a:rPr lang="es-ES" sz="2800" spc="-1" dirty="0">
                <a:solidFill>
                  <a:srgbClr val="000000"/>
                </a:solidFill>
                <a:latin typeface="Noto Sans"/>
                <a:ea typeface="Noto Sans"/>
              </a:rPr>
              <a:t>El aspecto del selector de color variará en función del navegador y/o del sistema operativo del cliente.</a:t>
            </a:r>
          </a:p>
        </p:txBody>
      </p:sp>
      <p:pic>
        <p:nvPicPr>
          <p:cNvPr id="4" name="Imagen 3">
            <a:extLst>
              <a:ext uri="{FF2B5EF4-FFF2-40B4-BE49-F238E27FC236}">
                <a16:creationId xmlns:a16="http://schemas.microsoft.com/office/drawing/2014/main" id="{B5E63A4F-AC00-EE11-75C7-D3B930D58F6B}"/>
              </a:ext>
            </a:extLst>
          </p:cNvPr>
          <p:cNvPicPr>
            <a:picLocks noChangeAspect="1"/>
          </p:cNvPicPr>
          <p:nvPr/>
        </p:nvPicPr>
        <p:blipFill>
          <a:blip r:embed="rId3"/>
          <a:stretch>
            <a:fillRect/>
          </a:stretch>
        </p:blipFill>
        <p:spPr>
          <a:xfrm>
            <a:off x="1285193" y="3898628"/>
            <a:ext cx="4509869" cy="3106019"/>
          </a:xfrm>
          <a:prstGeom prst="rect">
            <a:avLst/>
          </a:prstGeom>
        </p:spPr>
      </p:pic>
      <p:pic>
        <p:nvPicPr>
          <p:cNvPr id="6" name="Imagen 5">
            <a:extLst>
              <a:ext uri="{FF2B5EF4-FFF2-40B4-BE49-F238E27FC236}">
                <a16:creationId xmlns:a16="http://schemas.microsoft.com/office/drawing/2014/main" id="{F3588433-3828-755E-E367-E184C4B12FB8}"/>
              </a:ext>
            </a:extLst>
          </p:cNvPr>
          <p:cNvPicPr>
            <a:picLocks noChangeAspect="1"/>
          </p:cNvPicPr>
          <p:nvPr/>
        </p:nvPicPr>
        <p:blipFill>
          <a:blip r:embed="rId4"/>
          <a:stretch>
            <a:fillRect/>
          </a:stretch>
        </p:blipFill>
        <p:spPr>
          <a:xfrm>
            <a:off x="9320135" y="1282680"/>
            <a:ext cx="3636265" cy="1124618"/>
          </a:xfrm>
          <a:prstGeom prst="rect">
            <a:avLst/>
          </a:prstGeom>
        </p:spPr>
      </p:pic>
      <p:pic>
        <p:nvPicPr>
          <p:cNvPr id="10" name="Imagen 9">
            <a:extLst>
              <a:ext uri="{FF2B5EF4-FFF2-40B4-BE49-F238E27FC236}">
                <a16:creationId xmlns:a16="http://schemas.microsoft.com/office/drawing/2014/main" id="{CCB819B9-AFB1-EA72-66C3-C518CFAE7436}"/>
              </a:ext>
            </a:extLst>
          </p:cNvPr>
          <p:cNvPicPr>
            <a:picLocks noChangeAspect="1"/>
          </p:cNvPicPr>
          <p:nvPr/>
        </p:nvPicPr>
        <p:blipFill>
          <a:blip r:embed="rId5"/>
          <a:stretch>
            <a:fillRect/>
          </a:stretch>
        </p:blipFill>
        <p:spPr>
          <a:xfrm>
            <a:off x="8107155" y="3250928"/>
            <a:ext cx="3636265" cy="3963120"/>
          </a:xfrm>
          <a:prstGeom prst="rect">
            <a:avLst/>
          </a:prstGeom>
        </p:spPr>
      </p:pic>
    </p:spTree>
    <p:extLst>
      <p:ext uri="{BB962C8B-B14F-4D97-AF65-F5344CB8AC3E}">
        <p14:creationId xmlns:p14="http://schemas.microsoft.com/office/powerpoint/2010/main" val="2047961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Algunos atributos útiles</a:t>
            </a:r>
            <a:endParaRPr lang="es-ES" sz="4400" b="0" strike="noStrike" spc="-1" dirty="0">
              <a:solidFill>
                <a:srgbClr val="000000"/>
              </a:solidFill>
              <a:latin typeface="Calibri"/>
            </a:endParaRPr>
          </a:p>
        </p:txBody>
      </p:sp>
      <p:sp>
        <p:nvSpPr>
          <p:cNvPr id="93" name="CuadroTexto 1"/>
          <p:cNvSpPr/>
          <p:nvPr/>
        </p:nvSpPr>
        <p:spPr>
          <a:xfrm>
            <a:off x="482760" y="1282680"/>
            <a:ext cx="12473640" cy="486141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spc="-1" dirty="0">
                <a:solidFill>
                  <a:srgbClr val="000000"/>
                </a:solidFill>
                <a:latin typeface="Noto Sans"/>
                <a:ea typeface="Noto Sans"/>
              </a:rPr>
              <a:t>Los siguientes atributos se pueden usar con la mayoría de los controles, pero algunos sólo se pueden utilizar con ciertos controles, como </a:t>
            </a:r>
            <a:r>
              <a:rPr lang="es-ES" sz="2800" spc="-1" dirty="0" err="1">
                <a:solidFill>
                  <a:srgbClr val="000000"/>
                </a:solidFill>
                <a:latin typeface="Noto Sans"/>
                <a:ea typeface="Noto Sans"/>
              </a:rPr>
              <a:t>placeholder</a:t>
            </a:r>
            <a:r>
              <a:rPr lang="es-ES" sz="2800" spc="-1" dirty="0">
                <a:solidFill>
                  <a:srgbClr val="000000"/>
                </a:solidFill>
                <a:latin typeface="Noto Sans"/>
                <a:ea typeface="Noto Sans"/>
              </a:rPr>
              <a:t>, que sólo tiene sentido en controles de tipo texto. </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autofocus: al cargar la página, el control con este atributo será el que tenga el foco del teclado. Sólo un control de toda la página debería tener este atributo.</a:t>
            </a:r>
          </a:p>
          <a:p>
            <a:pPr marL="457200"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disabled</a:t>
            </a:r>
            <a:r>
              <a:rPr lang="es-ES" sz="2800" spc="-1" dirty="0">
                <a:solidFill>
                  <a:srgbClr val="000000"/>
                </a:solidFill>
                <a:latin typeface="Noto Sans"/>
                <a:ea typeface="Noto Sans"/>
              </a:rPr>
              <a:t>: el usuario no puede modificar el valor, y además este valor nunca se envía al enviar el formulario.</a:t>
            </a:r>
          </a:p>
          <a:p>
            <a:pPr marL="457200" indent="-457200">
              <a:lnSpc>
                <a:spcPct val="100000"/>
              </a:lnSpc>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readonly</a:t>
            </a:r>
            <a:r>
              <a:rPr lang="es-ES" sz="2800" spc="-1" dirty="0">
                <a:solidFill>
                  <a:srgbClr val="000000"/>
                </a:solidFill>
                <a:latin typeface="Noto Sans"/>
                <a:ea typeface="Noto Sans"/>
              </a:rPr>
              <a:t>: el usuario no puede modificar el valor, pero este sí se envía cuando se envía el formulario.</a:t>
            </a:r>
          </a:p>
        </p:txBody>
      </p:sp>
    </p:spTree>
    <p:extLst>
      <p:ext uri="{BB962C8B-B14F-4D97-AF65-F5344CB8AC3E}">
        <p14:creationId xmlns:p14="http://schemas.microsoft.com/office/powerpoint/2010/main" val="2859640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Agrupación de controles</a:t>
            </a:r>
            <a:endParaRPr lang="es-ES" sz="4400" b="0" strike="noStrike" spc="-1" dirty="0">
              <a:solidFill>
                <a:srgbClr val="000000"/>
              </a:solidFill>
              <a:latin typeface="Calibri"/>
            </a:endParaRPr>
          </a:p>
        </p:txBody>
      </p:sp>
      <p:sp>
        <p:nvSpPr>
          <p:cNvPr id="93" name="CuadroTexto 1"/>
          <p:cNvSpPr/>
          <p:nvPr/>
        </p:nvSpPr>
        <p:spPr>
          <a:xfrm>
            <a:off x="482760" y="1282680"/>
            <a:ext cx="12473640" cy="544619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b="0" strike="noStrike" spc="-1" dirty="0">
                <a:solidFill>
                  <a:srgbClr val="000000"/>
                </a:solidFill>
                <a:latin typeface="Noto Sans"/>
                <a:ea typeface="Noto Sans"/>
              </a:rPr>
              <a:t>A veces necesitamos agrupar varios controles de un formulario, para organizar o "dividir" un formulario con gran número de controles, o, aunque sea un formulario pequeño, para agrupar controles relacionados.</a:t>
            </a:r>
          </a:p>
          <a:p>
            <a:pPr>
              <a:lnSpc>
                <a:spcPct val="100000"/>
              </a:lnSpc>
              <a:spcBef>
                <a:spcPts val="601"/>
              </a:spcBef>
              <a:spcAft>
                <a:spcPts val="601"/>
              </a:spcAft>
              <a:buNone/>
            </a:pPr>
            <a:r>
              <a:rPr lang="es-ES" sz="2800" spc="-1" dirty="0">
                <a:solidFill>
                  <a:srgbClr val="000000"/>
                </a:solidFill>
                <a:latin typeface="Noto Sans"/>
                <a:ea typeface="Noto Sans"/>
              </a:rPr>
              <a:t>Si pensamos en accesibilidad, es de obligado cumplimiento cuando tenemos conjuntos de input </a:t>
            </a:r>
            <a:r>
              <a:rPr lang="es-ES" sz="2800" spc="-1" dirty="0" err="1">
                <a:solidFill>
                  <a:srgbClr val="000000"/>
                </a:solidFill>
                <a:latin typeface="Noto Sans"/>
                <a:ea typeface="Noto Sans"/>
              </a:rPr>
              <a:t>type</a:t>
            </a:r>
            <a:r>
              <a:rPr lang="es-ES" sz="2800" spc="-1" dirty="0">
                <a:solidFill>
                  <a:srgbClr val="000000"/>
                </a:solidFill>
                <a:latin typeface="Noto Sans"/>
                <a:ea typeface="Noto Sans"/>
              </a:rPr>
              <a:t>="radio" o de input </a:t>
            </a:r>
            <a:r>
              <a:rPr lang="es-ES" sz="2800" spc="-1" dirty="0" err="1">
                <a:solidFill>
                  <a:srgbClr val="000000"/>
                </a:solidFill>
                <a:latin typeface="Noto Sans"/>
                <a:ea typeface="Noto Sans"/>
              </a:rPr>
              <a:t>type</a:t>
            </a:r>
            <a:r>
              <a:rPr lang="es-ES" sz="2800" spc="-1" dirty="0">
                <a:solidFill>
                  <a:srgbClr val="000000"/>
                </a:solidFill>
                <a:latin typeface="Noto Sans"/>
                <a:ea typeface="Noto Sans"/>
              </a:rPr>
              <a:t>="</a:t>
            </a:r>
            <a:r>
              <a:rPr lang="es-ES" sz="2800" spc="-1" dirty="0" err="1">
                <a:solidFill>
                  <a:srgbClr val="000000"/>
                </a:solidFill>
                <a:latin typeface="Noto Sans"/>
                <a:ea typeface="Noto Sans"/>
              </a:rPr>
              <a:t>checkbox</a:t>
            </a:r>
            <a:r>
              <a:rPr lang="es-ES" sz="2800" spc="-1" dirty="0">
                <a:solidFill>
                  <a:srgbClr val="000000"/>
                </a:solidFill>
                <a:latin typeface="Noto Sans"/>
                <a:ea typeface="Noto Sans"/>
              </a:rPr>
              <a:t>".</a:t>
            </a:r>
          </a:p>
          <a:p>
            <a:pPr>
              <a:lnSpc>
                <a:spcPct val="100000"/>
              </a:lnSpc>
              <a:spcBef>
                <a:spcPts val="601"/>
              </a:spcBef>
              <a:spcAft>
                <a:spcPts val="601"/>
              </a:spcAft>
            </a:pPr>
            <a:r>
              <a:rPr lang="es-ES" sz="2800" spc="-1" dirty="0">
                <a:solidFill>
                  <a:srgbClr val="000000"/>
                </a:solidFill>
                <a:latin typeface="Noto Sans"/>
                <a:ea typeface="Noto Sans"/>
              </a:rPr>
              <a:t>A los grupos de campos se les añade una una especie de etiqueta, que define todo el grupo de campo.</a:t>
            </a:r>
          </a:p>
          <a:p>
            <a:pPr>
              <a:lnSpc>
                <a:spcPct val="100000"/>
              </a:lnSpc>
              <a:spcBef>
                <a:spcPts val="601"/>
              </a:spcBef>
              <a:spcAft>
                <a:spcPts val="601"/>
              </a:spcAft>
            </a:pPr>
            <a:r>
              <a:rPr lang="es-ES" sz="2800" b="0" strike="noStrike" spc="-1" dirty="0">
                <a:solidFill>
                  <a:srgbClr val="000000"/>
                </a:solidFill>
                <a:latin typeface="Noto Sans"/>
                <a:ea typeface="Noto Sans"/>
              </a:rPr>
              <a:t>Para agrupar se utiliza el elemento "</a:t>
            </a:r>
            <a:r>
              <a:rPr lang="es-ES" sz="2800" b="0" strike="noStrike" spc="-1" dirty="0" err="1">
                <a:solidFill>
                  <a:srgbClr val="000000"/>
                </a:solidFill>
                <a:latin typeface="Noto Sans"/>
                <a:ea typeface="Noto Sans"/>
              </a:rPr>
              <a:t>fieldset</a:t>
            </a:r>
            <a:r>
              <a:rPr lang="es-ES" sz="2800" b="0" strike="noStrike" spc="-1" dirty="0">
                <a:solidFill>
                  <a:srgbClr val="000000"/>
                </a:solidFill>
                <a:latin typeface="Noto Sans"/>
                <a:ea typeface="Noto Sans"/>
              </a:rPr>
              <a:t>".</a:t>
            </a:r>
          </a:p>
          <a:p>
            <a:pPr>
              <a:lnSpc>
                <a:spcPct val="100000"/>
              </a:lnSpc>
              <a:spcBef>
                <a:spcPts val="601"/>
              </a:spcBef>
              <a:spcAft>
                <a:spcPts val="601"/>
              </a:spcAft>
            </a:pPr>
            <a:r>
              <a:rPr lang="es-ES" sz="2800" b="0" strike="noStrike" spc="-1" dirty="0">
                <a:solidFill>
                  <a:srgbClr val="000000"/>
                </a:solidFill>
                <a:latin typeface="Noto Sans"/>
                <a:ea typeface="Noto Sans"/>
              </a:rPr>
              <a:t>Para etiquetar el </a:t>
            </a:r>
            <a:r>
              <a:rPr lang="es-ES" sz="2800" b="0" strike="noStrike" spc="-1" dirty="0" err="1">
                <a:solidFill>
                  <a:srgbClr val="000000"/>
                </a:solidFill>
                <a:latin typeface="Noto Sans"/>
                <a:ea typeface="Noto Sans"/>
              </a:rPr>
              <a:t>fieldset</a:t>
            </a:r>
            <a:r>
              <a:rPr lang="es-ES" sz="2800" b="0" strike="noStrike" spc="-1" dirty="0">
                <a:solidFill>
                  <a:srgbClr val="000000"/>
                </a:solidFill>
                <a:latin typeface="Noto Sans"/>
                <a:ea typeface="Noto Sans"/>
              </a:rPr>
              <a:t> se utiliza "</a:t>
            </a:r>
            <a:r>
              <a:rPr lang="es-ES" sz="2800" b="0" strike="noStrike" spc="-1" dirty="0" err="1">
                <a:solidFill>
                  <a:srgbClr val="000000"/>
                </a:solidFill>
                <a:latin typeface="Noto Sans"/>
                <a:ea typeface="Noto Sans"/>
              </a:rPr>
              <a:t>legend</a:t>
            </a:r>
            <a:r>
              <a:rPr lang="es-ES" sz="2800" b="0" strike="noStrike" spc="-1" dirty="0">
                <a:solidFill>
                  <a:srgbClr val="000000"/>
                </a:solidFill>
                <a:latin typeface="Noto Sans"/>
                <a:ea typeface="Noto Sans"/>
              </a:rPr>
              <a:t>". Debe ser el primer elemento dentro de un </a:t>
            </a:r>
            <a:r>
              <a:rPr lang="es-ES" sz="2800" b="0" strike="noStrike" spc="-1" dirty="0" err="1">
                <a:solidFill>
                  <a:srgbClr val="000000"/>
                </a:solidFill>
                <a:latin typeface="Noto Sans"/>
                <a:ea typeface="Noto Sans"/>
              </a:rPr>
              <a:t>fieldset</a:t>
            </a:r>
            <a:r>
              <a:rPr lang="es-ES" sz="2800" b="0" strike="noStrike" spc="-1" dirty="0">
                <a:solidFill>
                  <a:srgbClr val="000000"/>
                </a:solidFill>
                <a:latin typeface="Noto Sans"/>
                <a:ea typeface="Noto Sans"/>
              </a:rPr>
              <a:t>.</a:t>
            </a:r>
            <a:endParaRPr lang="en-US" sz="28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Algunos atributos útiles</a:t>
            </a:r>
            <a:endParaRPr lang="es-ES" sz="4400" b="0" strike="noStrike" spc="-1" dirty="0">
              <a:solidFill>
                <a:srgbClr val="000000"/>
              </a:solidFill>
              <a:latin typeface="Calibri"/>
            </a:endParaRPr>
          </a:p>
        </p:txBody>
      </p:sp>
      <p:sp>
        <p:nvSpPr>
          <p:cNvPr id="93" name="CuadroTexto 1"/>
          <p:cNvSpPr/>
          <p:nvPr/>
        </p:nvSpPr>
        <p:spPr>
          <a:xfrm>
            <a:off x="482760" y="1282680"/>
            <a:ext cx="12473640" cy="572319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placeholder</a:t>
            </a:r>
            <a:r>
              <a:rPr lang="es-ES" sz="2800" spc="-1" dirty="0">
                <a:solidFill>
                  <a:srgbClr val="000000"/>
                </a:solidFill>
                <a:latin typeface="Noto Sans"/>
                <a:ea typeface="Noto Sans"/>
              </a:rPr>
              <a:t>: muestra un texto que aparece dentro de la caja de texto, y desaparece cuando empezamos a escribir en ella. Importante: no es un sustituto de </a:t>
            </a:r>
            <a:r>
              <a:rPr lang="es-ES" sz="2800" spc="-1" dirty="0" err="1">
                <a:solidFill>
                  <a:srgbClr val="000000"/>
                </a:solidFill>
                <a:latin typeface="Noto Sans"/>
                <a:ea typeface="Noto Sans"/>
              </a:rPr>
              <a:t>label</a:t>
            </a:r>
            <a:r>
              <a:rPr lang="es-ES" sz="2800" spc="-1" dirty="0">
                <a:solidFill>
                  <a:srgbClr val="000000"/>
                </a:solidFill>
                <a:latin typeface="Noto Sans"/>
                <a:ea typeface="Noto Sans"/>
              </a:rPr>
              <a:t>, es más bien un complemento.</a:t>
            </a:r>
          </a:p>
          <a:p>
            <a:pPr marL="457200" indent="-457200">
              <a:lnSpc>
                <a:spcPct val="100000"/>
              </a:lnSpc>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spellcheck</a:t>
            </a:r>
            <a:r>
              <a:rPr lang="es-ES" sz="2800" spc="-1" dirty="0">
                <a:solidFill>
                  <a:srgbClr val="000000"/>
                </a:solidFill>
                <a:latin typeface="Noto Sans"/>
                <a:ea typeface="Noto Sans"/>
              </a:rPr>
              <a:t>: permite habilitar / deshabilitar la corrección ortográfica si el navegador la tiene y admite el atributo.</a:t>
            </a:r>
          </a:p>
          <a:p>
            <a:pPr marL="457200" indent="-457200">
              <a:lnSpc>
                <a:spcPct val="100000"/>
              </a:lnSpc>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multiple</a:t>
            </a:r>
            <a:r>
              <a:rPr lang="es-ES" sz="2800" spc="-1" dirty="0">
                <a:solidFill>
                  <a:srgbClr val="000000"/>
                </a:solidFill>
                <a:latin typeface="Noto Sans"/>
                <a:ea typeface="Noto Sans"/>
              </a:rPr>
              <a:t>: ya hemos visto que sirve para que en un </a:t>
            </a:r>
            <a:r>
              <a:rPr lang="es-ES" sz="2800" spc="-1" dirty="0" err="1">
                <a:solidFill>
                  <a:srgbClr val="000000"/>
                </a:solidFill>
                <a:latin typeface="Noto Sans"/>
                <a:ea typeface="Noto Sans"/>
              </a:rPr>
              <a:t>select</a:t>
            </a:r>
            <a:r>
              <a:rPr lang="es-ES" sz="2800" spc="-1" dirty="0">
                <a:solidFill>
                  <a:srgbClr val="000000"/>
                </a:solidFill>
                <a:latin typeface="Noto Sans"/>
                <a:ea typeface="Noto Sans"/>
              </a:rPr>
              <a:t> en modo lista podamos elegir varios valores, pero también sirve, por ejemplo, en los controles de tipo email, para introducir varios valores separados por comas, o para admitir varios ficheros en un input </a:t>
            </a:r>
            <a:r>
              <a:rPr lang="es-ES" sz="2800" spc="-1" dirty="0" err="1">
                <a:solidFill>
                  <a:srgbClr val="000000"/>
                </a:solidFill>
                <a:latin typeface="Noto Sans"/>
                <a:ea typeface="Noto Sans"/>
              </a:rPr>
              <a:t>type</a:t>
            </a:r>
            <a:r>
              <a:rPr lang="es-ES" sz="2800" spc="-1" dirty="0">
                <a:solidFill>
                  <a:srgbClr val="000000"/>
                </a:solidFill>
                <a:latin typeface="Noto Sans"/>
                <a:ea typeface="Noto Sans"/>
              </a:rPr>
              <a:t>="file".</a:t>
            </a:r>
          </a:p>
          <a:p>
            <a:pPr marL="457200" indent="-457200">
              <a:lnSpc>
                <a:spcPct val="100000"/>
              </a:lnSpc>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size</a:t>
            </a:r>
            <a:r>
              <a:rPr lang="es-ES" sz="2800" spc="-1" dirty="0">
                <a:solidFill>
                  <a:srgbClr val="000000"/>
                </a:solidFill>
                <a:latin typeface="Noto Sans"/>
                <a:ea typeface="Noto Sans"/>
              </a:rPr>
              <a:t>: en los </a:t>
            </a:r>
            <a:r>
              <a:rPr lang="es-ES" sz="2800" spc="-1" dirty="0" err="1">
                <a:solidFill>
                  <a:srgbClr val="000000"/>
                </a:solidFill>
                <a:latin typeface="Noto Sans"/>
                <a:ea typeface="Noto Sans"/>
              </a:rPr>
              <a:t>select</a:t>
            </a:r>
            <a:r>
              <a:rPr lang="es-ES" sz="2800" spc="-1" dirty="0">
                <a:solidFill>
                  <a:srgbClr val="000000"/>
                </a:solidFill>
                <a:latin typeface="Noto Sans"/>
                <a:ea typeface="Noto Sans"/>
              </a:rPr>
              <a:t> indicaba el número de elementos visibles en modo lista. En los campos de texto indica el ancho de la caja. En general, es preferible usar CSS en lugar de utilizar este atributo.</a:t>
            </a:r>
          </a:p>
        </p:txBody>
      </p:sp>
    </p:spTree>
    <p:extLst>
      <p:ext uri="{BB962C8B-B14F-4D97-AF65-F5344CB8AC3E}">
        <p14:creationId xmlns:p14="http://schemas.microsoft.com/office/powerpoint/2010/main" val="897542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Algunos atributos útiles</a:t>
            </a:r>
            <a:endParaRPr lang="es-ES" sz="4400" b="0" strike="noStrike" spc="-1" dirty="0">
              <a:solidFill>
                <a:srgbClr val="000000"/>
              </a:solidFill>
              <a:latin typeface="Calibri"/>
            </a:endParaRPr>
          </a:p>
        </p:txBody>
      </p:sp>
      <p:sp>
        <p:nvSpPr>
          <p:cNvPr id="93" name="CuadroTexto 1"/>
          <p:cNvSpPr/>
          <p:nvPr/>
        </p:nvSpPr>
        <p:spPr>
          <a:xfrm>
            <a:off x="482760" y="1282680"/>
            <a:ext cx="12473640" cy="575396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rows</a:t>
            </a:r>
            <a:r>
              <a:rPr lang="es-ES" sz="2800" spc="-1" dirty="0">
                <a:solidFill>
                  <a:srgbClr val="000000"/>
                </a:solidFill>
                <a:latin typeface="Noto Sans"/>
                <a:ea typeface="Noto Sans"/>
              </a:rPr>
              <a:t> y cols. En los controles </a:t>
            </a:r>
            <a:r>
              <a:rPr lang="es-ES" sz="2800" spc="-1" dirty="0" err="1">
                <a:solidFill>
                  <a:srgbClr val="000000"/>
                </a:solidFill>
                <a:latin typeface="Noto Sans"/>
                <a:ea typeface="Noto Sans"/>
              </a:rPr>
              <a:t>textarea</a:t>
            </a:r>
            <a:r>
              <a:rPr lang="es-ES" sz="2800" spc="-1" dirty="0">
                <a:solidFill>
                  <a:srgbClr val="000000"/>
                </a:solidFill>
                <a:latin typeface="Noto Sans"/>
                <a:ea typeface="Noto Sans"/>
              </a:rPr>
              <a:t>, indican el ancho y alto del control. Otra vez, siempre que sea posible, es mejor usar CSS.</a:t>
            </a:r>
          </a:p>
          <a:p>
            <a:pPr marL="457200" indent="-457200">
              <a:lnSpc>
                <a:spcPct val="100000"/>
              </a:lnSpc>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wrap</a:t>
            </a:r>
            <a:r>
              <a:rPr lang="es-ES" sz="2800" spc="-1" dirty="0">
                <a:solidFill>
                  <a:srgbClr val="000000"/>
                </a:solidFill>
                <a:latin typeface="Noto Sans"/>
                <a:ea typeface="Noto Sans"/>
              </a:rPr>
              <a:t>. En </a:t>
            </a:r>
            <a:r>
              <a:rPr lang="es-ES" sz="2800" spc="-1" dirty="0" err="1">
                <a:solidFill>
                  <a:srgbClr val="000000"/>
                </a:solidFill>
                <a:latin typeface="Noto Sans"/>
                <a:ea typeface="Noto Sans"/>
              </a:rPr>
              <a:t>textarea</a:t>
            </a:r>
            <a:r>
              <a:rPr lang="es-ES" sz="2800" spc="-1" dirty="0">
                <a:solidFill>
                  <a:srgbClr val="000000"/>
                </a:solidFill>
                <a:latin typeface="Noto Sans"/>
                <a:ea typeface="Noto Sans"/>
              </a:rPr>
              <a:t> determina como gestionar saltos de línea:</a:t>
            </a:r>
          </a:p>
          <a:p>
            <a:pPr marL="914400" lvl="1"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soft</a:t>
            </a:r>
            <a:r>
              <a:rPr lang="es-ES" sz="2800" spc="-1" dirty="0">
                <a:solidFill>
                  <a:srgbClr val="000000"/>
                </a:solidFill>
                <a:latin typeface="Noto Sans"/>
                <a:ea typeface="Noto Sans"/>
              </a:rPr>
              <a:t> (valor por defecto): el texto se parte en líneas para que quepa en el </a:t>
            </a:r>
            <a:r>
              <a:rPr lang="es-ES" sz="2800" spc="-1" dirty="0" err="1">
                <a:solidFill>
                  <a:srgbClr val="000000"/>
                </a:solidFill>
                <a:latin typeface="Noto Sans"/>
                <a:ea typeface="Noto Sans"/>
              </a:rPr>
              <a:t>textarea</a:t>
            </a:r>
            <a:r>
              <a:rPr lang="es-ES" sz="2800" spc="-1" dirty="0">
                <a:solidFill>
                  <a:srgbClr val="000000"/>
                </a:solidFill>
                <a:latin typeface="Noto Sans"/>
                <a:ea typeface="Noto Sans"/>
              </a:rPr>
              <a:t>, pero el texto que se envía al servidor no está partido.</a:t>
            </a:r>
          </a:p>
          <a:p>
            <a:pPr marL="914400" lvl="1"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hard</a:t>
            </a:r>
            <a:r>
              <a:rPr lang="es-ES" sz="2800" spc="-1" dirty="0">
                <a:solidFill>
                  <a:srgbClr val="000000"/>
                </a:solidFill>
                <a:latin typeface="Noto Sans"/>
                <a:ea typeface="Noto Sans"/>
              </a:rPr>
              <a:t>: el texto se parte en líneas, y se envía partido al servidor.</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off: el texto no se parte, y se envía sin partir.</a:t>
            </a:r>
          </a:p>
          <a:p>
            <a:pPr marL="457200"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resize</a:t>
            </a:r>
            <a:r>
              <a:rPr lang="es-ES" sz="2800" spc="-1" dirty="0">
                <a:solidFill>
                  <a:srgbClr val="000000"/>
                </a:solidFill>
                <a:latin typeface="Noto Sans"/>
                <a:ea typeface="Noto Sans"/>
              </a:rPr>
              <a:t>. En </a:t>
            </a:r>
            <a:r>
              <a:rPr lang="es-ES" sz="2800" spc="-1" dirty="0" err="1">
                <a:solidFill>
                  <a:srgbClr val="000000"/>
                </a:solidFill>
                <a:latin typeface="Noto Sans"/>
                <a:ea typeface="Noto Sans"/>
              </a:rPr>
              <a:t>textarea</a:t>
            </a:r>
            <a:r>
              <a:rPr lang="es-ES" sz="2800" spc="-1" dirty="0">
                <a:solidFill>
                  <a:srgbClr val="000000"/>
                </a:solidFill>
                <a:latin typeface="Noto Sans"/>
                <a:ea typeface="Noto Sans"/>
              </a:rPr>
              <a:t> indica si se puede cambiar el tamaño del control.</a:t>
            </a:r>
          </a:p>
          <a:p>
            <a:pPr marL="457200"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accept</a:t>
            </a:r>
            <a:r>
              <a:rPr lang="es-ES" sz="2800" spc="-1" dirty="0">
                <a:solidFill>
                  <a:srgbClr val="000000"/>
                </a:solidFill>
                <a:latin typeface="Noto Sans"/>
                <a:ea typeface="Noto Sans"/>
              </a:rPr>
              <a:t>. Permite especificar el tipo de contenido que admiten los campos input </a:t>
            </a:r>
            <a:r>
              <a:rPr lang="es-ES" sz="2800" spc="-1" dirty="0" err="1">
                <a:solidFill>
                  <a:srgbClr val="000000"/>
                </a:solidFill>
                <a:latin typeface="Noto Sans"/>
                <a:ea typeface="Noto Sans"/>
              </a:rPr>
              <a:t>type</a:t>
            </a:r>
            <a:r>
              <a:rPr lang="es-ES" sz="2800" spc="-1" dirty="0">
                <a:solidFill>
                  <a:srgbClr val="000000"/>
                </a:solidFill>
                <a:latin typeface="Noto Sans"/>
                <a:ea typeface="Noto Sans"/>
              </a:rPr>
              <a:t>="file". Admite varios tipos separados por comas. Pueden ser la extensión (ej. .</a:t>
            </a:r>
            <a:r>
              <a:rPr lang="es-ES" sz="2800" spc="-1" dirty="0" err="1">
                <a:solidFill>
                  <a:srgbClr val="000000"/>
                </a:solidFill>
                <a:latin typeface="Noto Sans"/>
                <a:ea typeface="Noto Sans"/>
              </a:rPr>
              <a:t>xml</a:t>
            </a:r>
            <a:r>
              <a:rPr lang="es-ES" sz="2800" spc="-1" dirty="0">
                <a:solidFill>
                  <a:srgbClr val="000000"/>
                </a:solidFill>
                <a:latin typeface="Noto Sans"/>
                <a:ea typeface="Noto Sans"/>
              </a:rPr>
              <a:t>) o el </a:t>
            </a:r>
            <a:r>
              <a:rPr lang="es-ES" sz="2800" spc="-1" dirty="0" err="1">
                <a:solidFill>
                  <a:srgbClr val="000000"/>
                </a:solidFill>
                <a:latin typeface="Noto Sans"/>
                <a:ea typeface="Noto Sans"/>
              </a:rPr>
              <a:t>content-type</a:t>
            </a:r>
            <a:r>
              <a:rPr lang="es-ES" sz="2800" spc="-1" dirty="0">
                <a:solidFill>
                  <a:srgbClr val="000000"/>
                </a:solidFill>
                <a:latin typeface="Noto Sans"/>
                <a:ea typeface="Noto Sans"/>
              </a:rPr>
              <a:t> (ej. </a:t>
            </a:r>
            <a:r>
              <a:rPr lang="es-ES" sz="2800" spc="-1" dirty="0" err="1">
                <a:solidFill>
                  <a:srgbClr val="000000"/>
                </a:solidFill>
                <a:latin typeface="Noto Sans"/>
                <a:ea typeface="Noto Sans"/>
              </a:rPr>
              <a:t>text</a:t>
            </a:r>
            <a:r>
              <a:rPr lang="es-ES" sz="2800" spc="-1" dirty="0">
                <a:solidFill>
                  <a:srgbClr val="000000"/>
                </a:solidFill>
                <a:latin typeface="Noto Sans"/>
                <a:ea typeface="Noto Sans"/>
              </a:rPr>
              <a:t>/</a:t>
            </a:r>
            <a:r>
              <a:rPr lang="es-ES" sz="2800" spc="-1" dirty="0" err="1">
                <a:solidFill>
                  <a:srgbClr val="000000"/>
                </a:solidFill>
                <a:latin typeface="Noto Sans"/>
                <a:ea typeface="Noto Sans"/>
              </a:rPr>
              <a:t>xml</a:t>
            </a:r>
            <a:r>
              <a:rPr lang="es-ES" sz="2800" spc="-1" dirty="0">
                <a:solidFill>
                  <a:srgbClr val="000000"/>
                </a:solidFill>
                <a:latin typeface="Noto Sans"/>
                <a:ea typeface="Noto Sans"/>
              </a:rPr>
              <a:t>).</a:t>
            </a:r>
          </a:p>
        </p:txBody>
      </p:sp>
    </p:spTree>
    <p:extLst>
      <p:ext uri="{BB962C8B-B14F-4D97-AF65-F5344CB8AC3E}">
        <p14:creationId xmlns:p14="http://schemas.microsoft.com/office/powerpoint/2010/main" val="1967137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Validación HTML 5</a:t>
            </a:r>
            <a:endParaRPr lang="es-ES" sz="4400" b="0" strike="noStrike" spc="-1" dirty="0">
              <a:solidFill>
                <a:srgbClr val="000000"/>
              </a:solidFill>
              <a:latin typeface="Calibri"/>
            </a:endParaRPr>
          </a:p>
        </p:txBody>
      </p:sp>
      <p:sp>
        <p:nvSpPr>
          <p:cNvPr id="93" name="CuadroTexto 1"/>
          <p:cNvSpPr/>
          <p:nvPr/>
        </p:nvSpPr>
        <p:spPr>
          <a:xfrm>
            <a:off x="482760" y="1282680"/>
            <a:ext cx="12473640" cy="516919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spc="-1" dirty="0">
                <a:solidFill>
                  <a:srgbClr val="000000"/>
                </a:solidFill>
                <a:latin typeface="Noto Sans"/>
                <a:ea typeface="Noto Sans"/>
              </a:rPr>
              <a:t>HTML 5 permite validar un formulario antes de enviarlo al servidor, para intenta evitar los errores de usuario más habituales.</a:t>
            </a:r>
          </a:p>
          <a:p>
            <a:pPr>
              <a:lnSpc>
                <a:spcPct val="100000"/>
              </a:lnSpc>
              <a:spcBef>
                <a:spcPts val="601"/>
              </a:spcBef>
              <a:spcAft>
                <a:spcPts val="601"/>
              </a:spcAft>
              <a:buNone/>
            </a:pPr>
            <a:endParaRPr lang="es-ES" sz="2800" spc="-1" dirty="0">
              <a:solidFill>
                <a:srgbClr val="000000"/>
              </a:solidFill>
              <a:latin typeface="Noto Sans"/>
              <a:ea typeface="Noto Sans"/>
            </a:endParaRPr>
          </a:p>
          <a:p>
            <a:pPr>
              <a:lnSpc>
                <a:spcPct val="100000"/>
              </a:lnSpc>
              <a:spcBef>
                <a:spcPts val="601"/>
              </a:spcBef>
              <a:spcAft>
                <a:spcPts val="601"/>
              </a:spcAft>
              <a:buNone/>
            </a:pPr>
            <a:r>
              <a:rPr lang="es-ES" sz="2800" spc="-1" dirty="0">
                <a:solidFill>
                  <a:srgbClr val="000000"/>
                </a:solidFill>
                <a:latin typeface="Noto Sans"/>
                <a:ea typeface="Noto Sans"/>
              </a:rPr>
              <a:t>Hay una serie de atributos específicos relacionados con la validación, como, entre otros: </a:t>
            </a:r>
            <a:r>
              <a:rPr lang="es-ES" sz="2800" spc="-1" dirty="0" err="1">
                <a:solidFill>
                  <a:srgbClr val="000000"/>
                </a:solidFill>
                <a:latin typeface="Noto Sans"/>
                <a:ea typeface="Noto Sans"/>
              </a:rPr>
              <a:t>required</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minlength</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maxlength</a:t>
            </a:r>
            <a:r>
              <a:rPr lang="es-ES" sz="2800" spc="-1" dirty="0">
                <a:solidFill>
                  <a:srgbClr val="000000"/>
                </a:solidFill>
                <a:latin typeface="Noto Sans"/>
                <a:ea typeface="Noto Sans"/>
              </a:rPr>
              <a:t>, min, </a:t>
            </a:r>
            <a:r>
              <a:rPr lang="es-ES" sz="2800" spc="-1" dirty="0" err="1">
                <a:solidFill>
                  <a:srgbClr val="000000"/>
                </a:solidFill>
                <a:latin typeface="Noto Sans"/>
                <a:ea typeface="Noto Sans"/>
              </a:rPr>
              <a:t>max</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pattern</a:t>
            </a:r>
            <a:r>
              <a:rPr lang="es-ES" sz="2800" spc="-1" dirty="0">
                <a:solidFill>
                  <a:srgbClr val="000000"/>
                </a:solidFill>
                <a:latin typeface="Noto Sans"/>
                <a:ea typeface="Noto Sans"/>
              </a:rPr>
              <a:t>.</a:t>
            </a:r>
          </a:p>
          <a:p>
            <a:pPr>
              <a:lnSpc>
                <a:spcPct val="100000"/>
              </a:lnSpc>
              <a:spcBef>
                <a:spcPts val="601"/>
              </a:spcBef>
              <a:spcAft>
                <a:spcPts val="601"/>
              </a:spcAft>
              <a:buNone/>
            </a:pPr>
            <a:endParaRPr lang="es-ES" sz="2800" spc="-1" dirty="0">
              <a:solidFill>
                <a:srgbClr val="000000"/>
              </a:solidFill>
              <a:latin typeface="Noto Sans"/>
              <a:ea typeface="Noto Sans"/>
            </a:endParaRPr>
          </a:p>
          <a:p>
            <a:pPr>
              <a:lnSpc>
                <a:spcPct val="100000"/>
              </a:lnSpc>
              <a:spcBef>
                <a:spcPts val="601"/>
              </a:spcBef>
              <a:spcAft>
                <a:spcPts val="601"/>
              </a:spcAft>
              <a:buNone/>
            </a:pPr>
            <a:r>
              <a:rPr lang="es-ES" sz="2800" spc="-1" dirty="0">
                <a:solidFill>
                  <a:srgbClr val="000000"/>
                </a:solidFill>
                <a:latin typeface="Noto Sans"/>
                <a:ea typeface="Noto Sans"/>
              </a:rPr>
              <a:t>Cuando veamos CSS, veremos cómo dar estilos a campos válidos con las </a:t>
            </a:r>
            <a:r>
              <a:rPr lang="es-ES" sz="2800" spc="-1" dirty="0" err="1">
                <a:solidFill>
                  <a:srgbClr val="000000"/>
                </a:solidFill>
                <a:latin typeface="Noto Sans"/>
                <a:ea typeface="Noto Sans"/>
              </a:rPr>
              <a:t>pseudoclases</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required</a:t>
            </a:r>
            <a:r>
              <a:rPr lang="es-ES" sz="2800" spc="-1" dirty="0">
                <a:solidFill>
                  <a:srgbClr val="000000"/>
                </a:solidFill>
                <a:latin typeface="Noto Sans"/>
                <a:ea typeface="Noto Sans"/>
              </a:rPr>
              <a:t> para campos obligatorios, :</a:t>
            </a:r>
            <a:r>
              <a:rPr lang="es-ES" sz="2800" spc="-1" dirty="0" err="1">
                <a:solidFill>
                  <a:srgbClr val="000000"/>
                </a:solidFill>
                <a:latin typeface="Noto Sans"/>
                <a:ea typeface="Noto Sans"/>
              </a:rPr>
              <a:t>valid</a:t>
            </a:r>
            <a:r>
              <a:rPr lang="es-ES" sz="2800" spc="-1" dirty="0">
                <a:solidFill>
                  <a:srgbClr val="000000"/>
                </a:solidFill>
                <a:latin typeface="Noto Sans"/>
                <a:ea typeface="Noto Sans"/>
              </a:rPr>
              <a:t> para campos válidos e :</a:t>
            </a:r>
            <a:r>
              <a:rPr lang="es-ES" sz="2800" spc="-1" dirty="0" err="1">
                <a:solidFill>
                  <a:srgbClr val="000000"/>
                </a:solidFill>
                <a:latin typeface="Noto Sans"/>
                <a:ea typeface="Noto Sans"/>
              </a:rPr>
              <a:t>invalid</a:t>
            </a:r>
            <a:r>
              <a:rPr lang="es-ES" sz="2800" spc="-1" dirty="0">
                <a:solidFill>
                  <a:srgbClr val="000000"/>
                </a:solidFill>
                <a:latin typeface="Noto Sans"/>
                <a:ea typeface="Noto Sans"/>
              </a:rPr>
              <a:t> para campos no válidos. </a:t>
            </a:r>
          </a:p>
          <a:p>
            <a:pPr>
              <a:lnSpc>
                <a:spcPct val="100000"/>
              </a:lnSpc>
              <a:spcBef>
                <a:spcPts val="601"/>
              </a:spcBef>
              <a:spcAft>
                <a:spcPts val="601"/>
              </a:spcAft>
              <a:buNone/>
            </a:pPr>
            <a:endParaRPr lang="es-ES" sz="2800" spc="-1" dirty="0">
              <a:solidFill>
                <a:srgbClr val="000000"/>
              </a:solidFill>
              <a:latin typeface="Noto Sans"/>
              <a:ea typeface="Noto Sans"/>
            </a:endParaRPr>
          </a:p>
        </p:txBody>
      </p:sp>
    </p:spTree>
    <p:extLst>
      <p:ext uri="{BB962C8B-B14F-4D97-AF65-F5344CB8AC3E}">
        <p14:creationId xmlns:p14="http://schemas.microsoft.com/office/powerpoint/2010/main" val="3825042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Validación – Campos obligatorios</a:t>
            </a:r>
            <a:endParaRPr lang="es-ES" sz="4400" b="0" strike="noStrike" spc="-1" dirty="0">
              <a:solidFill>
                <a:srgbClr val="000000"/>
              </a:solidFill>
              <a:latin typeface="Calibri"/>
            </a:endParaRPr>
          </a:p>
        </p:txBody>
      </p:sp>
      <p:sp>
        <p:nvSpPr>
          <p:cNvPr id="93" name="CuadroTexto 1"/>
          <p:cNvSpPr/>
          <p:nvPr/>
        </p:nvSpPr>
        <p:spPr>
          <a:xfrm>
            <a:off x="482760" y="1282680"/>
            <a:ext cx="12473640" cy="544619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spc="-1" dirty="0">
                <a:solidFill>
                  <a:srgbClr val="000000"/>
                </a:solidFill>
                <a:latin typeface="Noto Sans"/>
                <a:ea typeface="Noto Sans"/>
              </a:rPr>
              <a:t>Para hacer un </a:t>
            </a:r>
            <a:r>
              <a:rPr lang="es-ES" sz="2800" spc="-1" dirty="0" err="1">
                <a:solidFill>
                  <a:srgbClr val="000000"/>
                </a:solidFill>
                <a:latin typeface="Noto Sans"/>
                <a:ea typeface="Noto Sans"/>
              </a:rPr>
              <a:t>imput</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select</a:t>
            </a:r>
            <a:r>
              <a:rPr lang="es-ES" sz="2800" spc="-1" dirty="0">
                <a:solidFill>
                  <a:srgbClr val="000000"/>
                </a:solidFill>
                <a:latin typeface="Noto Sans"/>
                <a:ea typeface="Noto Sans"/>
              </a:rPr>
              <a:t>, o </a:t>
            </a:r>
            <a:r>
              <a:rPr lang="es-ES" sz="2800" spc="-1" dirty="0" err="1">
                <a:solidFill>
                  <a:srgbClr val="000000"/>
                </a:solidFill>
                <a:latin typeface="Noto Sans"/>
                <a:ea typeface="Noto Sans"/>
              </a:rPr>
              <a:t>textarea</a:t>
            </a:r>
            <a:r>
              <a:rPr lang="es-ES" sz="2800" spc="-1" dirty="0">
                <a:solidFill>
                  <a:srgbClr val="000000"/>
                </a:solidFill>
                <a:latin typeface="Noto Sans"/>
                <a:ea typeface="Noto Sans"/>
              </a:rPr>
              <a:t> obligatorio se añade el atributo "</a:t>
            </a:r>
            <a:r>
              <a:rPr lang="es-ES" sz="2800" spc="-1" dirty="0" err="1">
                <a:solidFill>
                  <a:srgbClr val="000000"/>
                </a:solidFill>
                <a:latin typeface="Noto Sans"/>
                <a:ea typeface="Noto Sans"/>
              </a:rPr>
              <a:t>required</a:t>
            </a:r>
            <a:r>
              <a:rPr lang="es-ES" sz="2800" spc="-1" dirty="0">
                <a:solidFill>
                  <a:srgbClr val="000000"/>
                </a:solidFill>
                <a:latin typeface="Noto Sans"/>
                <a:ea typeface="Noto Sans"/>
              </a:rPr>
              <a:t>". Al enviar el formulario, si no se ha completado el campo, se mostrará un mensaje indicando que se debe completar</a:t>
            </a:r>
          </a:p>
          <a:p>
            <a:pPr>
              <a:lnSpc>
                <a:spcPct val="100000"/>
              </a:lnSpc>
              <a:spcBef>
                <a:spcPts val="601"/>
              </a:spcBef>
              <a:spcAft>
                <a:spcPts val="601"/>
              </a:spcAft>
              <a:buNone/>
            </a:pPr>
            <a:r>
              <a:rPr lang="es-ES" sz="2400" spc="-1" dirty="0">
                <a:solidFill>
                  <a:schemeClr val="accent1">
                    <a:lumMod val="75000"/>
                  </a:schemeClr>
                </a:solidFill>
                <a:latin typeface="M+ 1m" panose="020B0409020203020207" pitchFamily="49" charset="-128"/>
                <a:ea typeface="M+ 1m" panose="020B0409020203020207" pitchFamily="49" charset="-128"/>
              </a:rPr>
              <a:t>&lt;</a:t>
            </a:r>
            <a:r>
              <a:rPr lang="es-ES" sz="2400" spc="-1" dirty="0" err="1">
                <a:solidFill>
                  <a:schemeClr val="accent1">
                    <a:lumMod val="75000"/>
                  </a:schemeClr>
                </a:solidFill>
                <a:latin typeface="M+ 1m" panose="020B0409020203020207" pitchFamily="49" charset="-128"/>
                <a:ea typeface="M+ 1m" panose="020B0409020203020207" pitchFamily="49" charset="-128"/>
              </a:rPr>
              <a:t>label</a:t>
            </a:r>
            <a:r>
              <a:rPr lang="es-ES" sz="2400" spc="-1" dirty="0">
                <a:solidFill>
                  <a:schemeClr val="accent1">
                    <a:lumMod val="75000"/>
                  </a:schemeClr>
                </a:solidFill>
                <a:latin typeface="M+ 1m" panose="020B0409020203020207" pitchFamily="49" charset="-128"/>
                <a:ea typeface="M+ 1m" panose="020B0409020203020207" pitchFamily="49" charset="-128"/>
              </a:rPr>
              <a:t>&gt;Nombre: &lt;input </a:t>
            </a:r>
            <a:r>
              <a:rPr lang="es-ES" sz="2400" spc="-1" dirty="0" err="1">
                <a:solidFill>
                  <a:schemeClr val="accent1">
                    <a:lumMod val="75000"/>
                  </a:schemeClr>
                </a:solidFill>
                <a:latin typeface="M+ 1m" panose="020B0409020203020207" pitchFamily="49" charset="-128"/>
                <a:ea typeface="M+ 1m" panose="020B0409020203020207" pitchFamily="49" charset="-128"/>
              </a:rPr>
              <a:t>type</a:t>
            </a:r>
            <a:r>
              <a:rPr lang="es-ES" sz="2400" spc="-1" dirty="0">
                <a:solidFill>
                  <a:schemeClr val="accent1">
                    <a:lumMod val="75000"/>
                  </a:schemeClr>
                </a:solidFill>
                <a:latin typeface="M+ 1m" panose="020B0409020203020207" pitchFamily="49" charset="-128"/>
                <a:ea typeface="M+ 1m" panose="020B0409020203020207" pitchFamily="49" charset="-128"/>
              </a:rPr>
              <a:t>="</a:t>
            </a:r>
            <a:r>
              <a:rPr lang="es-ES" sz="2400" spc="-1" dirty="0" err="1">
                <a:solidFill>
                  <a:schemeClr val="accent1">
                    <a:lumMod val="75000"/>
                  </a:schemeClr>
                </a:solidFill>
                <a:latin typeface="M+ 1m" panose="020B0409020203020207" pitchFamily="49" charset="-128"/>
                <a:ea typeface="M+ 1m" panose="020B0409020203020207" pitchFamily="49" charset="-128"/>
              </a:rPr>
              <a:t>text</a:t>
            </a:r>
            <a:r>
              <a:rPr lang="es-ES" sz="2400" spc="-1" dirty="0">
                <a:solidFill>
                  <a:schemeClr val="accent1">
                    <a:lumMod val="75000"/>
                  </a:schemeClr>
                </a:solidFill>
                <a:latin typeface="M+ 1m" panose="020B0409020203020207" pitchFamily="49" charset="-128"/>
                <a:ea typeface="M+ 1m" panose="020B0409020203020207" pitchFamily="49" charset="-128"/>
              </a:rPr>
              <a:t>" </a:t>
            </a:r>
            <a:r>
              <a:rPr lang="es-ES" sz="2400" spc="-1" dirty="0" err="1">
                <a:solidFill>
                  <a:schemeClr val="accent1">
                    <a:lumMod val="75000"/>
                  </a:schemeClr>
                </a:solidFill>
                <a:latin typeface="M+ 1m" panose="020B0409020203020207" pitchFamily="49" charset="-128"/>
                <a:ea typeface="M+ 1m" panose="020B0409020203020207" pitchFamily="49" charset="-128"/>
              </a:rPr>
              <a:t>name</a:t>
            </a:r>
            <a:r>
              <a:rPr lang="es-ES" sz="2400" spc="-1" dirty="0">
                <a:solidFill>
                  <a:schemeClr val="accent1">
                    <a:lumMod val="75000"/>
                  </a:schemeClr>
                </a:solidFill>
                <a:latin typeface="M+ 1m" panose="020B0409020203020207" pitchFamily="49" charset="-128"/>
                <a:ea typeface="M+ 1m" panose="020B0409020203020207" pitchFamily="49" charset="-128"/>
              </a:rPr>
              <a:t>="nombre" </a:t>
            </a:r>
            <a:r>
              <a:rPr lang="es-ES" sz="2400" spc="-1" dirty="0" err="1">
                <a:solidFill>
                  <a:schemeClr val="accent1">
                    <a:lumMod val="75000"/>
                  </a:schemeClr>
                </a:solidFill>
                <a:highlight>
                  <a:srgbClr val="00FFFF"/>
                </a:highlight>
                <a:latin typeface="M+ 1m" panose="020B0409020203020207" pitchFamily="49" charset="-128"/>
                <a:ea typeface="M+ 1m" panose="020B0409020203020207" pitchFamily="49" charset="-128"/>
              </a:rPr>
              <a:t>required</a:t>
            </a:r>
            <a:r>
              <a:rPr lang="es-ES" sz="2400" spc="-1" dirty="0">
                <a:solidFill>
                  <a:schemeClr val="accent1">
                    <a:lumMod val="75000"/>
                  </a:schemeClr>
                </a:solidFill>
                <a:latin typeface="M+ 1m" panose="020B0409020203020207" pitchFamily="49" charset="-128"/>
                <a:ea typeface="M+ 1m" panose="020B0409020203020207" pitchFamily="49" charset="-128"/>
              </a:rPr>
              <a:t>&gt;&lt;/</a:t>
            </a:r>
            <a:r>
              <a:rPr lang="es-ES" sz="2400" spc="-1" dirty="0" err="1">
                <a:solidFill>
                  <a:schemeClr val="accent1">
                    <a:lumMod val="75000"/>
                  </a:schemeClr>
                </a:solidFill>
                <a:latin typeface="M+ 1m" panose="020B0409020203020207" pitchFamily="49" charset="-128"/>
                <a:ea typeface="M+ 1m" panose="020B0409020203020207" pitchFamily="49" charset="-128"/>
              </a:rPr>
              <a:t>label</a:t>
            </a:r>
            <a:r>
              <a:rPr lang="es-ES" sz="2400" spc="-1" dirty="0">
                <a:solidFill>
                  <a:schemeClr val="accent1">
                    <a:lumMod val="75000"/>
                  </a:schemeClr>
                </a:solidFill>
                <a:latin typeface="M+ 1m" panose="020B0409020203020207" pitchFamily="49" charset="-128"/>
                <a:ea typeface="M+ 1m" panose="020B0409020203020207" pitchFamily="49" charset="-128"/>
              </a:rPr>
              <a:t>&gt;</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&lt;</a:t>
            </a:r>
            <a:r>
              <a:rPr lang="es-ES" sz="2400" spc="-1" dirty="0" err="1">
                <a:solidFill>
                  <a:schemeClr val="accent1">
                    <a:lumMod val="75000"/>
                  </a:schemeClr>
                </a:solidFill>
                <a:latin typeface="M+ 1m" panose="020B0409020203020207" pitchFamily="49" charset="-128"/>
                <a:ea typeface="M+ 1m" panose="020B0409020203020207" pitchFamily="49" charset="-128"/>
              </a:rPr>
              <a:t>label</a:t>
            </a:r>
            <a:r>
              <a:rPr lang="es-ES" sz="2400" spc="-1" dirty="0">
                <a:solidFill>
                  <a:schemeClr val="accent1">
                    <a:lumMod val="75000"/>
                  </a:schemeClr>
                </a:solidFill>
                <a:latin typeface="M+ 1m" panose="020B0409020203020207" pitchFamily="49" charset="-128"/>
                <a:ea typeface="M+ 1m" panose="020B0409020203020207" pitchFamily="49" charset="-128"/>
              </a:rPr>
              <a:t>&gt;Apellidos: &lt;input </a:t>
            </a:r>
            <a:r>
              <a:rPr lang="es-ES" sz="2400" spc="-1" dirty="0" err="1">
                <a:solidFill>
                  <a:schemeClr val="accent1">
                    <a:lumMod val="75000"/>
                  </a:schemeClr>
                </a:solidFill>
                <a:latin typeface="M+ 1m" panose="020B0409020203020207" pitchFamily="49" charset="-128"/>
                <a:ea typeface="M+ 1m" panose="020B0409020203020207" pitchFamily="49" charset="-128"/>
              </a:rPr>
              <a:t>type</a:t>
            </a:r>
            <a:r>
              <a:rPr lang="es-ES" sz="2400" spc="-1" dirty="0">
                <a:solidFill>
                  <a:schemeClr val="accent1">
                    <a:lumMod val="75000"/>
                  </a:schemeClr>
                </a:solidFill>
                <a:latin typeface="M+ 1m" panose="020B0409020203020207" pitchFamily="49" charset="-128"/>
                <a:ea typeface="M+ 1m" panose="020B0409020203020207" pitchFamily="49" charset="-128"/>
              </a:rPr>
              <a:t>="</a:t>
            </a:r>
            <a:r>
              <a:rPr lang="es-ES" sz="2400" spc="-1" dirty="0" err="1">
                <a:solidFill>
                  <a:schemeClr val="accent1">
                    <a:lumMod val="75000"/>
                  </a:schemeClr>
                </a:solidFill>
                <a:latin typeface="M+ 1m" panose="020B0409020203020207" pitchFamily="49" charset="-128"/>
                <a:ea typeface="M+ 1m" panose="020B0409020203020207" pitchFamily="49" charset="-128"/>
              </a:rPr>
              <a:t>text</a:t>
            </a:r>
            <a:r>
              <a:rPr lang="es-ES" sz="2400" spc="-1" dirty="0">
                <a:solidFill>
                  <a:schemeClr val="accent1">
                    <a:lumMod val="75000"/>
                  </a:schemeClr>
                </a:solidFill>
                <a:latin typeface="M+ 1m" panose="020B0409020203020207" pitchFamily="49" charset="-128"/>
                <a:ea typeface="M+ 1m" panose="020B0409020203020207" pitchFamily="49" charset="-128"/>
              </a:rPr>
              <a:t>" </a:t>
            </a:r>
            <a:r>
              <a:rPr lang="es-ES" sz="2400" spc="-1" dirty="0" err="1">
                <a:solidFill>
                  <a:schemeClr val="accent1">
                    <a:lumMod val="75000"/>
                  </a:schemeClr>
                </a:solidFill>
                <a:latin typeface="M+ 1m" panose="020B0409020203020207" pitchFamily="49" charset="-128"/>
                <a:ea typeface="M+ 1m" panose="020B0409020203020207" pitchFamily="49" charset="-128"/>
              </a:rPr>
              <a:t>name</a:t>
            </a:r>
            <a:r>
              <a:rPr lang="es-ES" sz="2400" spc="-1" dirty="0">
                <a:solidFill>
                  <a:schemeClr val="accent1">
                    <a:lumMod val="75000"/>
                  </a:schemeClr>
                </a:solidFill>
                <a:latin typeface="M+ 1m" panose="020B0409020203020207" pitchFamily="49" charset="-128"/>
                <a:ea typeface="M+ 1m" panose="020B0409020203020207" pitchFamily="49" charset="-128"/>
              </a:rPr>
              <a:t>="apellidos" </a:t>
            </a:r>
            <a:r>
              <a:rPr lang="es-ES" sz="2400" spc="-1" dirty="0" err="1">
                <a:solidFill>
                  <a:schemeClr val="accent1">
                    <a:lumMod val="75000"/>
                  </a:schemeClr>
                </a:solidFill>
                <a:highlight>
                  <a:srgbClr val="00FFFF"/>
                </a:highlight>
                <a:latin typeface="M+ 1m" panose="020B0409020203020207" pitchFamily="49" charset="-128"/>
                <a:ea typeface="M+ 1m" panose="020B0409020203020207" pitchFamily="49" charset="-128"/>
              </a:rPr>
              <a:t>required</a:t>
            </a:r>
            <a:r>
              <a:rPr lang="es-ES" sz="2400" spc="-1" dirty="0">
                <a:solidFill>
                  <a:schemeClr val="accent1">
                    <a:lumMod val="75000"/>
                  </a:schemeClr>
                </a:solidFill>
                <a:latin typeface="M+ 1m" panose="020B0409020203020207" pitchFamily="49" charset="-128"/>
                <a:ea typeface="M+ 1m" panose="020B0409020203020207" pitchFamily="49" charset="-128"/>
              </a:rPr>
              <a:t>&gt;&lt;/</a:t>
            </a:r>
            <a:r>
              <a:rPr lang="es-ES" sz="2400" spc="-1" dirty="0" err="1">
                <a:solidFill>
                  <a:schemeClr val="accent1">
                    <a:lumMod val="75000"/>
                  </a:schemeClr>
                </a:solidFill>
                <a:latin typeface="M+ 1m" panose="020B0409020203020207" pitchFamily="49" charset="-128"/>
                <a:ea typeface="M+ 1m" panose="020B0409020203020207" pitchFamily="49" charset="-128"/>
              </a:rPr>
              <a:t>label</a:t>
            </a:r>
            <a:r>
              <a:rPr lang="es-ES" sz="2400" spc="-1" dirty="0">
                <a:solidFill>
                  <a:schemeClr val="accent1">
                    <a:lumMod val="75000"/>
                  </a:schemeClr>
                </a:solidFill>
                <a:latin typeface="M+ 1m" panose="020B0409020203020207" pitchFamily="49" charset="-128"/>
                <a:ea typeface="M+ 1m" panose="020B0409020203020207" pitchFamily="49" charset="-128"/>
              </a:rPr>
              <a:t>&gt;</a:t>
            </a:r>
          </a:p>
          <a:p>
            <a:pPr>
              <a:lnSpc>
                <a:spcPct val="100000"/>
              </a:lnSpc>
              <a:spcBef>
                <a:spcPts val="601"/>
              </a:spcBef>
              <a:spcAft>
                <a:spcPts val="601"/>
              </a:spcAft>
              <a:buNone/>
            </a:pPr>
            <a:endParaRPr lang="es-ES" sz="2400" spc="-1" dirty="0">
              <a:solidFill>
                <a:schemeClr val="accent1">
                  <a:lumMod val="75000"/>
                </a:schemeClr>
              </a:solidFill>
              <a:latin typeface="M+ 1m" panose="020B0409020203020207" pitchFamily="49" charset="-128"/>
              <a:ea typeface="M+ 1m" panose="020B0409020203020207" pitchFamily="49" charset="-128"/>
            </a:endParaRPr>
          </a:p>
          <a:p>
            <a:pPr>
              <a:lnSpc>
                <a:spcPct val="100000"/>
              </a:lnSpc>
              <a:spcBef>
                <a:spcPts val="601"/>
              </a:spcBef>
              <a:spcAft>
                <a:spcPts val="601"/>
              </a:spcAft>
              <a:buNone/>
            </a:pPr>
            <a:endParaRPr lang="es-ES" sz="2400" spc="-1" dirty="0">
              <a:solidFill>
                <a:schemeClr val="accent1">
                  <a:lumMod val="75000"/>
                </a:schemeClr>
              </a:solidFill>
              <a:latin typeface="M+ 1m" panose="020B0409020203020207" pitchFamily="49" charset="-128"/>
              <a:ea typeface="M+ 1m" panose="020B0409020203020207" pitchFamily="49" charset="-128"/>
            </a:endParaRPr>
          </a:p>
          <a:p>
            <a:pPr>
              <a:lnSpc>
                <a:spcPct val="100000"/>
              </a:lnSpc>
              <a:spcBef>
                <a:spcPts val="601"/>
              </a:spcBef>
              <a:spcAft>
                <a:spcPts val="601"/>
              </a:spcAft>
              <a:buNone/>
            </a:pPr>
            <a:endParaRPr lang="es-ES" sz="2400" spc="-1" dirty="0">
              <a:solidFill>
                <a:srgbClr val="000000"/>
              </a:solidFill>
              <a:latin typeface="Noto Sans"/>
              <a:ea typeface="Noto Sans"/>
            </a:endParaRPr>
          </a:p>
          <a:p>
            <a:pPr>
              <a:lnSpc>
                <a:spcPct val="100000"/>
              </a:lnSpc>
              <a:spcBef>
                <a:spcPts val="601"/>
              </a:spcBef>
              <a:spcAft>
                <a:spcPts val="601"/>
              </a:spcAft>
              <a:buNone/>
            </a:pPr>
            <a:endParaRPr lang="es-ES" sz="2800" spc="-1" dirty="0">
              <a:solidFill>
                <a:srgbClr val="000000"/>
              </a:solidFill>
              <a:latin typeface="Noto Sans"/>
              <a:ea typeface="Noto Sans"/>
            </a:endParaRPr>
          </a:p>
          <a:p>
            <a:pPr>
              <a:lnSpc>
                <a:spcPct val="100000"/>
              </a:lnSpc>
              <a:spcBef>
                <a:spcPts val="601"/>
              </a:spcBef>
              <a:spcAft>
                <a:spcPts val="601"/>
              </a:spcAft>
              <a:buNone/>
            </a:pPr>
            <a:r>
              <a:rPr lang="es-ES" sz="2800" spc="-1" dirty="0">
                <a:solidFill>
                  <a:srgbClr val="000000"/>
                </a:solidFill>
                <a:latin typeface="Noto Sans"/>
                <a:ea typeface="Noto Sans"/>
              </a:rPr>
              <a:t>Para los campos </a:t>
            </a:r>
            <a:r>
              <a:rPr lang="es-ES" sz="2800" spc="-1" dirty="0" err="1">
                <a:solidFill>
                  <a:srgbClr val="000000"/>
                </a:solidFill>
                <a:latin typeface="Noto Sans"/>
                <a:ea typeface="Noto Sans"/>
              </a:rPr>
              <a:t>select</a:t>
            </a:r>
            <a:r>
              <a:rPr lang="es-ES" sz="2800" spc="-1" dirty="0">
                <a:solidFill>
                  <a:srgbClr val="000000"/>
                </a:solidFill>
                <a:latin typeface="Noto Sans"/>
                <a:ea typeface="Noto Sans"/>
              </a:rPr>
              <a:t>, radio </a:t>
            </a:r>
            <a:r>
              <a:rPr lang="es-ES" sz="2800" spc="-1" dirty="0" err="1">
                <a:solidFill>
                  <a:srgbClr val="000000"/>
                </a:solidFill>
                <a:latin typeface="Noto Sans"/>
                <a:ea typeface="Noto Sans"/>
              </a:rPr>
              <a:t>button</a:t>
            </a:r>
            <a:r>
              <a:rPr lang="es-ES" sz="2800" spc="-1" dirty="0">
                <a:solidFill>
                  <a:srgbClr val="000000"/>
                </a:solidFill>
                <a:latin typeface="Noto Sans"/>
                <a:ea typeface="Noto Sans"/>
              </a:rPr>
              <a:t> y </a:t>
            </a:r>
            <a:r>
              <a:rPr lang="es-ES" sz="2800" spc="-1" dirty="0" err="1">
                <a:solidFill>
                  <a:srgbClr val="000000"/>
                </a:solidFill>
                <a:latin typeface="Noto Sans"/>
                <a:ea typeface="Noto Sans"/>
              </a:rPr>
              <a:t>checkbox</a:t>
            </a:r>
            <a:r>
              <a:rPr lang="es-ES" sz="2800" spc="-1" dirty="0">
                <a:solidFill>
                  <a:srgbClr val="000000"/>
                </a:solidFill>
                <a:latin typeface="Noto Sans"/>
                <a:ea typeface="Noto Sans"/>
              </a:rPr>
              <a:t> hay que tener algunas cosas más en cuenta.</a:t>
            </a:r>
          </a:p>
        </p:txBody>
      </p:sp>
      <p:pic>
        <p:nvPicPr>
          <p:cNvPr id="3" name="Imagen 2">
            <a:extLst>
              <a:ext uri="{FF2B5EF4-FFF2-40B4-BE49-F238E27FC236}">
                <a16:creationId xmlns:a16="http://schemas.microsoft.com/office/drawing/2014/main" id="{E5F37801-DE92-3FDC-1C0D-7FBF760EE58D}"/>
              </a:ext>
            </a:extLst>
          </p:cNvPr>
          <p:cNvPicPr>
            <a:picLocks noChangeAspect="1"/>
          </p:cNvPicPr>
          <p:nvPr/>
        </p:nvPicPr>
        <p:blipFill rotWithShape="1">
          <a:blip r:embed="rId3"/>
          <a:srcRect l="2539" t="22044" r="38189" b="4496"/>
          <a:stretch/>
        </p:blipFill>
        <p:spPr>
          <a:xfrm>
            <a:off x="1548882" y="3590277"/>
            <a:ext cx="5098733" cy="1654478"/>
          </a:xfrm>
          <a:prstGeom prst="rect">
            <a:avLst/>
          </a:prstGeom>
        </p:spPr>
      </p:pic>
      <p:pic>
        <p:nvPicPr>
          <p:cNvPr id="5" name="Imagen 4">
            <a:extLst>
              <a:ext uri="{FF2B5EF4-FFF2-40B4-BE49-F238E27FC236}">
                <a16:creationId xmlns:a16="http://schemas.microsoft.com/office/drawing/2014/main" id="{6BE35DDE-E0F7-90D5-8B8D-10B610A7E376}"/>
              </a:ext>
            </a:extLst>
          </p:cNvPr>
          <p:cNvPicPr>
            <a:picLocks noChangeAspect="1"/>
          </p:cNvPicPr>
          <p:nvPr/>
        </p:nvPicPr>
        <p:blipFill>
          <a:blip r:embed="rId4"/>
          <a:stretch>
            <a:fillRect/>
          </a:stretch>
        </p:blipFill>
        <p:spPr>
          <a:xfrm>
            <a:off x="6719887" y="3710304"/>
            <a:ext cx="4831411" cy="1605816"/>
          </a:xfrm>
          <a:prstGeom prst="rect">
            <a:avLst/>
          </a:prstGeom>
        </p:spPr>
      </p:pic>
    </p:spTree>
    <p:extLst>
      <p:ext uri="{BB962C8B-B14F-4D97-AF65-F5344CB8AC3E}">
        <p14:creationId xmlns:p14="http://schemas.microsoft.com/office/powerpoint/2010/main" val="844663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Validación – </a:t>
            </a:r>
            <a:r>
              <a:rPr lang="es-ES" sz="4400" b="1" strike="noStrike" spc="-1" dirty="0" err="1">
                <a:solidFill>
                  <a:srgbClr val="000000"/>
                </a:solidFill>
                <a:latin typeface="Noto Sans"/>
                <a:ea typeface="Noto Sans"/>
              </a:rPr>
              <a:t>Select</a:t>
            </a:r>
            <a:r>
              <a:rPr lang="es-ES" sz="4400" b="1" strike="noStrike" spc="-1" dirty="0">
                <a:solidFill>
                  <a:srgbClr val="000000"/>
                </a:solidFill>
                <a:latin typeface="Noto Sans"/>
                <a:ea typeface="Noto Sans"/>
              </a:rPr>
              <a:t> obligatorio</a:t>
            </a:r>
            <a:endParaRPr lang="es-ES" sz="4400" b="0" strike="noStrike" spc="-1" dirty="0">
              <a:solidFill>
                <a:srgbClr val="000000"/>
              </a:solidFill>
              <a:latin typeface="Calibri"/>
            </a:endParaRPr>
          </a:p>
        </p:txBody>
      </p:sp>
      <p:sp>
        <p:nvSpPr>
          <p:cNvPr id="93" name="CuadroTexto 1"/>
          <p:cNvSpPr/>
          <p:nvPr/>
        </p:nvSpPr>
        <p:spPr>
          <a:xfrm>
            <a:off x="482760" y="1282680"/>
            <a:ext cx="12473640" cy="578474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spc="-1" dirty="0">
                <a:solidFill>
                  <a:srgbClr val="000000"/>
                </a:solidFill>
                <a:latin typeface="Noto Sans"/>
                <a:ea typeface="Noto Sans"/>
              </a:rPr>
              <a:t>Por su naturaleza, un campo "</a:t>
            </a:r>
            <a:r>
              <a:rPr lang="es-ES" sz="2800" spc="-1" dirty="0" err="1">
                <a:solidFill>
                  <a:srgbClr val="000000"/>
                </a:solidFill>
                <a:latin typeface="Noto Sans"/>
                <a:ea typeface="Noto Sans"/>
              </a:rPr>
              <a:t>select</a:t>
            </a:r>
            <a:r>
              <a:rPr lang="es-ES" sz="2800" spc="-1" dirty="0">
                <a:solidFill>
                  <a:srgbClr val="000000"/>
                </a:solidFill>
                <a:latin typeface="Noto Sans"/>
                <a:ea typeface="Noto Sans"/>
              </a:rPr>
              <a:t>" de tipo lista desplegable siempre tiene al menos una opción seleccionada, la primera de las opciones de la lista:</a:t>
            </a:r>
          </a:p>
          <a:p>
            <a:pPr>
              <a:lnSpc>
                <a:spcPct val="100000"/>
              </a:lnSpc>
              <a:spcBef>
                <a:spcPts val="601"/>
              </a:spcBef>
              <a:spcAft>
                <a:spcPts val="601"/>
              </a:spcAft>
              <a:buNone/>
            </a:pPr>
            <a:r>
              <a:rPr lang="es-ES" sz="2400" spc="-1" dirty="0">
                <a:solidFill>
                  <a:schemeClr val="accent1">
                    <a:lumMod val="75000"/>
                  </a:schemeClr>
                </a:solidFill>
                <a:latin typeface="M+ 1m" panose="020B0409020203020207" pitchFamily="49" charset="-128"/>
                <a:ea typeface="M+ 1m" panose="020B0409020203020207" pitchFamily="49" charset="-128"/>
              </a:rPr>
              <a:t>&lt;</a:t>
            </a:r>
            <a:r>
              <a:rPr lang="es-ES" sz="2400" spc="-1" dirty="0" err="1">
                <a:solidFill>
                  <a:schemeClr val="accent1">
                    <a:lumMod val="75000"/>
                  </a:schemeClr>
                </a:solidFill>
                <a:latin typeface="M+ 1m" panose="020B0409020203020207" pitchFamily="49" charset="-128"/>
                <a:ea typeface="M+ 1m" panose="020B0409020203020207" pitchFamily="49" charset="-128"/>
              </a:rPr>
              <a:t>select</a:t>
            </a:r>
            <a:r>
              <a:rPr lang="es-ES" sz="2400" spc="-1" dirty="0">
                <a:solidFill>
                  <a:schemeClr val="accent1">
                    <a:lumMod val="75000"/>
                  </a:schemeClr>
                </a:solidFill>
                <a:latin typeface="M+ 1m" panose="020B0409020203020207" pitchFamily="49" charset="-128"/>
                <a:ea typeface="M+ 1m" panose="020B0409020203020207" pitchFamily="49" charset="-128"/>
              </a:rPr>
              <a:t> </a:t>
            </a:r>
            <a:r>
              <a:rPr lang="es-ES" sz="2400" spc="-1" dirty="0" err="1">
                <a:solidFill>
                  <a:schemeClr val="accent1">
                    <a:lumMod val="75000"/>
                  </a:schemeClr>
                </a:solidFill>
                <a:latin typeface="M+ 1m" panose="020B0409020203020207" pitchFamily="49" charset="-128"/>
                <a:ea typeface="M+ 1m" panose="020B0409020203020207" pitchFamily="49" charset="-128"/>
              </a:rPr>
              <a:t>name</a:t>
            </a:r>
            <a:r>
              <a:rPr lang="es-ES" sz="2400" spc="-1" dirty="0">
                <a:solidFill>
                  <a:schemeClr val="accent1">
                    <a:lumMod val="75000"/>
                  </a:schemeClr>
                </a:solidFill>
                <a:latin typeface="M+ 1m" panose="020B0409020203020207" pitchFamily="49" charset="-128"/>
                <a:ea typeface="M+ 1m" panose="020B0409020203020207" pitchFamily="49" charset="-128"/>
              </a:rPr>
              <a:t>="residencia" </a:t>
            </a:r>
            <a:r>
              <a:rPr lang="es-ES" sz="2400" spc="-1" dirty="0" err="1">
                <a:solidFill>
                  <a:schemeClr val="accent1">
                    <a:lumMod val="75000"/>
                  </a:schemeClr>
                </a:solidFill>
                <a:highlight>
                  <a:srgbClr val="00FFFF"/>
                </a:highlight>
                <a:latin typeface="M+ 1m" panose="020B0409020203020207" pitchFamily="49" charset="-128"/>
                <a:ea typeface="M+ 1m" panose="020B0409020203020207" pitchFamily="49" charset="-128"/>
              </a:rPr>
              <a:t>required</a:t>
            </a:r>
            <a:r>
              <a:rPr lang="es-ES" sz="2400" spc="-1" dirty="0">
                <a:solidFill>
                  <a:schemeClr val="accent1">
                    <a:lumMod val="75000"/>
                  </a:schemeClr>
                </a:solidFill>
                <a:latin typeface="M+ 1m" panose="020B0409020203020207" pitchFamily="49" charset="-128"/>
                <a:ea typeface="M+ 1m" panose="020B0409020203020207" pitchFamily="49" charset="-128"/>
              </a:rPr>
              <a:t>&gt;</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   &lt;</a:t>
            </a:r>
            <a:r>
              <a:rPr lang="es-ES" sz="2400" spc="-1" dirty="0" err="1">
                <a:solidFill>
                  <a:schemeClr val="accent1">
                    <a:lumMod val="75000"/>
                  </a:schemeClr>
                </a:solidFill>
                <a:latin typeface="M+ 1m" panose="020B0409020203020207" pitchFamily="49" charset="-128"/>
                <a:ea typeface="M+ 1m" panose="020B0409020203020207" pitchFamily="49" charset="-128"/>
              </a:rPr>
              <a:t>option</a:t>
            </a:r>
            <a:r>
              <a:rPr lang="es-ES" sz="2400" spc="-1" dirty="0">
                <a:solidFill>
                  <a:schemeClr val="accent1">
                    <a:lumMod val="75000"/>
                  </a:schemeClr>
                </a:solidFill>
                <a:latin typeface="M+ 1m" panose="020B0409020203020207" pitchFamily="49" charset="-128"/>
                <a:ea typeface="M+ 1m" panose="020B0409020203020207" pitchFamily="49" charset="-128"/>
              </a:rPr>
              <a:t> </a:t>
            </a:r>
            <a:r>
              <a:rPr lang="es-ES" sz="2400" spc="-1" dirty="0" err="1">
                <a:solidFill>
                  <a:schemeClr val="accent1">
                    <a:lumMod val="75000"/>
                  </a:schemeClr>
                </a:solidFill>
                <a:latin typeface="M+ 1m" panose="020B0409020203020207" pitchFamily="49" charset="-128"/>
                <a:ea typeface="M+ 1m" panose="020B0409020203020207" pitchFamily="49" charset="-128"/>
              </a:rPr>
              <a:t>value</a:t>
            </a:r>
            <a:r>
              <a:rPr lang="es-ES" sz="2400" spc="-1" dirty="0">
                <a:solidFill>
                  <a:schemeClr val="accent1">
                    <a:lumMod val="75000"/>
                  </a:schemeClr>
                </a:solidFill>
                <a:latin typeface="M+ 1m" panose="020B0409020203020207" pitchFamily="49" charset="-128"/>
                <a:ea typeface="M+ 1m" panose="020B0409020203020207" pitchFamily="49" charset="-128"/>
              </a:rPr>
              <a:t>="E"&gt;España&lt;/</a:t>
            </a:r>
            <a:r>
              <a:rPr lang="es-ES" sz="2400" spc="-1" dirty="0" err="1">
                <a:solidFill>
                  <a:schemeClr val="accent1">
                    <a:lumMod val="75000"/>
                  </a:schemeClr>
                </a:solidFill>
                <a:latin typeface="M+ 1m" panose="020B0409020203020207" pitchFamily="49" charset="-128"/>
                <a:ea typeface="M+ 1m" panose="020B0409020203020207" pitchFamily="49" charset="-128"/>
              </a:rPr>
              <a:t>option</a:t>
            </a:r>
            <a:r>
              <a:rPr lang="es-ES" sz="2400" spc="-1" dirty="0">
                <a:solidFill>
                  <a:schemeClr val="accent1">
                    <a:lumMod val="75000"/>
                  </a:schemeClr>
                </a:solidFill>
                <a:latin typeface="M+ 1m" panose="020B0409020203020207" pitchFamily="49" charset="-128"/>
                <a:ea typeface="M+ 1m" panose="020B0409020203020207" pitchFamily="49" charset="-128"/>
              </a:rPr>
              <a:t>&gt;</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   &lt;</a:t>
            </a:r>
            <a:r>
              <a:rPr lang="es-ES" sz="2400" spc="-1" dirty="0" err="1">
                <a:solidFill>
                  <a:schemeClr val="accent1">
                    <a:lumMod val="75000"/>
                  </a:schemeClr>
                </a:solidFill>
                <a:latin typeface="M+ 1m" panose="020B0409020203020207" pitchFamily="49" charset="-128"/>
                <a:ea typeface="M+ 1m" panose="020B0409020203020207" pitchFamily="49" charset="-128"/>
              </a:rPr>
              <a:t>option</a:t>
            </a:r>
            <a:r>
              <a:rPr lang="es-ES" sz="2400" spc="-1" dirty="0">
                <a:solidFill>
                  <a:schemeClr val="accent1">
                    <a:lumMod val="75000"/>
                  </a:schemeClr>
                </a:solidFill>
                <a:latin typeface="M+ 1m" panose="020B0409020203020207" pitchFamily="49" charset="-128"/>
                <a:ea typeface="M+ 1m" panose="020B0409020203020207" pitchFamily="49" charset="-128"/>
              </a:rPr>
              <a:t> </a:t>
            </a:r>
            <a:r>
              <a:rPr lang="es-ES" sz="2400" spc="-1" dirty="0" err="1">
                <a:solidFill>
                  <a:schemeClr val="accent1">
                    <a:lumMod val="75000"/>
                  </a:schemeClr>
                </a:solidFill>
                <a:latin typeface="M+ 1m" panose="020B0409020203020207" pitchFamily="49" charset="-128"/>
                <a:ea typeface="M+ 1m" panose="020B0409020203020207" pitchFamily="49" charset="-128"/>
              </a:rPr>
              <a:t>value</a:t>
            </a:r>
            <a:r>
              <a:rPr lang="es-ES" sz="2400" spc="-1" dirty="0">
                <a:solidFill>
                  <a:schemeClr val="accent1">
                    <a:lumMod val="75000"/>
                  </a:schemeClr>
                </a:solidFill>
                <a:latin typeface="M+ 1m" panose="020B0409020203020207" pitchFamily="49" charset="-128"/>
                <a:ea typeface="M+ 1m" panose="020B0409020203020207" pitchFamily="49" charset="-128"/>
              </a:rPr>
              <a:t>="F"&gt;Francia&lt;/</a:t>
            </a:r>
            <a:r>
              <a:rPr lang="es-ES" sz="2400" spc="-1" dirty="0" err="1">
                <a:solidFill>
                  <a:schemeClr val="accent1">
                    <a:lumMod val="75000"/>
                  </a:schemeClr>
                </a:solidFill>
                <a:latin typeface="M+ 1m" panose="020B0409020203020207" pitchFamily="49" charset="-128"/>
                <a:ea typeface="M+ 1m" panose="020B0409020203020207" pitchFamily="49" charset="-128"/>
              </a:rPr>
              <a:t>option</a:t>
            </a:r>
            <a:r>
              <a:rPr lang="es-ES" sz="2400" spc="-1" dirty="0">
                <a:solidFill>
                  <a:schemeClr val="accent1">
                    <a:lumMod val="75000"/>
                  </a:schemeClr>
                </a:solidFill>
                <a:latin typeface="M+ 1m" panose="020B0409020203020207" pitchFamily="49" charset="-128"/>
                <a:ea typeface="M+ 1m" panose="020B0409020203020207" pitchFamily="49" charset="-128"/>
              </a:rPr>
              <a:t>&gt;</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   &lt;</a:t>
            </a:r>
            <a:r>
              <a:rPr lang="es-ES" sz="2400" spc="-1" dirty="0" err="1">
                <a:solidFill>
                  <a:schemeClr val="accent1">
                    <a:lumMod val="75000"/>
                  </a:schemeClr>
                </a:solidFill>
                <a:latin typeface="M+ 1m" panose="020B0409020203020207" pitchFamily="49" charset="-128"/>
                <a:ea typeface="M+ 1m" panose="020B0409020203020207" pitchFamily="49" charset="-128"/>
              </a:rPr>
              <a:t>option</a:t>
            </a:r>
            <a:r>
              <a:rPr lang="es-ES" sz="2400" spc="-1" dirty="0">
                <a:solidFill>
                  <a:schemeClr val="accent1">
                    <a:lumMod val="75000"/>
                  </a:schemeClr>
                </a:solidFill>
                <a:latin typeface="M+ 1m" panose="020B0409020203020207" pitchFamily="49" charset="-128"/>
                <a:ea typeface="M+ 1m" panose="020B0409020203020207" pitchFamily="49" charset="-128"/>
              </a:rPr>
              <a:t> </a:t>
            </a:r>
            <a:r>
              <a:rPr lang="es-ES" sz="2400" spc="-1" dirty="0" err="1">
                <a:solidFill>
                  <a:schemeClr val="accent1">
                    <a:lumMod val="75000"/>
                  </a:schemeClr>
                </a:solidFill>
                <a:latin typeface="M+ 1m" panose="020B0409020203020207" pitchFamily="49" charset="-128"/>
                <a:ea typeface="M+ 1m" panose="020B0409020203020207" pitchFamily="49" charset="-128"/>
              </a:rPr>
              <a:t>value</a:t>
            </a:r>
            <a:r>
              <a:rPr lang="es-ES" sz="2400" spc="-1" dirty="0">
                <a:solidFill>
                  <a:schemeClr val="accent1">
                    <a:lumMod val="75000"/>
                  </a:schemeClr>
                </a:solidFill>
                <a:latin typeface="M+ 1m" panose="020B0409020203020207" pitchFamily="49" charset="-128"/>
                <a:ea typeface="M+ 1m" panose="020B0409020203020207" pitchFamily="49" charset="-128"/>
              </a:rPr>
              <a:t>="A"&gt;Alemania&lt;/</a:t>
            </a:r>
            <a:r>
              <a:rPr lang="es-ES" sz="2400" spc="-1" dirty="0" err="1">
                <a:solidFill>
                  <a:schemeClr val="accent1">
                    <a:lumMod val="75000"/>
                  </a:schemeClr>
                </a:solidFill>
                <a:latin typeface="M+ 1m" panose="020B0409020203020207" pitchFamily="49" charset="-128"/>
                <a:ea typeface="M+ 1m" panose="020B0409020203020207" pitchFamily="49" charset="-128"/>
              </a:rPr>
              <a:t>option</a:t>
            </a:r>
            <a:r>
              <a:rPr lang="es-ES" sz="2400" spc="-1" dirty="0">
                <a:solidFill>
                  <a:schemeClr val="accent1">
                    <a:lumMod val="75000"/>
                  </a:schemeClr>
                </a:solidFill>
                <a:latin typeface="M+ 1m" panose="020B0409020203020207" pitchFamily="49" charset="-128"/>
                <a:ea typeface="M+ 1m" panose="020B0409020203020207" pitchFamily="49" charset="-128"/>
              </a:rPr>
              <a:t>&gt;</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   &lt;</a:t>
            </a:r>
            <a:r>
              <a:rPr lang="es-ES" sz="2400" spc="-1" dirty="0" err="1">
                <a:solidFill>
                  <a:schemeClr val="accent1">
                    <a:lumMod val="75000"/>
                  </a:schemeClr>
                </a:solidFill>
                <a:latin typeface="M+ 1m" panose="020B0409020203020207" pitchFamily="49" charset="-128"/>
                <a:ea typeface="M+ 1m" panose="020B0409020203020207" pitchFamily="49" charset="-128"/>
              </a:rPr>
              <a:t>option</a:t>
            </a:r>
            <a:r>
              <a:rPr lang="es-ES" sz="2400" spc="-1" dirty="0">
                <a:solidFill>
                  <a:schemeClr val="accent1">
                    <a:lumMod val="75000"/>
                  </a:schemeClr>
                </a:solidFill>
                <a:latin typeface="M+ 1m" panose="020B0409020203020207" pitchFamily="49" charset="-128"/>
                <a:ea typeface="M+ 1m" panose="020B0409020203020207" pitchFamily="49" charset="-128"/>
              </a:rPr>
              <a:t> </a:t>
            </a:r>
            <a:r>
              <a:rPr lang="es-ES" sz="2400" spc="-1" dirty="0" err="1">
                <a:solidFill>
                  <a:schemeClr val="accent1">
                    <a:lumMod val="75000"/>
                  </a:schemeClr>
                </a:solidFill>
                <a:latin typeface="M+ 1m" panose="020B0409020203020207" pitchFamily="49" charset="-128"/>
                <a:ea typeface="M+ 1m" panose="020B0409020203020207" pitchFamily="49" charset="-128"/>
              </a:rPr>
              <a:t>value</a:t>
            </a:r>
            <a:r>
              <a:rPr lang="es-ES" sz="2400" spc="-1" dirty="0">
                <a:solidFill>
                  <a:schemeClr val="accent1">
                    <a:lumMod val="75000"/>
                  </a:schemeClr>
                </a:solidFill>
                <a:latin typeface="M+ 1m" panose="020B0409020203020207" pitchFamily="49" charset="-128"/>
                <a:ea typeface="M+ 1m" panose="020B0409020203020207" pitchFamily="49" charset="-128"/>
              </a:rPr>
              <a:t>="P"&gt;Portugal&lt;/</a:t>
            </a:r>
            <a:r>
              <a:rPr lang="es-ES" sz="2400" spc="-1" dirty="0" err="1">
                <a:solidFill>
                  <a:schemeClr val="accent1">
                    <a:lumMod val="75000"/>
                  </a:schemeClr>
                </a:solidFill>
                <a:latin typeface="M+ 1m" panose="020B0409020203020207" pitchFamily="49" charset="-128"/>
                <a:ea typeface="M+ 1m" panose="020B0409020203020207" pitchFamily="49" charset="-128"/>
              </a:rPr>
              <a:t>option</a:t>
            </a:r>
            <a:r>
              <a:rPr lang="es-ES" sz="2400" spc="-1" dirty="0">
                <a:solidFill>
                  <a:schemeClr val="accent1">
                    <a:lumMod val="75000"/>
                  </a:schemeClr>
                </a:solidFill>
                <a:latin typeface="M+ 1m" panose="020B0409020203020207" pitchFamily="49" charset="-128"/>
                <a:ea typeface="M+ 1m" panose="020B0409020203020207" pitchFamily="49" charset="-128"/>
              </a:rPr>
              <a:t>&gt;</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&lt;/</a:t>
            </a:r>
            <a:r>
              <a:rPr lang="es-ES" sz="2400" spc="-1" dirty="0" err="1">
                <a:solidFill>
                  <a:schemeClr val="accent1">
                    <a:lumMod val="75000"/>
                  </a:schemeClr>
                </a:solidFill>
                <a:latin typeface="M+ 1m" panose="020B0409020203020207" pitchFamily="49" charset="-128"/>
                <a:ea typeface="M+ 1m" panose="020B0409020203020207" pitchFamily="49" charset="-128"/>
              </a:rPr>
              <a:t>select</a:t>
            </a:r>
            <a:r>
              <a:rPr lang="es-ES" sz="2400" spc="-1" dirty="0">
                <a:solidFill>
                  <a:schemeClr val="accent1">
                    <a:lumMod val="75000"/>
                  </a:schemeClr>
                </a:solidFill>
                <a:latin typeface="M+ 1m" panose="020B0409020203020207" pitchFamily="49" charset="-128"/>
                <a:ea typeface="M+ 1m" panose="020B0409020203020207" pitchFamily="49" charset="-128"/>
              </a:rPr>
              <a:t>&gt;</a:t>
            </a:r>
          </a:p>
          <a:p>
            <a:pPr>
              <a:lnSpc>
                <a:spcPct val="100000"/>
              </a:lnSpc>
              <a:spcBef>
                <a:spcPts val="601"/>
              </a:spcBef>
              <a:spcAft>
                <a:spcPts val="601"/>
              </a:spcAft>
              <a:buNone/>
            </a:pPr>
            <a:r>
              <a:rPr kumimoji="0" lang="es-ES" sz="2800" b="0" i="0" u="none" strike="noStrike" kern="1200" cap="none" spc="-1" normalizeH="0" baseline="0" noProof="0" dirty="0">
                <a:ln>
                  <a:noFill/>
                </a:ln>
                <a:solidFill>
                  <a:srgbClr val="000000"/>
                </a:solidFill>
                <a:effectLst/>
                <a:uLnTx/>
                <a:uFillTx/>
                <a:latin typeface="Noto Sans"/>
                <a:ea typeface="Noto Sans"/>
              </a:rPr>
              <a:t>En este caso, el atributo </a:t>
            </a:r>
            <a:r>
              <a:rPr kumimoji="0" lang="es-ES" sz="2800" b="0" i="0" u="none" strike="noStrike" kern="1200" cap="none" spc="-1" normalizeH="0" baseline="0" noProof="0" dirty="0" err="1">
                <a:ln>
                  <a:noFill/>
                </a:ln>
                <a:solidFill>
                  <a:srgbClr val="000000"/>
                </a:solidFill>
                <a:effectLst/>
                <a:uLnTx/>
                <a:uFillTx/>
                <a:latin typeface="Noto Sans"/>
                <a:ea typeface="Noto Sans"/>
              </a:rPr>
              <a:t>required</a:t>
            </a:r>
            <a:r>
              <a:rPr kumimoji="0" lang="es-ES" sz="2800" b="0" i="0" u="none" strike="noStrike" kern="1200" cap="none" spc="-1" normalizeH="0" baseline="0" noProof="0" dirty="0">
                <a:ln>
                  <a:noFill/>
                </a:ln>
                <a:solidFill>
                  <a:srgbClr val="000000"/>
                </a:solidFill>
                <a:effectLst/>
                <a:uLnTx/>
                <a:uFillTx/>
                <a:latin typeface="Noto Sans"/>
                <a:ea typeface="Noto Sans"/>
              </a:rPr>
              <a:t> no hace nada, porque siempre hay una opción seleccionada.</a:t>
            </a:r>
          </a:p>
          <a:p>
            <a:pPr>
              <a:lnSpc>
                <a:spcPct val="100000"/>
              </a:lnSpc>
              <a:spcBef>
                <a:spcPts val="601"/>
              </a:spcBef>
              <a:spcAft>
                <a:spcPts val="601"/>
              </a:spcAft>
              <a:buNone/>
            </a:pPr>
            <a:r>
              <a:rPr lang="es-ES" sz="2800" spc="-1" dirty="0">
                <a:solidFill>
                  <a:srgbClr val="000000"/>
                </a:solidFill>
                <a:latin typeface="Noto Sans"/>
                <a:ea typeface="Noto Sans"/>
              </a:rPr>
              <a:t>Para poder hacer validación de campo obligatorio en un </a:t>
            </a:r>
            <a:r>
              <a:rPr lang="es-ES" sz="2800" spc="-1" dirty="0" err="1">
                <a:solidFill>
                  <a:srgbClr val="000000"/>
                </a:solidFill>
                <a:latin typeface="Noto Sans"/>
                <a:ea typeface="Noto Sans"/>
              </a:rPr>
              <a:t>select</a:t>
            </a:r>
            <a:r>
              <a:rPr lang="es-ES" sz="2800" spc="-1" dirty="0">
                <a:solidFill>
                  <a:srgbClr val="000000"/>
                </a:solidFill>
                <a:latin typeface="Noto Sans"/>
                <a:ea typeface="Noto Sans"/>
              </a:rPr>
              <a:t>, tenemos que hacer algunos ajustes.</a:t>
            </a:r>
            <a:endParaRPr lang="es-ES" sz="2400" spc="-1" dirty="0">
              <a:solidFill>
                <a:schemeClr val="accent1">
                  <a:lumMod val="75000"/>
                </a:schemeClr>
              </a:solidFill>
              <a:latin typeface="M+ 1m" panose="020B0409020203020207" pitchFamily="49" charset="-128"/>
              <a:ea typeface="M+ 1m" panose="020B0409020203020207" pitchFamily="49" charset="-128"/>
            </a:endParaRPr>
          </a:p>
        </p:txBody>
      </p:sp>
      <p:pic>
        <p:nvPicPr>
          <p:cNvPr id="4" name="Imagen 3">
            <a:extLst>
              <a:ext uri="{FF2B5EF4-FFF2-40B4-BE49-F238E27FC236}">
                <a16:creationId xmlns:a16="http://schemas.microsoft.com/office/drawing/2014/main" id="{5E70777E-1E05-4ED6-FB47-B7B5E945FFDA}"/>
              </a:ext>
            </a:extLst>
          </p:cNvPr>
          <p:cNvPicPr>
            <a:picLocks noChangeAspect="1"/>
          </p:cNvPicPr>
          <p:nvPr/>
        </p:nvPicPr>
        <p:blipFill>
          <a:blip r:embed="rId3"/>
          <a:stretch>
            <a:fillRect/>
          </a:stretch>
        </p:blipFill>
        <p:spPr>
          <a:xfrm>
            <a:off x="7260755" y="3172886"/>
            <a:ext cx="4774998" cy="1059116"/>
          </a:xfrm>
          <a:prstGeom prst="rect">
            <a:avLst/>
          </a:prstGeom>
        </p:spPr>
      </p:pic>
    </p:spTree>
    <p:extLst>
      <p:ext uri="{BB962C8B-B14F-4D97-AF65-F5344CB8AC3E}">
        <p14:creationId xmlns:p14="http://schemas.microsoft.com/office/powerpoint/2010/main" val="3876870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Validación – </a:t>
            </a:r>
            <a:r>
              <a:rPr lang="es-ES" sz="4400" b="1" strike="noStrike" spc="-1" dirty="0" err="1">
                <a:solidFill>
                  <a:srgbClr val="000000"/>
                </a:solidFill>
                <a:latin typeface="Noto Sans"/>
                <a:ea typeface="Noto Sans"/>
              </a:rPr>
              <a:t>Select</a:t>
            </a:r>
            <a:r>
              <a:rPr lang="es-ES" sz="4400" b="1" strike="noStrike" spc="-1" dirty="0">
                <a:solidFill>
                  <a:srgbClr val="000000"/>
                </a:solidFill>
                <a:latin typeface="Noto Sans"/>
                <a:ea typeface="Noto Sans"/>
              </a:rPr>
              <a:t> obligatorio</a:t>
            </a:r>
            <a:endParaRPr lang="es-ES" sz="4400" b="0" strike="noStrike" spc="-1" dirty="0">
              <a:solidFill>
                <a:srgbClr val="000000"/>
              </a:solidFill>
              <a:latin typeface="Calibri"/>
            </a:endParaRPr>
          </a:p>
        </p:txBody>
      </p:sp>
      <p:sp>
        <p:nvSpPr>
          <p:cNvPr id="93" name="CuadroTexto 1"/>
          <p:cNvSpPr/>
          <p:nvPr/>
        </p:nvSpPr>
        <p:spPr>
          <a:xfrm>
            <a:off x="482760" y="1282680"/>
            <a:ext cx="12473640" cy="58770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spc="-1" dirty="0">
                <a:solidFill>
                  <a:srgbClr val="000000"/>
                </a:solidFill>
                <a:latin typeface="Noto Sans"/>
                <a:ea typeface="Noto Sans"/>
              </a:rPr>
              <a:t>Para que el navegador interprete que no hay opción seleccionada, tenemos que añadir una opción vacía (con </a:t>
            </a:r>
            <a:r>
              <a:rPr lang="es-ES" sz="2800" spc="-1" dirty="0" err="1">
                <a:solidFill>
                  <a:srgbClr val="000000"/>
                </a:solidFill>
                <a:latin typeface="Noto Sans"/>
                <a:ea typeface="Noto Sans"/>
              </a:rPr>
              <a:t>value</a:t>
            </a:r>
            <a:r>
              <a:rPr lang="es-ES" sz="2800" spc="-1" dirty="0">
                <a:solidFill>
                  <a:srgbClr val="000000"/>
                </a:solidFill>
                <a:latin typeface="Noto Sans"/>
                <a:ea typeface="Noto Sans"/>
              </a:rPr>
              <a:t>=""), la primera de todas:</a:t>
            </a:r>
          </a:p>
          <a:p>
            <a:pPr>
              <a:lnSpc>
                <a:spcPct val="100000"/>
              </a:lnSpc>
              <a:spcBef>
                <a:spcPts val="601"/>
              </a:spcBef>
              <a:spcAft>
                <a:spcPts val="601"/>
              </a:spcAft>
              <a:buNone/>
            </a:pPr>
            <a:r>
              <a:rPr lang="es-ES" sz="2400" spc="-1" dirty="0">
                <a:solidFill>
                  <a:schemeClr val="accent1">
                    <a:lumMod val="75000"/>
                  </a:schemeClr>
                </a:solidFill>
                <a:latin typeface="M+ 1m" panose="020B0409020203020207" pitchFamily="49" charset="-128"/>
                <a:ea typeface="M+ 1m" panose="020B0409020203020207" pitchFamily="49" charset="-128"/>
              </a:rPr>
              <a:t>&lt;</a:t>
            </a:r>
            <a:r>
              <a:rPr lang="es-ES" sz="2400" spc="-1" dirty="0" err="1">
                <a:solidFill>
                  <a:schemeClr val="accent1">
                    <a:lumMod val="75000"/>
                  </a:schemeClr>
                </a:solidFill>
                <a:latin typeface="M+ 1m" panose="020B0409020203020207" pitchFamily="49" charset="-128"/>
                <a:ea typeface="M+ 1m" panose="020B0409020203020207" pitchFamily="49" charset="-128"/>
              </a:rPr>
              <a:t>select</a:t>
            </a:r>
            <a:r>
              <a:rPr lang="es-ES" sz="2400" spc="-1" dirty="0">
                <a:solidFill>
                  <a:schemeClr val="accent1">
                    <a:lumMod val="75000"/>
                  </a:schemeClr>
                </a:solidFill>
                <a:latin typeface="M+ 1m" panose="020B0409020203020207" pitchFamily="49" charset="-128"/>
                <a:ea typeface="M+ 1m" panose="020B0409020203020207" pitchFamily="49" charset="-128"/>
              </a:rPr>
              <a:t> </a:t>
            </a:r>
            <a:r>
              <a:rPr lang="es-ES" sz="2400" spc="-1" dirty="0" err="1">
                <a:solidFill>
                  <a:schemeClr val="accent1">
                    <a:lumMod val="75000"/>
                  </a:schemeClr>
                </a:solidFill>
                <a:latin typeface="M+ 1m" panose="020B0409020203020207" pitchFamily="49" charset="-128"/>
                <a:ea typeface="M+ 1m" panose="020B0409020203020207" pitchFamily="49" charset="-128"/>
              </a:rPr>
              <a:t>name</a:t>
            </a:r>
            <a:r>
              <a:rPr lang="es-ES" sz="2400" spc="-1" dirty="0">
                <a:solidFill>
                  <a:schemeClr val="accent1">
                    <a:lumMod val="75000"/>
                  </a:schemeClr>
                </a:solidFill>
                <a:latin typeface="M+ 1m" panose="020B0409020203020207" pitchFamily="49" charset="-128"/>
                <a:ea typeface="M+ 1m" panose="020B0409020203020207" pitchFamily="49" charset="-128"/>
              </a:rPr>
              <a:t>="residencia" </a:t>
            </a:r>
            <a:r>
              <a:rPr lang="es-ES" sz="2400" spc="-1" dirty="0" err="1">
                <a:solidFill>
                  <a:schemeClr val="accent1">
                    <a:lumMod val="75000"/>
                  </a:schemeClr>
                </a:solidFill>
                <a:highlight>
                  <a:srgbClr val="00FFFF"/>
                </a:highlight>
                <a:latin typeface="M+ 1m" panose="020B0409020203020207" pitchFamily="49" charset="-128"/>
                <a:ea typeface="M+ 1m" panose="020B0409020203020207" pitchFamily="49" charset="-128"/>
              </a:rPr>
              <a:t>required</a:t>
            </a:r>
            <a:r>
              <a:rPr lang="es-ES" sz="2400" spc="-1" dirty="0">
                <a:solidFill>
                  <a:schemeClr val="accent1">
                    <a:lumMod val="75000"/>
                  </a:schemeClr>
                </a:solidFill>
                <a:latin typeface="M+ 1m" panose="020B0409020203020207" pitchFamily="49" charset="-128"/>
                <a:ea typeface="M+ 1m" panose="020B0409020203020207" pitchFamily="49" charset="-128"/>
              </a:rPr>
              <a:t>&gt;</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   &lt;</a:t>
            </a:r>
            <a:r>
              <a:rPr lang="es-ES" sz="2400" spc="-1" dirty="0" err="1">
                <a:solidFill>
                  <a:schemeClr val="accent1">
                    <a:lumMod val="75000"/>
                  </a:schemeClr>
                </a:solidFill>
                <a:latin typeface="M+ 1m" panose="020B0409020203020207" pitchFamily="49" charset="-128"/>
                <a:ea typeface="M+ 1m" panose="020B0409020203020207" pitchFamily="49" charset="-128"/>
              </a:rPr>
              <a:t>option</a:t>
            </a:r>
            <a:r>
              <a:rPr lang="es-ES" sz="2400" spc="-1" dirty="0">
                <a:solidFill>
                  <a:schemeClr val="accent1">
                    <a:lumMod val="75000"/>
                  </a:schemeClr>
                </a:solidFill>
                <a:latin typeface="M+ 1m" panose="020B0409020203020207" pitchFamily="49" charset="-128"/>
                <a:ea typeface="M+ 1m" panose="020B0409020203020207" pitchFamily="49" charset="-128"/>
              </a:rPr>
              <a:t> </a:t>
            </a:r>
            <a:r>
              <a:rPr lang="es-ES" sz="2400" spc="-1" dirty="0" err="1">
                <a:solidFill>
                  <a:schemeClr val="accent1">
                    <a:lumMod val="75000"/>
                  </a:schemeClr>
                </a:solidFill>
                <a:highlight>
                  <a:srgbClr val="00FF00"/>
                </a:highlight>
                <a:latin typeface="M+ 1m" panose="020B0409020203020207" pitchFamily="49" charset="-128"/>
                <a:ea typeface="M+ 1m" panose="020B0409020203020207" pitchFamily="49" charset="-128"/>
              </a:rPr>
              <a:t>value</a:t>
            </a:r>
            <a:r>
              <a:rPr lang="es-ES" sz="2400" spc="-1" dirty="0">
                <a:solidFill>
                  <a:schemeClr val="accent1">
                    <a:lumMod val="75000"/>
                  </a:schemeClr>
                </a:solidFill>
                <a:highlight>
                  <a:srgbClr val="00FF00"/>
                </a:highlight>
                <a:latin typeface="M+ 1m" panose="020B0409020203020207" pitchFamily="49" charset="-128"/>
                <a:ea typeface="M+ 1m" panose="020B0409020203020207" pitchFamily="49" charset="-128"/>
              </a:rPr>
              <a:t>=""</a:t>
            </a:r>
            <a:r>
              <a:rPr lang="es-ES" sz="2400" spc="-1" dirty="0">
                <a:solidFill>
                  <a:schemeClr val="accent1">
                    <a:lumMod val="75000"/>
                  </a:schemeClr>
                </a:solidFill>
                <a:latin typeface="M+ 1m" panose="020B0409020203020207" pitchFamily="49" charset="-128"/>
                <a:ea typeface="M+ 1m" panose="020B0409020203020207" pitchFamily="49" charset="-128"/>
              </a:rPr>
              <a:t>&gt;</a:t>
            </a:r>
            <a:r>
              <a:rPr lang="es-ES" sz="2400" spc="-1" dirty="0">
                <a:solidFill>
                  <a:schemeClr val="accent1">
                    <a:lumMod val="75000"/>
                  </a:schemeClr>
                </a:solidFill>
                <a:highlight>
                  <a:srgbClr val="FFFF00"/>
                </a:highlight>
                <a:latin typeface="M+ 1m" panose="020B0409020203020207" pitchFamily="49" charset="-128"/>
                <a:ea typeface="M+ 1m" panose="020B0409020203020207" pitchFamily="49" charset="-128"/>
              </a:rPr>
              <a:t>Seleccione...</a:t>
            </a:r>
            <a:r>
              <a:rPr lang="es-ES" sz="2400" spc="-1" dirty="0">
                <a:solidFill>
                  <a:schemeClr val="accent1">
                    <a:lumMod val="75000"/>
                  </a:schemeClr>
                </a:solidFill>
                <a:latin typeface="M+ 1m" panose="020B0409020203020207" pitchFamily="49" charset="-128"/>
                <a:ea typeface="M+ 1m" panose="020B0409020203020207" pitchFamily="49" charset="-128"/>
              </a:rPr>
              <a:t>&lt;/</a:t>
            </a:r>
            <a:r>
              <a:rPr lang="es-ES" sz="2400" spc="-1" dirty="0" err="1">
                <a:solidFill>
                  <a:schemeClr val="accent1">
                    <a:lumMod val="75000"/>
                  </a:schemeClr>
                </a:solidFill>
                <a:latin typeface="M+ 1m" panose="020B0409020203020207" pitchFamily="49" charset="-128"/>
                <a:ea typeface="M+ 1m" panose="020B0409020203020207" pitchFamily="49" charset="-128"/>
              </a:rPr>
              <a:t>option</a:t>
            </a:r>
            <a:r>
              <a:rPr lang="es-ES" sz="2400" spc="-1" dirty="0">
                <a:solidFill>
                  <a:schemeClr val="accent1">
                    <a:lumMod val="75000"/>
                  </a:schemeClr>
                </a:solidFill>
                <a:latin typeface="M+ 1m" panose="020B0409020203020207" pitchFamily="49" charset="-128"/>
                <a:ea typeface="M+ 1m" panose="020B0409020203020207" pitchFamily="49" charset="-128"/>
              </a:rPr>
              <a:t>&gt;</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   &lt;</a:t>
            </a:r>
            <a:r>
              <a:rPr lang="es-ES" sz="2400" spc="-1" dirty="0" err="1">
                <a:solidFill>
                  <a:schemeClr val="accent1">
                    <a:lumMod val="75000"/>
                  </a:schemeClr>
                </a:solidFill>
                <a:latin typeface="M+ 1m" panose="020B0409020203020207" pitchFamily="49" charset="-128"/>
                <a:ea typeface="M+ 1m" panose="020B0409020203020207" pitchFamily="49" charset="-128"/>
              </a:rPr>
              <a:t>option</a:t>
            </a:r>
            <a:r>
              <a:rPr lang="es-ES" sz="2400" spc="-1" dirty="0">
                <a:solidFill>
                  <a:schemeClr val="accent1">
                    <a:lumMod val="75000"/>
                  </a:schemeClr>
                </a:solidFill>
                <a:latin typeface="M+ 1m" panose="020B0409020203020207" pitchFamily="49" charset="-128"/>
                <a:ea typeface="M+ 1m" panose="020B0409020203020207" pitchFamily="49" charset="-128"/>
              </a:rPr>
              <a:t> </a:t>
            </a:r>
            <a:r>
              <a:rPr lang="es-ES" sz="2400" spc="-1" dirty="0" err="1">
                <a:solidFill>
                  <a:schemeClr val="accent1">
                    <a:lumMod val="75000"/>
                  </a:schemeClr>
                </a:solidFill>
                <a:latin typeface="M+ 1m" panose="020B0409020203020207" pitchFamily="49" charset="-128"/>
                <a:ea typeface="M+ 1m" panose="020B0409020203020207" pitchFamily="49" charset="-128"/>
              </a:rPr>
              <a:t>value</a:t>
            </a:r>
            <a:r>
              <a:rPr lang="es-ES" sz="2400" spc="-1" dirty="0">
                <a:solidFill>
                  <a:schemeClr val="accent1">
                    <a:lumMod val="75000"/>
                  </a:schemeClr>
                </a:solidFill>
                <a:latin typeface="M+ 1m" panose="020B0409020203020207" pitchFamily="49" charset="-128"/>
                <a:ea typeface="M+ 1m" panose="020B0409020203020207" pitchFamily="49" charset="-128"/>
              </a:rPr>
              <a:t>="E"&gt;España&lt;/</a:t>
            </a:r>
            <a:r>
              <a:rPr lang="es-ES" sz="2400" spc="-1" dirty="0" err="1">
                <a:solidFill>
                  <a:schemeClr val="accent1">
                    <a:lumMod val="75000"/>
                  </a:schemeClr>
                </a:solidFill>
                <a:latin typeface="M+ 1m" panose="020B0409020203020207" pitchFamily="49" charset="-128"/>
                <a:ea typeface="M+ 1m" panose="020B0409020203020207" pitchFamily="49" charset="-128"/>
              </a:rPr>
              <a:t>option</a:t>
            </a:r>
            <a:r>
              <a:rPr lang="es-ES" sz="2400" spc="-1" dirty="0">
                <a:solidFill>
                  <a:schemeClr val="accent1">
                    <a:lumMod val="75000"/>
                  </a:schemeClr>
                </a:solidFill>
                <a:latin typeface="M+ 1m" panose="020B0409020203020207" pitchFamily="49" charset="-128"/>
                <a:ea typeface="M+ 1m" panose="020B0409020203020207" pitchFamily="49" charset="-128"/>
              </a:rPr>
              <a:t>&gt;</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   &lt;</a:t>
            </a:r>
            <a:r>
              <a:rPr lang="es-ES" sz="2400" spc="-1" dirty="0" err="1">
                <a:solidFill>
                  <a:schemeClr val="accent1">
                    <a:lumMod val="75000"/>
                  </a:schemeClr>
                </a:solidFill>
                <a:latin typeface="M+ 1m" panose="020B0409020203020207" pitchFamily="49" charset="-128"/>
                <a:ea typeface="M+ 1m" panose="020B0409020203020207" pitchFamily="49" charset="-128"/>
              </a:rPr>
              <a:t>option</a:t>
            </a:r>
            <a:r>
              <a:rPr lang="es-ES" sz="2400" spc="-1" dirty="0">
                <a:solidFill>
                  <a:schemeClr val="accent1">
                    <a:lumMod val="75000"/>
                  </a:schemeClr>
                </a:solidFill>
                <a:latin typeface="M+ 1m" panose="020B0409020203020207" pitchFamily="49" charset="-128"/>
                <a:ea typeface="M+ 1m" panose="020B0409020203020207" pitchFamily="49" charset="-128"/>
              </a:rPr>
              <a:t> </a:t>
            </a:r>
            <a:r>
              <a:rPr lang="es-ES" sz="2400" spc="-1" dirty="0" err="1">
                <a:solidFill>
                  <a:schemeClr val="accent1">
                    <a:lumMod val="75000"/>
                  </a:schemeClr>
                </a:solidFill>
                <a:latin typeface="M+ 1m" panose="020B0409020203020207" pitchFamily="49" charset="-128"/>
                <a:ea typeface="M+ 1m" panose="020B0409020203020207" pitchFamily="49" charset="-128"/>
              </a:rPr>
              <a:t>value</a:t>
            </a:r>
            <a:r>
              <a:rPr lang="es-ES" sz="2400" spc="-1" dirty="0">
                <a:solidFill>
                  <a:schemeClr val="accent1">
                    <a:lumMod val="75000"/>
                  </a:schemeClr>
                </a:solidFill>
                <a:latin typeface="M+ 1m" panose="020B0409020203020207" pitchFamily="49" charset="-128"/>
                <a:ea typeface="M+ 1m" panose="020B0409020203020207" pitchFamily="49" charset="-128"/>
              </a:rPr>
              <a:t>="F"&gt;Francia&lt;/</a:t>
            </a:r>
            <a:r>
              <a:rPr lang="es-ES" sz="2400" spc="-1" dirty="0" err="1">
                <a:solidFill>
                  <a:schemeClr val="accent1">
                    <a:lumMod val="75000"/>
                  </a:schemeClr>
                </a:solidFill>
                <a:latin typeface="M+ 1m" panose="020B0409020203020207" pitchFamily="49" charset="-128"/>
                <a:ea typeface="M+ 1m" panose="020B0409020203020207" pitchFamily="49" charset="-128"/>
              </a:rPr>
              <a:t>option</a:t>
            </a:r>
            <a:r>
              <a:rPr lang="es-ES" sz="2400" spc="-1" dirty="0">
                <a:solidFill>
                  <a:schemeClr val="accent1">
                    <a:lumMod val="75000"/>
                  </a:schemeClr>
                </a:solidFill>
                <a:latin typeface="M+ 1m" panose="020B0409020203020207" pitchFamily="49" charset="-128"/>
                <a:ea typeface="M+ 1m" panose="020B0409020203020207" pitchFamily="49" charset="-128"/>
              </a:rPr>
              <a:t>&gt;</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   &lt;</a:t>
            </a:r>
            <a:r>
              <a:rPr lang="es-ES" sz="2400" spc="-1" dirty="0" err="1">
                <a:solidFill>
                  <a:schemeClr val="accent1">
                    <a:lumMod val="75000"/>
                  </a:schemeClr>
                </a:solidFill>
                <a:latin typeface="M+ 1m" panose="020B0409020203020207" pitchFamily="49" charset="-128"/>
                <a:ea typeface="M+ 1m" panose="020B0409020203020207" pitchFamily="49" charset="-128"/>
              </a:rPr>
              <a:t>option</a:t>
            </a:r>
            <a:r>
              <a:rPr lang="es-ES" sz="2400" spc="-1" dirty="0">
                <a:solidFill>
                  <a:schemeClr val="accent1">
                    <a:lumMod val="75000"/>
                  </a:schemeClr>
                </a:solidFill>
                <a:latin typeface="M+ 1m" panose="020B0409020203020207" pitchFamily="49" charset="-128"/>
                <a:ea typeface="M+ 1m" panose="020B0409020203020207" pitchFamily="49" charset="-128"/>
              </a:rPr>
              <a:t> </a:t>
            </a:r>
            <a:r>
              <a:rPr lang="es-ES" sz="2400" spc="-1" dirty="0" err="1">
                <a:solidFill>
                  <a:schemeClr val="accent1">
                    <a:lumMod val="75000"/>
                  </a:schemeClr>
                </a:solidFill>
                <a:latin typeface="M+ 1m" panose="020B0409020203020207" pitchFamily="49" charset="-128"/>
                <a:ea typeface="M+ 1m" panose="020B0409020203020207" pitchFamily="49" charset="-128"/>
              </a:rPr>
              <a:t>value</a:t>
            </a:r>
            <a:r>
              <a:rPr lang="es-ES" sz="2400" spc="-1" dirty="0">
                <a:solidFill>
                  <a:schemeClr val="accent1">
                    <a:lumMod val="75000"/>
                  </a:schemeClr>
                </a:solidFill>
                <a:latin typeface="M+ 1m" panose="020B0409020203020207" pitchFamily="49" charset="-128"/>
                <a:ea typeface="M+ 1m" panose="020B0409020203020207" pitchFamily="49" charset="-128"/>
              </a:rPr>
              <a:t>="A"&gt;Alemania&lt;/</a:t>
            </a:r>
            <a:r>
              <a:rPr lang="es-ES" sz="2400" spc="-1" dirty="0" err="1">
                <a:solidFill>
                  <a:schemeClr val="accent1">
                    <a:lumMod val="75000"/>
                  </a:schemeClr>
                </a:solidFill>
                <a:latin typeface="M+ 1m" panose="020B0409020203020207" pitchFamily="49" charset="-128"/>
                <a:ea typeface="M+ 1m" panose="020B0409020203020207" pitchFamily="49" charset="-128"/>
              </a:rPr>
              <a:t>option</a:t>
            </a:r>
            <a:r>
              <a:rPr lang="es-ES" sz="2400" spc="-1" dirty="0">
                <a:solidFill>
                  <a:schemeClr val="accent1">
                    <a:lumMod val="75000"/>
                  </a:schemeClr>
                </a:solidFill>
                <a:latin typeface="M+ 1m" panose="020B0409020203020207" pitchFamily="49" charset="-128"/>
                <a:ea typeface="M+ 1m" panose="020B0409020203020207" pitchFamily="49" charset="-128"/>
              </a:rPr>
              <a:t>&gt;</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   &lt;</a:t>
            </a:r>
            <a:r>
              <a:rPr lang="es-ES" sz="2400" spc="-1" dirty="0" err="1">
                <a:solidFill>
                  <a:schemeClr val="accent1">
                    <a:lumMod val="75000"/>
                  </a:schemeClr>
                </a:solidFill>
                <a:latin typeface="M+ 1m" panose="020B0409020203020207" pitchFamily="49" charset="-128"/>
                <a:ea typeface="M+ 1m" panose="020B0409020203020207" pitchFamily="49" charset="-128"/>
              </a:rPr>
              <a:t>option</a:t>
            </a:r>
            <a:r>
              <a:rPr lang="es-ES" sz="2400" spc="-1" dirty="0">
                <a:solidFill>
                  <a:schemeClr val="accent1">
                    <a:lumMod val="75000"/>
                  </a:schemeClr>
                </a:solidFill>
                <a:latin typeface="M+ 1m" panose="020B0409020203020207" pitchFamily="49" charset="-128"/>
                <a:ea typeface="M+ 1m" panose="020B0409020203020207" pitchFamily="49" charset="-128"/>
              </a:rPr>
              <a:t> </a:t>
            </a:r>
            <a:r>
              <a:rPr lang="es-ES" sz="2400" spc="-1" dirty="0" err="1">
                <a:solidFill>
                  <a:schemeClr val="accent1">
                    <a:lumMod val="75000"/>
                  </a:schemeClr>
                </a:solidFill>
                <a:latin typeface="M+ 1m" panose="020B0409020203020207" pitchFamily="49" charset="-128"/>
                <a:ea typeface="M+ 1m" panose="020B0409020203020207" pitchFamily="49" charset="-128"/>
              </a:rPr>
              <a:t>value</a:t>
            </a:r>
            <a:r>
              <a:rPr lang="es-ES" sz="2400" spc="-1" dirty="0">
                <a:solidFill>
                  <a:schemeClr val="accent1">
                    <a:lumMod val="75000"/>
                  </a:schemeClr>
                </a:solidFill>
                <a:latin typeface="M+ 1m" panose="020B0409020203020207" pitchFamily="49" charset="-128"/>
                <a:ea typeface="M+ 1m" panose="020B0409020203020207" pitchFamily="49" charset="-128"/>
              </a:rPr>
              <a:t>="P"&gt;Portugal&lt;/</a:t>
            </a:r>
            <a:r>
              <a:rPr lang="es-ES" sz="2400" spc="-1" dirty="0" err="1">
                <a:solidFill>
                  <a:schemeClr val="accent1">
                    <a:lumMod val="75000"/>
                  </a:schemeClr>
                </a:solidFill>
                <a:latin typeface="M+ 1m" panose="020B0409020203020207" pitchFamily="49" charset="-128"/>
                <a:ea typeface="M+ 1m" panose="020B0409020203020207" pitchFamily="49" charset="-128"/>
              </a:rPr>
              <a:t>option</a:t>
            </a:r>
            <a:r>
              <a:rPr lang="es-ES" sz="2400" spc="-1" dirty="0">
                <a:solidFill>
                  <a:schemeClr val="accent1">
                    <a:lumMod val="75000"/>
                  </a:schemeClr>
                </a:solidFill>
                <a:latin typeface="M+ 1m" panose="020B0409020203020207" pitchFamily="49" charset="-128"/>
                <a:ea typeface="M+ 1m" panose="020B0409020203020207" pitchFamily="49" charset="-128"/>
              </a:rPr>
              <a:t>&gt;</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&lt;/</a:t>
            </a:r>
            <a:r>
              <a:rPr lang="es-ES" sz="2400" spc="-1" dirty="0" err="1">
                <a:solidFill>
                  <a:schemeClr val="accent1">
                    <a:lumMod val="75000"/>
                  </a:schemeClr>
                </a:solidFill>
                <a:latin typeface="M+ 1m" panose="020B0409020203020207" pitchFamily="49" charset="-128"/>
                <a:ea typeface="M+ 1m" panose="020B0409020203020207" pitchFamily="49" charset="-128"/>
              </a:rPr>
              <a:t>select</a:t>
            </a:r>
            <a:r>
              <a:rPr lang="es-ES" sz="2400" spc="-1" dirty="0">
                <a:solidFill>
                  <a:schemeClr val="accent1">
                    <a:lumMod val="75000"/>
                  </a:schemeClr>
                </a:solidFill>
                <a:latin typeface="M+ 1m" panose="020B0409020203020207" pitchFamily="49" charset="-128"/>
                <a:ea typeface="M+ 1m" panose="020B0409020203020207" pitchFamily="49" charset="-128"/>
              </a:rPr>
              <a:t>&gt;</a:t>
            </a:r>
          </a:p>
          <a:p>
            <a:pPr>
              <a:lnSpc>
                <a:spcPct val="100000"/>
              </a:lnSpc>
              <a:spcBef>
                <a:spcPts val="601"/>
              </a:spcBef>
              <a:spcAft>
                <a:spcPts val="601"/>
              </a:spcAft>
              <a:buNone/>
            </a:pPr>
            <a:r>
              <a:rPr lang="es-ES" sz="2800" spc="-1" dirty="0">
                <a:solidFill>
                  <a:srgbClr val="000000"/>
                </a:solidFill>
                <a:latin typeface="Noto Sans"/>
                <a:ea typeface="Noto Sans"/>
              </a:rPr>
              <a:t>El texto de la opción puede tener algo como "Seleccione una opción", "Seleccione…", "Elige una opción", etc. </a:t>
            </a:r>
          </a:p>
          <a:p>
            <a:pPr>
              <a:lnSpc>
                <a:spcPct val="100000"/>
              </a:lnSpc>
              <a:spcBef>
                <a:spcPts val="601"/>
              </a:spcBef>
              <a:spcAft>
                <a:spcPts val="601"/>
              </a:spcAft>
              <a:buNone/>
            </a:pPr>
            <a:r>
              <a:rPr lang="es-ES" sz="2800" spc="-1" dirty="0">
                <a:solidFill>
                  <a:srgbClr val="000000"/>
                </a:solidFill>
                <a:latin typeface="Noto Sans"/>
                <a:ea typeface="Noto Sans"/>
              </a:rPr>
              <a:t>O puede dejarse en blanco. </a:t>
            </a:r>
          </a:p>
          <a:p>
            <a:pPr>
              <a:lnSpc>
                <a:spcPct val="100000"/>
              </a:lnSpc>
              <a:spcBef>
                <a:spcPts val="601"/>
              </a:spcBef>
              <a:spcAft>
                <a:spcPts val="601"/>
              </a:spcAft>
              <a:buNone/>
            </a:pPr>
            <a:r>
              <a:rPr lang="es-ES" sz="2800" spc="-1" dirty="0">
                <a:solidFill>
                  <a:srgbClr val="000000"/>
                </a:solidFill>
                <a:latin typeface="Noto Sans"/>
                <a:ea typeface="Noto Sans"/>
              </a:rPr>
              <a:t>En este caso el </a:t>
            </a:r>
            <a:r>
              <a:rPr lang="es-ES" sz="2800" spc="-1" dirty="0" err="1">
                <a:solidFill>
                  <a:srgbClr val="000000"/>
                </a:solidFill>
                <a:latin typeface="Noto Sans"/>
                <a:ea typeface="Noto Sans"/>
              </a:rPr>
              <a:t>select</a:t>
            </a:r>
            <a:r>
              <a:rPr lang="es-ES" sz="2800" spc="-1" dirty="0">
                <a:solidFill>
                  <a:srgbClr val="000000"/>
                </a:solidFill>
                <a:latin typeface="Noto Sans"/>
                <a:ea typeface="Noto Sans"/>
              </a:rPr>
              <a:t> se vería vacío.</a:t>
            </a:r>
            <a:endParaRPr kumimoji="0" lang="es-ES" sz="2800" b="0" i="0" u="none" strike="noStrike" kern="1200" cap="none" spc="-1" normalizeH="0" baseline="0" noProof="0" dirty="0">
              <a:ln>
                <a:noFill/>
              </a:ln>
              <a:solidFill>
                <a:srgbClr val="000000"/>
              </a:solidFill>
              <a:effectLst/>
              <a:uLnTx/>
              <a:uFillTx/>
              <a:latin typeface="Noto Sans"/>
              <a:ea typeface="Noto Sans"/>
            </a:endParaRPr>
          </a:p>
        </p:txBody>
      </p:sp>
      <p:pic>
        <p:nvPicPr>
          <p:cNvPr id="3" name="Imagen 2">
            <a:extLst>
              <a:ext uri="{FF2B5EF4-FFF2-40B4-BE49-F238E27FC236}">
                <a16:creationId xmlns:a16="http://schemas.microsoft.com/office/drawing/2014/main" id="{4A622D0E-9F08-C2FB-6BA0-7DF24F350D8D}"/>
              </a:ext>
            </a:extLst>
          </p:cNvPr>
          <p:cNvPicPr>
            <a:picLocks noChangeAspect="1"/>
          </p:cNvPicPr>
          <p:nvPr/>
        </p:nvPicPr>
        <p:blipFill>
          <a:blip r:embed="rId3"/>
          <a:stretch>
            <a:fillRect/>
          </a:stretch>
        </p:blipFill>
        <p:spPr>
          <a:xfrm>
            <a:off x="7005539" y="3128701"/>
            <a:ext cx="5726968" cy="785649"/>
          </a:xfrm>
          <a:prstGeom prst="rect">
            <a:avLst/>
          </a:prstGeom>
        </p:spPr>
      </p:pic>
      <p:pic>
        <p:nvPicPr>
          <p:cNvPr id="6" name="Imagen 5">
            <a:extLst>
              <a:ext uri="{FF2B5EF4-FFF2-40B4-BE49-F238E27FC236}">
                <a16:creationId xmlns:a16="http://schemas.microsoft.com/office/drawing/2014/main" id="{6295FF4C-2651-3542-14A6-434196C7F3C1}"/>
              </a:ext>
            </a:extLst>
          </p:cNvPr>
          <p:cNvPicPr>
            <a:picLocks noChangeAspect="1"/>
          </p:cNvPicPr>
          <p:nvPr/>
        </p:nvPicPr>
        <p:blipFill>
          <a:blip r:embed="rId4"/>
          <a:stretch>
            <a:fillRect/>
          </a:stretch>
        </p:blipFill>
        <p:spPr>
          <a:xfrm>
            <a:off x="7570928" y="6276995"/>
            <a:ext cx="5161579" cy="689524"/>
          </a:xfrm>
          <a:prstGeom prst="rect">
            <a:avLst/>
          </a:prstGeom>
        </p:spPr>
      </p:pic>
    </p:spTree>
    <p:extLst>
      <p:ext uri="{BB962C8B-B14F-4D97-AF65-F5344CB8AC3E}">
        <p14:creationId xmlns:p14="http://schemas.microsoft.com/office/powerpoint/2010/main" val="2839572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Validación – Radio </a:t>
            </a:r>
            <a:r>
              <a:rPr lang="es-ES" sz="4400" b="1" strike="noStrike" spc="-1" dirty="0" err="1">
                <a:solidFill>
                  <a:srgbClr val="000000"/>
                </a:solidFill>
                <a:latin typeface="Noto Sans"/>
                <a:ea typeface="Noto Sans"/>
              </a:rPr>
              <a:t>button</a:t>
            </a:r>
            <a:r>
              <a:rPr lang="es-ES" sz="4400" b="1" strike="noStrike" spc="-1" dirty="0">
                <a:solidFill>
                  <a:srgbClr val="000000"/>
                </a:solidFill>
                <a:latin typeface="Noto Sans"/>
                <a:ea typeface="Noto Sans"/>
              </a:rPr>
              <a:t> obligatorio</a:t>
            </a:r>
            <a:endParaRPr lang="es-ES" sz="4400" b="0" strike="noStrike" spc="-1" dirty="0">
              <a:solidFill>
                <a:srgbClr val="000000"/>
              </a:solidFill>
              <a:latin typeface="Calibri"/>
            </a:endParaRPr>
          </a:p>
        </p:txBody>
      </p:sp>
      <p:sp>
        <p:nvSpPr>
          <p:cNvPr id="93" name="CuadroTexto 1"/>
          <p:cNvSpPr/>
          <p:nvPr/>
        </p:nvSpPr>
        <p:spPr>
          <a:xfrm>
            <a:off x="482760" y="1282680"/>
            <a:ext cx="12473640" cy="526152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spc="-1" dirty="0">
                <a:solidFill>
                  <a:srgbClr val="000000"/>
                </a:solidFill>
                <a:latin typeface="Noto Sans"/>
                <a:ea typeface="Noto Sans"/>
              </a:rPr>
              <a:t>Como hemos visto, los radio </a:t>
            </a:r>
            <a:r>
              <a:rPr lang="es-ES" sz="2800" spc="-1" dirty="0" err="1">
                <a:solidFill>
                  <a:srgbClr val="000000"/>
                </a:solidFill>
                <a:latin typeface="Noto Sans"/>
                <a:ea typeface="Noto Sans"/>
              </a:rPr>
              <a:t>buttn</a:t>
            </a:r>
            <a:r>
              <a:rPr lang="es-ES" sz="2800" spc="-1" dirty="0">
                <a:solidFill>
                  <a:srgbClr val="000000"/>
                </a:solidFill>
                <a:latin typeface="Noto Sans"/>
                <a:ea typeface="Noto Sans"/>
              </a:rPr>
              <a:t> se utilizan para que el usuario elija entre varias opciones excluyentes entre sí, cuando sólo puede elegir una de ellas. </a:t>
            </a:r>
          </a:p>
          <a:p>
            <a:pPr>
              <a:lnSpc>
                <a:spcPct val="100000"/>
              </a:lnSpc>
              <a:spcBef>
                <a:spcPts val="601"/>
              </a:spcBef>
              <a:spcAft>
                <a:spcPts val="601"/>
              </a:spcAft>
              <a:buNone/>
            </a:pPr>
            <a:r>
              <a:rPr lang="es-ES" sz="2800" spc="-1" dirty="0">
                <a:solidFill>
                  <a:srgbClr val="000000"/>
                </a:solidFill>
                <a:latin typeface="Noto Sans"/>
                <a:ea typeface="Noto Sans"/>
              </a:rPr>
              <a:t>Lo conseguimos haciendo que todos los input </a:t>
            </a:r>
            <a:r>
              <a:rPr lang="es-ES" sz="2800" spc="-1" dirty="0" err="1">
                <a:solidFill>
                  <a:srgbClr val="000000"/>
                </a:solidFill>
                <a:latin typeface="Noto Sans"/>
                <a:ea typeface="Noto Sans"/>
              </a:rPr>
              <a:t>type</a:t>
            </a:r>
            <a:r>
              <a:rPr lang="es-ES" sz="2800" spc="-1" dirty="0">
                <a:solidFill>
                  <a:srgbClr val="000000"/>
                </a:solidFill>
                <a:latin typeface="Noto Sans"/>
                <a:ea typeface="Noto Sans"/>
              </a:rPr>
              <a:t>="radio" tengan el mismo nombre.</a:t>
            </a:r>
          </a:p>
          <a:p>
            <a:pPr>
              <a:lnSpc>
                <a:spcPct val="100000"/>
              </a:lnSpc>
              <a:spcBef>
                <a:spcPts val="601"/>
              </a:spcBef>
              <a:spcAft>
                <a:spcPts val="601"/>
              </a:spcAft>
              <a:buNone/>
            </a:pPr>
            <a:r>
              <a:rPr kumimoji="0" lang="es-ES" sz="2800" b="0" i="0" u="none" strike="noStrike" kern="1200" cap="none" spc="-1" normalizeH="0" baseline="0" noProof="0" dirty="0">
                <a:ln>
                  <a:noFill/>
                </a:ln>
                <a:solidFill>
                  <a:srgbClr val="000000"/>
                </a:solidFill>
                <a:effectLst/>
                <a:uLnTx/>
                <a:uFillTx/>
                <a:latin typeface="Noto Sans"/>
                <a:ea typeface="Noto Sans"/>
              </a:rPr>
              <a:t>Si queremos obligar al usuario a que elija una de las opciones, basta con que añadamos el atributo "</a:t>
            </a:r>
            <a:r>
              <a:rPr kumimoji="0" lang="es-ES" sz="2800" b="0" i="0" u="none" strike="noStrike" kern="1200" cap="none" spc="-1" normalizeH="0" baseline="0" noProof="0" dirty="0" err="1">
                <a:ln>
                  <a:noFill/>
                </a:ln>
                <a:solidFill>
                  <a:srgbClr val="000000"/>
                </a:solidFill>
                <a:effectLst/>
                <a:uLnTx/>
                <a:uFillTx/>
                <a:latin typeface="Noto Sans"/>
                <a:ea typeface="Noto Sans"/>
              </a:rPr>
              <a:t>required</a:t>
            </a:r>
            <a:r>
              <a:rPr kumimoji="0" lang="es-ES" sz="2800" b="0" i="0" u="none" strike="noStrike" kern="1200" cap="none" spc="-1" normalizeH="0" baseline="0" noProof="0" dirty="0">
                <a:ln>
                  <a:noFill/>
                </a:ln>
                <a:solidFill>
                  <a:srgbClr val="000000"/>
                </a:solidFill>
                <a:effectLst/>
                <a:uLnTx/>
                <a:uFillTx/>
                <a:latin typeface="Noto Sans"/>
                <a:ea typeface="Noto Sans"/>
              </a:rPr>
              <a:t>" a uno de los radio </a:t>
            </a:r>
            <a:r>
              <a:rPr kumimoji="0" lang="es-ES" sz="2800" b="0" i="0" u="none" strike="noStrike" kern="1200" cap="none" spc="-1" normalizeH="0" baseline="0" noProof="0" dirty="0" err="1">
                <a:ln>
                  <a:noFill/>
                </a:ln>
                <a:solidFill>
                  <a:srgbClr val="000000"/>
                </a:solidFill>
                <a:effectLst/>
                <a:uLnTx/>
                <a:uFillTx/>
                <a:latin typeface="Noto Sans"/>
                <a:ea typeface="Noto Sans"/>
              </a:rPr>
              <a:t>buttons</a:t>
            </a:r>
            <a:r>
              <a:rPr kumimoji="0" lang="es-ES" sz="2800" b="0" i="0" u="none" strike="noStrike" kern="1200" cap="none" spc="-1" normalizeH="0" baseline="0" noProof="0" dirty="0">
                <a:ln>
                  <a:noFill/>
                </a:ln>
                <a:solidFill>
                  <a:srgbClr val="000000"/>
                </a:solidFill>
                <a:effectLst/>
                <a:uLnTx/>
                <a:uFillTx/>
                <a:latin typeface="Noto Sans"/>
                <a:ea typeface="Noto Sans"/>
              </a:rPr>
              <a:t>. No es necesario hacerlo en todos.</a:t>
            </a:r>
          </a:p>
          <a:p>
            <a:pPr>
              <a:lnSpc>
                <a:spcPct val="100000"/>
              </a:lnSpc>
              <a:spcBef>
                <a:spcPts val="601"/>
              </a:spcBef>
              <a:spcAft>
                <a:spcPts val="601"/>
              </a:spcAft>
              <a:buNone/>
            </a:pPr>
            <a: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t>&lt;</a:t>
            </a:r>
            <a:r>
              <a:rPr kumimoji="0" lang="es-ES" sz="2400" b="0" i="0" u="none" strike="noStrike" kern="1200" cap="none" spc="-1" normalizeH="0" baseline="0" noProof="0" dirty="0" err="1">
                <a:ln>
                  <a:noFill/>
                </a:ln>
                <a:solidFill>
                  <a:schemeClr val="accent1">
                    <a:lumMod val="75000"/>
                  </a:schemeClr>
                </a:solidFill>
                <a:effectLst/>
                <a:uLnTx/>
                <a:uFillTx/>
                <a:latin typeface="M+ 1m" panose="020B0409020203020207" pitchFamily="49" charset="-128"/>
                <a:ea typeface="M+ 1m" panose="020B0409020203020207" pitchFamily="49" charset="-128"/>
              </a:rPr>
              <a:t>label</a:t>
            </a:r>
            <a: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t>&gt;&lt;input </a:t>
            </a:r>
            <a:r>
              <a:rPr kumimoji="0" lang="es-ES" sz="2400" b="0" i="0" u="none" strike="noStrike" kern="1200" cap="none" spc="-1" normalizeH="0" baseline="0" noProof="0" dirty="0" err="1">
                <a:ln>
                  <a:noFill/>
                </a:ln>
                <a:solidFill>
                  <a:schemeClr val="accent1">
                    <a:lumMod val="75000"/>
                  </a:schemeClr>
                </a:solidFill>
                <a:effectLst/>
                <a:uLnTx/>
                <a:uFillTx/>
                <a:latin typeface="M+ 1m" panose="020B0409020203020207" pitchFamily="49" charset="-128"/>
                <a:ea typeface="M+ 1m" panose="020B0409020203020207" pitchFamily="49" charset="-128"/>
              </a:rPr>
              <a:t>type</a:t>
            </a:r>
            <a: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t>="radio" </a:t>
            </a:r>
            <a:r>
              <a:rPr kumimoji="0" lang="es-ES" sz="2400" b="0" i="0" u="none" strike="noStrike" kern="1200" cap="none" spc="-1" normalizeH="0" baseline="0" noProof="0" dirty="0" err="1">
                <a:ln>
                  <a:noFill/>
                </a:ln>
                <a:solidFill>
                  <a:schemeClr val="accent1">
                    <a:lumMod val="75000"/>
                  </a:schemeClr>
                </a:solidFill>
                <a:effectLst/>
                <a:uLnTx/>
                <a:uFillTx/>
                <a:latin typeface="M+ 1m" panose="020B0409020203020207" pitchFamily="49" charset="-128"/>
                <a:ea typeface="M+ 1m" panose="020B0409020203020207" pitchFamily="49" charset="-128"/>
              </a:rPr>
              <a:t>name</a:t>
            </a:r>
            <a: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t>="color" </a:t>
            </a:r>
            <a:r>
              <a:rPr kumimoji="0" lang="es-ES" sz="2400" b="0" i="0" u="none" strike="noStrike" kern="1200" cap="none" spc="-1" normalizeH="0" baseline="0" noProof="0" dirty="0" err="1">
                <a:ln>
                  <a:noFill/>
                </a:ln>
                <a:solidFill>
                  <a:schemeClr val="accent1">
                    <a:lumMod val="75000"/>
                  </a:schemeClr>
                </a:solidFill>
                <a:effectLst/>
                <a:uLnTx/>
                <a:uFillTx/>
                <a:latin typeface="M+ 1m" panose="020B0409020203020207" pitchFamily="49" charset="-128"/>
                <a:ea typeface="M+ 1m" panose="020B0409020203020207" pitchFamily="49" charset="-128"/>
              </a:rPr>
              <a:t>value</a:t>
            </a:r>
            <a: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t>="B" </a:t>
            </a:r>
            <a:r>
              <a:rPr kumimoji="0" lang="es-ES" sz="2400" b="0" i="0" u="none" strike="noStrike" kern="1200" cap="none" spc="-1" normalizeH="0" baseline="0" noProof="0" dirty="0" err="1">
                <a:ln>
                  <a:noFill/>
                </a:ln>
                <a:solidFill>
                  <a:schemeClr val="accent1">
                    <a:lumMod val="75000"/>
                  </a:schemeClr>
                </a:solidFill>
                <a:effectLst/>
                <a:highlight>
                  <a:srgbClr val="00FFFF"/>
                </a:highlight>
                <a:uLnTx/>
                <a:uFillTx/>
                <a:latin typeface="M+ 1m" panose="020B0409020203020207" pitchFamily="49" charset="-128"/>
                <a:ea typeface="M+ 1m" panose="020B0409020203020207" pitchFamily="49" charset="-128"/>
              </a:rPr>
              <a:t>required</a:t>
            </a:r>
            <a: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t>&gt; Blanco&lt;/</a:t>
            </a:r>
            <a:r>
              <a:rPr kumimoji="0" lang="es-ES" sz="2400" b="0" i="0" u="none" strike="noStrike" kern="1200" cap="none" spc="-1" normalizeH="0" baseline="0" noProof="0" dirty="0" err="1">
                <a:ln>
                  <a:noFill/>
                </a:ln>
                <a:solidFill>
                  <a:schemeClr val="accent1">
                    <a:lumMod val="75000"/>
                  </a:schemeClr>
                </a:solidFill>
                <a:effectLst/>
                <a:uLnTx/>
                <a:uFillTx/>
                <a:latin typeface="M+ 1m" panose="020B0409020203020207" pitchFamily="49" charset="-128"/>
                <a:ea typeface="M+ 1m" panose="020B0409020203020207" pitchFamily="49" charset="-128"/>
              </a:rPr>
              <a:t>label</a:t>
            </a:r>
            <a: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t>&gt;</a:t>
            </a:r>
            <a:b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br>
            <a: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t>&lt;</a:t>
            </a:r>
            <a:r>
              <a:rPr kumimoji="0" lang="es-ES" sz="2400" b="0" i="0" u="none" strike="noStrike" kern="1200" cap="none" spc="-1" normalizeH="0" baseline="0" noProof="0" dirty="0" err="1">
                <a:ln>
                  <a:noFill/>
                </a:ln>
                <a:solidFill>
                  <a:schemeClr val="accent1">
                    <a:lumMod val="75000"/>
                  </a:schemeClr>
                </a:solidFill>
                <a:effectLst/>
                <a:uLnTx/>
                <a:uFillTx/>
                <a:latin typeface="M+ 1m" panose="020B0409020203020207" pitchFamily="49" charset="-128"/>
                <a:ea typeface="M+ 1m" panose="020B0409020203020207" pitchFamily="49" charset="-128"/>
              </a:rPr>
              <a:t>label</a:t>
            </a:r>
            <a: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t>&gt;&lt;input </a:t>
            </a:r>
            <a:r>
              <a:rPr kumimoji="0" lang="es-ES" sz="2400" b="0" i="0" u="none" strike="noStrike" kern="1200" cap="none" spc="-1" normalizeH="0" baseline="0" noProof="0" dirty="0" err="1">
                <a:ln>
                  <a:noFill/>
                </a:ln>
                <a:solidFill>
                  <a:schemeClr val="accent1">
                    <a:lumMod val="75000"/>
                  </a:schemeClr>
                </a:solidFill>
                <a:effectLst/>
                <a:uLnTx/>
                <a:uFillTx/>
                <a:latin typeface="M+ 1m" panose="020B0409020203020207" pitchFamily="49" charset="-128"/>
                <a:ea typeface="M+ 1m" panose="020B0409020203020207" pitchFamily="49" charset="-128"/>
              </a:rPr>
              <a:t>type</a:t>
            </a:r>
            <a: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t>="radio" </a:t>
            </a:r>
            <a:r>
              <a:rPr kumimoji="0" lang="es-ES" sz="2400" b="0" i="0" u="none" strike="noStrike" kern="1200" cap="none" spc="-1" normalizeH="0" baseline="0" noProof="0" dirty="0" err="1">
                <a:ln>
                  <a:noFill/>
                </a:ln>
                <a:solidFill>
                  <a:schemeClr val="accent1">
                    <a:lumMod val="75000"/>
                  </a:schemeClr>
                </a:solidFill>
                <a:effectLst/>
                <a:uLnTx/>
                <a:uFillTx/>
                <a:latin typeface="M+ 1m" panose="020B0409020203020207" pitchFamily="49" charset="-128"/>
                <a:ea typeface="M+ 1m" panose="020B0409020203020207" pitchFamily="49" charset="-128"/>
              </a:rPr>
              <a:t>name</a:t>
            </a:r>
            <a: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t>="color" </a:t>
            </a:r>
            <a:r>
              <a:rPr kumimoji="0" lang="es-ES" sz="2400" b="0" i="0" u="none" strike="noStrike" kern="1200" cap="none" spc="-1" normalizeH="0" baseline="0" noProof="0" dirty="0" err="1">
                <a:ln>
                  <a:noFill/>
                </a:ln>
                <a:solidFill>
                  <a:schemeClr val="accent1">
                    <a:lumMod val="75000"/>
                  </a:schemeClr>
                </a:solidFill>
                <a:effectLst/>
                <a:uLnTx/>
                <a:uFillTx/>
                <a:latin typeface="M+ 1m" panose="020B0409020203020207" pitchFamily="49" charset="-128"/>
                <a:ea typeface="M+ 1m" panose="020B0409020203020207" pitchFamily="49" charset="-128"/>
              </a:rPr>
              <a:t>value</a:t>
            </a:r>
            <a: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t>="G"&gt; Gris&lt;/</a:t>
            </a:r>
            <a:r>
              <a:rPr kumimoji="0" lang="es-ES" sz="2400" b="0" i="0" u="none" strike="noStrike" kern="1200" cap="none" spc="-1" normalizeH="0" baseline="0" noProof="0" dirty="0" err="1">
                <a:ln>
                  <a:noFill/>
                </a:ln>
                <a:solidFill>
                  <a:schemeClr val="accent1">
                    <a:lumMod val="75000"/>
                  </a:schemeClr>
                </a:solidFill>
                <a:effectLst/>
                <a:uLnTx/>
                <a:uFillTx/>
                <a:latin typeface="M+ 1m" panose="020B0409020203020207" pitchFamily="49" charset="-128"/>
                <a:ea typeface="M+ 1m" panose="020B0409020203020207" pitchFamily="49" charset="-128"/>
              </a:rPr>
              <a:t>label</a:t>
            </a:r>
            <a: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t>&gt;</a:t>
            </a:r>
            <a:b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br>
            <a: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t>&lt;</a:t>
            </a:r>
            <a:r>
              <a:rPr kumimoji="0" lang="es-ES" sz="2400" b="0" i="0" u="none" strike="noStrike" kern="1200" cap="none" spc="-1" normalizeH="0" baseline="0" noProof="0" dirty="0" err="1">
                <a:ln>
                  <a:noFill/>
                </a:ln>
                <a:solidFill>
                  <a:schemeClr val="accent1">
                    <a:lumMod val="75000"/>
                  </a:schemeClr>
                </a:solidFill>
                <a:effectLst/>
                <a:uLnTx/>
                <a:uFillTx/>
                <a:latin typeface="M+ 1m" panose="020B0409020203020207" pitchFamily="49" charset="-128"/>
                <a:ea typeface="M+ 1m" panose="020B0409020203020207" pitchFamily="49" charset="-128"/>
              </a:rPr>
              <a:t>label</a:t>
            </a:r>
            <a: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t>&gt;&lt;input </a:t>
            </a:r>
            <a:r>
              <a:rPr kumimoji="0" lang="es-ES" sz="2400" b="0" i="0" u="none" strike="noStrike" kern="1200" cap="none" spc="-1" normalizeH="0" baseline="0" noProof="0" dirty="0" err="1">
                <a:ln>
                  <a:noFill/>
                </a:ln>
                <a:solidFill>
                  <a:schemeClr val="accent1">
                    <a:lumMod val="75000"/>
                  </a:schemeClr>
                </a:solidFill>
                <a:effectLst/>
                <a:uLnTx/>
                <a:uFillTx/>
                <a:latin typeface="M+ 1m" panose="020B0409020203020207" pitchFamily="49" charset="-128"/>
                <a:ea typeface="M+ 1m" panose="020B0409020203020207" pitchFamily="49" charset="-128"/>
              </a:rPr>
              <a:t>type</a:t>
            </a:r>
            <a: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t>="radio" </a:t>
            </a:r>
            <a:r>
              <a:rPr kumimoji="0" lang="es-ES" sz="2400" b="0" i="0" u="none" strike="noStrike" kern="1200" cap="none" spc="-1" normalizeH="0" baseline="0" noProof="0" dirty="0" err="1">
                <a:ln>
                  <a:noFill/>
                </a:ln>
                <a:solidFill>
                  <a:schemeClr val="accent1">
                    <a:lumMod val="75000"/>
                  </a:schemeClr>
                </a:solidFill>
                <a:effectLst/>
                <a:uLnTx/>
                <a:uFillTx/>
                <a:latin typeface="M+ 1m" panose="020B0409020203020207" pitchFamily="49" charset="-128"/>
                <a:ea typeface="M+ 1m" panose="020B0409020203020207" pitchFamily="49" charset="-128"/>
              </a:rPr>
              <a:t>name</a:t>
            </a:r>
            <a: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t>="color" </a:t>
            </a:r>
            <a:r>
              <a:rPr kumimoji="0" lang="es-ES" sz="2400" b="0" i="0" u="none" strike="noStrike" kern="1200" cap="none" spc="-1" normalizeH="0" baseline="0" noProof="0" dirty="0" err="1">
                <a:ln>
                  <a:noFill/>
                </a:ln>
                <a:solidFill>
                  <a:schemeClr val="accent1">
                    <a:lumMod val="75000"/>
                  </a:schemeClr>
                </a:solidFill>
                <a:effectLst/>
                <a:uLnTx/>
                <a:uFillTx/>
                <a:latin typeface="M+ 1m" panose="020B0409020203020207" pitchFamily="49" charset="-128"/>
                <a:ea typeface="M+ 1m" panose="020B0409020203020207" pitchFamily="49" charset="-128"/>
              </a:rPr>
              <a:t>value</a:t>
            </a:r>
            <a: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t>="R"&gt; Rojo&lt;/</a:t>
            </a:r>
            <a:r>
              <a:rPr kumimoji="0" lang="es-ES" sz="2400" b="0" i="0" u="none" strike="noStrike" kern="1200" cap="none" spc="-1" normalizeH="0" baseline="0" noProof="0" dirty="0" err="1">
                <a:ln>
                  <a:noFill/>
                </a:ln>
                <a:solidFill>
                  <a:schemeClr val="accent1">
                    <a:lumMod val="75000"/>
                  </a:schemeClr>
                </a:solidFill>
                <a:effectLst/>
                <a:uLnTx/>
                <a:uFillTx/>
                <a:latin typeface="M+ 1m" panose="020B0409020203020207" pitchFamily="49" charset="-128"/>
                <a:ea typeface="M+ 1m" panose="020B0409020203020207" pitchFamily="49" charset="-128"/>
              </a:rPr>
              <a:t>label</a:t>
            </a:r>
            <a: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t>&gt;</a:t>
            </a:r>
          </a:p>
        </p:txBody>
      </p:sp>
    </p:spTree>
    <p:extLst>
      <p:ext uri="{BB962C8B-B14F-4D97-AF65-F5344CB8AC3E}">
        <p14:creationId xmlns:p14="http://schemas.microsoft.com/office/powerpoint/2010/main" val="3722118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Validación – </a:t>
            </a:r>
            <a:r>
              <a:rPr lang="es-ES" sz="4400" b="1" strike="noStrike" spc="-1" dirty="0" err="1">
                <a:solidFill>
                  <a:srgbClr val="000000"/>
                </a:solidFill>
                <a:latin typeface="Noto Sans"/>
                <a:ea typeface="Noto Sans"/>
              </a:rPr>
              <a:t>Checkbox</a:t>
            </a:r>
            <a:r>
              <a:rPr lang="es-ES" sz="4400" b="1" strike="noStrike" spc="-1" dirty="0">
                <a:solidFill>
                  <a:srgbClr val="000000"/>
                </a:solidFill>
                <a:latin typeface="Noto Sans"/>
                <a:ea typeface="Noto Sans"/>
              </a:rPr>
              <a:t> obligatorio</a:t>
            </a:r>
            <a:endParaRPr lang="es-ES" sz="4400" b="0" strike="noStrike" spc="-1" dirty="0">
              <a:solidFill>
                <a:srgbClr val="000000"/>
              </a:solidFill>
              <a:latin typeface="Calibri"/>
            </a:endParaRPr>
          </a:p>
        </p:txBody>
      </p:sp>
      <p:sp>
        <p:nvSpPr>
          <p:cNvPr id="93" name="CuadroTexto 1"/>
          <p:cNvSpPr/>
          <p:nvPr/>
        </p:nvSpPr>
        <p:spPr>
          <a:xfrm>
            <a:off x="482760" y="1282680"/>
            <a:ext cx="12473640" cy="55077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spc="-1" dirty="0">
                <a:solidFill>
                  <a:srgbClr val="000000"/>
                </a:solidFill>
                <a:latin typeface="Noto Sans"/>
                <a:ea typeface="Noto Sans"/>
              </a:rPr>
              <a:t>Los </a:t>
            </a:r>
            <a:r>
              <a:rPr lang="es-ES" sz="2800" spc="-1" dirty="0" err="1">
                <a:solidFill>
                  <a:srgbClr val="000000"/>
                </a:solidFill>
                <a:latin typeface="Noto Sans"/>
                <a:ea typeface="Noto Sans"/>
              </a:rPr>
              <a:t>checkboxes</a:t>
            </a:r>
            <a:r>
              <a:rPr lang="es-ES" sz="2800" spc="-1" dirty="0">
                <a:solidFill>
                  <a:srgbClr val="000000"/>
                </a:solidFill>
                <a:latin typeface="Noto Sans"/>
                <a:ea typeface="Noto Sans"/>
              </a:rPr>
              <a:t> se usan en dos contextos: como elemento aislado, o como grupo de </a:t>
            </a:r>
            <a:r>
              <a:rPr lang="es-ES" sz="2800" spc="-1" dirty="0" err="1">
                <a:solidFill>
                  <a:srgbClr val="000000"/>
                </a:solidFill>
                <a:latin typeface="Noto Sans"/>
                <a:ea typeface="Noto Sans"/>
              </a:rPr>
              <a:t>checkboxes</a:t>
            </a:r>
            <a:r>
              <a:rPr lang="es-ES" sz="2800" spc="-1" dirty="0">
                <a:solidFill>
                  <a:srgbClr val="000000"/>
                </a:solidFill>
                <a:latin typeface="Noto Sans"/>
                <a:ea typeface="Noto Sans"/>
              </a:rPr>
              <a:t>.</a:t>
            </a:r>
          </a:p>
          <a:p>
            <a:pPr>
              <a:lnSpc>
                <a:spcPct val="100000"/>
              </a:lnSpc>
              <a:spcBef>
                <a:spcPts val="601"/>
              </a:spcBef>
              <a:spcAft>
                <a:spcPts val="601"/>
              </a:spcAft>
              <a:buNone/>
            </a:pPr>
            <a:r>
              <a:rPr kumimoji="0" lang="es-ES" sz="2800" b="0" i="0" u="none" strike="noStrike" kern="1200" cap="none" spc="-1" normalizeH="0" baseline="0" noProof="0" dirty="0">
                <a:ln>
                  <a:noFill/>
                </a:ln>
                <a:solidFill>
                  <a:srgbClr val="000000"/>
                </a:solidFill>
                <a:effectLst/>
                <a:uLnTx/>
                <a:uFillTx/>
                <a:latin typeface="Noto Sans"/>
                <a:ea typeface="Noto Sans"/>
              </a:rPr>
              <a:t>Como elemento </a:t>
            </a:r>
            <a:r>
              <a:rPr kumimoji="0" lang="es-ES" sz="2800" b="0" i="0" u="none" strike="noStrike" kern="1200" cap="none" spc="-1" normalizeH="0" baseline="0" noProof="0" dirty="0" err="1">
                <a:ln>
                  <a:noFill/>
                </a:ln>
                <a:solidFill>
                  <a:srgbClr val="000000"/>
                </a:solidFill>
                <a:effectLst/>
                <a:uLnTx/>
                <a:uFillTx/>
                <a:latin typeface="Noto Sans"/>
                <a:ea typeface="Noto Sans"/>
              </a:rPr>
              <a:t>ai</a:t>
            </a:r>
            <a:r>
              <a:rPr lang="es-ES" sz="2800" spc="-1" dirty="0" err="1">
                <a:solidFill>
                  <a:srgbClr val="000000"/>
                </a:solidFill>
                <a:latin typeface="Noto Sans"/>
                <a:ea typeface="Noto Sans"/>
              </a:rPr>
              <a:t>slado</a:t>
            </a:r>
            <a:r>
              <a:rPr lang="es-ES" sz="2800" spc="-1" dirty="0">
                <a:solidFill>
                  <a:srgbClr val="000000"/>
                </a:solidFill>
                <a:latin typeface="Noto Sans"/>
                <a:ea typeface="Noto Sans"/>
              </a:rPr>
              <a:t> puede ser, por ejemplo, cuando se pide aceptación de condiciones legales.</a:t>
            </a:r>
          </a:p>
          <a:p>
            <a:pPr>
              <a:lnSpc>
                <a:spcPct val="100000"/>
              </a:lnSpc>
              <a:spcBef>
                <a:spcPts val="601"/>
              </a:spcBef>
              <a:spcAft>
                <a:spcPts val="601"/>
              </a:spcAft>
              <a:buNone/>
            </a:pPr>
            <a: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t>&lt;</a:t>
            </a:r>
            <a:r>
              <a:rPr kumimoji="0" lang="es-ES" sz="2400" b="0" i="0" u="none" strike="noStrike" kern="1200" cap="none" spc="-1" normalizeH="0" baseline="0" noProof="0" dirty="0" err="1">
                <a:ln>
                  <a:noFill/>
                </a:ln>
                <a:solidFill>
                  <a:schemeClr val="accent1">
                    <a:lumMod val="75000"/>
                  </a:schemeClr>
                </a:solidFill>
                <a:effectLst/>
                <a:uLnTx/>
                <a:uFillTx/>
                <a:latin typeface="M+ 1m" panose="020B0409020203020207" pitchFamily="49" charset="-128"/>
                <a:ea typeface="M+ 1m" panose="020B0409020203020207" pitchFamily="49" charset="-128"/>
              </a:rPr>
              <a:t>label</a:t>
            </a:r>
            <a: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t>&gt;</a:t>
            </a:r>
            <a:b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br>
            <a: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t>   &lt;input </a:t>
            </a:r>
            <a:r>
              <a:rPr kumimoji="0" lang="es-ES" sz="2400" b="0" i="0" u="none" strike="noStrike" kern="1200" cap="none" spc="-1" normalizeH="0" baseline="0" noProof="0" dirty="0" err="1">
                <a:ln>
                  <a:noFill/>
                </a:ln>
                <a:solidFill>
                  <a:schemeClr val="accent1">
                    <a:lumMod val="75000"/>
                  </a:schemeClr>
                </a:solidFill>
                <a:effectLst/>
                <a:uLnTx/>
                <a:uFillTx/>
                <a:latin typeface="M+ 1m" panose="020B0409020203020207" pitchFamily="49" charset="-128"/>
                <a:ea typeface="M+ 1m" panose="020B0409020203020207" pitchFamily="49" charset="-128"/>
              </a:rPr>
              <a:t>type</a:t>
            </a:r>
            <a: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t>="</a:t>
            </a:r>
            <a:r>
              <a:rPr kumimoji="0" lang="es-ES" sz="2400" b="0" i="0" u="none" strike="noStrike" kern="1200" cap="none" spc="-1" normalizeH="0" baseline="0" noProof="0" dirty="0" err="1">
                <a:ln>
                  <a:noFill/>
                </a:ln>
                <a:solidFill>
                  <a:schemeClr val="accent1">
                    <a:lumMod val="75000"/>
                  </a:schemeClr>
                </a:solidFill>
                <a:effectLst/>
                <a:uLnTx/>
                <a:uFillTx/>
                <a:latin typeface="M+ 1m" panose="020B0409020203020207" pitchFamily="49" charset="-128"/>
                <a:ea typeface="M+ 1m" panose="020B0409020203020207" pitchFamily="49" charset="-128"/>
              </a:rPr>
              <a:t>checkbox</a:t>
            </a:r>
            <a: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t>" </a:t>
            </a:r>
            <a:b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br>
            <a: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t>      </a:t>
            </a:r>
            <a:r>
              <a:rPr kumimoji="0" lang="es-ES" sz="2400" b="0" i="0" u="none" strike="noStrike" kern="1200" cap="none" spc="-1" normalizeH="0" baseline="0" noProof="0" dirty="0" err="1">
                <a:ln>
                  <a:noFill/>
                </a:ln>
                <a:solidFill>
                  <a:schemeClr val="accent1">
                    <a:lumMod val="75000"/>
                  </a:schemeClr>
                </a:solidFill>
                <a:effectLst/>
                <a:uLnTx/>
                <a:uFillTx/>
                <a:latin typeface="M+ 1m" panose="020B0409020203020207" pitchFamily="49" charset="-128"/>
                <a:ea typeface="M+ 1m" panose="020B0409020203020207" pitchFamily="49" charset="-128"/>
              </a:rPr>
              <a:t>name</a:t>
            </a:r>
            <a: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t>="legal" </a:t>
            </a:r>
            <a:r>
              <a:rPr kumimoji="0" lang="es-ES" sz="2400" b="0" i="0" u="none" strike="noStrike" kern="1200" cap="none" spc="-1" normalizeH="0" baseline="0" noProof="0" dirty="0" err="1">
                <a:ln>
                  <a:noFill/>
                </a:ln>
                <a:solidFill>
                  <a:schemeClr val="accent1">
                    <a:lumMod val="75000"/>
                  </a:schemeClr>
                </a:solidFill>
                <a:effectLst/>
                <a:highlight>
                  <a:srgbClr val="00FFFF"/>
                </a:highlight>
                <a:uLnTx/>
                <a:uFillTx/>
                <a:latin typeface="M+ 1m" panose="020B0409020203020207" pitchFamily="49" charset="-128"/>
                <a:ea typeface="M+ 1m" panose="020B0409020203020207" pitchFamily="49" charset="-128"/>
              </a:rPr>
              <a:t>required</a:t>
            </a:r>
            <a: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t>&gt; </a:t>
            </a:r>
            <a:b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br>
            <a: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t>      Acepto las condiciones de contratación</a:t>
            </a:r>
            <a:b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br>
            <a: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t>&lt;/</a:t>
            </a:r>
            <a:r>
              <a:rPr kumimoji="0" lang="es-ES" sz="2400" b="0" i="0" u="none" strike="noStrike" kern="1200" cap="none" spc="-1" normalizeH="0" baseline="0" noProof="0" dirty="0" err="1">
                <a:ln>
                  <a:noFill/>
                </a:ln>
                <a:solidFill>
                  <a:schemeClr val="accent1">
                    <a:lumMod val="75000"/>
                  </a:schemeClr>
                </a:solidFill>
                <a:effectLst/>
                <a:uLnTx/>
                <a:uFillTx/>
                <a:latin typeface="M+ 1m" panose="020B0409020203020207" pitchFamily="49" charset="-128"/>
                <a:ea typeface="M+ 1m" panose="020B0409020203020207" pitchFamily="49" charset="-128"/>
              </a:rPr>
              <a:t>label</a:t>
            </a:r>
            <a:r>
              <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rPr>
              <a:t>&gt;</a:t>
            </a:r>
          </a:p>
          <a:p>
            <a:pPr>
              <a:lnSpc>
                <a:spcPct val="100000"/>
              </a:lnSpc>
              <a:spcBef>
                <a:spcPts val="601"/>
              </a:spcBef>
              <a:spcAft>
                <a:spcPts val="601"/>
              </a:spcAft>
              <a:buNone/>
            </a:pPr>
            <a:r>
              <a:rPr kumimoji="0" lang="es-ES" sz="2800" b="0" i="0" u="none" strike="noStrike" kern="1200" cap="none" spc="-1" normalizeH="0" baseline="0" noProof="0" dirty="0">
                <a:ln>
                  <a:noFill/>
                </a:ln>
                <a:solidFill>
                  <a:srgbClr val="000000"/>
                </a:solidFill>
                <a:effectLst/>
                <a:uLnTx/>
                <a:uFillTx/>
                <a:latin typeface="Noto Sans"/>
                <a:ea typeface="Noto Sans"/>
              </a:rPr>
              <a:t>En este caso, el atributo </a:t>
            </a:r>
            <a:r>
              <a:rPr kumimoji="0" lang="es-ES" sz="2800" b="0" i="0" u="none" strike="noStrike" kern="1200" cap="none" spc="-1" normalizeH="0" baseline="0" noProof="0" dirty="0" err="1">
                <a:ln>
                  <a:noFill/>
                </a:ln>
                <a:solidFill>
                  <a:srgbClr val="000000"/>
                </a:solidFill>
                <a:effectLst/>
                <a:uLnTx/>
                <a:uFillTx/>
                <a:latin typeface="Noto Sans"/>
                <a:ea typeface="Noto Sans"/>
              </a:rPr>
              <a:t>required</a:t>
            </a:r>
            <a:r>
              <a:rPr kumimoji="0" lang="es-ES" sz="2800" b="0" i="0" u="none" strike="noStrike" kern="1200" cap="none" spc="-1" normalizeH="0" baseline="0" noProof="0" dirty="0">
                <a:ln>
                  <a:noFill/>
                </a:ln>
                <a:solidFill>
                  <a:srgbClr val="000000"/>
                </a:solidFill>
                <a:effectLst/>
                <a:uLnTx/>
                <a:uFillTx/>
                <a:latin typeface="Noto Sans"/>
                <a:ea typeface="Noto Sans"/>
              </a:rPr>
              <a:t> obliga al usuario a marcar ese </a:t>
            </a:r>
            <a:r>
              <a:rPr kumimoji="0" lang="es-ES" sz="2800" b="0" i="0" u="none" strike="noStrike" kern="1200" cap="none" spc="-1" normalizeH="0" baseline="0" noProof="0" dirty="0" err="1">
                <a:ln>
                  <a:noFill/>
                </a:ln>
                <a:solidFill>
                  <a:srgbClr val="000000"/>
                </a:solidFill>
                <a:effectLst/>
                <a:uLnTx/>
                <a:uFillTx/>
                <a:latin typeface="Noto Sans"/>
                <a:ea typeface="Noto Sans"/>
              </a:rPr>
              <a:t>checkbox</a:t>
            </a:r>
            <a:r>
              <a:rPr kumimoji="0" lang="es-ES" sz="2800" b="0" i="0" u="none" strike="noStrike" kern="1200" cap="none" spc="-1" normalizeH="0" baseline="0" noProof="0" dirty="0">
                <a:ln>
                  <a:noFill/>
                </a:ln>
                <a:solidFill>
                  <a:srgbClr val="000000"/>
                </a:solidFill>
                <a:effectLst/>
                <a:uLnTx/>
                <a:uFillTx/>
                <a:latin typeface="Noto Sans"/>
                <a:ea typeface="Noto Sans"/>
              </a:rPr>
              <a:t>, si no, no podrá enviar el formulario.</a:t>
            </a:r>
            <a:endPar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endParaRPr>
          </a:p>
          <a:p>
            <a:pPr>
              <a:lnSpc>
                <a:spcPct val="100000"/>
              </a:lnSpc>
              <a:spcBef>
                <a:spcPts val="601"/>
              </a:spcBef>
              <a:spcAft>
                <a:spcPts val="601"/>
              </a:spcAft>
              <a:buNone/>
            </a:pPr>
            <a:endParaRPr kumimoji="0" lang="es-ES" sz="2400" b="0" i="0" u="none" strike="noStrike" kern="1200" cap="none" spc="-1" normalizeH="0" baseline="0" noProof="0" dirty="0">
              <a:ln>
                <a:noFill/>
              </a:ln>
              <a:solidFill>
                <a:schemeClr val="accent1">
                  <a:lumMod val="75000"/>
                </a:schemeClr>
              </a:solidFill>
              <a:effectLst/>
              <a:uLnTx/>
              <a:uFillTx/>
              <a:latin typeface="M+ 1m" panose="020B0409020203020207" pitchFamily="49" charset="-128"/>
              <a:ea typeface="M+ 1m" panose="020B0409020203020207" pitchFamily="49" charset="-128"/>
            </a:endParaRPr>
          </a:p>
        </p:txBody>
      </p:sp>
      <p:pic>
        <p:nvPicPr>
          <p:cNvPr id="3" name="Imagen 2">
            <a:extLst>
              <a:ext uri="{FF2B5EF4-FFF2-40B4-BE49-F238E27FC236}">
                <a16:creationId xmlns:a16="http://schemas.microsoft.com/office/drawing/2014/main" id="{5DDE0913-53E4-CFBC-F96D-33301DEECA49}"/>
              </a:ext>
            </a:extLst>
          </p:cNvPr>
          <p:cNvPicPr>
            <a:picLocks noChangeAspect="1"/>
          </p:cNvPicPr>
          <p:nvPr/>
        </p:nvPicPr>
        <p:blipFill>
          <a:blip r:embed="rId3"/>
          <a:stretch>
            <a:fillRect/>
          </a:stretch>
        </p:blipFill>
        <p:spPr>
          <a:xfrm>
            <a:off x="6749819" y="3454986"/>
            <a:ext cx="6286269" cy="818434"/>
          </a:xfrm>
          <a:prstGeom prst="rect">
            <a:avLst/>
          </a:prstGeom>
        </p:spPr>
      </p:pic>
    </p:spTree>
    <p:extLst>
      <p:ext uri="{BB962C8B-B14F-4D97-AF65-F5344CB8AC3E}">
        <p14:creationId xmlns:p14="http://schemas.microsoft.com/office/powerpoint/2010/main" val="2868251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Validación – </a:t>
            </a:r>
            <a:r>
              <a:rPr lang="es-ES" sz="4400" b="1" strike="noStrike" spc="-1" dirty="0" err="1">
                <a:solidFill>
                  <a:srgbClr val="000000"/>
                </a:solidFill>
                <a:latin typeface="Noto Sans"/>
                <a:ea typeface="Noto Sans"/>
              </a:rPr>
              <a:t>Checkbox</a:t>
            </a:r>
            <a:r>
              <a:rPr lang="es-ES" sz="4400" b="1" strike="noStrike" spc="-1" dirty="0">
                <a:solidFill>
                  <a:srgbClr val="000000"/>
                </a:solidFill>
                <a:latin typeface="Noto Sans"/>
                <a:ea typeface="Noto Sans"/>
              </a:rPr>
              <a:t> obligatorio</a:t>
            </a:r>
            <a:endParaRPr lang="es-ES" sz="4400" b="0" strike="noStrike" spc="-1" dirty="0">
              <a:solidFill>
                <a:srgbClr val="000000"/>
              </a:solidFill>
              <a:latin typeface="Calibri"/>
            </a:endParaRPr>
          </a:p>
        </p:txBody>
      </p:sp>
      <p:sp>
        <p:nvSpPr>
          <p:cNvPr id="93" name="CuadroTexto 1"/>
          <p:cNvSpPr/>
          <p:nvPr/>
        </p:nvSpPr>
        <p:spPr>
          <a:xfrm>
            <a:off x="482760" y="1282680"/>
            <a:ext cx="12473640" cy="519997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spc="-1" dirty="0">
                <a:solidFill>
                  <a:srgbClr val="000000"/>
                </a:solidFill>
                <a:latin typeface="Noto Sans"/>
                <a:ea typeface="Noto Sans"/>
              </a:rPr>
              <a:t>Como grupo de </a:t>
            </a:r>
            <a:r>
              <a:rPr lang="es-ES" sz="2800" spc="-1" dirty="0" err="1">
                <a:solidFill>
                  <a:srgbClr val="000000"/>
                </a:solidFill>
                <a:latin typeface="Noto Sans"/>
                <a:ea typeface="Noto Sans"/>
              </a:rPr>
              <a:t>checkboxes</a:t>
            </a:r>
            <a:r>
              <a:rPr lang="es-ES" sz="2800" spc="-1" dirty="0">
                <a:solidFill>
                  <a:srgbClr val="000000"/>
                </a:solidFill>
                <a:latin typeface="Noto Sans"/>
                <a:ea typeface="Noto Sans"/>
              </a:rPr>
              <a:t> podría ser, por ejemplo, cuando se eligen opciones para algo, que se pueden combinar entre sí, y que unas no excluyen las otras.</a:t>
            </a:r>
          </a:p>
          <a:p>
            <a:pPr>
              <a:lnSpc>
                <a:spcPct val="100000"/>
              </a:lnSpc>
              <a:spcBef>
                <a:spcPts val="601"/>
              </a:spcBef>
              <a:spcAft>
                <a:spcPts val="601"/>
              </a:spcAft>
              <a:buNone/>
            </a:pPr>
            <a:r>
              <a:rPr lang="es-ES" sz="2400" spc="-1" dirty="0">
                <a:solidFill>
                  <a:schemeClr val="accent1">
                    <a:lumMod val="75000"/>
                  </a:schemeClr>
                </a:solidFill>
                <a:latin typeface="M+ 1m" panose="020B0409020203020207" pitchFamily="49" charset="-128"/>
                <a:ea typeface="M+ 1m" panose="020B0409020203020207" pitchFamily="49" charset="-128"/>
              </a:rPr>
              <a:t>&lt;</a:t>
            </a:r>
            <a:r>
              <a:rPr lang="es-ES" sz="2400" spc="-1" dirty="0" err="1">
                <a:solidFill>
                  <a:schemeClr val="accent1">
                    <a:lumMod val="75000"/>
                  </a:schemeClr>
                </a:solidFill>
                <a:latin typeface="M+ 1m" panose="020B0409020203020207" pitchFamily="49" charset="-128"/>
                <a:ea typeface="M+ 1m" panose="020B0409020203020207" pitchFamily="49" charset="-128"/>
              </a:rPr>
              <a:t>label</a:t>
            </a:r>
            <a:r>
              <a:rPr lang="es-ES" sz="2400" spc="-1" dirty="0">
                <a:solidFill>
                  <a:schemeClr val="accent1">
                    <a:lumMod val="75000"/>
                  </a:schemeClr>
                </a:solidFill>
                <a:latin typeface="M+ 1m" panose="020B0409020203020207" pitchFamily="49" charset="-128"/>
                <a:ea typeface="M+ 1m" panose="020B0409020203020207" pitchFamily="49" charset="-128"/>
              </a:rPr>
              <a:t>&gt;&lt;input </a:t>
            </a:r>
            <a:r>
              <a:rPr lang="es-ES" sz="2400" spc="-1" dirty="0" err="1">
                <a:solidFill>
                  <a:schemeClr val="accent1">
                    <a:lumMod val="75000"/>
                  </a:schemeClr>
                </a:solidFill>
                <a:latin typeface="M+ 1m" panose="020B0409020203020207" pitchFamily="49" charset="-128"/>
                <a:ea typeface="M+ 1m" panose="020B0409020203020207" pitchFamily="49" charset="-128"/>
              </a:rPr>
              <a:t>type</a:t>
            </a:r>
            <a:r>
              <a:rPr lang="es-ES" sz="2400" spc="-1" dirty="0">
                <a:solidFill>
                  <a:schemeClr val="accent1">
                    <a:lumMod val="75000"/>
                  </a:schemeClr>
                </a:solidFill>
                <a:latin typeface="M+ 1m" panose="020B0409020203020207" pitchFamily="49" charset="-128"/>
                <a:ea typeface="M+ 1m" panose="020B0409020203020207" pitchFamily="49" charset="-128"/>
              </a:rPr>
              <a:t>="</a:t>
            </a:r>
            <a:r>
              <a:rPr lang="es-ES" sz="2400" spc="-1" dirty="0" err="1">
                <a:solidFill>
                  <a:schemeClr val="accent1">
                    <a:lumMod val="75000"/>
                  </a:schemeClr>
                </a:solidFill>
                <a:latin typeface="M+ 1m" panose="020B0409020203020207" pitchFamily="49" charset="-128"/>
                <a:ea typeface="M+ 1m" panose="020B0409020203020207" pitchFamily="49" charset="-128"/>
              </a:rPr>
              <a:t>checkbox</a:t>
            </a:r>
            <a:r>
              <a:rPr lang="es-ES" sz="2400" spc="-1" dirty="0">
                <a:solidFill>
                  <a:schemeClr val="accent1">
                    <a:lumMod val="75000"/>
                  </a:schemeClr>
                </a:solidFill>
                <a:latin typeface="M+ 1m" panose="020B0409020203020207" pitchFamily="49" charset="-128"/>
                <a:ea typeface="M+ 1m" panose="020B0409020203020207" pitchFamily="49" charset="-128"/>
              </a:rPr>
              <a:t>" </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	</a:t>
            </a:r>
            <a:r>
              <a:rPr lang="es-ES" sz="2400" spc="-1" dirty="0" err="1">
                <a:solidFill>
                  <a:schemeClr val="accent1">
                    <a:lumMod val="75000"/>
                  </a:schemeClr>
                </a:solidFill>
                <a:latin typeface="M+ 1m" panose="020B0409020203020207" pitchFamily="49" charset="-128"/>
                <a:ea typeface="M+ 1m" panose="020B0409020203020207" pitchFamily="49" charset="-128"/>
              </a:rPr>
              <a:t>name</a:t>
            </a:r>
            <a:r>
              <a:rPr lang="es-ES" sz="2400" spc="-1" dirty="0">
                <a:solidFill>
                  <a:schemeClr val="accent1">
                    <a:lumMod val="75000"/>
                  </a:schemeClr>
                </a:solidFill>
                <a:latin typeface="M+ 1m" panose="020B0409020203020207" pitchFamily="49" charset="-128"/>
                <a:ea typeface="M+ 1m" panose="020B0409020203020207" pitchFamily="49" charset="-128"/>
              </a:rPr>
              <a:t>="equipo" </a:t>
            </a:r>
            <a:r>
              <a:rPr lang="es-ES" sz="2400" spc="-1" dirty="0" err="1">
                <a:solidFill>
                  <a:schemeClr val="accent1">
                    <a:lumMod val="75000"/>
                  </a:schemeClr>
                </a:solidFill>
                <a:latin typeface="M+ 1m" panose="020B0409020203020207" pitchFamily="49" charset="-128"/>
                <a:ea typeface="M+ 1m" panose="020B0409020203020207" pitchFamily="49" charset="-128"/>
              </a:rPr>
              <a:t>value</a:t>
            </a:r>
            <a:r>
              <a:rPr lang="es-ES" sz="2400" spc="-1" dirty="0">
                <a:solidFill>
                  <a:schemeClr val="accent1">
                    <a:lumMod val="75000"/>
                  </a:schemeClr>
                </a:solidFill>
                <a:latin typeface="M+ 1m" panose="020B0409020203020207" pitchFamily="49" charset="-128"/>
                <a:ea typeface="M+ 1m" panose="020B0409020203020207" pitchFamily="49" charset="-128"/>
              </a:rPr>
              <a:t>="LL"&gt;</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	Llantas de aleación&lt;/</a:t>
            </a:r>
            <a:r>
              <a:rPr lang="es-ES" sz="2400" spc="-1" dirty="0" err="1">
                <a:solidFill>
                  <a:schemeClr val="accent1">
                    <a:lumMod val="75000"/>
                  </a:schemeClr>
                </a:solidFill>
                <a:latin typeface="M+ 1m" panose="020B0409020203020207" pitchFamily="49" charset="-128"/>
                <a:ea typeface="M+ 1m" panose="020B0409020203020207" pitchFamily="49" charset="-128"/>
              </a:rPr>
              <a:t>label</a:t>
            </a:r>
            <a:r>
              <a:rPr lang="es-ES" sz="2400" spc="-1" dirty="0">
                <a:solidFill>
                  <a:schemeClr val="accent1">
                    <a:lumMod val="75000"/>
                  </a:schemeClr>
                </a:solidFill>
                <a:latin typeface="M+ 1m" panose="020B0409020203020207" pitchFamily="49" charset="-128"/>
                <a:ea typeface="M+ 1m" panose="020B0409020203020207" pitchFamily="49" charset="-128"/>
              </a:rPr>
              <a:t>&gt;</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&lt;</a:t>
            </a:r>
            <a:r>
              <a:rPr lang="es-ES" sz="2400" spc="-1" dirty="0" err="1">
                <a:solidFill>
                  <a:schemeClr val="accent1">
                    <a:lumMod val="75000"/>
                  </a:schemeClr>
                </a:solidFill>
                <a:latin typeface="M+ 1m" panose="020B0409020203020207" pitchFamily="49" charset="-128"/>
                <a:ea typeface="M+ 1m" panose="020B0409020203020207" pitchFamily="49" charset="-128"/>
              </a:rPr>
              <a:t>label</a:t>
            </a:r>
            <a:r>
              <a:rPr lang="es-ES" sz="2400" spc="-1" dirty="0">
                <a:solidFill>
                  <a:schemeClr val="accent1">
                    <a:lumMod val="75000"/>
                  </a:schemeClr>
                </a:solidFill>
                <a:latin typeface="M+ 1m" panose="020B0409020203020207" pitchFamily="49" charset="-128"/>
                <a:ea typeface="M+ 1m" panose="020B0409020203020207" pitchFamily="49" charset="-128"/>
              </a:rPr>
              <a:t>&gt;&lt;input </a:t>
            </a:r>
            <a:r>
              <a:rPr lang="es-ES" sz="2400" spc="-1" dirty="0" err="1">
                <a:solidFill>
                  <a:schemeClr val="accent1">
                    <a:lumMod val="75000"/>
                  </a:schemeClr>
                </a:solidFill>
                <a:latin typeface="M+ 1m" panose="020B0409020203020207" pitchFamily="49" charset="-128"/>
                <a:ea typeface="M+ 1m" panose="020B0409020203020207" pitchFamily="49" charset="-128"/>
              </a:rPr>
              <a:t>type</a:t>
            </a:r>
            <a:r>
              <a:rPr lang="es-ES" sz="2400" spc="-1" dirty="0">
                <a:solidFill>
                  <a:schemeClr val="accent1">
                    <a:lumMod val="75000"/>
                  </a:schemeClr>
                </a:solidFill>
                <a:latin typeface="M+ 1m" panose="020B0409020203020207" pitchFamily="49" charset="-128"/>
                <a:ea typeface="M+ 1m" panose="020B0409020203020207" pitchFamily="49" charset="-128"/>
              </a:rPr>
              <a:t>="</a:t>
            </a:r>
            <a:r>
              <a:rPr lang="es-ES" sz="2400" spc="-1" dirty="0" err="1">
                <a:solidFill>
                  <a:schemeClr val="accent1">
                    <a:lumMod val="75000"/>
                  </a:schemeClr>
                </a:solidFill>
                <a:latin typeface="M+ 1m" panose="020B0409020203020207" pitchFamily="49" charset="-128"/>
                <a:ea typeface="M+ 1m" panose="020B0409020203020207" pitchFamily="49" charset="-128"/>
              </a:rPr>
              <a:t>checkbox</a:t>
            </a:r>
            <a:r>
              <a:rPr lang="es-ES" sz="2400" spc="-1" dirty="0">
                <a:solidFill>
                  <a:schemeClr val="accent1">
                    <a:lumMod val="75000"/>
                  </a:schemeClr>
                </a:solidFill>
                <a:latin typeface="M+ 1m" panose="020B0409020203020207" pitchFamily="49" charset="-128"/>
                <a:ea typeface="M+ 1m" panose="020B0409020203020207" pitchFamily="49" charset="-128"/>
              </a:rPr>
              <a:t>" </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	</a:t>
            </a:r>
            <a:r>
              <a:rPr lang="es-ES" sz="2400" spc="-1" dirty="0" err="1">
                <a:solidFill>
                  <a:schemeClr val="accent1">
                    <a:lumMod val="75000"/>
                  </a:schemeClr>
                </a:solidFill>
                <a:latin typeface="M+ 1m" panose="020B0409020203020207" pitchFamily="49" charset="-128"/>
                <a:ea typeface="M+ 1m" panose="020B0409020203020207" pitchFamily="49" charset="-128"/>
              </a:rPr>
              <a:t>name</a:t>
            </a:r>
            <a:r>
              <a:rPr lang="es-ES" sz="2400" spc="-1" dirty="0">
                <a:solidFill>
                  <a:schemeClr val="accent1">
                    <a:lumMod val="75000"/>
                  </a:schemeClr>
                </a:solidFill>
                <a:latin typeface="M+ 1m" panose="020B0409020203020207" pitchFamily="49" charset="-128"/>
                <a:ea typeface="M+ 1m" panose="020B0409020203020207" pitchFamily="49" charset="-128"/>
              </a:rPr>
              <a:t>="equipo" </a:t>
            </a:r>
            <a:r>
              <a:rPr lang="es-ES" sz="2400" spc="-1" dirty="0" err="1">
                <a:solidFill>
                  <a:schemeClr val="accent1">
                    <a:lumMod val="75000"/>
                  </a:schemeClr>
                </a:solidFill>
                <a:latin typeface="M+ 1m" panose="020B0409020203020207" pitchFamily="49" charset="-128"/>
                <a:ea typeface="M+ 1m" panose="020B0409020203020207" pitchFamily="49" charset="-128"/>
              </a:rPr>
              <a:t>value</a:t>
            </a:r>
            <a:r>
              <a:rPr lang="es-ES" sz="2400" spc="-1" dirty="0">
                <a:solidFill>
                  <a:schemeClr val="accent1">
                    <a:lumMod val="75000"/>
                  </a:schemeClr>
                </a:solidFill>
                <a:latin typeface="M+ 1m" panose="020B0409020203020207" pitchFamily="49" charset="-128"/>
                <a:ea typeface="M+ 1m" panose="020B0409020203020207" pitchFamily="49" charset="-128"/>
              </a:rPr>
              <a:t>="</a:t>
            </a:r>
            <a:r>
              <a:rPr lang="es-ES" sz="2400" spc="-1" dirty="0" err="1">
                <a:solidFill>
                  <a:schemeClr val="accent1">
                    <a:lumMod val="75000"/>
                  </a:schemeClr>
                </a:solidFill>
                <a:latin typeface="M+ 1m" panose="020B0409020203020207" pitchFamily="49" charset="-128"/>
                <a:ea typeface="M+ 1m" panose="020B0409020203020207" pitchFamily="49" charset="-128"/>
              </a:rPr>
              <a:t>CB</a:t>
            </a:r>
            <a:r>
              <a:rPr lang="es-ES" sz="2400" spc="-1" dirty="0">
                <a:solidFill>
                  <a:schemeClr val="accent1">
                    <a:lumMod val="75000"/>
                  </a:schemeClr>
                </a:solidFill>
                <a:latin typeface="M+ 1m" panose="020B0409020203020207" pitchFamily="49" charset="-128"/>
                <a:ea typeface="M+ 1m" panose="020B0409020203020207" pitchFamily="49" charset="-128"/>
              </a:rPr>
              <a:t>"&gt; Climatizador </a:t>
            </a:r>
            <a:r>
              <a:rPr lang="es-ES" sz="2400" spc="-1" dirty="0" err="1">
                <a:solidFill>
                  <a:schemeClr val="accent1">
                    <a:lumMod val="75000"/>
                  </a:schemeClr>
                </a:solidFill>
                <a:latin typeface="M+ 1m" panose="020B0409020203020207" pitchFamily="49" charset="-128"/>
                <a:ea typeface="M+ 1m" panose="020B0409020203020207" pitchFamily="49" charset="-128"/>
              </a:rPr>
              <a:t>bizona</a:t>
            </a:r>
            <a:r>
              <a:rPr lang="es-ES" sz="2400" spc="-1" dirty="0">
                <a:solidFill>
                  <a:schemeClr val="accent1">
                    <a:lumMod val="75000"/>
                  </a:schemeClr>
                </a:solidFill>
                <a:latin typeface="M+ 1m" panose="020B0409020203020207" pitchFamily="49" charset="-128"/>
                <a:ea typeface="M+ 1m" panose="020B0409020203020207" pitchFamily="49" charset="-128"/>
              </a:rPr>
              <a:t>&lt;/</a:t>
            </a:r>
            <a:r>
              <a:rPr lang="es-ES" sz="2400" spc="-1" dirty="0" err="1">
                <a:solidFill>
                  <a:schemeClr val="accent1">
                    <a:lumMod val="75000"/>
                  </a:schemeClr>
                </a:solidFill>
                <a:latin typeface="M+ 1m" panose="020B0409020203020207" pitchFamily="49" charset="-128"/>
                <a:ea typeface="M+ 1m" panose="020B0409020203020207" pitchFamily="49" charset="-128"/>
              </a:rPr>
              <a:t>label</a:t>
            </a:r>
            <a:r>
              <a:rPr lang="es-ES" sz="2400" spc="-1" dirty="0">
                <a:solidFill>
                  <a:schemeClr val="accent1">
                    <a:lumMod val="75000"/>
                  </a:schemeClr>
                </a:solidFill>
                <a:latin typeface="M+ 1m" panose="020B0409020203020207" pitchFamily="49" charset="-128"/>
                <a:ea typeface="M+ 1m" panose="020B0409020203020207" pitchFamily="49" charset="-128"/>
              </a:rPr>
              <a:t>&gt;</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&lt;</a:t>
            </a:r>
            <a:r>
              <a:rPr lang="es-ES" sz="2400" spc="-1" dirty="0" err="1">
                <a:solidFill>
                  <a:schemeClr val="accent1">
                    <a:lumMod val="75000"/>
                  </a:schemeClr>
                </a:solidFill>
                <a:latin typeface="M+ 1m" panose="020B0409020203020207" pitchFamily="49" charset="-128"/>
                <a:ea typeface="M+ 1m" panose="020B0409020203020207" pitchFamily="49" charset="-128"/>
              </a:rPr>
              <a:t>label</a:t>
            </a:r>
            <a:r>
              <a:rPr lang="es-ES" sz="2400" spc="-1" dirty="0">
                <a:solidFill>
                  <a:schemeClr val="accent1">
                    <a:lumMod val="75000"/>
                  </a:schemeClr>
                </a:solidFill>
                <a:latin typeface="M+ 1m" panose="020B0409020203020207" pitchFamily="49" charset="-128"/>
                <a:ea typeface="M+ 1m" panose="020B0409020203020207" pitchFamily="49" charset="-128"/>
              </a:rPr>
              <a:t>&gt;&lt;input </a:t>
            </a:r>
            <a:r>
              <a:rPr lang="es-ES" sz="2400" spc="-1" dirty="0" err="1">
                <a:solidFill>
                  <a:schemeClr val="accent1">
                    <a:lumMod val="75000"/>
                  </a:schemeClr>
                </a:solidFill>
                <a:latin typeface="M+ 1m" panose="020B0409020203020207" pitchFamily="49" charset="-128"/>
                <a:ea typeface="M+ 1m" panose="020B0409020203020207" pitchFamily="49" charset="-128"/>
              </a:rPr>
              <a:t>type</a:t>
            </a:r>
            <a:r>
              <a:rPr lang="es-ES" sz="2400" spc="-1" dirty="0">
                <a:solidFill>
                  <a:schemeClr val="accent1">
                    <a:lumMod val="75000"/>
                  </a:schemeClr>
                </a:solidFill>
                <a:latin typeface="M+ 1m" panose="020B0409020203020207" pitchFamily="49" charset="-128"/>
                <a:ea typeface="M+ 1m" panose="020B0409020203020207" pitchFamily="49" charset="-128"/>
              </a:rPr>
              <a:t>="</a:t>
            </a:r>
            <a:r>
              <a:rPr lang="es-ES" sz="2400" spc="-1" dirty="0" err="1">
                <a:solidFill>
                  <a:schemeClr val="accent1">
                    <a:lumMod val="75000"/>
                  </a:schemeClr>
                </a:solidFill>
                <a:latin typeface="M+ 1m" panose="020B0409020203020207" pitchFamily="49" charset="-128"/>
                <a:ea typeface="M+ 1m" panose="020B0409020203020207" pitchFamily="49" charset="-128"/>
              </a:rPr>
              <a:t>checkbox</a:t>
            </a:r>
            <a:r>
              <a:rPr lang="es-ES" sz="2400" spc="-1" dirty="0">
                <a:solidFill>
                  <a:schemeClr val="accent1">
                    <a:lumMod val="75000"/>
                  </a:schemeClr>
                </a:solidFill>
                <a:latin typeface="M+ 1m" panose="020B0409020203020207" pitchFamily="49" charset="-128"/>
                <a:ea typeface="M+ 1m" panose="020B0409020203020207" pitchFamily="49" charset="-128"/>
              </a:rPr>
              <a:t>" 	</a:t>
            </a:r>
            <a:r>
              <a:rPr lang="es-ES" sz="2400" spc="-1" dirty="0" err="1">
                <a:solidFill>
                  <a:schemeClr val="accent1">
                    <a:lumMod val="75000"/>
                  </a:schemeClr>
                </a:solidFill>
                <a:latin typeface="M+ 1m" panose="020B0409020203020207" pitchFamily="49" charset="-128"/>
                <a:ea typeface="M+ 1m" panose="020B0409020203020207" pitchFamily="49" charset="-128"/>
              </a:rPr>
              <a:t>name</a:t>
            </a:r>
            <a:r>
              <a:rPr lang="es-ES" sz="2400" spc="-1" dirty="0">
                <a:solidFill>
                  <a:schemeClr val="accent1">
                    <a:lumMod val="75000"/>
                  </a:schemeClr>
                </a:solidFill>
                <a:latin typeface="M+ 1m" panose="020B0409020203020207" pitchFamily="49" charset="-128"/>
                <a:ea typeface="M+ 1m" panose="020B0409020203020207" pitchFamily="49" charset="-128"/>
              </a:rPr>
              <a:t>="equipo" </a:t>
            </a:r>
            <a:r>
              <a:rPr lang="es-ES" sz="2400" spc="-1" dirty="0" err="1">
                <a:solidFill>
                  <a:schemeClr val="accent1">
                    <a:lumMod val="75000"/>
                  </a:schemeClr>
                </a:solidFill>
                <a:latin typeface="M+ 1m" panose="020B0409020203020207" pitchFamily="49" charset="-128"/>
                <a:ea typeface="M+ 1m" panose="020B0409020203020207" pitchFamily="49" charset="-128"/>
              </a:rPr>
              <a:t>value</a:t>
            </a:r>
            <a:r>
              <a:rPr lang="es-ES" sz="2400" spc="-1" dirty="0">
                <a:solidFill>
                  <a:schemeClr val="accent1">
                    <a:lumMod val="75000"/>
                  </a:schemeClr>
                </a:solidFill>
                <a:latin typeface="M+ 1m" panose="020B0409020203020207" pitchFamily="49" charset="-128"/>
                <a:ea typeface="M+ 1m" panose="020B0409020203020207" pitchFamily="49" charset="-128"/>
              </a:rPr>
              <a:t>="</a:t>
            </a:r>
            <a:r>
              <a:rPr lang="es-ES" sz="2400" spc="-1" dirty="0" err="1">
                <a:solidFill>
                  <a:schemeClr val="accent1">
                    <a:lumMod val="75000"/>
                  </a:schemeClr>
                </a:solidFill>
                <a:latin typeface="M+ 1m" panose="020B0409020203020207" pitchFamily="49" charset="-128"/>
                <a:ea typeface="M+ 1m" panose="020B0409020203020207" pitchFamily="49" charset="-128"/>
              </a:rPr>
              <a:t>FX</a:t>
            </a:r>
            <a:r>
              <a:rPr lang="es-ES" sz="2400" spc="-1" dirty="0">
                <a:solidFill>
                  <a:schemeClr val="accent1">
                    <a:lumMod val="75000"/>
                  </a:schemeClr>
                </a:solidFill>
                <a:latin typeface="M+ 1m" panose="020B0409020203020207" pitchFamily="49" charset="-128"/>
                <a:ea typeface="M+ 1m" panose="020B0409020203020207" pitchFamily="49" charset="-128"/>
              </a:rPr>
              <a:t>"&gt; Faros </a:t>
            </a:r>
            <a:r>
              <a:rPr lang="es-ES" sz="2400" spc="-1" dirty="0" err="1">
                <a:solidFill>
                  <a:schemeClr val="accent1">
                    <a:lumMod val="75000"/>
                  </a:schemeClr>
                </a:solidFill>
                <a:latin typeface="M+ 1m" panose="020B0409020203020207" pitchFamily="49" charset="-128"/>
                <a:ea typeface="M+ 1m" panose="020B0409020203020207" pitchFamily="49" charset="-128"/>
              </a:rPr>
              <a:t>Xenon</a:t>
            </a:r>
            <a:r>
              <a:rPr lang="es-ES" sz="2400" spc="-1" dirty="0">
                <a:solidFill>
                  <a:schemeClr val="accent1">
                    <a:lumMod val="75000"/>
                  </a:schemeClr>
                </a:solidFill>
                <a:latin typeface="M+ 1m" panose="020B0409020203020207" pitchFamily="49" charset="-128"/>
                <a:ea typeface="M+ 1m" panose="020B0409020203020207" pitchFamily="49" charset="-128"/>
              </a:rPr>
              <a:t>&lt;/</a:t>
            </a:r>
            <a:r>
              <a:rPr lang="es-ES" sz="2400" spc="-1" dirty="0" err="1">
                <a:solidFill>
                  <a:schemeClr val="accent1">
                    <a:lumMod val="75000"/>
                  </a:schemeClr>
                </a:solidFill>
                <a:latin typeface="M+ 1m" panose="020B0409020203020207" pitchFamily="49" charset="-128"/>
                <a:ea typeface="M+ 1m" panose="020B0409020203020207" pitchFamily="49" charset="-128"/>
              </a:rPr>
              <a:t>label</a:t>
            </a:r>
            <a:r>
              <a:rPr lang="es-ES" sz="2400" spc="-1" dirty="0">
                <a:solidFill>
                  <a:schemeClr val="accent1">
                    <a:lumMod val="75000"/>
                  </a:schemeClr>
                </a:solidFill>
                <a:latin typeface="M+ 1m" panose="020B0409020203020207" pitchFamily="49" charset="-128"/>
                <a:ea typeface="M+ 1m" panose="020B0409020203020207" pitchFamily="49" charset="-128"/>
              </a:rPr>
              <a:t>&gt;</a:t>
            </a:r>
          </a:p>
          <a:p>
            <a:pPr>
              <a:lnSpc>
                <a:spcPct val="100000"/>
              </a:lnSpc>
              <a:spcBef>
                <a:spcPts val="601"/>
              </a:spcBef>
              <a:spcAft>
                <a:spcPts val="601"/>
              </a:spcAft>
              <a:buNone/>
            </a:pPr>
            <a:r>
              <a:rPr lang="es-ES" sz="2800" spc="-1" dirty="0">
                <a:solidFill>
                  <a:srgbClr val="000000"/>
                </a:solidFill>
                <a:latin typeface="Noto Sans"/>
                <a:ea typeface="Noto Sans"/>
              </a:rPr>
              <a:t>E</a:t>
            </a:r>
            <a:r>
              <a:rPr kumimoji="0" lang="es-ES" sz="2800" b="0" i="0" u="none" strike="noStrike" kern="1200" cap="none" spc="-1" normalizeH="0" baseline="0" noProof="0" dirty="0">
                <a:ln>
                  <a:noFill/>
                </a:ln>
                <a:solidFill>
                  <a:srgbClr val="000000"/>
                </a:solidFill>
                <a:effectLst/>
                <a:uLnTx/>
                <a:uFillTx/>
                <a:latin typeface="Noto Sans"/>
                <a:ea typeface="Noto Sans"/>
              </a:rPr>
              <a:t>n estos casos podemos querer</a:t>
            </a:r>
            <a:r>
              <a:rPr lang="es-ES" sz="2800" spc="-1" dirty="0">
                <a:solidFill>
                  <a:srgbClr val="000000"/>
                </a:solidFill>
                <a:latin typeface="Noto Sans"/>
                <a:ea typeface="Noto Sans"/>
              </a:rPr>
              <a:t> que el usuario elija al menos una de las opciones. Esto no es posible sólo con HTML. Tendríamos que utilizar JavaScript.</a:t>
            </a:r>
          </a:p>
        </p:txBody>
      </p:sp>
      <p:pic>
        <p:nvPicPr>
          <p:cNvPr id="8" name="Imagen 7">
            <a:extLst>
              <a:ext uri="{FF2B5EF4-FFF2-40B4-BE49-F238E27FC236}">
                <a16:creationId xmlns:a16="http://schemas.microsoft.com/office/drawing/2014/main" id="{DFE682AF-1904-DC1C-C5CC-F05A72F069A3}"/>
              </a:ext>
            </a:extLst>
          </p:cNvPr>
          <p:cNvPicPr>
            <a:picLocks noChangeAspect="1"/>
          </p:cNvPicPr>
          <p:nvPr/>
        </p:nvPicPr>
        <p:blipFill rotWithShape="1">
          <a:blip r:embed="rId3"/>
          <a:srcRect t="5104"/>
          <a:stretch/>
        </p:blipFill>
        <p:spPr>
          <a:xfrm>
            <a:off x="8076700" y="2387297"/>
            <a:ext cx="3120035" cy="1392540"/>
          </a:xfrm>
          <a:prstGeom prst="rect">
            <a:avLst/>
          </a:prstGeom>
        </p:spPr>
      </p:pic>
    </p:spTree>
    <p:extLst>
      <p:ext uri="{BB962C8B-B14F-4D97-AF65-F5344CB8AC3E}">
        <p14:creationId xmlns:p14="http://schemas.microsoft.com/office/powerpoint/2010/main" val="2792184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Validación – Otros atributos</a:t>
            </a:r>
            <a:endParaRPr lang="es-ES" sz="4400" b="0" strike="noStrike" spc="-1" dirty="0">
              <a:solidFill>
                <a:srgbClr val="000000"/>
              </a:solidFill>
              <a:latin typeface="Calibri"/>
            </a:endParaRPr>
          </a:p>
        </p:txBody>
      </p:sp>
      <p:sp>
        <p:nvSpPr>
          <p:cNvPr id="93" name="CuadroTexto 1"/>
          <p:cNvSpPr/>
          <p:nvPr/>
        </p:nvSpPr>
        <p:spPr>
          <a:xfrm>
            <a:off x="482760" y="1282680"/>
            <a:ext cx="12473640" cy="60309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minlength</a:t>
            </a:r>
            <a:r>
              <a:rPr lang="es-ES" sz="2800" spc="-1" dirty="0">
                <a:solidFill>
                  <a:srgbClr val="000000"/>
                </a:solidFill>
                <a:latin typeface="Noto Sans"/>
                <a:ea typeface="Noto Sans"/>
              </a:rPr>
              <a:t> y </a:t>
            </a:r>
            <a:r>
              <a:rPr lang="es-ES" sz="2800" spc="-1" dirty="0" err="1">
                <a:solidFill>
                  <a:srgbClr val="000000"/>
                </a:solidFill>
                <a:latin typeface="Noto Sans"/>
                <a:ea typeface="Noto Sans"/>
              </a:rPr>
              <a:t>maxlength</a:t>
            </a:r>
            <a:r>
              <a:rPr lang="es-ES" sz="2800" spc="-1" dirty="0">
                <a:solidFill>
                  <a:srgbClr val="000000"/>
                </a:solidFill>
                <a:latin typeface="Noto Sans"/>
                <a:ea typeface="Noto Sans"/>
              </a:rPr>
              <a:t>: longitud mínima y/o máxima para un campo de texto.</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min y </a:t>
            </a:r>
            <a:r>
              <a:rPr lang="es-ES" sz="2800" spc="-1" dirty="0" err="1">
                <a:solidFill>
                  <a:srgbClr val="000000"/>
                </a:solidFill>
                <a:latin typeface="Noto Sans"/>
                <a:ea typeface="Noto Sans"/>
              </a:rPr>
              <a:t>max</a:t>
            </a:r>
            <a:r>
              <a:rPr lang="es-ES" sz="2800" spc="-1" dirty="0">
                <a:solidFill>
                  <a:srgbClr val="000000"/>
                </a:solidFill>
                <a:latin typeface="Noto Sans"/>
                <a:ea typeface="Noto Sans"/>
              </a:rPr>
              <a:t>: valor mínimo y/o máximo para un campo numérico</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step: el valor del campo numérico tiene que ser múltiplo del paso (incluido el cero).</a:t>
            </a:r>
          </a:p>
          <a:p>
            <a:pPr marL="457200" indent="-457200">
              <a:lnSpc>
                <a:spcPct val="100000"/>
              </a:lnSpc>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pattern</a:t>
            </a:r>
            <a:r>
              <a:rPr lang="es-ES" sz="2800" spc="-1" dirty="0">
                <a:solidFill>
                  <a:srgbClr val="000000"/>
                </a:solidFill>
                <a:latin typeface="Noto Sans"/>
                <a:ea typeface="Noto Sans"/>
              </a:rPr>
              <a:t>: especifica un patrón (usando expresiones regulares) que define un patrón que los datos introducidos deben cumplir. Por ejemplo, si queremos que se introduzcan cuatro dígitos, podríamos usar </a:t>
            </a:r>
            <a:r>
              <a:rPr lang="es-ES" sz="2800" spc="-1" dirty="0" err="1">
                <a:solidFill>
                  <a:srgbClr val="000000"/>
                </a:solidFill>
                <a:latin typeface="Noto Sans"/>
                <a:ea typeface="Noto Sans"/>
              </a:rPr>
              <a:t>pattern</a:t>
            </a:r>
            <a:r>
              <a:rPr lang="es-ES" sz="2800" spc="-1" dirty="0">
                <a:solidFill>
                  <a:srgbClr val="000000"/>
                </a:solidFill>
                <a:latin typeface="Noto Sans"/>
                <a:ea typeface="Noto Sans"/>
              </a:rPr>
              <a:t>="[0-9]{4}". </a:t>
            </a:r>
            <a:br>
              <a:rPr lang="es-ES" sz="2800" spc="-1" dirty="0">
                <a:solidFill>
                  <a:srgbClr val="000000"/>
                </a:solidFill>
                <a:latin typeface="Noto Sans"/>
                <a:ea typeface="Noto Sans"/>
              </a:rPr>
            </a:br>
            <a:r>
              <a:rPr lang="es-ES" sz="2800" spc="-1" dirty="0">
                <a:solidFill>
                  <a:srgbClr val="000000"/>
                </a:solidFill>
                <a:latin typeface="Noto Sans"/>
                <a:ea typeface="Noto Sans"/>
              </a:rPr>
              <a:t>Más información de expresiones regulares en:</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hlinkClick r:id="rId3"/>
              </a:rPr>
              <a:t>https://</a:t>
            </a:r>
            <a:r>
              <a:rPr lang="es-ES" sz="2800" spc="-1" dirty="0" err="1">
                <a:solidFill>
                  <a:srgbClr val="000000"/>
                </a:solidFill>
                <a:latin typeface="Noto Sans"/>
                <a:ea typeface="Noto Sans"/>
                <a:hlinkClick r:id="rId3"/>
              </a:rPr>
              <a:t>regexone.com</a:t>
            </a:r>
            <a:r>
              <a:rPr lang="es-ES" sz="2800" spc="-1" dirty="0">
                <a:solidFill>
                  <a:srgbClr val="000000"/>
                </a:solidFill>
                <a:latin typeface="Noto Sans"/>
                <a:ea typeface="Noto Sans"/>
                <a:hlinkClick r:id="rId3"/>
              </a:rPr>
              <a:t>/</a:t>
            </a:r>
            <a:endParaRPr lang="es-ES" sz="2800" spc="-1" dirty="0">
              <a:solidFill>
                <a:srgbClr val="000000"/>
              </a:solidFill>
              <a:latin typeface="Noto Sans"/>
              <a:ea typeface="Noto Sans"/>
            </a:endParaRP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hlinkClick r:id="rId4"/>
              </a:rPr>
              <a:t>https://</a:t>
            </a:r>
            <a:r>
              <a:rPr lang="es-ES" sz="2800" spc="-1" dirty="0" err="1">
                <a:solidFill>
                  <a:srgbClr val="000000"/>
                </a:solidFill>
                <a:latin typeface="Noto Sans"/>
                <a:ea typeface="Noto Sans"/>
                <a:hlinkClick r:id="rId4"/>
              </a:rPr>
              <a:t>regexr.com</a:t>
            </a:r>
            <a:r>
              <a:rPr lang="es-ES" sz="2800" spc="-1" dirty="0">
                <a:solidFill>
                  <a:srgbClr val="000000"/>
                </a:solidFill>
                <a:latin typeface="Noto Sans"/>
                <a:ea typeface="Noto Sans"/>
                <a:hlinkClick r:id="rId4"/>
              </a:rPr>
              <a:t>/</a:t>
            </a:r>
            <a:endParaRPr lang="es-ES" sz="2800" spc="-1" dirty="0">
              <a:solidFill>
                <a:srgbClr val="000000"/>
              </a:solidFill>
              <a:latin typeface="Noto Sans"/>
              <a:ea typeface="Noto Sans"/>
            </a:endParaRPr>
          </a:p>
        </p:txBody>
      </p:sp>
    </p:spTree>
    <p:extLst>
      <p:ext uri="{BB962C8B-B14F-4D97-AF65-F5344CB8AC3E}">
        <p14:creationId xmlns:p14="http://schemas.microsoft.com/office/powerpoint/2010/main" val="190767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Agrupación de controles – Ejemplos</a:t>
            </a:r>
            <a:endParaRPr lang="es-ES" sz="4400" b="0" strike="noStrike" spc="-1" dirty="0">
              <a:solidFill>
                <a:srgbClr val="000000"/>
              </a:solidFill>
              <a:latin typeface="Calibri"/>
            </a:endParaRPr>
          </a:p>
        </p:txBody>
      </p:sp>
      <p:sp>
        <p:nvSpPr>
          <p:cNvPr id="93" name="CuadroTexto 1"/>
          <p:cNvSpPr/>
          <p:nvPr/>
        </p:nvSpPr>
        <p:spPr>
          <a:xfrm>
            <a:off x="482760" y="1282680"/>
            <a:ext cx="12473640" cy="547696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b="0" strike="noStrike" spc="-1" dirty="0">
                <a:solidFill>
                  <a:srgbClr val="000000"/>
                </a:solidFill>
                <a:latin typeface="Noto Sans"/>
                <a:ea typeface="Noto Sans"/>
              </a:rPr>
              <a:t>Formulario de registro, en el que se pide al usuario un n</a:t>
            </a:r>
            <a:r>
              <a:rPr lang="es-ES" sz="2800" spc="-1" dirty="0">
                <a:solidFill>
                  <a:srgbClr val="000000"/>
                </a:solidFill>
                <a:latin typeface="Noto Sans"/>
                <a:ea typeface="Noto Sans"/>
              </a:rPr>
              <a:t>ombre de usuario, una contraseña, y repetir la contraseña.</a:t>
            </a:r>
          </a:p>
          <a:p>
            <a:pPr>
              <a:lnSpc>
                <a:spcPct val="100000"/>
              </a:lnSpc>
              <a:spcBef>
                <a:spcPts val="601"/>
              </a:spcBef>
              <a:spcAft>
                <a:spcPts val="601"/>
              </a:spcAft>
              <a:buNone/>
            </a:pPr>
            <a:endParaRPr lang="es-ES" sz="2800" b="0" strike="noStrike" spc="-1" dirty="0">
              <a:solidFill>
                <a:srgbClr val="000000"/>
              </a:solidFill>
              <a:latin typeface="Noto Sans"/>
              <a:ea typeface="Noto Sans"/>
            </a:endParaRPr>
          </a:p>
          <a:p>
            <a:pPr>
              <a:lnSpc>
                <a:spcPct val="100000"/>
              </a:lnSpc>
              <a:spcBef>
                <a:spcPts val="601"/>
              </a:spcBef>
              <a:spcAft>
                <a:spcPts val="601"/>
              </a:spcAft>
              <a:buNone/>
            </a:pPr>
            <a:endParaRPr lang="es-ES" sz="2800" spc="-1" dirty="0">
              <a:solidFill>
                <a:srgbClr val="000000"/>
              </a:solidFill>
              <a:latin typeface="Noto Sans"/>
              <a:ea typeface="Noto Sans"/>
            </a:endParaRPr>
          </a:p>
          <a:p>
            <a:pPr>
              <a:lnSpc>
                <a:spcPct val="100000"/>
              </a:lnSpc>
              <a:spcBef>
                <a:spcPts val="601"/>
              </a:spcBef>
              <a:spcAft>
                <a:spcPts val="601"/>
              </a:spcAft>
              <a:buNone/>
            </a:pPr>
            <a:endParaRPr lang="es-ES" sz="2800" b="0" strike="noStrike" spc="-1" dirty="0">
              <a:solidFill>
                <a:srgbClr val="000000"/>
              </a:solidFill>
              <a:latin typeface="Noto Sans"/>
              <a:ea typeface="Noto Sans"/>
            </a:endParaRPr>
          </a:p>
          <a:p>
            <a:pPr>
              <a:lnSpc>
                <a:spcPct val="100000"/>
              </a:lnSpc>
              <a:spcBef>
                <a:spcPts val="601"/>
              </a:spcBef>
              <a:spcAft>
                <a:spcPts val="601"/>
              </a:spcAft>
              <a:buNone/>
            </a:pPr>
            <a:endParaRPr lang="es-ES" sz="2800" spc="-1" dirty="0">
              <a:solidFill>
                <a:srgbClr val="000000"/>
              </a:solidFill>
              <a:latin typeface="Noto Sans"/>
              <a:ea typeface="Noto Sans"/>
            </a:endParaRPr>
          </a:p>
          <a:p>
            <a:pPr>
              <a:lnSpc>
                <a:spcPct val="100000"/>
              </a:lnSpc>
              <a:spcBef>
                <a:spcPts val="601"/>
              </a:spcBef>
              <a:spcAft>
                <a:spcPts val="601"/>
              </a:spcAft>
              <a:buNone/>
            </a:pPr>
            <a:endParaRPr lang="es-ES" sz="2800" b="0" strike="noStrike" spc="-1" dirty="0">
              <a:latin typeface="Arial"/>
            </a:endParaRPr>
          </a:p>
          <a:p>
            <a:pPr>
              <a:lnSpc>
                <a:spcPct val="100000"/>
              </a:lnSpc>
              <a:spcBef>
                <a:spcPts val="601"/>
              </a:spcBef>
              <a:spcAft>
                <a:spcPts val="601"/>
              </a:spcAft>
              <a:buNone/>
            </a:pPr>
            <a:endParaRPr lang="es-ES" sz="2800" spc="-1" dirty="0">
              <a:latin typeface="Arial"/>
            </a:endParaRPr>
          </a:p>
          <a:p>
            <a:pPr>
              <a:lnSpc>
                <a:spcPct val="100000"/>
              </a:lnSpc>
              <a:spcBef>
                <a:spcPts val="601"/>
              </a:spcBef>
              <a:spcAft>
                <a:spcPts val="601"/>
              </a:spcAft>
              <a:buNone/>
            </a:pPr>
            <a:r>
              <a:rPr lang="es-ES" sz="2800" b="0" strike="noStrike" spc="-1" dirty="0">
                <a:latin typeface="Arial"/>
              </a:rPr>
              <a:t>Los </a:t>
            </a:r>
            <a:r>
              <a:rPr lang="es-ES" sz="2800" b="0" strike="noStrike" spc="-1" dirty="0" err="1">
                <a:latin typeface="Arial"/>
              </a:rPr>
              <a:t>fieldset</a:t>
            </a:r>
            <a:r>
              <a:rPr lang="es-ES" sz="2800" b="0" strike="noStrike" spc="-1" dirty="0">
                <a:latin typeface="Arial"/>
              </a:rPr>
              <a:t> son elementos "de bloque", por lo que siempre ocupan todo el ancho disponible.</a:t>
            </a:r>
          </a:p>
        </p:txBody>
      </p:sp>
      <p:pic>
        <p:nvPicPr>
          <p:cNvPr id="3" name="Imagen 2">
            <a:extLst>
              <a:ext uri="{FF2B5EF4-FFF2-40B4-BE49-F238E27FC236}">
                <a16:creationId xmlns:a16="http://schemas.microsoft.com/office/drawing/2014/main" id="{A59D6385-261E-5667-64B5-42DF546EF08B}"/>
              </a:ext>
            </a:extLst>
          </p:cNvPr>
          <p:cNvPicPr>
            <a:picLocks noChangeAspect="1"/>
          </p:cNvPicPr>
          <p:nvPr/>
        </p:nvPicPr>
        <p:blipFill>
          <a:blip r:embed="rId3"/>
          <a:stretch>
            <a:fillRect/>
          </a:stretch>
        </p:blipFill>
        <p:spPr>
          <a:xfrm>
            <a:off x="2771515" y="2357890"/>
            <a:ext cx="7896130" cy="3209649"/>
          </a:xfrm>
          <a:prstGeom prst="rect">
            <a:avLst/>
          </a:prstGeom>
        </p:spPr>
      </p:pic>
    </p:spTree>
    <p:extLst>
      <p:ext uri="{BB962C8B-B14F-4D97-AF65-F5344CB8AC3E}">
        <p14:creationId xmlns:p14="http://schemas.microsoft.com/office/powerpoint/2010/main" val="3682518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Validación cliente vs servidor</a:t>
            </a:r>
            <a:endParaRPr lang="es-ES" sz="4400" b="0" strike="noStrike" spc="-1" dirty="0">
              <a:solidFill>
                <a:srgbClr val="000000"/>
              </a:solidFill>
              <a:latin typeface="Calibri"/>
            </a:endParaRPr>
          </a:p>
        </p:txBody>
      </p:sp>
      <p:sp>
        <p:nvSpPr>
          <p:cNvPr id="93" name="CuadroTexto 1"/>
          <p:cNvSpPr/>
          <p:nvPr/>
        </p:nvSpPr>
        <p:spPr>
          <a:xfrm>
            <a:off x="482760" y="1282680"/>
            <a:ext cx="12473640" cy="516919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pPr>
            <a:r>
              <a:rPr lang="es-ES" sz="2800" spc="-1" dirty="0">
                <a:solidFill>
                  <a:srgbClr val="000000"/>
                </a:solidFill>
                <a:latin typeface="Noto Sans"/>
                <a:ea typeface="Noto Sans"/>
              </a:rPr>
              <a:t>Las aplicaciones web suelen validar la información en dos momentos:</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En el cliente, en el formulario, antes de hacer el envío al servidor.</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En el servidor, al recibir la información del cliente.</a:t>
            </a:r>
          </a:p>
          <a:p>
            <a:pPr>
              <a:lnSpc>
                <a:spcPct val="100000"/>
              </a:lnSpc>
              <a:spcBef>
                <a:spcPts val="601"/>
              </a:spcBef>
              <a:spcAft>
                <a:spcPts val="601"/>
              </a:spcAft>
            </a:pPr>
            <a:r>
              <a:rPr lang="es-ES" sz="2800" spc="-1" dirty="0">
                <a:solidFill>
                  <a:srgbClr val="000000"/>
                </a:solidFill>
                <a:latin typeface="Noto Sans"/>
                <a:ea typeface="Noto Sans"/>
              </a:rPr>
              <a:t>Es fundamental entender que la validación en cliente es vulnerable a multitud de ataques, porque se puede añadir código que permita enviar un formulario, aunque no sea válido. </a:t>
            </a:r>
          </a:p>
          <a:p>
            <a:pPr>
              <a:lnSpc>
                <a:spcPct val="100000"/>
              </a:lnSpc>
              <a:spcBef>
                <a:spcPts val="601"/>
              </a:spcBef>
              <a:spcAft>
                <a:spcPts val="601"/>
              </a:spcAft>
            </a:pPr>
            <a:r>
              <a:rPr lang="es-ES" sz="2800" spc="-1" dirty="0">
                <a:solidFill>
                  <a:srgbClr val="000000"/>
                </a:solidFill>
                <a:latin typeface="Noto Sans"/>
                <a:ea typeface="Noto Sans"/>
              </a:rPr>
              <a:t>Por ese motivo la validación en cliente no es un sustituto de la validación en servidor. Es un complemento, que mejora la experiencia de usuario.</a:t>
            </a:r>
          </a:p>
          <a:p>
            <a:pPr>
              <a:lnSpc>
                <a:spcPct val="100000"/>
              </a:lnSpc>
              <a:spcBef>
                <a:spcPts val="601"/>
              </a:spcBef>
              <a:spcAft>
                <a:spcPts val="601"/>
              </a:spcAft>
            </a:pPr>
            <a:r>
              <a:rPr lang="es-ES" sz="2800" spc="-1" dirty="0">
                <a:solidFill>
                  <a:srgbClr val="000000"/>
                </a:solidFill>
                <a:latin typeface="Noto Sans"/>
                <a:ea typeface="Noto Sans"/>
              </a:rPr>
              <a:t>El servidor SIEMPRE tiene que verificar la validez de los datos al recibirlos, aunque haya una validación en cliente.</a:t>
            </a:r>
          </a:p>
        </p:txBody>
      </p:sp>
    </p:spTree>
    <p:extLst>
      <p:ext uri="{BB962C8B-B14F-4D97-AF65-F5344CB8AC3E}">
        <p14:creationId xmlns:p14="http://schemas.microsoft.com/office/powerpoint/2010/main" val="275113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Agrupación de controles – Ejemplos</a:t>
            </a:r>
            <a:endParaRPr lang="es-ES" sz="4400" b="0" strike="noStrike" spc="-1" dirty="0">
              <a:solidFill>
                <a:srgbClr val="000000"/>
              </a:solidFill>
              <a:latin typeface="Calibri"/>
            </a:endParaRPr>
          </a:p>
        </p:txBody>
      </p:sp>
      <p:sp>
        <p:nvSpPr>
          <p:cNvPr id="93" name="CuadroTexto 1"/>
          <p:cNvSpPr/>
          <p:nvPr/>
        </p:nvSpPr>
        <p:spPr>
          <a:xfrm>
            <a:off x="482760" y="1282680"/>
            <a:ext cx="12473640" cy="489219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b="0" strike="noStrike" spc="-1" dirty="0">
                <a:solidFill>
                  <a:srgbClr val="000000"/>
                </a:solidFill>
                <a:latin typeface="Noto Sans"/>
                <a:ea typeface="Noto Sans"/>
              </a:rPr>
              <a:t>El código para el anterior formulario sería:</a:t>
            </a:r>
          </a:p>
          <a:p>
            <a:pPr>
              <a:lnSpc>
                <a:spcPct val="100000"/>
              </a:lnSpc>
              <a:spcBef>
                <a:spcPts val="601"/>
              </a:spcBef>
              <a:spcAft>
                <a:spcPts val="601"/>
              </a:spcAft>
              <a:buNone/>
            </a:pPr>
            <a:r>
              <a:rPr lang="es-ES" sz="2400" b="0" strike="noStrike" spc="-1" dirty="0">
                <a:solidFill>
                  <a:schemeClr val="accent1">
                    <a:lumMod val="75000"/>
                  </a:schemeClr>
                </a:solidFill>
                <a:latin typeface="M+ 1m" panose="020B0409020203020207" pitchFamily="49" charset="-128"/>
                <a:ea typeface="M+ 1m" panose="020B0409020203020207" pitchFamily="49" charset="-128"/>
              </a:rPr>
              <a:t>&lt;p&gt;&lt;</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label</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&gt;Usuario: &lt;input </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type</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text</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 </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name</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usr</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"&gt;&lt;/</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label</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&gt;&lt;/p&gt;</a:t>
            </a:r>
            <a:br>
              <a:rPr lang="es-ES" sz="2400" b="0" strike="noStrike" spc="-1" dirty="0">
                <a:solidFill>
                  <a:schemeClr val="accent1">
                    <a:lumMod val="75000"/>
                  </a:schemeClr>
                </a:solidFill>
                <a:latin typeface="M+ 1m" panose="020B0409020203020207" pitchFamily="49" charset="-128"/>
                <a:ea typeface="M+ 1m" panose="020B0409020203020207" pitchFamily="49" charset="-128"/>
              </a:rPr>
            </a:br>
            <a:r>
              <a:rPr lang="es-ES" sz="2400" b="0" strike="noStrike" spc="-1" dirty="0">
                <a:solidFill>
                  <a:schemeClr val="accent1">
                    <a:lumMod val="75000"/>
                  </a:schemeClr>
                </a:solidFill>
                <a:latin typeface="M+ 1m" panose="020B0409020203020207" pitchFamily="49" charset="-128"/>
                <a:ea typeface="M+ 1m" panose="020B0409020203020207" pitchFamily="49" charset="-128"/>
              </a:rPr>
              <a:t>&lt;p&gt;&lt;</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label</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&gt;Contraseña: &lt;input </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type</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password</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 </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name</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pwd</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"&gt;&lt;/</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label</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&gt;&lt;/p&gt;</a:t>
            </a:r>
            <a:br>
              <a:rPr lang="es-ES" sz="2400" b="0" strike="noStrike" spc="-1" dirty="0">
                <a:solidFill>
                  <a:schemeClr val="accent1">
                    <a:lumMod val="75000"/>
                  </a:schemeClr>
                </a:solidFill>
                <a:latin typeface="M+ 1m" panose="020B0409020203020207" pitchFamily="49" charset="-128"/>
                <a:ea typeface="M+ 1m" panose="020B0409020203020207" pitchFamily="49" charset="-128"/>
              </a:rPr>
            </a:br>
            <a:r>
              <a:rPr lang="es-ES" sz="2400" b="0" strike="noStrike" spc="-1" dirty="0">
                <a:solidFill>
                  <a:schemeClr val="accent1">
                    <a:lumMod val="75000"/>
                  </a:schemeClr>
                </a:solidFill>
                <a:latin typeface="M+ 1m" panose="020B0409020203020207" pitchFamily="49" charset="-128"/>
                <a:ea typeface="M+ 1m" panose="020B0409020203020207" pitchFamily="49" charset="-128"/>
              </a:rPr>
              <a:t>&lt;p&gt;&lt;</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label</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&gt;Repetir Contraseña: &lt;input </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type</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password</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 </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name</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pwd2</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"&gt;&lt;/</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label</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&gt;&lt;/p&gt;</a:t>
            </a:r>
            <a:br>
              <a:rPr lang="es-ES" sz="2400" b="0" strike="noStrike" spc="-1" dirty="0">
                <a:solidFill>
                  <a:schemeClr val="accent1">
                    <a:lumMod val="75000"/>
                  </a:schemeClr>
                </a:solidFill>
                <a:latin typeface="M+ 1m" panose="020B0409020203020207" pitchFamily="49" charset="-128"/>
                <a:ea typeface="M+ 1m" panose="020B0409020203020207" pitchFamily="49" charset="-128"/>
              </a:rPr>
            </a:br>
            <a:r>
              <a:rPr lang="es-ES" sz="2400" b="0" strike="noStrike" spc="-1" dirty="0">
                <a:solidFill>
                  <a:schemeClr val="accent1">
                    <a:lumMod val="75000"/>
                  </a:schemeClr>
                </a:solidFill>
                <a:latin typeface="M+ 1m" panose="020B0409020203020207" pitchFamily="49" charset="-128"/>
                <a:ea typeface="M+ 1m" panose="020B0409020203020207" pitchFamily="49" charset="-128"/>
              </a:rPr>
              <a:t>&lt;</a:t>
            </a:r>
            <a:r>
              <a:rPr lang="es-ES" sz="2400" b="0" strike="noStrike" spc="-1" dirty="0" err="1">
                <a:solidFill>
                  <a:schemeClr val="accent1">
                    <a:lumMod val="75000"/>
                  </a:schemeClr>
                </a:solidFill>
                <a:highlight>
                  <a:srgbClr val="00FFFF"/>
                </a:highlight>
                <a:latin typeface="M+ 1m" panose="020B0409020203020207" pitchFamily="49" charset="-128"/>
                <a:ea typeface="M+ 1m" panose="020B0409020203020207" pitchFamily="49" charset="-128"/>
              </a:rPr>
              <a:t>fieldset</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&gt;</a:t>
            </a:r>
            <a:br>
              <a:rPr lang="es-ES" sz="2400" b="0" strike="noStrike" spc="-1" dirty="0">
                <a:solidFill>
                  <a:schemeClr val="accent1">
                    <a:lumMod val="75000"/>
                  </a:schemeClr>
                </a:solidFill>
                <a:latin typeface="M+ 1m" panose="020B0409020203020207" pitchFamily="49" charset="-128"/>
                <a:ea typeface="M+ 1m" panose="020B0409020203020207" pitchFamily="49" charset="-128"/>
              </a:rPr>
            </a:br>
            <a:r>
              <a:rPr lang="es-ES" sz="2400" b="0" strike="noStrike" spc="-1" dirty="0">
                <a:solidFill>
                  <a:schemeClr val="accent1">
                    <a:lumMod val="75000"/>
                  </a:schemeClr>
                </a:solidFill>
                <a:latin typeface="M+ 1m" panose="020B0409020203020207" pitchFamily="49" charset="-128"/>
                <a:ea typeface="M+ 1m" panose="020B0409020203020207" pitchFamily="49" charset="-128"/>
              </a:rPr>
              <a:t>	&lt;</a:t>
            </a:r>
            <a:r>
              <a:rPr lang="es-ES" sz="2400" b="0" strike="noStrike" spc="-1" dirty="0" err="1">
                <a:solidFill>
                  <a:schemeClr val="accent1">
                    <a:lumMod val="75000"/>
                  </a:schemeClr>
                </a:solidFill>
                <a:highlight>
                  <a:srgbClr val="00FFFF"/>
                </a:highlight>
                <a:latin typeface="M+ 1m" panose="020B0409020203020207" pitchFamily="49" charset="-128"/>
                <a:ea typeface="M+ 1m" panose="020B0409020203020207" pitchFamily="49" charset="-128"/>
              </a:rPr>
              <a:t>legend</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&gt;¿Cómo nos ha conocido?&lt;/</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legend</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&gt;</a:t>
            </a:r>
            <a:br>
              <a:rPr lang="es-ES" sz="2400" b="0" strike="noStrike" spc="-1" dirty="0">
                <a:solidFill>
                  <a:schemeClr val="accent1">
                    <a:lumMod val="75000"/>
                  </a:schemeClr>
                </a:solidFill>
                <a:latin typeface="M+ 1m" panose="020B0409020203020207" pitchFamily="49" charset="-128"/>
                <a:ea typeface="M+ 1m" panose="020B0409020203020207" pitchFamily="49" charset="-128"/>
              </a:rPr>
            </a:br>
            <a:r>
              <a:rPr lang="es-ES" sz="2400" b="0" strike="noStrike" spc="-1" dirty="0">
                <a:solidFill>
                  <a:schemeClr val="accent1">
                    <a:lumMod val="75000"/>
                  </a:schemeClr>
                </a:solidFill>
                <a:latin typeface="M+ 1m" panose="020B0409020203020207" pitchFamily="49" charset="-128"/>
                <a:ea typeface="M+ 1m" panose="020B0409020203020207" pitchFamily="49" charset="-128"/>
              </a:rPr>
              <a:t>	&lt;</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label</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&gt;&lt;input </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type</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="radio" </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name</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cto</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 </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value</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="P"&gt; Prensa&lt;/</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label</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&gt;</a:t>
            </a:r>
            <a:br>
              <a:rPr lang="es-ES" sz="2400" b="0" strike="noStrike" spc="-1" dirty="0">
                <a:solidFill>
                  <a:schemeClr val="accent1">
                    <a:lumMod val="75000"/>
                  </a:schemeClr>
                </a:solidFill>
                <a:latin typeface="M+ 1m" panose="020B0409020203020207" pitchFamily="49" charset="-128"/>
                <a:ea typeface="M+ 1m" panose="020B0409020203020207" pitchFamily="49" charset="-128"/>
              </a:rPr>
            </a:br>
            <a:r>
              <a:rPr lang="es-ES" sz="2400" b="0" strike="noStrike" spc="-1" dirty="0">
                <a:solidFill>
                  <a:schemeClr val="accent1">
                    <a:lumMod val="75000"/>
                  </a:schemeClr>
                </a:solidFill>
                <a:latin typeface="M+ 1m" panose="020B0409020203020207" pitchFamily="49" charset="-128"/>
                <a:ea typeface="M+ 1m" panose="020B0409020203020207" pitchFamily="49" charset="-128"/>
              </a:rPr>
              <a:t>	&lt;</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label</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&gt;&lt;input </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type</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="radio" </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name</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cto</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 </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value</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="I"&gt; Internet&lt;/</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label</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&gt;</a:t>
            </a:r>
            <a:br>
              <a:rPr lang="es-ES" sz="2400" b="0" strike="noStrike" spc="-1" dirty="0">
                <a:solidFill>
                  <a:schemeClr val="accent1">
                    <a:lumMod val="75000"/>
                  </a:schemeClr>
                </a:solidFill>
                <a:latin typeface="M+ 1m" panose="020B0409020203020207" pitchFamily="49" charset="-128"/>
                <a:ea typeface="M+ 1m" panose="020B0409020203020207" pitchFamily="49" charset="-128"/>
              </a:rPr>
            </a:br>
            <a:r>
              <a:rPr lang="es-ES" sz="2400" b="0" strike="noStrike" spc="-1" dirty="0">
                <a:solidFill>
                  <a:schemeClr val="accent1">
                    <a:lumMod val="75000"/>
                  </a:schemeClr>
                </a:solidFill>
                <a:latin typeface="M+ 1m" panose="020B0409020203020207" pitchFamily="49" charset="-128"/>
                <a:ea typeface="M+ 1m" panose="020B0409020203020207" pitchFamily="49" charset="-128"/>
              </a:rPr>
              <a:t>	&lt;</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label</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&gt;&lt;input </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type</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="radio" </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name</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cto</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 </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value</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="A"&gt; Amigos&lt;/</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label</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&gt;</a:t>
            </a:r>
            <a:br>
              <a:rPr lang="es-ES" sz="2400" b="0" strike="noStrike" spc="-1" dirty="0">
                <a:solidFill>
                  <a:schemeClr val="accent1">
                    <a:lumMod val="75000"/>
                  </a:schemeClr>
                </a:solidFill>
                <a:latin typeface="M+ 1m" panose="020B0409020203020207" pitchFamily="49" charset="-128"/>
                <a:ea typeface="M+ 1m" panose="020B0409020203020207" pitchFamily="49" charset="-128"/>
              </a:rPr>
            </a:br>
            <a:r>
              <a:rPr lang="es-ES" sz="2400" b="0" strike="noStrike" spc="-1" dirty="0">
                <a:solidFill>
                  <a:schemeClr val="accent1">
                    <a:lumMod val="75000"/>
                  </a:schemeClr>
                </a:solidFill>
                <a:latin typeface="M+ 1m" panose="020B0409020203020207" pitchFamily="49" charset="-128"/>
                <a:ea typeface="M+ 1m" panose="020B0409020203020207" pitchFamily="49" charset="-128"/>
              </a:rPr>
              <a:t>&lt;/</a:t>
            </a:r>
            <a:r>
              <a:rPr lang="es-ES" sz="2400" b="0" strike="noStrike" spc="-1" dirty="0" err="1">
                <a:solidFill>
                  <a:schemeClr val="accent1">
                    <a:lumMod val="75000"/>
                  </a:schemeClr>
                </a:solidFill>
                <a:highlight>
                  <a:srgbClr val="00FFFF"/>
                </a:highlight>
                <a:latin typeface="M+ 1m" panose="020B0409020203020207" pitchFamily="49" charset="-128"/>
                <a:ea typeface="M+ 1m" panose="020B0409020203020207" pitchFamily="49" charset="-128"/>
              </a:rPr>
              <a:t>fieldset</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&gt;</a:t>
            </a:r>
            <a:br>
              <a:rPr lang="es-ES" sz="2400" b="0" strike="noStrike" spc="-1" dirty="0">
                <a:solidFill>
                  <a:schemeClr val="accent1">
                    <a:lumMod val="75000"/>
                  </a:schemeClr>
                </a:solidFill>
                <a:latin typeface="M+ 1m" panose="020B0409020203020207" pitchFamily="49" charset="-128"/>
                <a:ea typeface="M+ 1m" panose="020B0409020203020207" pitchFamily="49" charset="-128"/>
              </a:rPr>
            </a:br>
            <a:r>
              <a:rPr lang="es-ES" sz="2400" b="0" strike="noStrike" spc="-1" dirty="0">
                <a:solidFill>
                  <a:schemeClr val="accent1">
                    <a:lumMod val="75000"/>
                  </a:schemeClr>
                </a:solidFill>
                <a:latin typeface="M+ 1m" panose="020B0409020203020207" pitchFamily="49" charset="-128"/>
                <a:ea typeface="M+ 1m" panose="020B0409020203020207" pitchFamily="49" charset="-128"/>
              </a:rPr>
              <a:t>&lt;</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button</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 </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type</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submit</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"&gt;Registrarme&lt;/</a:t>
            </a:r>
            <a:r>
              <a:rPr lang="es-ES" sz="2400" b="0" strike="noStrike" spc="-1" dirty="0" err="1">
                <a:solidFill>
                  <a:schemeClr val="accent1">
                    <a:lumMod val="75000"/>
                  </a:schemeClr>
                </a:solidFill>
                <a:latin typeface="M+ 1m" panose="020B0409020203020207" pitchFamily="49" charset="-128"/>
                <a:ea typeface="M+ 1m" panose="020B0409020203020207" pitchFamily="49" charset="-128"/>
              </a:rPr>
              <a:t>button</a:t>
            </a:r>
            <a:r>
              <a:rPr lang="es-ES" sz="2400" b="0" strike="noStrike" spc="-1" dirty="0">
                <a:solidFill>
                  <a:schemeClr val="accent1">
                    <a:lumMod val="75000"/>
                  </a:schemeClr>
                </a:solidFill>
                <a:latin typeface="M+ 1m" panose="020B0409020203020207" pitchFamily="49" charset="-128"/>
                <a:ea typeface="M+ 1m" panose="020B0409020203020207" pitchFamily="49" charset="-128"/>
              </a:rPr>
              <a:t>&gt;</a:t>
            </a:r>
          </a:p>
          <a:p>
            <a:pPr>
              <a:lnSpc>
                <a:spcPct val="100000"/>
              </a:lnSpc>
              <a:spcBef>
                <a:spcPts val="601"/>
              </a:spcBef>
              <a:spcAft>
                <a:spcPts val="601"/>
              </a:spcAft>
              <a:buNone/>
            </a:pPr>
            <a:endParaRPr lang="es-ES" sz="2400" b="0" strike="noStrike" spc="-1" dirty="0">
              <a:solidFill>
                <a:schemeClr val="accent1">
                  <a:lumMod val="75000"/>
                </a:schemeClr>
              </a:solidFill>
              <a:latin typeface="M+ 1m" panose="020B0409020203020207" pitchFamily="49" charset="-128"/>
              <a:ea typeface="M+ 1m" panose="020B0409020203020207" pitchFamily="49" charset="-128"/>
            </a:endParaRPr>
          </a:p>
        </p:txBody>
      </p:sp>
    </p:spTree>
    <p:extLst>
      <p:ext uri="{BB962C8B-B14F-4D97-AF65-F5344CB8AC3E}">
        <p14:creationId xmlns:p14="http://schemas.microsoft.com/office/powerpoint/2010/main" val="1232891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Anidando grupos de controles</a:t>
            </a:r>
            <a:endParaRPr lang="es-ES" sz="4400" b="0" strike="noStrike" spc="-1" dirty="0">
              <a:solidFill>
                <a:srgbClr val="000000"/>
              </a:solidFill>
              <a:latin typeface="Calibri"/>
            </a:endParaRPr>
          </a:p>
        </p:txBody>
      </p:sp>
      <p:sp>
        <p:nvSpPr>
          <p:cNvPr id="93" name="CuadroTexto 1"/>
          <p:cNvSpPr/>
          <p:nvPr/>
        </p:nvSpPr>
        <p:spPr>
          <a:xfrm>
            <a:off x="482760" y="1282680"/>
            <a:ext cx="12473640" cy="196831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b="0" strike="noStrike" spc="-1" dirty="0">
                <a:solidFill>
                  <a:srgbClr val="000000"/>
                </a:solidFill>
                <a:latin typeface="Noto Sans"/>
                <a:ea typeface="Noto Sans"/>
              </a:rPr>
              <a:t>Los </a:t>
            </a:r>
            <a:r>
              <a:rPr lang="es-ES" sz="2800" b="0" strike="noStrike" spc="-1" dirty="0" err="1">
                <a:solidFill>
                  <a:srgbClr val="000000"/>
                </a:solidFill>
                <a:latin typeface="Noto Sans"/>
                <a:ea typeface="Noto Sans"/>
              </a:rPr>
              <a:t>fieldsets</a:t>
            </a:r>
            <a:r>
              <a:rPr lang="es-ES" sz="2800" b="0" strike="noStrike" spc="-1" dirty="0">
                <a:solidFill>
                  <a:srgbClr val="000000"/>
                </a:solidFill>
                <a:latin typeface="Noto Sans"/>
                <a:ea typeface="Noto Sans"/>
              </a:rPr>
              <a:t> pueden "anidarse". Puede haber </a:t>
            </a:r>
            <a:r>
              <a:rPr lang="es-ES" sz="2800" b="0" strike="noStrike" spc="-1" dirty="0" err="1">
                <a:solidFill>
                  <a:srgbClr val="000000"/>
                </a:solidFill>
                <a:latin typeface="Noto Sans"/>
                <a:ea typeface="Noto Sans"/>
              </a:rPr>
              <a:t>fieldsets</a:t>
            </a:r>
            <a:r>
              <a:rPr lang="es-ES" sz="2800" b="0" strike="noStrike" spc="-1" dirty="0">
                <a:solidFill>
                  <a:srgbClr val="000000"/>
                </a:solidFill>
                <a:latin typeface="Noto Sans"/>
                <a:ea typeface="Noto Sans"/>
              </a:rPr>
              <a:t> dentro de otro </a:t>
            </a:r>
            <a:r>
              <a:rPr lang="es-ES" sz="2800" b="0" strike="noStrike" spc="-1" dirty="0" err="1">
                <a:solidFill>
                  <a:srgbClr val="000000"/>
                </a:solidFill>
                <a:latin typeface="Noto Sans"/>
                <a:ea typeface="Noto Sans"/>
              </a:rPr>
              <a:t>fieldset</a:t>
            </a:r>
            <a:r>
              <a:rPr lang="es-ES" sz="2800" b="0" strike="noStrike" spc="-1" dirty="0">
                <a:solidFill>
                  <a:srgbClr val="000000"/>
                </a:solidFill>
                <a:latin typeface="Noto Sans"/>
                <a:ea typeface="Noto Sans"/>
              </a:rPr>
              <a:t>.</a:t>
            </a:r>
          </a:p>
          <a:p>
            <a:pPr>
              <a:lnSpc>
                <a:spcPct val="100000"/>
              </a:lnSpc>
              <a:spcBef>
                <a:spcPts val="601"/>
              </a:spcBef>
              <a:spcAft>
                <a:spcPts val="601"/>
              </a:spcAft>
              <a:buNone/>
            </a:pPr>
            <a:r>
              <a:rPr lang="es-ES" sz="2800" spc="-1" dirty="0">
                <a:solidFill>
                  <a:srgbClr val="000000"/>
                </a:solidFill>
                <a:latin typeface="Noto Sans"/>
                <a:ea typeface="Noto Sans"/>
              </a:rPr>
              <a:t>Ejemplo: parte de un formulario que pide detalles del cliente y del equipamiento de un coche, para poder dar un presupuesto:</a:t>
            </a:r>
            <a:endParaRPr lang="en-US" sz="2800" b="0" strike="noStrike" spc="-1" dirty="0">
              <a:latin typeface="Arial"/>
            </a:endParaRPr>
          </a:p>
        </p:txBody>
      </p:sp>
      <p:pic>
        <p:nvPicPr>
          <p:cNvPr id="3" name="Imagen 2">
            <a:extLst>
              <a:ext uri="{FF2B5EF4-FFF2-40B4-BE49-F238E27FC236}">
                <a16:creationId xmlns:a16="http://schemas.microsoft.com/office/drawing/2014/main" id="{76DF6CB5-78E8-AD0E-1765-1AB53937DEF8}"/>
              </a:ext>
            </a:extLst>
          </p:cNvPr>
          <p:cNvPicPr>
            <a:picLocks noChangeAspect="1"/>
          </p:cNvPicPr>
          <p:nvPr/>
        </p:nvPicPr>
        <p:blipFill>
          <a:blip r:embed="rId3"/>
          <a:stretch>
            <a:fillRect/>
          </a:stretch>
        </p:blipFill>
        <p:spPr>
          <a:xfrm>
            <a:off x="1493221" y="3392553"/>
            <a:ext cx="10452718" cy="3647007"/>
          </a:xfrm>
          <a:prstGeom prst="rect">
            <a:avLst/>
          </a:prstGeom>
        </p:spPr>
      </p:pic>
    </p:spTree>
    <p:extLst>
      <p:ext uri="{BB962C8B-B14F-4D97-AF65-F5344CB8AC3E}">
        <p14:creationId xmlns:p14="http://schemas.microsoft.com/office/powerpoint/2010/main" val="4110807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Anidando grupos de controles – Ejemplos</a:t>
            </a:r>
            <a:endParaRPr lang="es-ES" sz="4400" b="0" strike="noStrike" spc="-1" dirty="0">
              <a:solidFill>
                <a:srgbClr val="000000"/>
              </a:solidFill>
              <a:latin typeface="Calibri"/>
            </a:endParaRPr>
          </a:p>
        </p:txBody>
      </p:sp>
      <p:sp>
        <p:nvSpPr>
          <p:cNvPr id="93" name="CuadroTexto 1"/>
          <p:cNvSpPr/>
          <p:nvPr/>
        </p:nvSpPr>
        <p:spPr>
          <a:xfrm>
            <a:off x="482760" y="1282680"/>
            <a:ext cx="12473640" cy="600018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400" spc="-1" dirty="0">
                <a:solidFill>
                  <a:schemeClr val="accent1">
                    <a:lumMod val="75000"/>
                  </a:schemeClr>
                </a:solidFill>
                <a:latin typeface="M+ 1m" panose="020B0409020203020207" pitchFamily="49" charset="-128"/>
                <a:ea typeface="M+ 1m" panose="020B0409020203020207" pitchFamily="49" charset="-128"/>
              </a:rPr>
              <a:t>&lt;</a:t>
            </a:r>
            <a:r>
              <a:rPr lang="es-ES" sz="2400" spc="-1" dirty="0" err="1">
                <a:solidFill>
                  <a:schemeClr val="accent1">
                    <a:lumMod val="75000"/>
                  </a:schemeClr>
                </a:solidFill>
                <a:highlight>
                  <a:srgbClr val="00FFFF"/>
                </a:highlight>
                <a:latin typeface="M+ 1m" panose="020B0409020203020207" pitchFamily="49" charset="-128"/>
                <a:ea typeface="M+ 1m" panose="020B0409020203020207" pitchFamily="49" charset="-128"/>
              </a:rPr>
              <a:t>fieldset</a:t>
            </a:r>
            <a:r>
              <a:rPr lang="es-ES" sz="2400" spc="-1" dirty="0">
                <a:solidFill>
                  <a:schemeClr val="accent1">
                    <a:lumMod val="75000"/>
                  </a:schemeClr>
                </a:solidFill>
                <a:latin typeface="M+ 1m" panose="020B0409020203020207" pitchFamily="49" charset="-128"/>
                <a:ea typeface="M+ 1m" panose="020B0409020203020207" pitchFamily="49" charset="-128"/>
              </a:rPr>
              <a:t>&gt;</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   &lt;</a:t>
            </a:r>
            <a:r>
              <a:rPr lang="es-ES" sz="2400" spc="-1" dirty="0" err="1">
                <a:solidFill>
                  <a:schemeClr val="accent1">
                    <a:lumMod val="75000"/>
                  </a:schemeClr>
                </a:solidFill>
                <a:latin typeface="M+ 1m" panose="020B0409020203020207" pitchFamily="49" charset="-128"/>
                <a:ea typeface="M+ 1m" panose="020B0409020203020207" pitchFamily="49" charset="-128"/>
              </a:rPr>
              <a:t>legend</a:t>
            </a:r>
            <a:r>
              <a:rPr lang="es-ES" sz="2400" spc="-1" dirty="0">
                <a:solidFill>
                  <a:schemeClr val="accent1">
                    <a:lumMod val="75000"/>
                  </a:schemeClr>
                </a:solidFill>
                <a:latin typeface="M+ 1m" panose="020B0409020203020207" pitchFamily="49" charset="-128"/>
                <a:ea typeface="M+ 1m" panose="020B0409020203020207" pitchFamily="49" charset="-128"/>
              </a:rPr>
              <a:t>&gt;Datos del comprador&lt;/</a:t>
            </a:r>
            <a:r>
              <a:rPr lang="es-ES" sz="2400" spc="-1" dirty="0" err="1">
                <a:solidFill>
                  <a:schemeClr val="accent1">
                    <a:lumMod val="75000"/>
                  </a:schemeClr>
                </a:solidFill>
                <a:latin typeface="M+ 1m" panose="020B0409020203020207" pitchFamily="49" charset="-128"/>
                <a:ea typeface="M+ 1m" panose="020B0409020203020207" pitchFamily="49" charset="-128"/>
              </a:rPr>
              <a:t>legend</a:t>
            </a:r>
            <a:r>
              <a:rPr lang="es-ES" sz="2400" spc="-1" dirty="0">
                <a:solidFill>
                  <a:schemeClr val="accent1">
                    <a:lumMod val="75000"/>
                  </a:schemeClr>
                </a:solidFill>
                <a:latin typeface="M+ 1m" panose="020B0409020203020207" pitchFamily="49" charset="-128"/>
                <a:ea typeface="M+ 1m" panose="020B0409020203020207" pitchFamily="49" charset="-128"/>
              </a:rPr>
              <a:t>&gt;</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   &lt;p&gt;&lt;</a:t>
            </a:r>
            <a:r>
              <a:rPr lang="es-ES" sz="2400" spc="-1" dirty="0" err="1">
                <a:solidFill>
                  <a:schemeClr val="accent1">
                    <a:lumMod val="75000"/>
                  </a:schemeClr>
                </a:solidFill>
                <a:latin typeface="M+ 1m" panose="020B0409020203020207" pitchFamily="49" charset="-128"/>
                <a:ea typeface="M+ 1m" panose="020B0409020203020207" pitchFamily="49" charset="-128"/>
              </a:rPr>
              <a:t>label</a:t>
            </a:r>
            <a:r>
              <a:rPr lang="es-ES" sz="2400" spc="-1" dirty="0">
                <a:solidFill>
                  <a:schemeClr val="accent1">
                    <a:lumMod val="75000"/>
                  </a:schemeClr>
                </a:solidFill>
                <a:latin typeface="M+ 1m" panose="020B0409020203020207" pitchFamily="49" charset="-128"/>
                <a:ea typeface="M+ 1m" panose="020B0409020203020207" pitchFamily="49" charset="-128"/>
              </a:rPr>
              <a:t>&gt;Nombre: &lt;input </a:t>
            </a:r>
            <a:r>
              <a:rPr lang="es-ES" sz="2400" spc="-1" dirty="0" err="1">
                <a:solidFill>
                  <a:schemeClr val="accent1">
                    <a:lumMod val="75000"/>
                  </a:schemeClr>
                </a:solidFill>
                <a:latin typeface="M+ 1m" panose="020B0409020203020207" pitchFamily="49" charset="-128"/>
                <a:ea typeface="M+ 1m" panose="020B0409020203020207" pitchFamily="49" charset="-128"/>
              </a:rPr>
              <a:t>type</a:t>
            </a:r>
            <a:r>
              <a:rPr lang="es-ES" sz="2400" spc="-1" dirty="0">
                <a:solidFill>
                  <a:schemeClr val="accent1">
                    <a:lumMod val="75000"/>
                  </a:schemeClr>
                </a:solidFill>
                <a:latin typeface="M+ 1m" panose="020B0409020203020207" pitchFamily="49" charset="-128"/>
                <a:ea typeface="M+ 1m" panose="020B0409020203020207" pitchFamily="49" charset="-128"/>
              </a:rPr>
              <a:t>="</a:t>
            </a:r>
            <a:r>
              <a:rPr lang="es-ES" sz="2400" spc="-1" dirty="0" err="1">
                <a:solidFill>
                  <a:schemeClr val="accent1">
                    <a:lumMod val="75000"/>
                  </a:schemeClr>
                </a:solidFill>
                <a:latin typeface="M+ 1m" panose="020B0409020203020207" pitchFamily="49" charset="-128"/>
                <a:ea typeface="M+ 1m" panose="020B0409020203020207" pitchFamily="49" charset="-128"/>
              </a:rPr>
              <a:t>text</a:t>
            </a:r>
            <a:r>
              <a:rPr lang="es-ES" sz="2400" spc="-1" dirty="0">
                <a:solidFill>
                  <a:schemeClr val="accent1">
                    <a:lumMod val="75000"/>
                  </a:schemeClr>
                </a:solidFill>
                <a:latin typeface="M+ 1m" panose="020B0409020203020207" pitchFamily="49" charset="-128"/>
                <a:ea typeface="M+ 1m" panose="020B0409020203020207" pitchFamily="49" charset="-128"/>
              </a:rPr>
              <a:t>" </a:t>
            </a:r>
            <a:r>
              <a:rPr lang="es-ES" sz="2400" spc="-1" dirty="0" err="1">
                <a:solidFill>
                  <a:schemeClr val="accent1">
                    <a:lumMod val="75000"/>
                  </a:schemeClr>
                </a:solidFill>
                <a:latin typeface="M+ 1m" panose="020B0409020203020207" pitchFamily="49" charset="-128"/>
                <a:ea typeface="M+ 1m" panose="020B0409020203020207" pitchFamily="49" charset="-128"/>
              </a:rPr>
              <a:t>name</a:t>
            </a:r>
            <a:r>
              <a:rPr lang="es-ES" sz="2400" spc="-1" dirty="0">
                <a:solidFill>
                  <a:schemeClr val="accent1">
                    <a:lumMod val="75000"/>
                  </a:schemeClr>
                </a:solidFill>
                <a:latin typeface="M+ 1m" panose="020B0409020203020207" pitchFamily="49" charset="-128"/>
                <a:ea typeface="M+ 1m" panose="020B0409020203020207" pitchFamily="49" charset="-128"/>
              </a:rPr>
              <a:t>="nombre"&gt;&lt;/</a:t>
            </a:r>
            <a:r>
              <a:rPr lang="es-ES" sz="2400" spc="-1" dirty="0" err="1">
                <a:solidFill>
                  <a:schemeClr val="accent1">
                    <a:lumMod val="75000"/>
                  </a:schemeClr>
                </a:solidFill>
                <a:latin typeface="M+ 1m" panose="020B0409020203020207" pitchFamily="49" charset="-128"/>
                <a:ea typeface="M+ 1m" panose="020B0409020203020207" pitchFamily="49" charset="-128"/>
              </a:rPr>
              <a:t>label</a:t>
            </a:r>
            <a:r>
              <a:rPr lang="es-ES" sz="2400" spc="-1" dirty="0">
                <a:solidFill>
                  <a:schemeClr val="accent1">
                    <a:lumMod val="75000"/>
                  </a:schemeClr>
                </a:solidFill>
                <a:latin typeface="M+ 1m" panose="020B0409020203020207" pitchFamily="49" charset="-128"/>
                <a:ea typeface="M+ 1m" panose="020B0409020203020207" pitchFamily="49" charset="-128"/>
              </a:rPr>
              <a:t>&gt;&lt;/p&gt;</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   &lt;p&gt;&lt;</a:t>
            </a:r>
            <a:r>
              <a:rPr lang="es-ES" sz="2400" spc="-1" dirty="0" err="1">
                <a:solidFill>
                  <a:schemeClr val="accent1">
                    <a:lumMod val="75000"/>
                  </a:schemeClr>
                </a:solidFill>
                <a:latin typeface="M+ 1m" panose="020B0409020203020207" pitchFamily="49" charset="-128"/>
                <a:ea typeface="M+ 1m" panose="020B0409020203020207" pitchFamily="49" charset="-128"/>
              </a:rPr>
              <a:t>label</a:t>
            </a:r>
            <a:r>
              <a:rPr lang="es-ES" sz="2400" spc="-1" dirty="0">
                <a:solidFill>
                  <a:schemeClr val="accent1">
                    <a:lumMod val="75000"/>
                  </a:schemeClr>
                </a:solidFill>
                <a:latin typeface="M+ 1m" panose="020B0409020203020207" pitchFamily="49" charset="-128"/>
                <a:ea typeface="M+ 1m" panose="020B0409020203020207" pitchFamily="49" charset="-128"/>
              </a:rPr>
              <a:t>&gt;Apellido: &lt;input </a:t>
            </a:r>
            <a:r>
              <a:rPr lang="es-ES" sz="2400" spc="-1" dirty="0" err="1">
                <a:solidFill>
                  <a:schemeClr val="accent1">
                    <a:lumMod val="75000"/>
                  </a:schemeClr>
                </a:solidFill>
                <a:latin typeface="M+ 1m" panose="020B0409020203020207" pitchFamily="49" charset="-128"/>
                <a:ea typeface="M+ 1m" panose="020B0409020203020207" pitchFamily="49" charset="-128"/>
              </a:rPr>
              <a:t>type</a:t>
            </a:r>
            <a:r>
              <a:rPr lang="es-ES" sz="2400" spc="-1" dirty="0">
                <a:solidFill>
                  <a:schemeClr val="accent1">
                    <a:lumMod val="75000"/>
                  </a:schemeClr>
                </a:solidFill>
                <a:latin typeface="M+ 1m" panose="020B0409020203020207" pitchFamily="49" charset="-128"/>
                <a:ea typeface="M+ 1m" panose="020B0409020203020207" pitchFamily="49" charset="-128"/>
              </a:rPr>
              <a:t>="</a:t>
            </a:r>
            <a:r>
              <a:rPr lang="es-ES" sz="2400" spc="-1" dirty="0" err="1">
                <a:solidFill>
                  <a:schemeClr val="accent1">
                    <a:lumMod val="75000"/>
                  </a:schemeClr>
                </a:solidFill>
                <a:latin typeface="M+ 1m" panose="020B0409020203020207" pitchFamily="49" charset="-128"/>
                <a:ea typeface="M+ 1m" panose="020B0409020203020207" pitchFamily="49" charset="-128"/>
              </a:rPr>
              <a:t>text</a:t>
            </a:r>
            <a:r>
              <a:rPr lang="es-ES" sz="2400" spc="-1" dirty="0">
                <a:solidFill>
                  <a:schemeClr val="accent1">
                    <a:lumMod val="75000"/>
                  </a:schemeClr>
                </a:solidFill>
                <a:latin typeface="M+ 1m" panose="020B0409020203020207" pitchFamily="49" charset="-128"/>
                <a:ea typeface="M+ 1m" panose="020B0409020203020207" pitchFamily="49" charset="-128"/>
              </a:rPr>
              <a:t>" </a:t>
            </a:r>
            <a:r>
              <a:rPr lang="es-ES" sz="2400" spc="-1" dirty="0" err="1">
                <a:solidFill>
                  <a:schemeClr val="accent1">
                    <a:lumMod val="75000"/>
                  </a:schemeClr>
                </a:solidFill>
                <a:latin typeface="M+ 1m" panose="020B0409020203020207" pitchFamily="49" charset="-128"/>
                <a:ea typeface="M+ 1m" panose="020B0409020203020207" pitchFamily="49" charset="-128"/>
              </a:rPr>
              <a:t>name</a:t>
            </a:r>
            <a:r>
              <a:rPr lang="es-ES" sz="2400" spc="-1" dirty="0">
                <a:solidFill>
                  <a:schemeClr val="accent1">
                    <a:lumMod val="75000"/>
                  </a:schemeClr>
                </a:solidFill>
                <a:latin typeface="M+ 1m" panose="020B0409020203020207" pitchFamily="49" charset="-128"/>
                <a:ea typeface="M+ 1m" panose="020B0409020203020207" pitchFamily="49" charset="-128"/>
              </a:rPr>
              <a:t>="apellido"&gt;&lt;/</a:t>
            </a:r>
            <a:r>
              <a:rPr lang="es-ES" sz="2400" spc="-1" dirty="0" err="1">
                <a:solidFill>
                  <a:schemeClr val="accent1">
                    <a:lumMod val="75000"/>
                  </a:schemeClr>
                </a:solidFill>
                <a:latin typeface="M+ 1m" panose="020B0409020203020207" pitchFamily="49" charset="-128"/>
                <a:ea typeface="M+ 1m" panose="020B0409020203020207" pitchFamily="49" charset="-128"/>
              </a:rPr>
              <a:t>label</a:t>
            </a:r>
            <a:r>
              <a:rPr lang="es-ES" sz="2400" spc="-1" dirty="0">
                <a:solidFill>
                  <a:schemeClr val="accent1">
                    <a:lumMod val="75000"/>
                  </a:schemeClr>
                </a:solidFill>
                <a:latin typeface="M+ 1m" panose="020B0409020203020207" pitchFamily="49" charset="-128"/>
                <a:ea typeface="M+ 1m" panose="020B0409020203020207" pitchFamily="49" charset="-128"/>
              </a:rPr>
              <a:t>&gt;&lt;/p&gt;</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&lt;/</a:t>
            </a:r>
            <a:r>
              <a:rPr lang="es-ES" sz="2400" spc="-1" dirty="0" err="1">
                <a:solidFill>
                  <a:schemeClr val="accent1">
                    <a:lumMod val="75000"/>
                  </a:schemeClr>
                </a:solidFill>
                <a:highlight>
                  <a:srgbClr val="00FFFF"/>
                </a:highlight>
                <a:latin typeface="M+ 1m" panose="020B0409020203020207" pitchFamily="49" charset="-128"/>
                <a:ea typeface="M+ 1m" panose="020B0409020203020207" pitchFamily="49" charset="-128"/>
              </a:rPr>
              <a:t>fieldset</a:t>
            </a:r>
            <a:r>
              <a:rPr lang="es-ES" sz="2400" spc="-1" dirty="0">
                <a:solidFill>
                  <a:schemeClr val="accent1">
                    <a:lumMod val="75000"/>
                  </a:schemeClr>
                </a:solidFill>
                <a:latin typeface="M+ 1m" panose="020B0409020203020207" pitchFamily="49" charset="-128"/>
                <a:ea typeface="M+ 1m" panose="020B0409020203020207" pitchFamily="49" charset="-128"/>
              </a:rPr>
              <a:t>&gt;</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&lt;</a:t>
            </a:r>
            <a:r>
              <a:rPr lang="es-ES" sz="2400" spc="-1" dirty="0" err="1">
                <a:solidFill>
                  <a:schemeClr val="accent1">
                    <a:lumMod val="75000"/>
                  </a:schemeClr>
                </a:solidFill>
                <a:highlight>
                  <a:srgbClr val="00FFFF"/>
                </a:highlight>
                <a:latin typeface="M+ 1m" panose="020B0409020203020207" pitchFamily="49" charset="-128"/>
                <a:ea typeface="M+ 1m" panose="020B0409020203020207" pitchFamily="49" charset="-128"/>
              </a:rPr>
              <a:t>fieldset</a:t>
            </a:r>
            <a:r>
              <a:rPr lang="es-ES" sz="2400" spc="-1" dirty="0">
                <a:solidFill>
                  <a:schemeClr val="accent1">
                    <a:lumMod val="75000"/>
                  </a:schemeClr>
                </a:solidFill>
                <a:latin typeface="M+ 1m" panose="020B0409020203020207" pitchFamily="49" charset="-128"/>
                <a:ea typeface="M+ 1m" panose="020B0409020203020207" pitchFamily="49" charset="-128"/>
              </a:rPr>
              <a:t>&gt;</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   &lt;</a:t>
            </a:r>
            <a:r>
              <a:rPr lang="es-ES" sz="2400" spc="-1" dirty="0" err="1">
                <a:solidFill>
                  <a:schemeClr val="accent1">
                    <a:lumMod val="75000"/>
                  </a:schemeClr>
                </a:solidFill>
                <a:highlight>
                  <a:srgbClr val="FFFF00"/>
                </a:highlight>
                <a:latin typeface="M+ 1m" panose="020B0409020203020207" pitchFamily="49" charset="-128"/>
                <a:ea typeface="M+ 1m" panose="020B0409020203020207" pitchFamily="49" charset="-128"/>
              </a:rPr>
              <a:t>legend</a:t>
            </a:r>
            <a:r>
              <a:rPr lang="es-ES" sz="2400" spc="-1" dirty="0">
                <a:solidFill>
                  <a:schemeClr val="accent1">
                    <a:lumMod val="75000"/>
                  </a:schemeClr>
                </a:solidFill>
                <a:latin typeface="M+ 1m" panose="020B0409020203020207" pitchFamily="49" charset="-128"/>
                <a:ea typeface="M+ 1m" panose="020B0409020203020207" pitchFamily="49" charset="-128"/>
              </a:rPr>
              <a:t>&gt;Color y equipamiento&lt;/</a:t>
            </a:r>
            <a:r>
              <a:rPr lang="es-ES" sz="2400" spc="-1" dirty="0" err="1">
                <a:solidFill>
                  <a:schemeClr val="accent1">
                    <a:lumMod val="75000"/>
                  </a:schemeClr>
                </a:solidFill>
                <a:latin typeface="M+ 1m" panose="020B0409020203020207" pitchFamily="49" charset="-128"/>
                <a:ea typeface="M+ 1m" panose="020B0409020203020207" pitchFamily="49" charset="-128"/>
              </a:rPr>
              <a:t>legend</a:t>
            </a:r>
            <a:r>
              <a:rPr lang="es-ES" sz="2400" spc="-1" dirty="0">
                <a:solidFill>
                  <a:schemeClr val="accent1">
                    <a:lumMod val="75000"/>
                  </a:schemeClr>
                </a:solidFill>
                <a:latin typeface="M+ 1m" panose="020B0409020203020207" pitchFamily="49" charset="-128"/>
                <a:ea typeface="M+ 1m" panose="020B0409020203020207" pitchFamily="49" charset="-128"/>
              </a:rPr>
              <a:t>&gt;</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   &lt;</a:t>
            </a:r>
            <a:r>
              <a:rPr lang="es-ES" sz="2400" spc="-1" dirty="0" err="1">
                <a:solidFill>
                  <a:schemeClr val="accent1">
                    <a:lumMod val="75000"/>
                  </a:schemeClr>
                </a:solidFill>
                <a:highlight>
                  <a:srgbClr val="00FFFF"/>
                </a:highlight>
                <a:latin typeface="M+ 1m" panose="020B0409020203020207" pitchFamily="49" charset="-128"/>
                <a:ea typeface="M+ 1m" panose="020B0409020203020207" pitchFamily="49" charset="-128"/>
              </a:rPr>
              <a:t>fieldset</a:t>
            </a:r>
            <a:r>
              <a:rPr lang="es-ES" sz="2400" spc="-1" dirty="0">
                <a:solidFill>
                  <a:schemeClr val="accent1">
                    <a:lumMod val="75000"/>
                  </a:schemeClr>
                </a:solidFill>
                <a:latin typeface="M+ 1m" panose="020B0409020203020207" pitchFamily="49" charset="-128"/>
                <a:ea typeface="M+ 1m" panose="020B0409020203020207" pitchFamily="49" charset="-128"/>
              </a:rPr>
              <a:t>&gt;</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      &lt;</a:t>
            </a:r>
            <a:r>
              <a:rPr lang="es-ES" sz="2400" spc="-1" dirty="0" err="1">
                <a:solidFill>
                  <a:schemeClr val="accent1">
                    <a:lumMod val="75000"/>
                  </a:schemeClr>
                </a:solidFill>
                <a:highlight>
                  <a:srgbClr val="FFFF00"/>
                </a:highlight>
                <a:latin typeface="M+ 1m" panose="020B0409020203020207" pitchFamily="49" charset="-128"/>
                <a:ea typeface="M+ 1m" panose="020B0409020203020207" pitchFamily="49" charset="-128"/>
              </a:rPr>
              <a:t>legend</a:t>
            </a:r>
            <a:r>
              <a:rPr lang="es-ES" sz="2400" spc="-1" dirty="0">
                <a:solidFill>
                  <a:schemeClr val="accent1">
                    <a:lumMod val="75000"/>
                  </a:schemeClr>
                </a:solidFill>
                <a:latin typeface="M+ 1m" panose="020B0409020203020207" pitchFamily="49" charset="-128"/>
                <a:ea typeface="M+ 1m" panose="020B0409020203020207" pitchFamily="49" charset="-128"/>
              </a:rPr>
              <a:t>&gt;Color&lt;/</a:t>
            </a:r>
            <a:r>
              <a:rPr lang="es-ES" sz="2400" spc="-1" dirty="0" err="1">
                <a:solidFill>
                  <a:schemeClr val="accent1">
                    <a:lumMod val="75000"/>
                  </a:schemeClr>
                </a:solidFill>
                <a:latin typeface="M+ 1m" panose="020B0409020203020207" pitchFamily="49" charset="-128"/>
                <a:ea typeface="M+ 1m" panose="020B0409020203020207" pitchFamily="49" charset="-128"/>
              </a:rPr>
              <a:t>legend</a:t>
            </a:r>
            <a:r>
              <a:rPr lang="es-ES" sz="2400" spc="-1" dirty="0">
                <a:solidFill>
                  <a:schemeClr val="accent1">
                    <a:lumMod val="75000"/>
                  </a:schemeClr>
                </a:solidFill>
                <a:latin typeface="M+ 1m" panose="020B0409020203020207" pitchFamily="49" charset="-128"/>
                <a:ea typeface="M+ 1m" panose="020B0409020203020207" pitchFamily="49" charset="-128"/>
              </a:rPr>
              <a:t>&gt;</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	&lt;</a:t>
            </a:r>
            <a:r>
              <a:rPr lang="es-ES" sz="2400" spc="-1" dirty="0" err="1">
                <a:solidFill>
                  <a:schemeClr val="accent1">
                    <a:lumMod val="75000"/>
                  </a:schemeClr>
                </a:solidFill>
                <a:latin typeface="M+ 1m" panose="020B0409020203020207" pitchFamily="49" charset="-128"/>
                <a:ea typeface="M+ 1m" panose="020B0409020203020207" pitchFamily="49" charset="-128"/>
              </a:rPr>
              <a:t>label</a:t>
            </a:r>
            <a:r>
              <a:rPr lang="es-ES" sz="2400" spc="-1" dirty="0">
                <a:solidFill>
                  <a:schemeClr val="accent1">
                    <a:lumMod val="75000"/>
                  </a:schemeClr>
                </a:solidFill>
                <a:latin typeface="M+ 1m" panose="020B0409020203020207" pitchFamily="49" charset="-128"/>
                <a:ea typeface="M+ 1m" panose="020B0409020203020207" pitchFamily="49" charset="-128"/>
              </a:rPr>
              <a:t>&gt;&lt;input </a:t>
            </a:r>
            <a:r>
              <a:rPr lang="es-ES" sz="2400" spc="-1" dirty="0" err="1">
                <a:solidFill>
                  <a:schemeClr val="accent1">
                    <a:lumMod val="75000"/>
                  </a:schemeClr>
                </a:solidFill>
                <a:latin typeface="M+ 1m" panose="020B0409020203020207" pitchFamily="49" charset="-128"/>
                <a:ea typeface="M+ 1m" panose="020B0409020203020207" pitchFamily="49" charset="-128"/>
              </a:rPr>
              <a:t>type</a:t>
            </a:r>
            <a:r>
              <a:rPr lang="es-ES" sz="2400" spc="-1" dirty="0">
                <a:solidFill>
                  <a:schemeClr val="accent1">
                    <a:lumMod val="75000"/>
                  </a:schemeClr>
                </a:solidFill>
                <a:latin typeface="M+ 1m" panose="020B0409020203020207" pitchFamily="49" charset="-128"/>
                <a:ea typeface="M+ 1m" panose="020B0409020203020207" pitchFamily="49" charset="-128"/>
              </a:rPr>
              <a:t>="radio" </a:t>
            </a:r>
            <a:r>
              <a:rPr lang="es-ES" sz="2400" spc="-1" dirty="0" err="1">
                <a:solidFill>
                  <a:schemeClr val="accent1">
                    <a:lumMod val="75000"/>
                  </a:schemeClr>
                </a:solidFill>
                <a:latin typeface="M+ 1m" panose="020B0409020203020207" pitchFamily="49" charset="-128"/>
                <a:ea typeface="M+ 1m" panose="020B0409020203020207" pitchFamily="49" charset="-128"/>
              </a:rPr>
              <a:t>name</a:t>
            </a:r>
            <a:r>
              <a:rPr lang="es-ES" sz="2400" spc="-1" dirty="0">
                <a:solidFill>
                  <a:schemeClr val="accent1">
                    <a:lumMod val="75000"/>
                  </a:schemeClr>
                </a:solidFill>
                <a:latin typeface="M+ 1m" panose="020B0409020203020207" pitchFamily="49" charset="-128"/>
                <a:ea typeface="M+ 1m" panose="020B0409020203020207" pitchFamily="49" charset="-128"/>
              </a:rPr>
              <a:t>="color" </a:t>
            </a:r>
            <a:r>
              <a:rPr lang="es-ES" sz="2400" spc="-1" dirty="0" err="1">
                <a:solidFill>
                  <a:schemeClr val="accent1">
                    <a:lumMod val="75000"/>
                  </a:schemeClr>
                </a:solidFill>
                <a:latin typeface="M+ 1m" panose="020B0409020203020207" pitchFamily="49" charset="-128"/>
                <a:ea typeface="M+ 1m" panose="020B0409020203020207" pitchFamily="49" charset="-128"/>
              </a:rPr>
              <a:t>value</a:t>
            </a:r>
            <a:r>
              <a:rPr lang="es-ES" sz="2400" spc="-1" dirty="0">
                <a:solidFill>
                  <a:schemeClr val="accent1">
                    <a:lumMod val="75000"/>
                  </a:schemeClr>
                </a:solidFill>
                <a:latin typeface="M+ 1m" panose="020B0409020203020207" pitchFamily="49" charset="-128"/>
                <a:ea typeface="M+ 1m" panose="020B0409020203020207" pitchFamily="49" charset="-128"/>
              </a:rPr>
              <a:t>="B"&gt; Blanco&lt;/</a:t>
            </a:r>
            <a:r>
              <a:rPr lang="es-ES" sz="2400" spc="-1" dirty="0" err="1">
                <a:solidFill>
                  <a:schemeClr val="accent1">
                    <a:lumMod val="75000"/>
                  </a:schemeClr>
                </a:solidFill>
                <a:latin typeface="M+ 1m" panose="020B0409020203020207" pitchFamily="49" charset="-128"/>
                <a:ea typeface="M+ 1m" panose="020B0409020203020207" pitchFamily="49" charset="-128"/>
              </a:rPr>
              <a:t>label</a:t>
            </a:r>
            <a:r>
              <a:rPr lang="es-ES" sz="2400" spc="-1" dirty="0">
                <a:solidFill>
                  <a:schemeClr val="accent1">
                    <a:lumMod val="75000"/>
                  </a:schemeClr>
                </a:solidFill>
                <a:latin typeface="M+ 1m" panose="020B0409020203020207" pitchFamily="49" charset="-128"/>
                <a:ea typeface="M+ 1m" panose="020B0409020203020207" pitchFamily="49" charset="-128"/>
              </a:rPr>
              <a:t>&gt;</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	&lt;</a:t>
            </a:r>
            <a:r>
              <a:rPr lang="es-ES" sz="2400" spc="-1" dirty="0" err="1">
                <a:solidFill>
                  <a:schemeClr val="accent1">
                    <a:lumMod val="75000"/>
                  </a:schemeClr>
                </a:solidFill>
                <a:latin typeface="M+ 1m" panose="020B0409020203020207" pitchFamily="49" charset="-128"/>
                <a:ea typeface="M+ 1m" panose="020B0409020203020207" pitchFamily="49" charset="-128"/>
              </a:rPr>
              <a:t>label</a:t>
            </a:r>
            <a:r>
              <a:rPr lang="es-ES" sz="2400" spc="-1" dirty="0">
                <a:solidFill>
                  <a:schemeClr val="accent1">
                    <a:lumMod val="75000"/>
                  </a:schemeClr>
                </a:solidFill>
                <a:latin typeface="M+ 1m" panose="020B0409020203020207" pitchFamily="49" charset="-128"/>
                <a:ea typeface="M+ 1m" panose="020B0409020203020207" pitchFamily="49" charset="-128"/>
              </a:rPr>
              <a:t>&gt;&lt;input </a:t>
            </a:r>
            <a:r>
              <a:rPr lang="es-ES" sz="2400" spc="-1" dirty="0" err="1">
                <a:solidFill>
                  <a:schemeClr val="accent1">
                    <a:lumMod val="75000"/>
                  </a:schemeClr>
                </a:solidFill>
                <a:latin typeface="M+ 1m" panose="020B0409020203020207" pitchFamily="49" charset="-128"/>
                <a:ea typeface="M+ 1m" panose="020B0409020203020207" pitchFamily="49" charset="-128"/>
              </a:rPr>
              <a:t>type</a:t>
            </a:r>
            <a:r>
              <a:rPr lang="es-ES" sz="2400" spc="-1" dirty="0">
                <a:solidFill>
                  <a:schemeClr val="accent1">
                    <a:lumMod val="75000"/>
                  </a:schemeClr>
                </a:solidFill>
                <a:latin typeface="M+ 1m" panose="020B0409020203020207" pitchFamily="49" charset="-128"/>
                <a:ea typeface="M+ 1m" panose="020B0409020203020207" pitchFamily="49" charset="-128"/>
              </a:rPr>
              <a:t>="radio" </a:t>
            </a:r>
            <a:r>
              <a:rPr lang="es-ES" sz="2400" spc="-1" dirty="0" err="1">
                <a:solidFill>
                  <a:schemeClr val="accent1">
                    <a:lumMod val="75000"/>
                  </a:schemeClr>
                </a:solidFill>
                <a:latin typeface="M+ 1m" panose="020B0409020203020207" pitchFamily="49" charset="-128"/>
                <a:ea typeface="M+ 1m" panose="020B0409020203020207" pitchFamily="49" charset="-128"/>
              </a:rPr>
              <a:t>name</a:t>
            </a:r>
            <a:r>
              <a:rPr lang="es-ES" sz="2400" spc="-1" dirty="0">
                <a:solidFill>
                  <a:schemeClr val="accent1">
                    <a:lumMod val="75000"/>
                  </a:schemeClr>
                </a:solidFill>
                <a:latin typeface="M+ 1m" panose="020B0409020203020207" pitchFamily="49" charset="-128"/>
                <a:ea typeface="M+ 1m" panose="020B0409020203020207" pitchFamily="49" charset="-128"/>
              </a:rPr>
              <a:t>="color" </a:t>
            </a:r>
            <a:r>
              <a:rPr lang="es-ES" sz="2400" spc="-1" dirty="0" err="1">
                <a:solidFill>
                  <a:schemeClr val="accent1">
                    <a:lumMod val="75000"/>
                  </a:schemeClr>
                </a:solidFill>
                <a:latin typeface="M+ 1m" panose="020B0409020203020207" pitchFamily="49" charset="-128"/>
                <a:ea typeface="M+ 1m" panose="020B0409020203020207" pitchFamily="49" charset="-128"/>
              </a:rPr>
              <a:t>value</a:t>
            </a:r>
            <a:r>
              <a:rPr lang="es-ES" sz="2400" spc="-1" dirty="0">
                <a:solidFill>
                  <a:schemeClr val="accent1">
                    <a:lumMod val="75000"/>
                  </a:schemeClr>
                </a:solidFill>
                <a:latin typeface="M+ 1m" panose="020B0409020203020207" pitchFamily="49" charset="-128"/>
                <a:ea typeface="M+ 1m" panose="020B0409020203020207" pitchFamily="49" charset="-128"/>
              </a:rPr>
              <a:t>="G"&gt; Gris&lt;/</a:t>
            </a:r>
            <a:r>
              <a:rPr lang="es-ES" sz="2400" spc="-1" dirty="0" err="1">
                <a:solidFill>
                  <a:schemeClr val="accent1">
                    <a:lumMod val="75000"/>
                  </a:schemeClr>
                </a:solidFill>
                <a:latin typeface="M+ 1m" panose="020B0409020203020207" pitchFamily="49" charset="-128"/>
                <a:ea typeface="M+ 1m" panose="020B0409020203020207" pitchFamily="49" charset="-128"/>
              </a:rPr>
              <a:t>label</a:t>
            </a:r>
            <a:r>
              <a:rPr lang="es-ES" sz="2400" spc="-1" dirty="0">
                <a:solidFill>
                  <a:schemeClr val="accent1">
                    <a:lumMod val="75000"/>
                  </a:schemeClr>
                </a:solidFill>
                <a:latin typeface="M+ 1m" panose="020B0409020203020207" pitchFamily="49" charset="-128"/>
                <a:ea typeface="M+ 1m" panose="020B0409020203020207" pitchFamily="49" charset="-128"/>
              </a:rPr>
              <a:t>&gt;</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	&lt;</a:t>
            </a:r>
            <a:r>
              <a:rPr lang="es-ES" sz="2400" spc="-1" dirty="0" err="1">
                <a:solidFill>
                  <a:schemeClr val="accent1">
                    <a:lumMod val="75000"/>
                  </a:schemeClr>
                </a:solidFill>
                <a:latin typeface="M+ 1m" panose="020B0409020203020207" pitchFamily="49" charset="-128"/>
                <a:ea typeface="M+ 1m" panose="020B0409020203020207" pitchFamily="49" charset="-128"/>
              </a:rPr>
              <a:t>label</a:t>
            </a:r>
            <a:r>
              <a:rPr lang="es-ES" sz="2400" spc="-1" dirty="0">
                <a:solidFill>
                  <a:schemeClr val="accent1">
                    <a:lumMod val="75000"/>
                  </a:schemeClr>
                </a:solidFill>
                <a:latin typeface="M+ 1m" panose="020B0409020203020207" pitchFamily="49" charset="-128"/>
                <a:ea typeface="M+ 1m" panose="020B0409020203020207" pitchFamily="49" charset="-128"/>
              </a:rPr>
              <a:t>&gt;&lt;input </a:t>
            </a:r>
            <a:r>
              <a:rPr lang="es-ES" sz="2400" spc="-1" dirty="0" err="1">
                <a:solidFill>
                  <a:schemeClr val="accent1">
                    <a:lumMod val="75000"/>
                  </a:schemeClr>
                </a:solidFill>
                <a:latin typeface="M+ 1m" panose="020B0409020203020207" pitchFamily="49" charset="-128"/>
                <a:ea typeface="M+ 1m" panose="020B0409020203020207" pitchFamily="49" charset="-128"/>
              </a:rPr>
              <a:t>type</a:t>
            </a:r>
            <a:r>
              <a:rPr lang="es-ES" sz="2400" spc="-1" dirty="0">
                <a:solidFill>
                  <a:schemeClr val="accent1">
                    <a:lumMod val="75000"/>
                  </a:schemeClr>
                </a:solidFill>
                <a:latin typeface="M+ 1m" panose="020B0409020203020207" pitchFamily="49" charset="-128"/>
                <a:ea typeface="M+ 1m" panose="020B0409020203020207" pitchFamily="49" charset="-128"/>
              </a:rPr>
              <a:t>="radio" </a:t>
            </a:r>
            <a:r>
              <a:rPr lang="es-ES" sz="2400" spc="-1" dirty="0" err="1">
                <a:solidFill>
                  <a:schemeClr val="accent1">
                    <a:lumMod val="75000"/>
                  </a:schemeClr>
                </a:solidFill>
                <a:latin typeface="M+ 1m" panose="020B0409020203020207" pitchFamily="49" charset="-128"/>
                <a:ea typeface="M+ 1m" panose="020B0409020203020207" pitchFamily="49" charset="-128"/>
              </a:rPr>
              <a:t>name</a:t>
            </a:r>
            <a:r>
              <a:rPr lang="es-ES" sz="2400" spc="-1" dirty="0">
                <a:solidFill>
                  <a:schemeClr val="accent1">
                    <a:lumMod val="75000"/>
                  </a:schemeClr>
                </a:solidFill>
                <a:latin typeface="M+ 1m" panose="020B0409020203020207" pitchFamily="49" charset="-128"/>
                <a:ea typeface="M+ 1m" panose="020B0409020203020207" pitchFamily="49" charset="-128"/>
              </a:rPr>
              <a:t>="color" </a:t>
            </a:r>
            <a:r>
              <a:rPr lang="es-ES" sz="2400" spc="-1" dirty="0" err="1">
                <a:solidFill>
                  <a:schemeClr val="accent1">
                    <a:lumMod val="75000"/>
                  </a:schemeClr>
                </a:solidFill>
                <a:latin typeface="M+ 1m" panose="020B0409020203020207" pitchFamily="49" charset="-128"/>
                <a:ea typeface="M+ 1m" panose="020B0409020203020207" pitchFamily="49" charset="-128"/>
              </a:rPr>
              <a:t>value</a:t>
            </a:r>
            <a:r>
              <a:rPr lang="es-ES" sz="2400" spc="-1" dirty="0">
                <a:solidFill>
                  <a:schemeClr val="accent1">
                    <a:lumMod val="75000"/>
                  </a:schemeClr>
                </a:solidFill>
                <a:latin typeface="M+ 1m" panose="020B0409020203020207" pitchFamily="49" charset="-128"/>
                <a:ea typeface="M+ 1m" panose="020B0409020203020207" pitchFamily="49" charset="-128"/>
              </a:rPr>
              <a:t>="R"&gt; Rojo&lt;/</a:t>
            </a:r>
            <a:r>
              <a:rPr lang="es-ES" sz="2400" spc="-1" dirty="0" err="1">
                <a:solidFill>
                  <a:schemeClr val="accent1">
                    <a:lumMod val="75000"/>
                  </a:schemeClr>
                </a:solidFill>
                <a:latin typeface="M+ 1m" panose="020B0409020203020207" pitchFamily="49" charset="-128"/>
                <a:ea typeface="M+ 1m" panose="020B0409020203020207" pitchFamily="49" charset="-128"/>
              </a:rPr>
              <a:t>label</a:t>
            </a:r>
            <a:r>
              <a:rPr lang="es-ES" sz="2400" spc="-1" dirty="0">
                <a:solidFill>
                  <a:schemeClr val="accent1">
                    <a:lumMod val="75000"/>
                  </a:schemeClr>
                </a:solidFill>
                <a:latin typeface="M+ 1m" panose="020B0409020203020207" pitchFamily="49" charset="-128"/>
                <a:ea typeface="M+ 1m" panose="020B0409020203020207" pitchFamily="49" charset="-128"/>
              </a:rPr>
              <a:t>&gt;</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   &lt;/</a:t>
            </a:r>
            <a:r>
              <a:rPr lang="es-ES" sz="2400" spc="-1" dirty="0" err="1">
                <a:solidFill>
                  <a:schemeClr val="accent1">
                    <a:lumMod val="75000"/>
                  </a:schemeClr>
                </a:solidFill>
                <a:highlight>
                  <a:srgbClr val="00FFFF"/>
                </a:highlight>
                <a:latin typeface="M+ 1m" panose="020B0409020203020207" pitchFamily="49" charset="-128"/>
                <a:ea typeface="M+ 1m" panose="020B0409020203020207" pitchFamily="49" charset="-128"/>
              </a:rPr>
              <a:t>fieldset</a:t>
            </a:r>
            <a:r>
              <a:rPr lang="es-ES" sz="2400" spc="-1" dirty="0">
                <a:solidFill>
                  <a:schemeClr val="accent1">
                    <a:lumMod val="75000"/>
                  </a:schemeClr>
                </a:solidFill>
                <a:latin typeface="M+ 1m" panose="020B0409020203020207" pitchFamily="49" charset="-128"/>
                <a:ea typeface="M+ 1m" panose="020B0409020203020207" pitchFamily="49" charset="-128"/>
              </a:rPr>
              <a:t>&gt;</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   &lt;</a:t>
            </a:r>
            <a:r>
              <a:rPr lang="es-ES" sz="2400" spc="-1" dirty="0" err="1">
                <a:solidFill>
                  <a:schemeClr val="accent1">
                    <a:lumMod val="75000"/>
                  </a:schemeClr>
                </a:solidFill>
                <a:highlight>
                  <a:srgbClr val="00FFFF"/>
                </a:highlight>
                <a:latin typeface="M+ 1m" panose="020B0409020203020207" pitchFamily="49" charset="-128"/>
                <a:ea typeface="M+ 1m" panose="020B0409020203020207" pitchFamily="49" charset="-128"/>
              </a:rPr>
              <a:t>fieldset</a:t>
            </a:r>
            <a:r>
              <a:rPr lang="es-ES" sz="2400" spc="-1" dirty="0">
                <a:solidFill>
                  <a:schemeClr val="accent1">
                    <a:lumMod val="75000"/>
                  </a:schemeClr>
                </a:solidFill>
                <a:latin typeface="M+ 1m" panose="020B0409020203020207" pitchFamily="49" charset="-128"/>
                <a:ea typeface="M+ 1m" panose="020B0409020203020207" pitchFamily="49" charset="-128"/>
              </a:rPr>
              <a:t>&gt;</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	&lt;</a:t>
            </a:r>
            <a:r>
              <a:rPr lang="es-ES" sz="2400" spc="-1" dirty="0" err="1">
                <a:solidFill>
                  <a:schemeClr val="accent1">
                    <a:lumMod val="75000"/>
                  </a:schemeClr>
                </a:solidFill>
                <a:highlight>
                  <a:srgbClr val="FFFF00"/>
                </a:highlight>
                <a:latin typeface="M+ 1m" panose="020B0409020203020207" pitchFamily="49" charset="-128"/>
                <a:ea typeface="M+ 1m" panose="020B0409020203020207" pitchFamily="49" charset="-128"/>
              </a:rPr>
              <a:t>legend</a:t>
            </a:r>
            <a:r>
              <a:rPr lang="es-ES" sz="2400" spc="-1" dirty="0">
                <a:solidFill>
                  <a:schemeClr val="accent1">
                    <a:lumMod val="75000"/>
                  </a:schemeClr>
                </a:solidFill>
                <a:latin typeface="M+ 1m" panose="020B0409020203020207" pitchFamily="49" charset="-128"/>
                <a:ea typeface="M+ 1m" panose="020B0409020203020207" pitchFamily="49" charset="-128"/>
              </a:rPr>
              <a:t>&gt;Equipamiento&lt;/</a:t>
            </a:r>
            <a:r>
              <a:rPr lang="es-ES" sz="2400" spc="-1" dirty="0" err="1">
                <a:solidFill>
                  <a:schemeClr val="accent1">
                    <a:lumMod val="75000"/>
                  </a:schemeClr>
                </a:solidFill>
                <a:latin typeface="M+ 1m" panose="020B0409020203020207" pitchFamily="49" charset="-128"/>
                <a:ea typeface="M+ 1m" panose="020B0409020203020207" pitchFamily="49" charset="-128"/>
              </a:rPr>
              <a:t>legend</a:t>
            </a:r>
            <a:r>
              <a:rPr lang="es-ES" sz="2400" spc="-1" dirty="0">
                <a:solidFill>
                  <a:schemeClr val="accent1">
                    <a:lumMod val="75000"/>
                  </a:schemeClr>
                </a:solidFill>
                <a:latin typeface="M+ 1m" panose="020B0409020203020207" pitchFamily="49" charset="-128"/>
                <a:ea typeface="M+ 1m" panose="020B0409020203020207" pitchFamily="49" charset="-128"/>
              </a:rPr>
              <a:t>&gt;</a:t>
            </a:r>
            <a:br>
              <a:rPr lang="es-ES" sz="2400" spc="-1" dirty="0">
                <a:solidFill>
                  <a:schemeClr val="accent1">
                    <a:lumMod val="75000"/>
                  </a:schemeClr>
                </a:solidFill>
                <a:latin typeface="M+ 1m" panose="020B0409020203020207" pitchFamily="49" charset="-128"/>
                <a:ea typeface="M+ 1m" panose="020B0409020203020207" pitchFamily="49" charset="-128"/>
              </a:rPr>
            </a:br>
            <a:r>
              <a:rPr lang="es-ES" sz="2400" spc="-1" dirty="0">
                <a:solidFill>
                  <a:schemeClr val="accent1">
                    <a:lumMod val="75000"/>
                  </a:schemeClr>
                </a:solidFill>
                <a:latin typeface="M+ 1m" panose="020B0409020203020207" pitchFamily="49" charset="-128"/>
                <a:ea typeface="M+ 1m" panose="020B0409020203020207" pitchFamily="49" charset="-128"/>
              </a:rPr>
              <a:t>	&lt;</a:t>
            </a:r>
            <a:r>
              <a:rPr lang="es-ES" sz="2400" spc="-1" dirty="0" err="1">
                <a:solidFill>
                  <a:schemeClr val="accent1">
                    <a:lumMod val="75000"/>
                  </a:schemeClr>
                </a:solidFill>
                <a:latin typeface="M+ 1m" panose="020B0409020203020207" pitchFamily="49" charset="-128"/>
                <a:ea typeface="M+ 1m" panose="020B0409020203020207" pitchFamily="49" charset="-128"/>
              </a:rPr>
              <a:t>label</a:t>
            </a:r>
            <a:r>
              <a:rPr lang="es-ES" sz="2400" spc="-1" dirty="0">
                <a:solidFill>
                  <a:schemeClr val="accent1">
                    <a:lumMod val="75000"/>
                  </a:schemeClr>
                </a:solidFill>
                <a:latin typeface="M+ 1m" panose="020B0409020203020207" pitchFamily="49" charset="-128"/>
                <a:ea typeface="M+ 1m" panose="020B0409020203020207" pitchFamily="49" charset="-128"/>
              </a:rPr>
              <a:t>&gt;&lt;input </a:t>
            </a:r>
            <a:r>
              <a:rPr lang="es-ES" sz="2400" spc="-1" dirty="0" err="1">
                <a:solidFill>
                  <a:schemeClr val="accent1">
                    <a:lumMod val="75000"/>
                  </a:schemeClr>
                </a:solidFill>
                <a:latin typeface="M+ 1m" panose="020B0409020203020207" pitchFamily="49" charset="-128"/>
                <a:ea typeface="M+ 1m" panose="020B0409020203020207" pitchFamily="49" charset="-128"/>
              </a:rPr>
              <a:t>type</a:t>
            </a:r>
            <a:r>
              <a:rPr lang="es-ES" sz="2400" spc="-1" dirty="0">
                <a:solidFill>
                  <a:schemeClr val="accent1">
                    <a:lumMod val="75000"/>
                  </a:schemeClr>
                </a:solidFill>
                <a:latin typeface="M+ 1m" panose="020B0409020203020207" pitchFamily="49" charset="-128"/>
                <a:ea typeface="M+ 1m" panose="020B0409020203020207" pitchFamily="49" charset="-128"/>
              </a:rPr>
              <a:t>="</a:t>
            </a:r>
            <a:r>
              <a:rPr lang="es-ES" sz="2400" spc="-1" dirty="0" err="1">
                <a:solidFill>
                  <a:schemeClr val="accent1">
                    <a:lumMod val="75000"/>
                  </a:schemeClr>
                </a:solidFill>
                <a:latin typeface="M+ 1m" panose="020B0409020203020207" pitchFamily="49" charset="-128"/>
                <a:ea typeface="M+ 1m" panose="020B0409020203020207" pitchFamily="49" charset="-128"/>
              </a:rPr>
              <a:t>checkbox</a:t>
            </a:r>
            <a:r>
              <a:rPr lang="es-ES" sz="2400" spc="-1" dirty="0">
                <a:solidFill>
                  <a:schemeClr val="accent1">
                    <a:lumMod val="75000"/>
                  </a:schemeClr>
                </a:solidFill>
                <a:latin typeface="M+ 1m" panose="020B0409020203020207" pitchFamily="49" charset="-128"/>
                <a:ea typeface="M+ 1m" panose="020B0409020203020207" pitchFamily="49" charset="-128"/>
              </a:rPr>
              <a:t>" </a:t>
            </a:r>
            <a:r>
              <a:rPr lang="es-ES" sz="2400" spc="-1" dirty="0" err="1">
                <a:solidFill>
                  <a:schemeClr val="accent1">
                    <a:lumMod val="75000"/>
                  </a:schemeClr>
                </a:solidFill>
                <a:latin typeface="M+ 1m" panose="020B0409020203020207" pitchFamily="49" charset="-128"/>
                <a:ea typeface="M+ 1m" panose="020B0409020203020207" pitchFamily="49" charset="-128"/>
              </a:rPr>
              <a:t>name</a:t>
            </a:r>
            <a:r>
              <a:rPr lang="es-ES" sz="2400" spc="-1" dirty="0">
                <a:solidFill>
                  <a:schemeClr val="accent1">
                    <a:lumMod val="75000"/>
                  </a:schemeClr>
                </a:solidFill>
                <a:latin typeface="M+ 1m" panose="020B0409020203020207" pitchFamily="49" charset="-128"/>
                <a:ea typeface="M+ 1m" panose="020B0409020203020207" pitchFamily="49" charset="-128"/>
              </a:rPr>
              <a:t>="equipo" </a:t>
            </a:r>
            <a:r>
              <a:rPr lang="es-ES" sz="2400" spc="-1" dirty="0" err="1">
                <a:solidFill>
                  <a:schemeClr val="accent1">
                    <a:lumMod val="75000"/>
                  </a:schemeClr>
                </a:solidFill>
                <a:latin typeface="M+ 1m" panose="020B0409020203020207" pitchFamily="49" charset="-128"/>
                <a:ea typeface="M+ 1m" panose="020B0409020203020207" pitchFamily="49" charset="-128"/>
              </a:rPr>
              <a:t>value</a:t>
            </a:r>
            <a:r>
              <a:rPr lang="es-ES" sz="2400" spc="-1" dirty="0">
                <a:solidFill>
                  <a:schemeClr val="accent1">
                    <a:lumMod val="75000"/>
                  </a:schemeClr>
                </a:solidFill>
                <a:latin typeface="M+ 1m" panose="020B0409020203020207" pitchFamily="49" charset="-128"/>
                <a:ea typeface="M+ 1m" panose="020B0409020203020207" pitchFamily="49" charset="-128"/>
              </a:rPr>
              <a:t>="LL"&gt;</a:t>
            </a:r>
          </a:p>
        </p:txBody>
      </p:sp>
    </p:spTree>
    <p:extLst>
      <p:ext uri="{BB962C8B-B14F-4D97-AF65-F5344CB8AC3E}">
        <p14:creationId xmlns:p14="http://schemas.microsoft.com/office/powerpoint/2010/main" val="3595387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err="1">
                <a:solidFill>
                  <a:srgbClr val="000000"/>
                </a:solidFill>
                <a:latin typeface="Noto Sans"/>
                <a:ea typeface="Noto Sans"/>
              </a:rPr>
              <a:t>Fieldsets</a:t>
            </a:r>
            <a:r>
              <a:rPr lang="es-ES" sz="4400" b="1" strike="noStrike" spc="-1" dirty="0">
                <a:solidFill>
                  <a:srgbClr val="000000"/>
                </a:solidFill>
                <a:latin typeface="Noto Sans"/>
                <a:ea typeface="Noto Sans"/>
              </a:rPr>
              <a:t> con radio </a:t>
            </a:r>
            <a:r>
              <a:rPr lang="es-ES" sz="4400" b="1" strike="noStrike" spc="-1" dirty="0" err="1">
                <a:solidFill>
                  <a:srgbClr val="000000"/>
                </a:solidFill>
                <a:latin typeface="Noto Sans"/>
                <a:ea typeface="Noto Sans"/>
              </a:rPr>
              <a:t>buttons</a:t>
            </a:r>
            <a:r>
              <a:rPr lang="es-ES" sz="4400" b="1" strike="noStrike" spc="-1" dirty="0">
                <a:solidFill>
                  <a:srgbClr val="000000"/>
                </a:solidFill>
                <a:latin typeface="Noto Sans"/>
                <a:ea typeface="Noto Sans"/>
              </a:rPr>
              <a:t> y </a:t>
            </a:r>
            <a:r>
              <a:rPr lang="es-ES" sz="4400" b="1" strike="noStrike" spc="-1" dirty="0" err="1">
                <a:solidFill>
                  <a:srgbClr val="000000"/>
                </a:solidFill>
                <a:latin typeface="Noto Sans"/>
                <a:ea typeface="Noto Sans"/>
              </a:rPr>
              <a:t>checkboxes</a:t>
            </a:r>
            <a:endParaRPr lang="es-ES" sz="4400" b="0" strike="noStrike" spc="-1" dirty="0">
              <a:solidFill>
                <a:srgbClr val="000000"/>
              </a:solidFill>
              <a:latin typeface="Calibri"/>
            </a:endParaRPr>
          </a:p>
        </p:txBody>
      </p:sp>
      <p:sp>
        <p:nvSpPr>
          <p:cNvPr id="93" name="CuadroTexto 1"/>
          <p:cNvSpPr/>
          <p:nvPr/>
        </p:nvSpPr>
        <p:spPr>
          <a:xfrm>
            <a:off x="482760" y="1282680"/>
            <a:ext cx="12473640" cy="66157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b="0" strike="noStrike" spc="-1" dirty="0">
                <a:solidFill>
                  <a:srgbClr val="000000"/>
                </a:solidFill>
                <a:latin typeface="Noto Sans"/>
                <a:ea typeface="Noto Sans"/>
              </a:rPr>
              <a:t>Cuando usamos </a:t>
            </a:r>
            <a:r>
              <a:rPr lang="es-ES" sz="2800" b="0" strike="noStrike" spc="-1" dirty="0" err="1">
                <a:solidFill>
                  <a:srgbClr val="000000"/>
                </a:solidFill>
                <a:latin typeface="Noto Sans"/>
                <a:ea typeface="Noto Sans"/>
              </a:rPr>
              <a:t>radiobuttons</a:t>
            </a:r>
            <a:r>
              <a:rPr lang="es-ES" sz="2800" b="0" strike="noStrike" spc="-1" dirty="0">
                <a:solidFill>
                  <a:srgbClr val="000000"/>
                </a:solidFill>
                <a:latin typeface="Noto Sans"/>
                <a:ea typeface="Noto Sans"/>
              </a:rPr>
              <a:t> y </a:t>
            </a:r>
            <a:r>
              <a:rPr lang="es-ES" sz="2800" b="0" strike="noStrike" spc="-1" dirty="0" err="1">
                <a:solidFill>
                  <a:srgbClr val="000000"/>
                </a:solidFill>
                <a:latin typeface="Noto Sans"/>
                <a:ea typeface="Noto Sans"/>
              </a:rPr>
              <a:t>checkboxes</a:t>
            </a:r>
            <a:r>
              <a:rPr lang="es-ES" sz="2800" spc="-1" dirty="0">
                <a:solidFill>
                  <a:srgbClr val="000000"/>
                </a:solidFill>
                <a:latin typeface="Noto Sans"/>
                <a:ea typeface="Noto Sans"/>
              </a:rPr>
              <a:t> podemos encontrarnos:</a:t>
            </a:r>
          </a:p>
          <a:p>
            <a:pPr marL="457200" indent="-457200">
              <a:lnSpc>
                <a:spcPct val="100000"/>
              </a:lnSpc>
              <a:spcBef>
                <a:spcPts val="601"/>
              </a:spcBef>
              <a:spcAft>
                <a:spcPts val="601"/>
              </a:spcAft>
              <a:buFont typeface="Arial" panose="020B0604020202020204" pitchFamily="34" charset="0"/>
              <a:buChar char="•"/>
            </a:pPr>
            <a:r>
              <a:rPr lang="es-ES" sz="2800" b="0" strike="noStrike" spc="-1" dirty="0">
                <a:solidFill>
                  <a:srgbClr val="000000"/>
                </a:solidFill>
                <a:latin typeface="Noto Sans"/>
                <a:ea typeface="Noto Sans"/>
              </a:rPr>
              <a:t>Un </a:t>
            </a:r>
            <a:r>
              <a:rPr lang="es-ES" sz="2800" b="0" strike="noStrike" spc="-1" dirty="0" err="1">
                <a:solidFill>
                  <a:srgbClr val="000000"/>
                </a:solidFill>
                <a:latin typeface="Noto Sans"/>
                <a:ea typeface="Noto Sans"/>
              </a:rPr>
              <a:t>checkbox</a:t>
            </a:r>
            <a:r>
              <a:rPr lang="es-ES" sz="2800" b="0" strike="noStrike" spc="-1" dirty="0">
                <a:solidFill>
                  <a:srgbClr val="000000"/>
                </a:solidFill>
                <a:latin typeface="Noto Sans"/>
                <a:ea typeface="Noto Sans"/>
              </a:rPr>
              <a:t> aislado: no es necesario rodearlo con </a:t>
            </a:r>
            <a:r>
              <a:rPr lang="es-ES" sz="2800" b="0" strike="noStrike" spc="-1" dirty="0" err="1">
                <a:solidFill>
                  <a:srgbClr val="000000"/>
                </a:solidFill>
                <a:latin typeface="Noto Sans"/>
                <a:ea typeface="Noto Sans"/>
              </a:rPr>
              <a:t>fieldset</a:t>
            </a:r>
            <a:r>
              <a:rPr lang="es-ES" sz="2800" b="0" strike="noStrike" spc="-1" dirty="0">
                <a:solidFill>
                  <a:srgbClr val="000000"/>
                </a:solidFill>
                <a:latin typeface="Noto Sans"/>
                <a:ea typeface="Noto Sans"/>
              </a:rPr>
              <a:t>.</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Un radio </a:t>
            </a:r>
            <a:r>
              <a:rPr lang="es-ES" sz="2800" spc="-1" dirty="0" err="1">
                <a:solidFill>
                  <a:srgbClr val="000000"/>
                </a:solidFill>
                <a:latin typeface="Noto Sans"/>
                <a:ea typeface="Noto Sans"/>
              </a:rPr>
              <a:t>button</a:t>
            </a:r>
            <a:r>
              <a:rPr lang="es-ES" sz="2800" spc="-1" dirty="0">
                <a:solidFill>
                  <a:srgbClr val="000000"/>
                </a:solidFill>
                <a:latin typeface="Noto Sans"/>
                <a:ea typeface="Noto Sans"/>
              </a:rPr>
              <a:t> aislado: es imposible. No se deben usar radio </a:t>
            </a:r>
            <a:r>
              <a:rPr lang="es-ES" sz="2800" spc="-1" dirty="0" err="1">
                <a:solidFill>
                  <a:srgbClr val="000000"/>
                </a:solidFill>
                <a:latin typeface="Noto Sans"/>
                <a:ea typeface="Noto Sans"/>
              </a:rPr>
              <a:t>buttons</a:t>
            </a:r>
            <a:r>
              <a:rPr lang="es-ES" sz="2800" spc="-1" dirty="0">
                <a:solidFill>
                  <a:srgbClr val="000000"/>
                </a:solidFill>
                <a:latin typeface="Noto Sans"/>
                <a:ea typeface="Noto Sans"/>
              </a:rPr>
              <a:t> aislados. Están pensados para su uso en grupo, de forma excluyente.</a:t>
            </a:r>
          </a:p>
          <a:p>
            <a:pPr marL="457200" indent="-457200">
              <a:lnSpc>
                <a:spcPct val="100000"/>
              </a:lnSpc>
              <a:spcBef>
                <a:spcPts val="601"/>
              </a:spcBef>
              <a:spcAft>
                <a:spcPts val="601"/>
              </a:spcAft>
              <a:buFont typeface="Arial" panose="020B0604020202020204" pitchFamily="34" charset="0"/>
              <a:buChar char="•"/>
            </a:pPr>
            <a:r>
              <a:rPr lang="es-ES" sz="2800" b="0" strike="noStrike" spc="-1" dirty="0">
                <a:solidFill>
                  <a:srgbClr val="000000"/>
                </a:solidFill>
                <a:latin typeface="Noto Sans"/>
                <a:ea typeface="Noto Sans"/>
              </a:rPr>
              <a:t>Un conjunto de </a:t>
            </a:r>
            <a:r>
              <a:rPr lang="es-ES" sz="2800" b="0" strike="noStrike" spc="-1" dirty="0" err="1">
                <a:solidFill>
                  <a:srgbClr val="000000"/>
                </a:solidFill>
                <a:latin typeface="Noto Sans"/>
                <a:ea typeface="Noto Sans"/>
              </a:rPr>
              <a:t>checkboxes</a:t>
            </a:r>
            <a:r>
              <a:rPr lang="es-ES" sz="2800" b="0" strike="noStrike" spc="-1" dirty="0">
                <a:solidFill>
                  <a:srgbClr val="000000"/>
                </a:solidFill>
                <a:latin typeface="Noto Sans"/>
                <a:ea typeface="Noto Sans"/>
              </a:rPr>
              <a:t>: </a:t>
            </a:r>
            <a:r>
              <a:rPr lang="es-ES" sz="2800" spc="-1" dirty="0">
                <a:solidFill>
                  <a:srgbClr val="000000"/>
                </a:solidFill>
                <a:latin typeface="Noto Sans"/>
                <a:ea typeface="Noto Sans"/>
              </a:rPr>
              <a:t>de deben rodear con un </a:t>
            </a:r>
            <a:r>
              <a:rPr lang="es-ES" sz="2800" spc="-1" dirty="0" err="1">
                <a:solidFill>
                  <a:srgbClr val="000000"/>
                </a:solidFill>
                <a:latin typeface="Noto Sans"/>
                <a:ea typeface="Noto Sans"/>
              </a:rPr>
              <a:t>fieldset</a:t>
            </a:r>
            <a:r>
              <a:rPr lang="es-ES" sz="2800" spc="-1" dirty="0">
                <a:solidFill>
                  <a:srgbClr val="000000"/>
                </a:solidFill>
                <a:latin typeface="Noto Sans"/>
                <a:ea typeface="Noto Sans"/>
              </a:rPr>
              <a:t>, y añadir en el </a:t>
            </a:r>
            <a:r>
              <a:rPr lang="es-ES" sz="2800" spc="-1" dirty="0" err="1">
                <a:solidFill>
                  <a:srgbClr val="000000"/>
                </a:solidFill>
                <a:latin typeface="Noto Sans"/>
                <a:ea typeface="Noto Sans"/>
              </a:rPr>
              <a:t>legend</a:t>
            </a:r>
            <a:r>
              <a:rPr lang="es-ES" sz="2800" spc="-1" dirty="0">
                <a:solidFill>
                  <a:srgbClr val="000000"/>
                </a:solidFill>
                <a:latin typeface="Noto Sans"/>
                <a:ea typeface="Noto Sans"/>
              </a:rPr>
              <a:t> la descripción de para que se usan los </a:t>
            </a:r>
            <a:r>
              <a:rPr lang="es-ES" sz="2800" spc="-1" dirty="0" err="1">
                <a:solidFill>
                  <a:srgbClr val="000000"/>
                </a:solidFill>
                <a:latin typeface="Noto Sans"/>
                <a:ea typeface="Noto Sans"/>
              </a:rPr>
              <a:t>checkboxes</a:t>
            </a:r>
            <a:r>
              <a:rPr lang="es-ES" sz="2800" spc="-1" dirty="0">
                <a:solidFill>
                  <a:srgbClr val="000000"/>
                </a:solidFill>
                <a:latin typeface="Noto Sans"/>
                <a:ea typeface="Noto Sans"/>
              </a:rPr>
              <a:t>.</a:t>
            </a:r>
          </a:p>
          <a:p>
            <a:pPr marL="457200" indent="-457200">
              <a:spcBef>
                <a:spcPts val="601"/>
              </a:spcBef>
              <a:spcAft>
                <a:spcPts val="601"/>
              </a:spcAft>
              <a:buFont typeface="Arial" panose="020B0604020202020204" pitchFamily="34" charset="0"/>
              <a:buChar char="•"/>
            </a:pPr>
            <a:r>
              <a:rPr lang="es-ES" sz="2800" b="0" strike="noStrike" spc="-1" dirty="0">
                <a:solidFill>
                  <a:srgbClr val="000000"/>
                </a:solidFill>
                <a:latin typeface="Noto Sans"/>
                <a:ea typeface="Noto Sans"/>
              </a:rPr>
              <a:t>Un conjunto de radio </a:t>
            </a:r>
            <a:r>
              <a:rPr lang="es-ES" sz="2800" b="0" strike="noStrike" spc="-1" dirty="0" err="1">
                <a:solidFill>
                  <a:srgbClr val="000000"/>
                </a:solidFill>
                <a:latin typeface="Noto Sans"/>
                <a:ea typeface="Noto Sans"/>
              </a:rPr>
              <a:t>buttons</a:t>
            </a:r>
            <a:r>
              <a:rPr lang="es-ES" sz="2800" b="0" strike="noStrike" spc="-1" dirty="0">
                <a:solidFill>
                  <a:srgbClr val="000000"/>
                </a:solidFill>
                <a:latin typeface="Noto Sans"/>
                <a:ea typeface="Noto Sans"/>
              </a:rPr>
              <a:t>: </a:t>
            </a:r>
            <a:r>
              <a:rPr lang="es-ES" sz="2800" spc="-1" dirty="0">
                <a:solidFill>
                  <a:srgbClr val="000000"/>
                </a:solidFill>
                <a:latin typeface="Noto Sans"/>
                <a:ea typeface="Noto Sans"/>
              </a:rPr>
              <a:t>de deben rodear con un </a:t>
            </a:r>
            <a:r>
              <a:rPr lang="es-ES" sz="2800" spc="-1" dirty="0" err="1">
                <a:solidFill>
                  <a:srgbClr val="000000"/>
                </a:solidFill>
                <a:latin typeface="Noto Sans"/>
                <a:ea typeface="Noto Sans"/>
              </a:rPr>
              <a:t>fieldset</a:t>
            </a:r>
            <a:r>
              <a:rPr lang="es-ES" sz="2800" spc="-1" dirty="0">
                <a:solidFill>
                  <a:srgbClr val="000000"/>
                </a:solidFill>
                <a:latin typeface="Noto Sans"/>
                <a:ea typeface="Noto Sans"/>
              </a:rPr>
              <a:t>, y añadir en el </a:t>
            </a:r>
            <a:r>
              <a:rPr lang="es-ES" sz="2800" spc="-1" dirty="0" err="1">
                <a:solidFill>
                  <a:srgbClr val="000000"/>
                </a:solidFill>
                <a:latin typeface="Noto Sans"/>
                <a:ea typeface="Noto Sans"/>
              </a:rPr>
              <a:t>legend</a:t>
            </a:r>
            <a:r>
              <a:rPr lang="es-ES" sz="2800" spc="-1" dirty="0">
                <a:solidFill>
                  <a:srgbClr val="000000"/>
                </a:solidFill>
                <a:latin typeface="Noto Sans"/>
                <a:ea typeface="Noto Sans"/>
              </a:rPr>
              <a:t> la descripción de para que se usan los radio </a:t>
            </a:r>
            <a:r>
              <a:rPr lang="es-ES" sz="2800" spc="-1" dirty="0" err="1">
                <a:solidFill>
                  <a:srgbClr val="000000"/>
                </a:solidFill>
                <a:latin typeface="Noto Sans"/>
                <a:ea typeface="Noto Sans"/>
              </a:rPr>
              <a:t>buttons</a:t>
            </a:r>
            <a:r>
              <a:rPr lang="es-ES" sz="2800" spc="-1" dirty="0">
                <a:solidFill>
                  <a:srgbClr val="000000"/>
                </a:solidFill>
                <a:latin typeface="Noto Sans"/>
                <a:ea typeface="Noto Sans"/>
              </a:rPr>
              <a:t>.</a:t>
            </a:r>
          </a:p>
          <a:p>
            <a:pPr>
              <a:spcBef>
                <a:spcPts val="601"/>
              </a:spcBef>
              <a:spcAft>
                <a:spcPts val="601"/>
              </a:spcAft>
            </a:pPr>
            <a:r>
              <a:rPr lang="es-ES" sz="2800" spc="-1" dirty="0">
                <a:solidFill>
                  <a:srgbClr val="000000"/>
                </a:solidFill>
                <a:latin typeface="Noto Sans"/>
                <a:ea typeface="Noto Sans"/>
              </a:rPr>
              <a:t>Para mejorar su accesibilidad, cuando tenemos un conjunto de radio </a:t>
            </a:r>
            <a:r>
              <a:rPr lang="es-ES" sz="2800" spc="-1" dirty="0" err="1">
                <a:solidFill>
                  <a:srgbClr val="000000"/>
                </a:solidFill>
                <a:latin typeface="Noto Sans"/>
                <a:ea typeface="Noto Sans"/>
              </a:rPr>
              <a:t>buttons</a:t>
            </a:r>
            <a:r>
              <a:rPr lang="es-ES" sz="2800" spc="-1" dirty="0">
                <a:solidFill>
                  <a:srgbClr val="000000"/>
                </a:solidFill>
                <a:latin typeface="Noto Sans"/>
                <a:ea typeface="Noto Sans"/>
              </a:rPr>
              <a:t> o de </a:t>
            </a:r>
            <a:r>
              <a:rPr lang="es-ES" sz="2800" spc="-1" dirty="0" err="1">
                <a:solidFill>
                  <a:srgbClr val="000000"/>
                </a:solidFill>
                <a:latin typeface="Noto Sans"/>
                <a:ea typeface="Noto Sans"/>
              </a:rPr>
              <a:t>checkboxes</a:t>
            </a:r>
            <a:r>
              <a:rPr lang="es-ES" sz="2800" spc="-1" dirty="0">
                <a:solidFill>
                  <a:srgbClr val="000000"/>
                </a:solidFill>
                <a:latin typeface="Noto Sans"/>
                <a:ea typeface="Noto Sans"/>
              </a:rPr>
              <a:t>, se recomienda, además, usar una lista no ordenada (</a:t>
            </a:r>
            <a:r>
              <a:rPr lang="es-ES" sz="2800" spc="-1" dirty="0" err="1">
                <a:solidFill>
                  <a:srgbClr val="000000"/>
                </a:solidFill>
                <a:latin typeface="Noto Sans"/>
                <a:ea typeface="Noto Sans"/>
              </a:rPr>
              <a:t>ul</a:t>
            </a:r>
            <a:r>
              <a:rPr lang="es-ES" sz="2800" spc="-1" dirty="0">
                <a:solidFill>
                  <a:srgbClr val="000000"/>
                </a:solidFill>
                <a:latin typeface="Noto Sans"/>
                <a:ea typeface="Noto Sans"/>
              </a:rPr>
              <a:t>).</a:t>
            </a:r>
          </a:p>
          <a:p>
            <a:pPr>
              <a:spcBef>
                <a:spcPts val="601"/>
              </a:spcBef>
              <a:spcAft>
                <a:spcPts val="601"/>
              </a:spcAft>
            </a:pPr>
            <a:endParaRPr lang="es-ES" sz="2800" spc="-1" dirty="0">
              <a:solidFill>
                <a:srgbClr val="000000"/>
              </a:solidFill>
              <a:latin typeface="Noto Sans"/>
              <a:ea typeface="Noto Sans"/>
            </a:endParaRPr>
          </a:p>
        </p:txBody>
      </p:sp>
    </p:spTree>
    <p:extLst>
      <p:ext uri="{BB962C8B-B14F-4D97-AF65-F5344CB8AC3E}">
        <p14:creationId xmlns:p14="http://schemas.microsoft.com/office/powerpoint/2010/main" val="1603553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err="1">
                <a:solidFill>
                  <a:srgbClr val="000000"/>
                </a:solidFill>
                <a:latin typeface="Noto Sans"/>
                <a:ea typeface="Noto Sans"/>
              </a:rPr>
              <a:t>Fieldsets</a:t>
            </a:r>
            <a:r>
              <a:rPr lang="es-ES" sz="4400" b="1" strike="noStrike" spc="-1" dirty="0">
                <a:solidFill>
                  <a:srgbClr val="000000"/>
                </a:solidFill>
                <a:latin typeface="Noto Sans"/>
                <a:ea typeface="Noto Sans"/>
              </a:rPr>
              <a:t> con listas de controles – Ejemplo</a:t>
            </a:r>
            <a:endParaRPr lang="es-ES" sz="4400" b="0" strike="noStrike" spc="-1" dirty="0">
              <a:solidFill>
                <a:srgbClr val="000000"/>
              </a:solidFill>
              <a:latin typeface="Calibri"/>
            </a:endParaRPr>
          </a:p>
        </p:txBody>
      </p:sp>
      <p:sp>
        <p:nvSpPr>
          <p:cNvPr id="93" name="CuadroTexto 1"/>
          <p:cNvSpPr/>
          <p:nvPr/>
        </p:nvSpPr>
        <p:spPr>
          <a:xfrm>
            <a:off x="482760" y="1282680"/>
            <a:ext cx="12473640" cy="584630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b="0" strike="noStrike" spc="-1" dirty="0">
                <a:solidFill>
                  <a:srgbClr val="000000"/>
                </a:solidFill>
                <a:latin typeface="Noto Sans"/>
                <a:ea typeface="Noto Sans"/>
              </a:rPr>
              <a:t>En el ejemplo anterior, si añadimos una lista para los colores, tendríamos:</a:t>
            </a:r>
          </a:p>
          <a:p>
            <a:pPr>
              <a:lnSpc>
                <a:spcPct val="100000"/>
              </a:lnSpc>
              <a:spcBef>
                <a:spcPts val="601"/>
              </a:spcBef>
              <a:spcAft>
                <a:spcPts val="601"/>
              </a:spcAft>
              <a:buNone/>
            </a:pPr>
            <a:r>
              <a:rPr lang="es-ES" sz="2800" spc="-1" dirty="0">
                <a:solidFill>
                  <a:schemeClr val="accent1">
                    <a:lumMod val="75000"/>
                  </a:schemeClr>
                </a:solidFill>
                <a:latin typeface="M+ 1m" panose="020B0409020203020207" pitchFamily="49" charset="-128"/>
                <a:ea typeface="M+ 1m" panose="020B0409020203020207" pitchFamily="49" charset="-128"/>
              </a:rPr>
              <a:t>&lt;</a:t>
            </a:r>
            <a:r>
              <a:rPr lang="es-ES" sz="2800" spc="-1" dirty="0" err="1">
                <a:solidFill>
                  <a:schemeClr val="accent1">
                    <a:lumMod val="75000"/>
                  </a:schemeClr>
                </a:solidFill>
                <a:highlight>
                  <a:srgbClr val="00FFFF"/>
                </a:highlight>
                <a:latin typeface="M+ 1m" panose="020B0409020203020207" pitchFamily="49" charset="-128"/>
                <a:ea typeface="M+ 1m" panose="020B0409020203020207" pitchFamily="49" charset="-128"/>
              </a:rPr>
              <a:t>fieldset</a:t>
            </a:r>
            <a:r>
              <a:rPr lang="es-ES" sz="2800" spc="-1" dirty="0">
                <a:solidFill>
                  <a:schemeClr val="accent1">
                    <a:lumMod val="75000"/>
                  </a:schemeClr>
                </a:solidFill>
                <a:latin typeface="M+ 1m" panose="020B0409020203020207" pitchFamily="49" charset="-128"/>
                <a:ea typeface="M+ 1m" panose="020B0409020203020207" pitchFamily="49" charset="-128"/>
              </a:rPr>
              <a:t>&gt;</a:t>
            </a:r>
            <a:br>
              <a:rPr lang="es-ES" sz="2800" spc="-1" dirty="0">
                <a:solidFill>
                  <a:schemeClr val="accent1">
                    <a:lumMod val="75000"/>
                  </a:schemeClr>
                </a:solidFill>
                <a:latin typeface="M+ 1m" panose="020B0409020203020207" pitchFamily="49" charset="-128"/>
                <a:ea typeface="M+ 1m" panose="020B0409020203020207" pitchFamily="49" charset="-128"/>
              </a:rPr>
            </a:br>
            <a:r>
              <a:rPr lang="es-ES" sz="2800" spc="-1" dirty="0">
                <a:solidFill>
                  <a:schemeClr val="accent1">
                    <a:lumMod val="75000"/>
                  </a:schemeClr>
                </a:solidFill>
                <a:latin typeface="M+ 1m" panose="020B0409020203020207" pitchFamily="49" charset="-128"/>
                <a:ea typeface="M+ 1m" panose="020B0409020203020207" pitchFamily="49" charset="-128"/>
              </a:rPr>
              <a:t>   &lt;</a:t>
            </a:r>
            <a:r>
              <a:rPr lang="es-ES" sz="2800" spc="-1" dirty="0" err="1">
                <a:solidFill>
                  <a:schemeClr val="accent1">
                    <a:lumMod val="75000"/>
                  </a:schemeClr>
                </a:solidFill>
                <a:highlight>
                  <a:srgbClr val="FFFF00"/>
                </a:highlight>
                <a:latin typeface="M+ 1m" panose="020B0409020203020207" pitchFamily="49" charset="-128"/>
                <a:ea typeface="M+ 1m" panose="020B0409020203020207" pitchFamily="49" charset="-128"/>
              </a:rPr>
              <a:t>legend</a:t>
            </a:r>
            <a:r>
              <a:rPr lang="es-ES" sz="2800" spc="-1" dirty="0">
                <a:solidFill>
                  <a:schemeClr val="accent1">
                    <a:lumMod val="75000"/>
                  </a:schemeClr>
                </a:solidFill>
                <a:latin typeface="M+ 1m" panose="020B0409020203020207" pitchFamily="49" charset="-128"/>
                <a:ea typeface="M+ 1m" panose="020B0409020203020207" pitchFamily="49" charset="-128"/>
              </a:rPr>
              <a:t>&gt;Color&lt;/</a:t>
            </a:r>
            <a:r>
              <a:rPr lang="es-ES" sz="2800" spc="-1" dirty="0" err="1">
                <a:solidFill>
                  <a:schemeClr val="accent1">
                    <a:lumMod val="75000"/>
                  </a:schemeClr>
                </a:solidFill>
                <a:latin typeface="M+ 1m" panose="020B0409020203020207" pitchFamily="49" charset="-128"/>
                <a:ea typeface="M+ 1m" panose="020B0409020203020207" pitchFamily="49" charset="-128"/>
              </a:rPr>
              <a:t>legend</a:t>
            </a:r>
            <a:r>
              <a:rPr lang="es-ES" sz="2800" spc="-1" dirty="0">
                <a:solidFill>
                  <a:schemeClr val="accent1">
                    <a:lumMod val="75000"/>
                  </a:schemeClr>
                </a:solidFill>
                <a:latin typeface="M+ 1m" panose="020B0409020203020207" pitchFamily="49" charset="-128"/>
                <a:ea typeface="M+ 1m" panose="020B0409020203020207" pitchFamily="49" charset="-128"/>
              </a:rPr>
              <a:t>&gt;</a:t>
            </a:r>
            <a:br>
              <a:rPr lang="es-ES" sz="2800" spc="-1" dirty="0">
                <a:solidFill>
                  <a:schemeClr val="accent1">
                    <a:lumMod val="75000"/>
                  </a:schemeClr>
                </a:solidFill>
                <a:latin typeface="M+ 1m" panose="020B0409020203020207" pitchFamily="49" charset="-128"/>
                <a:ea typeface="M+ 1m" panose="020B0409020203020207" pitchFamily="49" charset="-128"/>
              </a:rPr>
            </a:br>
            <a:r>
              <a:rPr lang="es-ES" sz="2800" spc="-1" dirty="0">
                <a:solidFill>
                  <a:schemeClr val="accent1">
                    <a:lumMod val="75000"/>
                  </a:schemeClr>
                </a:solidFill>
                <a:latin typeface="M+ 1m" panose="020B0409020203020207" pitchFamily="49" charset="-128"/>
                <a:ea typeface="M+ 1m" panose="020B0409020203020207" pitchFamily="49" charset="-128"/>
              </a:rPr>
              <a:t>   &lt;</a:t>
            </a:r>
            <a:r>
              <a:rPr lang="es-ES" sz="2800" spc="-1" dirty="0" err="1">
                <a:solidFill>
                  <a:schemeClr val="accent1">
                    <a:lumMod val="75000"/>
                  </a:schemeClr>
                </a:solidFill>
                <a:highlight>
                  <a:srgbClr val="00FF00"/>
                </a:highlight>
                <a:latin typeface="M+ 1m" panose="020B0409020203020207" pitchFamily="49" charset="-128"/>
                <a:ea typeface="M+ 1m" panose="020B0409020203020207" pitchFamily="49" charset="-128"/>
              </a:rPr>
              <a:t>ul</a:t>
            </a:r>
            <a:r>
              <a:rPr lang="es-ES" sz="2800" spc="-1" dirty="0">
                <a:solidFill>
                  <a:schemeClr val="accent1">
                    <a:lumMod val="75000"/>
                  </a:schemeClr>
                </a:solidFill>
                <a:latin typeface="M+ 1m" panose="020B0409020203020207" pitchFamily="49" charset="-128"/>
                <a:ea typeface="M+ 1m" panose="020B0409020203020207" pitchFamily="49" charset="-128"/>
              </a:rPr>
              <a:t>&gt;</a:t>
            </a:r>
            <a:br>
              <a:rPr lang="es-ES" sz="2800" spc="-1" dirty="0">
                <a:solidFill>
                  <a:schemeClr val="accent1">
                    <a:lumMod val="75000"/>
                  </a:schemeClr>
                </a:solidFill>
                <a:latin typeface="M+ 1m" panose="020B0409020203020207" pitchFamily="49" charset="-128"/>
                <a:ea typeface="M+ 1m" panose="020B0409020203020207" pitchFamily="49" charset="-128"/>
              </a:rPr>
            </a:br>
            <a:r>
              <a:rPr lang="es-ES" sz="2800" spc="-1" dirty="0">
                <a:solidFill>
                  <a:schemeClr val="accent1">
                    <a:lumMod val="75000"/>
                  </a:schemeClr>
                </a:solidFill>
                <a:latin typeface="M+ 1m" panose="020B0409020203020207" pitchFamily="49" charset="-128"/>
                <a:ea typeface="M+ 1m" panose="020B0409020203020207" pitchFamily="49" charset="-128"/>
              </a:rPr>
              <a:t>      &lt;</a:t>
            </a:r>
            <a:r>
              <a:rPr lang="es-ES" sz="2800" spc="-1" dirty="0" err="1">
                <a:solidFill>
                  <a:schemeClr val="accent1">
                    <a:lumMod val="75000"/>
                  </a:schemeClr>
                </a:solidFill>
                <a:highlight>
                  <a:srgbClr val="C0C0C0"/>
                </a:highlight>
                <a:latin typeface="M+ 1m" panose="020B0409020203020207" pitchFamily="49" charset="-128"/>
                <a:ea typeface="M+ 1m" panose="020B0409020203020207" pitchFamily="49" charset="-128"/>
              </a:rPr>
              <a:t>li</a:t>
            </a:r>
            <a:r>
              <a:rPr lang="es-ES" sz="2800" spc="-1" dirty="0">
                <a:solidFill>
                  <a:schemeClr val="accent1">
                    <a:lumMod val="75000"/>
                  </a:schemeClr>
                </a:solidFill>
                <a:latin typeface="M+ 1m" panose="020B0409020203020207" pitchFamily="49" charset="-128"/>
                <a:ea typeface="M+ 1m" panose="020B0409020203020207" pitchFamily="49" charset="-128"/>
              </a:rPr>
              <a:t>&gt;&lt;</a:t>
            </a:r>
            <a:r>
              <a:rPr lang="es-ES" sz="2800" spc="-1" dirty="0" err="1">
                <a:solidFill>
                  <a:schemeClr val="accent1">
                    <a:lumMod val="75000"/>
                  </a:schemeClr>
                </a:solidFill>
                <a:latin typeface="M+ 1m" panose="020B0409020203020207" pitchFamily="49" charset="-128"/>
                <a:ea typeface="M+ 1m" panose="020B0409020203020207" pitchFamily="49" charset="-128"/>
              </a:rPr>
              <a:t>label</a:t>
            </a:r>
            <a:r>
              <a:rPr lang="es-ES" sz="2800" spc="-1" dirty="0">
                <a:solidFill>
                  <a:schemeClr val="accent1">
                    <a:lumMod val="75000"/>
                  </a:schemeClr>
                </a:solidFill>
                <a:latin typeface="M+ 1m" panose="020B0409020203020207" pitchFamily="49" charset="-128"/>
                <a:ea typeface="M+ 1m" panose="020B0409020203020207" pitchFamily="49" charset="-128"/>
              </a:rPr>
              <a:t>&gt;&lt;input </a:t>
            </a:r>
            <a:r>
              <a:rPr lang="es-ES" sz="2800" spc="-1" dirty="0" err="1">
                <a:solidFill>
                  <a:schemeClr val="accent1">
                    <a:lumMod val="75000"/>
                  </a:schemeClr>
                </a:solidFill>
                <a:latin typeface="M+ 1m" panose="020B0409020203020207" pitchFamily="49" charset="-128"/>
                <a:ea typeface="M+ 1m" panose="020B0409020203020207" pitchFamily="49" charset="-128"/>
              </a:rPr>
              <a:t>type</a:t>
            </a:r>
            <a:r>
              <a:rPr lang="es-ES" sz="2800" spc="-1" dirty="0">
                <a:solidFill>
                  <a:schemeClr val="accent1">
                    <a:lumMod val="75000"/>
                  </a:schemeClr>
                </a:solidFill>
                <a:latin typeface="M+ 1m" panose="020B0409020203020207" pitchFamily="49" charset="-128"/>
                <a:ea typeface="M+ 1m" panose="020B0409020203020207" pitchFamily="49" charset="-128"/>
              </a:rPr>
              <a:t>="radio"</a:t>
            </a:r>
            <a:br>
              <a:rPr lang="es-ES" sz="2800" spc="-1" dirty="0">
                <a:solidFill>
                  <a:schemeClr val="accent1">
                    <a:lumMod val="75000"/>
                  </a:schemeClr>
                </a:solidFill>
                <a:latin typeface="M+ 1m" panose="020B0409020203020207" pitchFamily="49" charset="-128"/>
                <a:ea typeface="M+ 1m" panose="020B0409020203020207" pitchFamily="49" charset="-128"/>
              </a:rPr>
            </a:br>
            <a:r>
              <a:rPr lang="es-ES" sz="2800" spc="-1" dirty="0">
                <a:solidFill>
                  <a:schemeClr val="accent1">
                    <a:lumMod val="75000"/>
                  </a:schemeClr>
                </a:solidFill>
                <a:latin typeface="M+ 1m" panose="020B0409020203020207" pitchFamily="49" charset="-128"/>
                <a:ea typeface="M+ 1m" panose="020B0409020203020207" pitchFamily="49" charset="-128"/>
              </a:rPr>
              <a:t>				</a:t>
            </a:r>
            <a:r>
              <a:rPr lang="es-ES" sz="2800" spc="-1" dirty="0" err="1">
                <a:solidFill>
                  <a:schemeClr val="accent1">
                    <a:lumMod val="75000"/>
                  </a:schemeClr>
                </a:solidFill>
                <a:latin typeface="M+ 1m" panose="020B0409020203020207" pitchFamily="49" charset="-128"/>
                <a:ea typeface="M+ 1m" panose="020B0409020203020207" pitchFamily="49" charset="-128"/>
              </a:rPr>
              <a:t>name</a:t>
            </a:r>
            <a:r>
              <a:rPr lang="es-ES" sz="2800" spc="-1" dirty="0">
                <a:solidFill>
                  <a:schemeClr val="accent1">
                    <a:lumMod val="75000"/>
                  </a:schemeClr>
                </a:solidFill>
                <a:latin typeface="M+ 1m" panose="020B0409020203020207" pitchFamily="49" charset="-128"/>
                <a:ea typeface="M+ 1m" panose="020B0409020203020207" pitchFamily="49" charset="-128"/>
              </a:rPr>
              <a:t>="color" </a:t>
            </a:r>
            <a:r>
              <a:rPr lang="es-ES" sz="2800" spc="-1" dirty="0" err="1">
                <a:solidFill>
                  <a:schemeClr val="accent1">
                    <a:lumMod val="75000"/>
                  </a:schemeClr>
                </a:solidFill>
                <a:latin typeface="M+ 1m" panose="020B0409020203020207" pitchFamily="49" charset="-128"/>
                <a:ea typeface="M+ 1m" panose="020B0409020203020207" pitchFamily="49" charset="-128"/>
              </a:rPr>
              <a:t>value</a:t>
            </a:r>
            <a:r>
              <a:rPr lang="es-ES" sz="2800" spc="-1" dirty="0">
                <a:solidFill>
                  <a:schemeClr val="accent1">
                    <a:lumMod val="75000"/>
                  </a:schemeClr>
                </a:solidFill>
                <a:latin typeface="M+ 1m" panose="020B0409020203020207" pitchFamily="49" charset="-128"/>
                <a:ea typeface="M+ 1m" panose="020B0409020203020207" pitchFamily="49" charset="-128"/>
              </a:rPr>
              <a:t>="B"&gt;Blanco&lt;/</a:t>
            </a:r>
            <a:r>
              <a:rPr lang="es-ES" sz="2800" spc="-1" dirty="0" err="1">
                <a:solidFill>
                  <a:schemeClr val="accent1">
                    <a:lumMod val="75000"/>
                  </a:schemeClr>
                </a:solidFill>
                <a:latin typeface="M+ 1m" panose="020B0409020203020207" pitchFamily="49" charset="-128"/>
                <a:ea typeface="M+ 1m" panose="020B0409020203020207" pitchFamily="49" charset="-128"/>
              </a:rPr>
              <a:t>label</a:t>
            </a:r>
            <a:r>
              <a:rPr lang="es-ES" sz="2800" spc="-1" dirty="0">
                <a:solidFill>
                  <a:schemeClr val="accent1">
                    <a:lumMod val="75000"/>
                  </a:schemeClr>
                </a:solidFill>
                <a:latin typeface="M+ 1m" panose="020B0409020203020207" pitchFamily="49" charset="-128"/>
                <a:ea typeface="M+ 1m" panose="020B0409020203020207" pitchFamily="49" charset="-128"/>
              </a:rPr>
              <a:t>&gt;&lt;/</a:t>
            </a:r>
            <a:r>
              <a:rPr lang="es-ES" sz="2800" spc="-1" dirty="0" err="1">
                <a:solidFill>
                  <a:schemeClr val="accent1">
                    <a:lumMod val="75000"/>
                  </a:schemeClr>
                </a:solidFill>
                <a:highlight>
                  <a:srgbClr val="C0C0C0"/>
                </a:highlight>
                <a:latin typeface="M+ 1m" panose="020B0409020203020207" pitchFamily="49" charset="-128"/>
                <a:ea typeface="M+ 1m" panose="020B0409020203020207" pitchFamily="49" charset="-128"/>
              </a:rPr>
              <a:t>li</a:t>
            </a:r>
            <a:r>
              <a:rPr lang="es-ES" sz="2800" spc="-1" dirty="0">
                <a:solidFill>
                  <a:schemeClr val="accent1">
                    <a:lumMod val="75000"/>
                  </a:schemeClr>
                </a:solidFill>
                <a:latin typeface="M+ 1m" panose="020B0409020203020207" pitchFamily="49" charset="-128"/>
                <a:ea typeface="M+ 1m" panose="020B0409020203020207" pitchFamily="49" charset="-128"/>
              </a:rPr>
              <a:t>&gt;</a:t>
            </a:r>
            <a:br>
              <a:rPr lang="es-ES" sz="2800" spc="-1" dirty="0">
                <a:solidFill>
                  <a:schemeClr val="accent1">
                    <a:lumMod val="75000"/>
                  </a:schemeClr>
                </a:solidFill>
                <a:latin typeface="M+ 1m" panose="020B0409020203020207" pitchFamily="49" charset="-128"/>
                <a:ea typeface="M+ 1m" panose="020B0409020203020207" pitchFamily="49" charset="-128"/>
              </a:rPr>
            </a:br>
            <a:r>
              <a:rPr lang="es-ES" sz="2800" spc="-1" dirty="0">
                <a:solidFill>
                  <a:schemeClr val="accent1">
                    <a:lumMod val="75000"/>
                  </a:schemeClr>
                </a:solidFill>
                <a:latin typeface="M+ 1m" panose="020B0409020203020207" pitchFamily="49" charset="-128"/>
                <a:ea typeface="M+ 1m" panose="020B0409020203020207" pitchFamily="49" charset="-128"/>
              </a:rPr>
              <a:t>      &lt;</a:t>
            </a:r>
            <a:r>
              <a:rPr lang="es-ES" sz="2800" spc="-1" dirty="0" err="1">
                <a:solidFill>
                  <a:schemeClr val="accent1">
                    <a:lumMod val="75000"/>
                  </a:schemeClr>
                </a:solidFill>
                <a:highlight>
                  <a:srgbClr val="C0C0C0"/>
                </a:highlight>
                <a:latin typeface="M+ 1m" panose="020B0409020203020207" pitchFamily="49" charset="-128"/>
                <a:ea typeface="M+ 1m" panose="020B0409020203020207" pitchFamily="49" charset="-128"/>
              </a:rPr>
              <a:t>li</a:t>
            </a:r>
            <a:r>
              <a:rPr lang="es-ES" sz="2800" spc="-1" dirty="0">
                <a:solidFill>
                  <a:schemeClr val="accent1">
                    <a:lumMod val="75000"/>
                  </a:schemeClr>
                </a:solidFill>
                <a:latin typeface="M+ 1m" panose="020B0409020203020207" pitchFamily="49" charset="-128"/>
                <a:ea typeface="M+ 1m" panose="020B0409020203020207" pitchFamily="49" charset="-128"/>
              </a:rPr>
              <a:t>&gt;&lt;</a:t>
            </a:r>
            <a:r>
              <a:rPr lang="es-ES" sz="2800" spc="-1" dirty="0" err="1">
                <a:solidFill>
                  <a:schemeClr val="accent1">
                    <a:lumMod val="75000"/>
                  </a:schemeClr>
                </a:solidFill>
                <a:latin typeface="M+ 1m" panose="020B0409020203020207" pitchFamily="49" charset="-128"/>
                <a:ea typeface="M+ 1m" panose="020B0409020203020207" pitchFamily="49" charset="-128"/>
              </a:rPr>
              <a:t>label</a:t>
            </a:r>
            <a:r>
              <a:rPr lang="es-ES" sz="2800" spc="-1" dirty="0">
                <a:solidFill>
                  <a:schemeClr val="accent1">
                    <a:lumMod val="75000"/>
                  </a:schemeClr>
                </a:solidFill>
                <a:latin typeface="M+ 1m" panose="020B0409020203020207" pitchFamily="49" charset="-128"/>
                <a:ea typeface="M+ 1m" panose="020B0409020203020207" pitchFamily="49" charset="-128"/>
              </a:rPr>
              <a:t>&gt;&lt;input </a:t>
            </a:r>
            <a:r>
              <a:rPr lang="es-ES" sz="2800" spc="-1" dirty="0" err="1">
                <a:solidFill>
                  <a:schemeClr val="accent1">
                    <a:lumMod val="75000"/>
                  </a:schemeClr>
                </a:solidFill>
                <a:latin typeface="M+ 1m" panose="020B0409020203020207" pitchFamily="49" charset="-128"/>
                <a:ea typeface="M+ 1m" panose="020B0409020203020207" pitchFamily="49" charset="-128"/>
              </a:rPr>
              <a:t>type</a:t>
            </a:r>
            <a:r>
              <a:rPr lang="es-ES" sz="2800" spc="-1" dirty="0">
                <a:solidFill>
                  <a:schemeClr val="accent1">
                    <a:lumMod val="75000"/>
                  </a:schemeClr>
                </a:solidFill>
                <a:latin typeface="M+ 1m" panose="020B0409020203020207" pitchFamily="49" charset="-128"/>
                <a:ea typeface="M+ 1m" panose="020B0409020203020207" pitchFamily="49" charset="-128"/>
              </a:rPr>
              <a:t>="radio" </a:t>
            </a:r>
            <a:br>
              <a:rPr lang="es-ES" sz="2800" spc="-1" dirty="0">
                <a:solidFill>
                  <a:schemeClr val="accent1">
                    <a:lumMod val="75000"/>
                  </a:schemeClr>
                </a:solidFill>
                <a:latin typeface="M+ 1m" panose="020B0409020203020207" pitchFamily="49" charset="-128"/>
                <a:ea typeface="M+ 1m" panose="020B0409020203020207" pitchFamily="49" charset="-128"/>
              </a:rPr>
            </a:br>
            <a:r>
              <a:rPr lang="es-ES" sz="2800" spc="-1" dirty="0">
                <a:solidFill>
                  <a:schemeClr val="accent1">
                    <a:lumMod val="75000"/>
                  </a:schemeClr>
                </a:solidFill>
                <a:latin typeface="M+ 1m" panose="020B0409020203020207" pitchFamily="49" charset="-128"/>
                <a:ea typeface="M+ 1m" panose="020B0409020203020207" pitchFamily="49" charset="-128"/>
              </a:rPr>
              <a:t>				</a:t>
            </a:r>
            <a:r>
              <a:rPr lang="es-ES" sz="2800" spc="-1" dirty="0" err="1">
                <a:solidFill>
                  <a:schemeClr val="accent1">
                    <a:lumMod val="75000"/>
                  </a:schemeClr>
                </a:solidFill>
                <a:latin typeface="M+ 1m" panose="020B0409020203020207" pitchFamily="49" charset="-128"/>
                <a:ea typeface="M+ 1m" panose="020B0409020203020207" pitchFamily="49" charset="-128"/>
              </a:rPr>
              <a:t>name</a:t>
            </a:r>
            <a:r>
              <a:rPr lang="es-ES" sz="2800" spc="-1" dirty="0">
                <a:solidFill>
                  <a:schemeClr val="accent1">
                    <a:lumMod val="75000"/>
                  </a:schemeClr>
                </a:solidFill>
                <a:latin typeface="M+ 1m" panose="020B0409020203020207" pitchFamily="49" charset="-128"/>
                <a:ea typeface="M+ 1m" panose="020B0409020203020207" pitchFamily="49" charset="-128"/>
              </a:rPr>
              <a:t>="color" </a:t>
            </a:r>
            <a:r>
              <a:rPr lang="es-ES" sz="2800" spc="-1" dirty="0" err="1">
                <a:solidFill>
                  <a:schemeClr val="accent1">
                    <a:lumMod val="75000"/>
                  </a:schemeClr>
                </a:solidFill>
                <a:latin typeface="M+ 1m" panose="020B0409020203020207" pitchFamily="49" charset="-128"/>
                <a:ea typeface="M+ 1m" panose="020B0409020203020207" pitchFamily="49" charset="-128"/>
              </a:rPr>
              <a:t>value</a:t>
            </a:r>
            <a:r>
              <a:rPr lang="es-ES" sz="2800" spc="-1" dirty="0">
                <a:solidFill>
                  <a:schemeClr val="accent1">
                    <a:lumMod val="75000"/>
                  </a:schemeClr>
                </a:solidFill>
                <a:latin typeface="M+ 1m" panose="020B0409020203020207" pitchFamily="49" charset="-128"/>
                <a:ea typeface="M+ 1m" panose="020B0409020203020207" pitchFamily="49" charset="-128"/>
              </a:rPr>
              <a:t>="G"&gt; Gris&lt;/</a:t>
            </a:r>
            <a:r>
              <a:rPr lang="es-ES" sz="2800" spc="-1" dirty="0" err="1">
                <a:solidFill>
                  <a:schemeClr val="accent1">
                    <a:lumMod val="75000"/>
                  </a:schemeClr>
                </a:solidFill>
                <a:latin typeface="M+ 1m" panose="020B0409020203020207" pitchFamily="49" charset="-128"/>
                <a:ea typeface="M+ 1m" panose="020B0409020203020207" pitchFamily="49" charset="-128"/>
              </a:rPr>
              <a:t>label</a:t>
            </a:r>
            <a:r>
              <a:rPr lang="es-ES" sz="2800" spc="-1" dirty="0">
                <a:solidFill>
                  <a:schemeClr val="accent1">
                    <a:lumMod val="75000"/>
                  </a:schemeClr>
                </a:solidFill>
                <a:latin typeface="M+ 1m" panose="020B0409020203020207" pitchFamily="49" charset="-128"/>
                <a:ea typeface="M+ 1m" panose="020B0409020203020207" pitchFamily="49" charset="-128"/>
              </a:rPr>
              <a:t>&gt;&lt;/</a:t>
            </a:r>
            <a:r>
              <a:rPr lang="es-ES" sz="2800" spc="-1" dirty="0" err="1">
                <a:solidFill>
                  <a:schemeClr val="accent1">
                    <a:lumMod val="75000"/>
                  </a:schemeClr>
                </a:solidFill>
                <a:highlight>
                  <a:srgbClr val="C0C0C0"/>
                </a:highlight>
                <a:latin typeface="M+ 1m" panose="020B0409020203020207" pitchFamily="49" charset="-128"/>
                <a:ea typeface="M+ 1m" panose="020B0409020203020207" pitchFamily="49" charset="-128"/>
              </a:rPr>
              <a:t>li</a:t>
            </a:r>
            <a:r>
              <a:rPr lang="es-ES" sz="2800" spc="-1" dirty="0">
                <a:solidFill>
                  <a:schemeClr val="accent1">
                    <a:lumMod val="75000"/>
                  </a:schemeClr>
                </a:solidFill>
                <a:latin typeface="M+ 1m" panose="020B0409020203020207" pitchFamily="49" charset="-128"/>
                <a:ea typeface="M+ 1m" panose="020B0409020203020207" pitchFamily="49" charset="-128"/>
              </a:rPr>
              <a:t>&gt;</a:t>
            </a:r>
            <a:br>
              <a:rPr lang="es-ES" sz="2800" spc="-1" dirty="0">
                <a:solidFill>
                  <a:schemeClr val="accent1">
                    <a:lumMod val="75000"/>
                  </a:schemeClr>
                </a:solidFill>
                <a:latin typeface="M+ 1m" panose="020B0409020203020207" pitchFamily="49" charset="-128"/>
                <a:ea typeface="M+ 1m" panose="020B0409020203020207" pitchFamily="49" charset="-128"/>
              </a:rPr>
            </a:br>
            <a:r>
              <a:rPr lang="es-ES" sz="2800" spc="-1" dirty="0">
                <a:solidFill>
                  <a:schemeClr val="accent1">
                    <a:lumMod val="75000"/>
                  </a:schemeClr>
                </a:solidFill>
                <a:latin typeface="M+ 1m" panose="020B0409020203020207" pitchFamily="49" charset="-128"/>
                <a:ea typeface="M+ 1m" panose="020B0409020203020207" pitchFamily="49" charset="-128"/>
              </a:rPr>
              <a:t>      &lt;</a:t>
            </a:r>
            <a:r>
              <a:rPr lang="es-ES" sz="2800" spc="-1" dirty="0" err="1">
                <a:solidFill>
                  <a:schemeClr val="accent1">
                    <a:lumMod val="75000"/>
                  </a:schemeClr>
                </a:solidFill>
                <a:highlight>
                  <a:srgbClr val="C0C0C0"/>
                </a:highlight>
                <a:latin typeface="M+ 1m" panose="020B0409020203020207" pitchFamily="49" charset="-128"/>
                <a:ea typeface="M+ 1m" panose="020B0409020203020207" pitchFamily="49" charset="-128"/>
              </a:rPr>
              <a:t>li</a:t>
            </a:r>
            <a:r>
              <a:rPr lang="es-ES" sz="2800" spc="-1" dirty="0">
                <a:solidFill>
                  <a:schemeClr val="accent1">
                    <a:lumMod val="75000"/>
                  </a:schemeClr>
                </a:solidFill>
                <a:latin typeface="M+ 1m" panose="020B0409020203020207" pitchFamily="49" charset="-128"/>
                <a:ea typeface="M+ 1m" panose="020B0409020203020207" pitchFamily="49" charset="-128"/>
              </a:rPr>
              <a:t>&gt;&lt;</a:t>
            </a:r>
            <a:r>
              <a:rPr lang="es-ES" sz="2800" spc="-1" dirty="0" err="1">
                <a:solidFill>
                  <a:schemeClr val="accent1">
                    <a:lumMod val="75000"/>
                  </a:schemeClr>
                </a:solidFill>
                <a:latin typeface="M+ 1m" panose="020B0409020203020207" pitchFamily="49" charset="-128"/>
                <a:ea typeface="M+ 1m" panose="020B0409020203020207" pitchFamily="49" charset="-128"/>
              </a:rPr>
              <a:t>label</a:t>
            </a:r>
            <a:r>
              <a:rPr lang="es-ES" sz="2800" spc="-1" dirty="0">
                <a:solidFill>
                  <a:schemeClr val="accent1">
                    <a:lumMod val="75000"/>
                  </a:schemeClr>
                </a:solidFill>
                <a:latin typeface="M+ 1m" panose="020B0409020203020207" pitchFamily="49" charset="-128"/>
                <a:ea typeface="M+ 1m" panose="020B0409020203020207" pitchFamily="49" charset="-128"/>
              </a:rPr>
              <a:t>&gt;&lt;input </a:t>
            </a:r>
            <a:r>
              <a:rPr lang="es-ES" sz="2800" spc="-1" dirty="0" err="1">
                <a:solidFill>
                  <a:schemeClr val="accent1">
                    <a:lumMod val="75000"/>
                  </a:schemeClr>
                </a:solidFill>
                <a:latin typeface="M+ 1m" panose="020B0409020203020207" pitchFamily="49" charset="-128"/>
                <a:ea typeface="M+ 1m" panose="020B0409020203020207" pitchFamily="49" charset="-128"/>
              </a:rPr>
              <a:t>type</a:t>
            </a:r>
            <a:r>
              <a:rPr lang="es-ES" sz="2800" spc="-1" dirty="0">
                <a:solidFill>
                  <a:schemeClr val="accent1">
                    <a:lumMod val="75000"/>
                  </a:schemeClr>
                </a:solidFill>
                <a:latin typeface="M+ 1m" panose="020B0409020203020207" pitchFamily="49" charset="-128"/>
                <a:ea typeface="M+ 1m" panose="020B0409020203020207" pitchFamily="49" charset="-128"/>
              </a:rPr>
              <a:t>="radio" </a:t>
            </a:r>
            <a:br>
              <a:rPr lang="es-ES" sz="2800" spc="-1" dirty="0">
                <a:solidFill>
                  <a:schemeClr val="accent1">
                    <a:lumMod val="75000"/>
                  </a:schemeClr>
                </a:solidFill>
                <a:latin typeface="M+ 1m" panose="020B0409020203020207" pitchFamily="49" charset="-128"/>
                <a:ea typeface="M+ 1m" panose="020B0409020203020207" pitchFamily="49" charset="-128"/>
              </a:rPr>
            </a:br>
            <a:r>
              <a:rPr lang="es-ES" sz="2800" spc="-1" dirty="0">
                <a:solidFill>
                  <a:schemeClr val="accent1">
                    <a:lumMod val="75000"/>
                  </a:schemeClr>
                </a:solidFill>
                <a:latin typeface="M+ 1m" panose="020B0409020203020207" pitchFamily="49" charset="-128"/>
                <a:ea typeface="M+ 1m" panose="020B0409020203020207" pitchFamily="49" charset="-128"/>
              </a:rPr>
              <a:t>				</a:t>
            </a:r>
            <a:r>
              <a:rPr lang="es-ES" sz="2800" spc="-1" dirty="0" err="1">
                <a:solidFill>
                  <a:schemeClr val="accent1">
                    <a:lumMod val="75000"/>
                  </a:schemeClr>
                </a:solidFill>
                <a:latin typeface="M+ 1m" panose="020B0409020203020207" pitchFamily="49" charset="-128"/>
                <a:ea typeface="M+ 1m" panose="020B0409020203020207" pitchFamily="49" charset="-128"/>
              </a:rPr>
              <a:t>name</a:t>
            </a:r>
            <a:r>
              <a:rPr lang="es-ES" sz="2800" spc="-1" dirty="0">
                <a:solidFill>
                  <a:schemeClr val="accent1">
                    <a:lumMod val="75000"/>
                  </a:schemeClr>
                </a:solidFill>
                <a:latin typeface="M+ 1m" panose="020B0409020203020207" pitchFamily="49" charset="-128"/>
                <a:ea typeface="M+ 1m" panose="020B0409020203020207" pitchFamily="49" charset="-128"/>
              </a:rPr>
              <a:t>="color" </a:t>
            </a:r>
            <a:r>
              <a:rPr lang="es-ES" sz="2800" spc="-1" dirty="0" err="1">
                <a:solidFill>
                  <a:schemeClr val="accent1">
                    <a:lumMod val="75000"/>
                  </a:schemeClr>
                </a:solidFill>
                <a:latin typeface="M+ 1m" panose="020B0409020203020207" pitchFamily="49" charset="-128"/>
                <a:ea typeface="M+ 1m" panose="020B0409020203020207" pitchFamily="49" charset="-128"/>
              </a:rPr>
              <a:t>value</a:t>
            </a:r>
            <a:r>
              <a:rPr lang="es-ES" sz="2800" spc="-1" dirty="0">
                <a:solidFill>
                  <a:schemeClr val="accent1">
                    <a:lumMod val="75000"/>
                  </a:schemeClr>
                </a:solidFill>
                <a:latin typeface="M+ 1m" panose="020B0409020203020207" pitchFamily="49" charset="-128"/>
                <a:ea typeface="M+ 1m" panose="020B0409020203020207" pitchFamily="49" charset="-128"/>
              </a:rPr>
              <a:t>="R"&gt; Rojo&lt;/</a:t>
            </a:r>
            <a:r>
              <a:rPr lang="es-ES" sz="2800" spc="-1" dirty="0" err="1">
                <a:solidFill>
                  <a:schemeClr val="accent1">
                    <a:lumMod val="75000"/>
                  </a:schemeClr>
                </a:solidFill>
                <a:latin typeface="M+ 1m" panose="020B0409020203020207" pitchFamily="49" charset="-128"/>
                <a:ea typeface="M+ 1m" panose="020B0409020203020207" pitchFamily="49" charset="-128"/>
              </a:rPr>
              <a:t>label</a:t>
            </a:r>
            <a:r>
              <a:rPr lang="es-ES" sz="2800" spc="-1" dirty="0">
                <a:solidFill>
                  <a:schemeClr val="accent1">
                    <a:lumMod val="75000"/>
                  </a:schemeClr>
                </a:solidFill>
                <a:latin typeface="M+ 1m" panose="020B0409020203020207" pitchFamily="49" charset="-128"/>
                <a:ea typeface="M+ 1m" panose="020B0409020203020207" pitchFamily="49" charset="-128"/>
              </a:rPr>
              <a:t>&gt;&lt;/</a:t>
            </a:r>
            <a:r>
              <a:rPr lang="es-ES" sz="2800" spc="-1" dirty="0" err="1">
                <a:solidFill>
                  <a:schemeClr val="accent1">
                    <a:lumMod val="75000"/>
                  </a:schemeClr>
                </a:solidFill>
                <a:highlight>
                  <a:srgbClr val="C0C0C0"/>
                </a:highlight>
                <a:latin typeface="M+ 1m" panose="020B0409020203020207" pitchFamily="49" charset="-128"/>
                <a:ea typeface="M+ 1m" panose="020B0409020203020207" pitchFamily="49" charset="-128"/>
              </a:rPr>
              <a:t>li</a:t>
            </a:r>
            <a:r>
              <a:rPr lang="es-ES" sz="2800" spc="-1" dirty="0">
                <a:solidFill>
                  <a:schemeClr val="accent1">
                    <a:lumMod val="75000"/>
                  </a:schemeClr>
                </a:solidFill>
                <a:latin typeface="M+ 1m" panose="020B0409020203020207" pitchFamily="49" charset="-128"/>
                <a:ea typeface="M+ 1m" panose="020B0409020203020207" pitchFamily="49" charset="-128"/>
              </a:rPr>
              <a:t>&gt;</a:t>
            </a:r>
            <a:br>
              <a:rPr lang="es-ES" sz="2800" spc="-1" dirty="0">
                <a:solidFill>
                  <a:schemeClr val="accent1">
                    <a:lumMod val="75000"/>
                  </a:schemeClr>
                </a:solidFill>
                <a:latin typeface="M+ 1m" panose="020B0409020203020207" pitchFamily="49" charset="-128"/>
                <a:ea typeface="M+ 1m" panose="020B0409020203020207" pitchFamily="49" charset="-128"/>
              </a:rPr>
            </a:br>
            <a:r>
              <a:rPr lang="es-ES" sz="2800" spc="-1" dirty="0">
                <a:solidFill>
                  <a:schemeClr val="accent1">
                    <a:lumMod val="75000"/>
                  </a:schemeClr>
                </a:solidFill>
                <a:latin typeface="M+ 1m" panose="020B0409020203020207" pitchFamily="49" charset="-128"/>
                <a:ea typeface="M+ 1m" panose="020B0409020203020207" pitchFamily="49" charset="-128"/>
              </a:rPr>
              <a:t>   &lt;/</a:t>
            </a:r>
            <a:r>
              <a:rPr lang="es-ES" sz="2800" spc="-1" dirty="0" err="1">
                <a:solidFill>
                  <a:schemeClr val="accent1">
                    <a:lumMod val="75000"/>
                  </a:schemeClr>
                </a:solidFill>
                <a:highlight>
                  <a:srgbClr val="00FF00"/>
                </a:highlight>
                <a:latin typeface="M+ 1m" panose="020B0409020203020207" pitchFamily="49" charset="-128"/>
                <a:ea typeface="M+ 1m" panose="020B0409020203020207" pitchFamily="49" charset="-128"/>
              </a:rPr>
              <a:t>ul</a:t>
            </a:r>
            <a:r>
              <a:rPr lang="es-ES" sz="2800" spc="-1" dirty="0">
                <a:solidFill>
                  <a:schemeClr val="accent1">
                    <a:lumMod val="75000"/>
                  </a:schemeClr>
                </a:solidFill>
                <a:latin typeface="M+ 1m" panose="020B0409020203020207" pitchFamily="49" charset="-128"/>
                <a:ea typeface="M+ 1m" panose="020B0409020203020207" pitchFamily="49" charset="-128"/>
              </a:rPr>
              <a:t>&gt;</a:t>
            </a:r>
            <a:br>
              <a:rPr lang="es-ES" sz="2800" spc="-1" dirty="0">
                <a:solidFill>
                  <a:schemeClr val="accent1">
                    <a:lumMod val="75000"/>
                  </a:schemeClr>
                </a:solidFill>
                <a:latin typeface="M+ 1m" panose="020B0409020203020207" pitchFamily="49" charset="-128"/>
                <a:ea typeface="M+ 1m" panose="020B0409020203020207" pitchFamily="49" charset="-128"/>
              </a:rPr>
            </a:br>
            <a:r>
              <a:rPr lang="es-ES" sz="2800" spc="-1" dirty="0">
                <a:solidFill>
                  <a:schemeClr val="accent1">
                    <a:lumMod val="75000"/>
                  </a:schemeClr>
                </a:solidFill>
                <a:latin typeface="M+ 1m" panose="020B0409020203020207" pitchFamily="49" charset="-128"/>
                <a:ea typeface="M+ 1m" panose="020B0409020203020207" pitchFamily="49" charset="-128"/>
              </a:rPr>
              <a:t>&lt;/</a:t>
            </a:r>
            <a:r>
              <a:rPr lang="es-ES" sz="2800" spc="-1" dirty="0" err="1">
                <a:solidFill>
                  <a:schemeClr val="accent1">
                    <a:lumMod val="75000"/>
                  </a:schemeClr>
                </a:solidFill>
                <a:highlight>
                  <a:srgbClr val="00FFFF"/>
                </a:highlight>
                <a:latin typeface="M+ 1m" panose="020B0409020203020207" pitchFamily="49" charset="-128"/>
                <a:ea typeface="M+ 1m" panose="020B0409020203020207" pitchFamily="49" charset="-128"/>
              </a:rPr>
              <a:t>fieldset</a:t>
            </a:r>
            <a:r>
              <a:rPr lang="es-ES" sz="2800" spc="-1" dirty="0">
                <a:solidFill>
                  <a:schemeClr val="accent1">
                    <a:lumMod val="75000"/>
                  </a:schemeClr>
                </a:solidFill>
                <a:latin typeface="M+ 1m" panose="020B0409020203020207" pitchFamily="49" charset="-128"/>
                <a:ea typeface="M+ 1m" panose="020B0409020203020207" pitchFamily="49" charset="-128"/>
              </a:rPr>
              <a:t>&gt;</a:t>
            </a:r>
            <a:endParaRPr lang="es-ES" sz="2800" b="0" strike="noStrike" spc="-1" dirty="0">
              <a:solidFill>
                <a:srgbClr val="000000"/>
              </a:solidFill>
              <a:latin typeface="Noto Sans"/>
              <a:ea typeface="Noto Sans"/>
            </a:endParaRPr>
          </a:p>
        </p:txBody>
      </p:sp>
    </p:spTree>
    <p:extLst>
      <p:ext uri="{BB962C8B-B14F-4D97-AF65-F5344CB8AC3E}">
        <p14:creationId xmlns:p14="http://schemas.microsoft.com/office/powerpoint/2010/main" val="3344537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Uso de "</a:t>
            </a:r>
            <a:r>
              <a:rPr lang="es-ES" sz="4400" b="1" strike="noStrike" spc="-1" dirty="0" err="1">
                <a:solidFill>
                  <a:srgbClr val="000000"/>
                </a:solidFill>
                <a:latin typeface="Noto Sans"/>
                <a:ea typeface="Noto Sans"/>
              </a:rPr>
              <a:t>section</a:t>
            </a:r>
            <a:r>
              <a:rPr lang="es-ES" sz="4400" b="1" strike="noStrike" spc="-1" dirty="0">
                <a:solidFill>
                  <a:srgbClr val="000000"/>
                </a:solidFill>
                <a:latin typeface="Noto Sans"/>
                <a:ea typeface="Noto Sans"/>
              </a:rPr>
              <a:t>" en formularios grandes </a:t>
            </a:r>
            <a:endParaRPr lang="es-ES" sz="4400" b="0" strike="noStrike" spc="-1" dirty="0">
              <a:solidFill>
                <a:srgbClr val="000000"/>
              </a:solidFill>
              <a:latin typeface="Calibri"/>
            </a:endParaRPr>
          </a:p>
        </p:txBody>
      </p:sp>
      <p:sp>
        <p:nvSpPr>
          <p:cNvPr id="93" name="CuadroTexto 1"/>
          <p:cNvSpPr/>
          <p:nvPr/>
        </p:nvSpPr>
        <p:spPr>
          <a:xfrm>
            <a:off x="482760" y="1282680"/>
            <a:ext cx="12473640" cy="196831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b="0" strike="noStrike" spc="-1" dirty="0">
                <a:solidFill>
                  <a:srgbClr val="000000"/>
                </a:solidFill>
                <a:latin typeface="Noto Sans"/>
                <a:ea typeface="Noto Sans"/>
              </a:rPr>
              <a:t>Además de utilizar </a:t>
            </a:r>
            <a:r>
              <a:rPr lang="es-ES" sz="2800" b="0" strike="noStrike" spc="-1" dirty="0" err="1">
                <a:solidFill>
                  <a:srgbClr val="000000"/>
                </a:solidFill>
                <a:latin typeface="Noto Sans"/>
                <a:ea typeface="Noto Sans"/>
              </a:rPr>
              <a:t>fieldset</a:t>
            </a:r>
            <a:r>
              <a:rPr lang="es-ES" sz="2800" b="0" strike="noStrike" spc="-1" dirty="0">
                <a:solidFill>
                  <a:srgbClr val="000000"/>
                </a:solidFill>
                <a:latin typeface="Noto Sans"/>
                <a:ea typeface="Noto Sans"/>
              </a:rPr>
              <a:t>, cuando se tiene un formulario muy grande, dividido en muchas partes, se puede utilizar "</a:t>
            </a:r>
            <a:r>
              <a:rPr lang="es-ES" sz="2800" b="0" strike="noStrike" spc="-1" dirty="0" err="1">
                <a:solidFill>
                  <a:srgbClr val="000000"/>
                </a:solidFill>
                <a:latin typeface="Noto Sans"/>
                <a:ea typeface="Noto Sans"/>
              </a:rPr>
              <a:t>section</a:t>
            </a:r>
            <a:r>
              <a:rPr lang="es-ES" sz="2800" b="0" strike="noStrike" spc="-1" dirty="0">
                <a:solidFill>
                  <a:srgbClr val="000000"/>
                </a:solidFill>
                <a:latin typeface="Noto Sans"/>
                <a:ea typeface="Noto Sans"/>
              </a:rPr>
              <a:t>", para dividir el formulario en secciones.</a:t>
            </a:r>
          </a:p>
          <a:p>
            <a:pPr>
              <a:lnSpc>
                <a:spcPct val="100000"/>
              </a:lnSpc>
              <a:spcBef>
                <a:spcPts val="601"/>
              </a:spcBef>
              <a:spcAft>
                <a:spcPts val="601"/>
              </a:spcAft>
              <a:buNone/>
            </a:pPr>
            <a:endParaRPr lang="es-ES" sz="2800" spc="-1" dirty="0">
              <a:solidFill>
                <a:srgbClr val="000000"/>
              </a:solidFill>
              <a:latin typeface="Noto Sans"/>
              <a:ea typeface="Noto Sans"/>
            </a:endParaRPr>
          </a:p>
        </p:txBody>
      </p:sp>
    </p:spTree>
    <p:extLst>
      <p:ext uri="{BB962C8B-B14F-4D97-AF65-F5344CB8AC3E}">
        <p14:creationId xmlns:p14="http://schemas.microsoft.com/office/powerpoint/2010/main" val="3404241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4998</TotalTime>
  <Words>3168</Words>
  <Application>Microsoft Office PowerPoint</Application>
  <PresentationFormat>Personalizado</PresentationFormat>
  <Paragraphs>190</Paragraphs>
  <Slides>30</Slides>
  <Notes>30</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30</vt:i4>
      </vt:variant>
    </vt:vector>
  </HeadingPairs>
  <TitlesOfParts>
    <vt:vector size="40" baseType="lpstr">
      <vt:lpstr>M+ 1m</vt:lpstr>
      <vt:lpstr>Arial</vt:lpstr>
      <vt:lpstr>Calibri</vt:lpstr>
      <vt:lpstr>Calibri Light</vt:lpstr>
      <vt:lpstr>Noto Sans</vt:lpstr>
      <vt:lpstr>Symbol</vt:lpstr>
      <vt:lpstr>Times New Roman</vt:lpstr>
      <vt:lpstr>Wingdings</vt:lpstr>
      <vt:lpstr>Office Theme</vt:lpstr>
      <vt:lpstr>Office Theme</vt:lpstr>
      <vt:lpstr>UT02 – HTML 9 – Agrupación de campos – Otros tipos de campos – Validación</vt:lpstr>
      <vt:lpstr>Agrupación de controles</vt:lpstr>
      <vt:lpstr>Agrupación de controles – Ejemplos</vt:lpstr>
      <vt:lpstr>Agrupación de controles – Ejemplos</vt:lpstr>
      <vt:lpstr>Anidando grupos de controles</vt:lpstr>
      <vt:lpstr>Anidando grupos de controles – Ejemplos</vt:lpstr>
      <vt:lpstr>Fieldsets con radio buttons y checkboxes</vt:lpstr>
      <vt:lpstr>Fieldsets con listas de controles – Ejemplo</vt:lpstr>
      <vt:lpstr>Uso de "section" en formularios grandes </vt:lpstr>
      <vt:lpstr>Otros tipos de campos HTML / HTML 5</vt:lpstr>
      <vt:lpstr>Otros campos HTML 5 – Email </vt:lpstr>
      <vt:lpstr>Otros campos HTML 5 – Teléfono </vt:lpstr>
      <vt:lpstr>Otros campos HTML 5 – Número </vt:lpstr>
      <vt:lpstr>Otros campos HTML 5 – Range (slider) </vt:lpstr>
      <vt:lpstr>Otros campos HTML 5 – Fecha y hora</vt:lpstr>
      <vt:lpstr>Otros campos HTML 5 – Fecha y hora</vt:lpstr>
      <vt:lpstr>Otros campos HTML 5 – Selector de color </vt:lpstr>
      <vt:lpstr>Otros campos HTML 5 – Número </vt:lpstr>
      <vt:lpstr>Algunos atributos útiles</vt:lpstr>
      <vt:lpstr>Algunos atributos útiles</vt:lpstr>
      <vt:lpstr>Algunos atributos útiles</vt:lpstr>
      <vt:lpstr>Validación HTML 5</vt:lpstr>
      <vt:lpstr>Validación – Campos obligatorios</vt:lpstr>
      <vt:lpstr>Validación – Select obligatorio</vt:lpstr>
      <vt:lpstr>Validación – Select obligatorio</vt:lpstr>
      <vt:lpstr>Validación – Radio button obligatorio</vt:lpstr>
      <vt:lpstr>Validación – Checkbox obligatorio</vt:lpstr>
      <vt:lpstr>Validación – Checkbox obligatorio</vt:lpstr>
      <vt:lpstr>Validación – Otros atributos</vt:lpstr>
      <vt:lpstr>Validación cliente vs servidor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Impress</dc:title>
  <dc:subject/>
  <dc:creator>Familia López Lamela</dc:creator>
  <dc:description/>
  <cp:lastModifiedBy>Familia López Lamela</cp:lastModifiedBy>
  <cp:revision>82</cp:revision>
  <dcterms:created xsi:type="dcterms:W3CDTF">2020-03-19T01:13:35Z</dcterms:created>
  <dcterms:modified xsi:type="dcterms:W3CDTF">2023-11-17T13:48:14Z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20</vt:i4>
  </property>
  <property fmtid="{D5CDD505-2E9C-101B-9397-08002B2CF9AE}" pid="3" name="PresentationFormat">
    <vt:lpwstr>Personalizado</vt:lpwstr>
  </property>
  <property fmtid="{D5CDD505-2E9C-101B-9397-08002B2CF9AE}" pid="4" name="Slides">
    <vt:i4>20</vt:i4>
  </property>
</Properties>
</file>