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6" r:id="rId8"/>
    <p:sldId id="261" r:id="rId9"/>
    <p:sldId id="263" r:id="rId10"/>
    <p:sldId id="264" r:id="rId11"/>
    <p:sldId id="265" r:id="rId12"/>
    <p:sldId id="268" r:id="rId13"/>
    <p:sldId id="267" r:id="rId14"/>
    <p:sldId id="269" r:id="rId15"/>
    <p:sldId id="271" r:id="rId16"/>
    <p:sldId id="270" r:id="rId17"/>
    <p:sldId id="272" r:id="rId18"/>
    <p:sldId id="273" r:id="rId19"/>
    <p:sldId id="275" r:id="rId20"/>
    <p:sldId id="274" r:id="rId21"/>
    <p:sldId id="276" r:id="rId22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56C54-B1A6-2AFF-2272-3034D7D14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21FC21C8-A2F3-A506-08D8-351DCE21A296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179D5AB-C29B-9EFD-AE1C-91C6336CE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CC0894CA-513A-F3A2-E3F3-0287E3861A5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172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E863D-0D2C-E221-F718-76FF7B3B0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BEFE353D-CC6D-CF28-2340-5560ACB491A6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81A6A4B9-EDD2-E54A-07ED-149C666EC7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779792D2-EAEF-A27D-AE10-968B52A9208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802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B7908-1084-E864-120A-8C1EFC106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A5E7C720-6F42-4BDC-016E-89A31C28B4B5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B5EAD1ED-2182-87D8-F6AB-7EA46DDF6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A9049E42-1A7A-6C9E-8C67-6721956304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5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5D6BB-7903-7F5F-EBC6-A456A11CD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F770D9B8-2948-28D7-C802-4423165B748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96C7B2A5-5A04-96CE-3322-263D95898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59A97615-34D5-9F49-AE76-3533941C660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429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2728C-76F7-530E-697A-9E711F3E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AB7B1FE4-8E23-12FB-A0F6-29C0256208F4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73863553-2E81-E934-FCF8-55F227D4F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B1CB52E7-B3D0-973B-EA51-D44A2DF4B9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1922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EDA66-E60B-8734-F962-026D2A8EE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24964BB7-3136-740B-02D6-25093FCAB135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4D2BD4B4-661A-C229-BBC4-8022B02D9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3E7E5D5D-BE07-60CE-A57F-718414B8916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924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25C96-30F8-B758-48B9-5FE317D4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43644369-C5F8-12F3-6DD0-ADFB2BF37E8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72757E3E-94D1-5F2D-4A04-C18970985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DC164C49-96FF-380A-38CF-848A87F2247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126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A8BC0-6CCB-E45E-BCED-DFCB602C7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FF5677D3-113A-051E-7B6D-21DB9CF67D1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08B9624D-977C-AF2E-C422-CB1D61F96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E067AC29-FCDB-B9DC-B188-9E0182C457B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94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25359-C87A-CF59-8567-37F873CBA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19D9F571-3185-E21C-2DA5-67CA72F11BB6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F83D305B-5F20-4AD8-D4F1-EB8948FF3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310DA67E-2AB9-C314-D04B-D72330321A0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822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C6778-A7C6-E7CC-1392-942CC623C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40DDFEBE-D8A7-EF7D-114C-AEE9C9974042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84D76489-0611-2A11-C279-DF91EA277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CAB43B6E-7B91-1CB5-7636-54AD2FB52A9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35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CB19B-1A6B-9AC5-C8C3-E7EC8B4A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CD53CF24-578F-0195-3F3A-B5E6F05F7A82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61FF59B-B5D3-02AC-402E-30D3D70A8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EB94AB23-0482-6AB2-B28B-F7C428B3A62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2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63AFE-8FF2-2389-92AF-8CA73CB49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B1C37CB3-3B79-5815-5646-8FCBE7DAE6D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8F52A17E-B5C4-53D8-ABDA-48D96578C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DC7B4B56-7031-4458-2E4A-C405219DFB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16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58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510B-56E6-70FF-46D6-D8CC03A5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AC73C4BC-0F23-1815-574A-B3F560C1266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DA6AF8F2-E2F8-75FB-01CE-93EF36F9A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5347150-7D04-DAEA-73EC-C58F8480376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39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65048-B71D-CFF5-F9C3-B06ACAFF6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6EA632CE-2605-A753-93DB-0498741DE4E4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DC843D58-19C7-A123-7D80-95B50C1D7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083F75C-3EE9-BF27-56E9-EDB7F18AB53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00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83FA3-1AE8-45C9-CB0C-2AD8932B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617EC137-BF55-455B-C866-7DCCC280B1C6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6DE40FEE-E9F6-54F5-CEB3-A66687F80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967D2E17-09E2-AD71-E05F-92C15F2F80E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42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A6920-23AC-E03D-C4EC-6CC2FEEE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0DCF0B22-5742-F0AD-05D0-4BBE903071E4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785DBF76-A18A-E21A-8D57-D5F6D07E8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78778C92-4798-4AD7-132E-2317D0A17CA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12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EDB7-F484-CDB0-D743-1C3CBBA61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AA3938B9-6869-7FB8-A4CE-BF1445033C3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D4777AFC-8E80-EA4C-E6BE-5CBE74A78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D92D4B7D-5090-86CD-DB5D-A8E0814BBFE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48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lean.net.nz/uc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XML_markup_languag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vixys.com/blog/what-characters-need-to-be-escaped-in-xml-document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UT04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36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XML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1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Introducción – Estructura – Sintaxis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929E8-8086-360D-F0F2-0C731EDAB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7F20E20-9430-572C-40AF-E0EC5F21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Atributos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24A70C9F-0CC4-98BB-7AD7-46C1C43F960E}"/>
              </a:ext>
            </a:extLst>
          </p:cNvPr>
          <p:cNvSpPr/>
          <p:nvPr/>
        </p:nvSpPr>
        <p:spPr>
          <a:xfrm>
            <a:off x="482759" y="1282680"/>
            <a:ext cx="12534119" cy="5523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Cualquier elemento XML puede tener atributos.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atributos siempre 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 colocan en el tag de apertura.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atributo aporta 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información adicional sobre el elemento.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Un atributo debe ser único, no puede repetirse en el mismo elemento.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Mal, se repite el atributo --&gt;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&lt;persona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aficion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"musica"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aficion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"deporte"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&lt;/persona&gt;</a:t>
            </a:r>
          </a:p>
          <a:p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Bien, el atributo es único --&gt;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&lt;persona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&lt;/persona&gt;</a:t>
            </a:r>
            <a:b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2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1194-DEF7-E3A7-BF45-F8D9676F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BCA4624-6A17-A5AE-1913-35CE9A0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Comentarios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7587197D-D668-3AA6-2099-638D7053CFA1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Igual que HTML.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Empiezan con "&lt;!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--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" y se cierran con "--&gt;".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No se pueden anidar ni pueden contener dos guiones seguidos ("--").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No se pueden colocar dentro de otra etiqueta.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b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	</a:t>
            </a: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Esto es un comentario --&gt;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&lt;!-- Este comentario </a:t>
            </a:r>
            <a:r>
              <a:rPr lang="es-ES" sz="28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está mal --&gt;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&lt;elemento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&lt;!-- Aquí no puede ir --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&lt;/elemento&gt;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2052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B7A08-4E0C-EE37-7C04-5D8E1BAE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4285992A-E23A-9DA5-44EF-B24EBB96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Elementos vs atributos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9E323A17-C6E7-7F18-656E-D12980A59EFC}"/>
              </a:ext>
            </a:extLst>
          </p:cNvPr>
          <p:cNvSpPr/>
          <p:nvPr/>
        </p:nvSpPr>
        <p:spPr>
          <a:xfrm>
            <a:off x="482759" y="1282680"/>
            <a:ext cx="12534119" cy="59232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¿Usar elementos hijos o atributos? No hay reglas concretas.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igual de válido guardar información en atributos o en elementos. Sí hay que respetar que los atributos no pueden repetirse en un elemento. </a:t>
            </a: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Mal, se repite el atributo aficion --&gt;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&lt;persona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aficion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"música"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aficion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"deporte"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&lt;nombre&gt;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José Luis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&lt;/nombre&gt;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&lt;/persona&gt;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Bien, aficiones como nodos hijos --&gt;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&lt;persona&gt;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&lt;nombre&gt;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José Luis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&lt;/nombre&gt;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&lt;aficion&gt;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música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&lt;/aficion&gt;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&lt;aficion&gt;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deporte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&lt;/aficion&gt;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&lt;/persona&gt;</a:t>
            </a:r>
            <a:endParaRPr lang="es-ES" sz="2800" b="0" strike="noStrike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8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1FE7C-C916-76C9-E92E-DE83B5AC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04636F7-C82B-0F91-EC54-4974423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Entidades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B64ADFD6-0C42-7FE0-8434-D6311A988593}"/>
              </a:ext>
            </a:extLst>
          </p:cNvPr>
          <p:cNvSpPr/>
          <p:nvPr/>
        </p:nvSpPr>
        <p:spPr>
          <a:xfrm>
            <a:off x="482759" y="1282680"/>
            <a:ext cx="12534119" cy="56000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ciertos caracteres que tienen un uso muy específico en XML: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 y &gt; para escritura de elementos.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(comilla doble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y ' (comilla simple) para delimitar atributos.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&amp; (</a:t>
            </a:r>
            <a:r>
              <a:rPr lang="es-ES" sz="2800" b="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ampersand</a:t>
            </a: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para indicar referencia a entidad.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Estos símbolos no se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pueden usar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libremente en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o atributos.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que escaparlos,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según la siguiente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74B960-016B-09F6-22B0-AC762768B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"/>
          <a:stretch/>
        </p:blipFill>
        <p:spPr>
          <a:xfrm>
            <a:off x="4661428" y="3586796"/>
            <a:ext cx="8455132" cy="34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7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6B0BF-1214-D585-3176-61C85A42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733C0E3E-EAF9-CDF8-3D25-B69A83C3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Caracteres especiales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995B1210-1855-40EC-E419-76A3E1064759}"/>
              </a:ext>
            </a:extLst>
          </p:cNvPr>
          <p:cNvSpPr/>
          <p:nvPr/>
        </p:nvSpPr>
        <p:spPr>
          <a:xfrm>
            <a:off x="482759" y="1282680"/>
            <a:ext cx="12534119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hacer referencia a caracteres Unicode con “&amp;#”, seguido del valor decimal o hexadecimal del carácter, y terminando con “;”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b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&lt;elemento&gt;G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 sonriente: 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&amp;#128572;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&lt;/elemento&gt;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&lt;elemento&gt;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Perro guía: 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&amp;#129454;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&lt;/elemento&gt;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&lt;elemento&gt;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Perro guía (</a:t>
            </a:r>
            <a:r>
              <a:rPr lang="es-E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x1f9ae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&lt;/elemento&gt;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Editores modernos ya tienen soporte para estos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caracteres, pero hay buscadores para localizarlos: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https://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www.mclean.net.nz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ucf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965F43-5CC6-8A3E-C6DE-0C8DA3F7A8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3"/>
          <a:stretch/>
        </p:blipFill>
        <p:spPr>
          <a:xfrm>
            <a:off x="10524931" y="4545281"/>
            <a:ext cx="2043832" cy="191671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7D01E3-5DDA-1ED2-B599-2179EF9F4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931" y="2388048"/>
            <a:ext cx="2043832" cy="18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37774-E225-C1A5-12D9-B8638087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19E68819-0D6D-1BC5-6A73-209F59E9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Espacios en blanco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63451CAA-7638-58C0-9E2E-200EDFE16355}"/>
              </a:ext>
            </a:extLst>
          </p:cNvPr>
          <p:cNvSpPr/>
          <p:nvPr/>
        </p:nvSpPr>
        <p:spPr>
          <a:xfrm>
            <a:off x="482759" y="1282680"/>
            <a:ext cx="12534119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igual que en HTML, los espacios en blanco, tabulaciones y saltos de línea, cuando están seguidos, se interpretan como un solo espacio.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FA0452-56EE-8752-7B76-1FC24AC4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9" y="2415195"/>
            <a:ext cx="6237128" cy="2669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561A88-F997-61E7-552A-6EC20AA4A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261" y="4814596"/>
            <a:ext cx="10194617" cy="2343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568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05857-1BBD-00EE-2EA4-BB400ABF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7C209F5B-ACBF-239C-7E02-3BA244D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Respetar espacios en blanco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17E06CEA-415C-DBB9-66DC-19859553166B}"/>
              </a:ext>
            </a:extLst>
          </p:cNvPr>
          <p:cNvSpPr/>
          <p:nvPr/>
        </p:nvSpPr>
        <p:spPr>
          <a:xfrm>
            <a:off x="482759" y="1282680"/>
            <a:ext cx="12534119" cy="55693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Usando el atributo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xml:space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=“preserve” se deberían respetar los espacios al mostrar el XML en una aplicación que lo procese. Pero muy pocas lo hacen. Por ejemplo, en los navegadores no se suele respetarse.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&lt;elemento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xml:space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"preserve"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Esto debería             mantener </a:t>
            </a:r>
          </a:p>
          <a:p>
            <a:b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los espacios</a:t>
            </a:r>
          </a:p>
          <a:p>
            <a:b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pero casi seguro que no lo hace.</a:t>
            </a: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&lt;/elemento&gt;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9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EE292-05E1-9C8B-0E4A-814DC5FE5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634F5C98-F578-ECE1-7A46-443F1EC7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Sección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CDATA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380B33E0-5A5D-6BA9-AE0E-D5CA9CC31A00}"/>
              </a:ext>
            </a:extLst>
          </p:cNvPr>
          <p:cNvSpPr/>
          <p:nvPr/>
        </p:nvSpPr>
        <p:spPr>
          <a:xfrm>
            <a:off x="482759" y="1282680"/>
            <a:ext cx="12534119" cy="58770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CDATA</a:t>
            </a: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significa "</a:t>
            </a:r>
            <a:r>
              <a:rPr lang="es-ES" sz="2800" b="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DATA"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escribir texto que no debe ser interpretado como XML.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abre con </a:t>
            </a:r>
            <a:r>
              <a:rPr lang="es-ES" sz="2800" spc="-1" dirty="0">
                <a:solidFill>
                  <a:srgbClr val="C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&lt;![</a:t>
            </a:r>
            <a:r>
              <a:rPr lang="es-ES" sz="2800" spc="-1" dirty="0" err="1">
                <a:solidFill>
                  <a:srgbClr val="C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CDATA</a:t>
            </a:r>
            <a:r>
              <a:rPr lang="es-ES" sz="2800" spc="-1" dirty="0">
                <a:solidFill>
                  <a:srgbClr val="C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se cierra con </a:t>
            </a:r>
            <a:r>
              <a:rPr lang="es-ES" sz="2800" spc="-1" dirty="0">
                <a:solidFill>
                  <a:srgbClr val="C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]]&gt;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No puede incluir dentro </a:t>
            </a:r>
            <a:r>
              <a:rPr lang="es-ES" sz="2800" spc="-1" dirty="0">
                <a:solidFill>
                  <a:srgbClr val="C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]]&gt;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una sección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CDATA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puede escribir XML.</a:t>
            </a:r>
          </a:p>
          <a:p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&lt;datos&gt;</a:t>
            </a:r>
            <a:b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&lt;![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CDATA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[En este texto se pueden escribir caracteres</a:t>
            </a:r>
            <a:b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que normalmente están reservados para XML, como </a:t>
            </a:r>
            <a:b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 o &gt;, o las comillas ". No se pueden escribir dos</a:t>
            </a:r>
            <a:b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cierres de corchete juntos seguidos de un símbolo</a:t>
            </a:r>
            <a:b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&gt;, porque es el cierre de 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CDATA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.]]&gt;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&lt;/datos&gt;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CDATA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 es necesario (y no se debe) escapar ningún carácter.</a:t>
            </a:r>
          </a:p>
        </p:txBody>
      </p:sp>
    </p:spTree>
    <p:extLst>
      <p:ext uri="{BB962C8B-B14F-4D97-AF65-F5344CB8AC3E}">
        <p14:creationId xmlns:p14="http://schemas.microsoft.com/office/powerpoint/2010/main" val="1982319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FA243-C34A-5386-4E5E-4A932EED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6DE78C0D-F1C4-C22F-410A-44DA0504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Instrucciones de procesamiento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34B39BE7-49B3-2EAB-D74F-EAA9B64E5A6E}"/>
              </a:ext>
            </a:extLst>
          </p:cNvPr>
          <p:cNvSpPr/>
          <p:nvPr/>
        </p:nvSpPr>
        <p:spPr>
          <a:xfrm>
            <a:off x="482759" y="1282680"/>
            <a:ext cx="12534119" cy="61386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Sirve para dar información al programa que procesará el XML.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Comienzan con "&lt;?" y terminan con "?&gt;". No tienen cierre.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la declaración XML se escribe también entre "&lt;?" y "?&gt;", no es una instrucción de procesamiento propiamente dicha.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más habituales son las usadas para que se utilice una hoja de estilos CSS, o para aplicar una transformación </a:t>
            </a:r>
            <a:r>
              <a:rPr lang="es-ES" sz="2800" b="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XSLT</a:t>
            </a: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Incluir una hoja de estilos CSS:</a:t>
            </a:r>
          </a:p>
          <a:p>
            <a:pPr>
              <a:spcAft>
                <a:spcPts val="1414"/>
              </a:spcAft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&lt;?</a:t>
            </a:r>
            <a:r>
              <a:rPr lang="es-ES" sz="2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xml-stylesheet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estilos.css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Aplicar una plantilla de transformación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XSLT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  <a:endParaRPr lang="es-ES" sz="2800" b="0" strike="noStrike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&lt;?</a:t>
            </a:r>
            <a:r>
              <a:rPr lang="es-ES" sz="2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xml-stylesheet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plantilla.xsl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xsl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5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51494-4A14-77F3-4E9F-3ABA082C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E20A91AF-2693-03FA-5559-21AF0F60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Documentos bien formados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7765A750-F990-405F-833C-16C7BC02B364}"/>
              </a:ext>
            </a:extLst>
          </p:cNvPr>
          <p:cNvSpPr/>
          <p:nvPr/>
        </p:nvSpPr>
        <p:spPr>
          <a:xfrm>
            <a:off x="482759" y="1282680"/>
            <a:ext cx="12534119" cy="51691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documento bien formado cumple las reglas sintácticas de XML.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confundir un XML bien formado con un XML válido.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 es un metalenguaje con el que se definen otros lenguajes más específicos, como MathML,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ChemML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BeerML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Office Open XML, etc.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https://</a:t>
            </a:r>
            <a:r>
              <a:rPr lang="es-ES" sz="2800" b="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en.wikipedia.org</a:t>
            </a: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/wiki/</a:t>
            </a:r>
            <a:r>
              <a:rPr lang="es-ES" sz="2800" b="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List_of_XML_markup_languages</a:t>
            </a:r>
            <a:endParaRPr lang="es-ES" sz="2800" b="0" strike="noStrike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que un XML sea válido, debe estar bien formado, y además cumplir con la especificación para la que se diseñó.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lo tanto, podemos tener un documento XML bien formado, que no sea un documento válido, y el programa que debe procesarlo puede rechazarlo.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0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Qué es XML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59" y="1282680"/>
            <a:ext cx="8754547" cy="58770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XML: </a:t>
            </a:r>
            <a:r>
              <a:rPr lang="es-ES" sz="280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</a:t>
            </a:r>
            <a:r>
              <a:rPr lang="es-ES" sz="28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x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tensible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M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arkup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L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anguage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 de marcas (que </a:t>
            </a:r>
            <a:r>
              <a:rPr lang="es-ES" sz="28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no de programación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) desarrollado en 1998 por el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W3C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Basado en SGML., pero simplificándolo, haciéndolo más fácil de usar.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Metalenguaje: permite definir otros lenguajes con un propósito específico (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SVG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XAML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, MathML,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XHTML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, etc.)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Versiones: 1.0 y 1.1. Para mayor compatibilidad, se recomienda usar la 1.0. La 1.1 simplemente añade mejor tratamiento de ciertos caracteres. Sólo se recomienda cuando sea realmente necesario.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1026" name="Picture 2" descr="Xml - Iconos gratis de interfaz">
            <a:extLst>
              <a:ext uri="{FF2B5EF4-FFF2-40B4-BE49-F238E27FC236}">
                <a16:creationId xmlns:a16="http://schemas.microsoft.com/office/drawing/2014/main" id="{C873B43E-5E9E-DC79-0BDE-B7F55C09E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306" y="1608480"/>
            <a:ext cx="4381014" cy="46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76A6-FB6A-3763-16DD-FA8806888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211CE07E-4353-3075-D164-4E31998F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Algunas reglas generales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4031AF52-8492-F49B-3AB5-E297A50AA4C8}"/>
              </a:ext>
            </a:extLst>
          </p:cNvPr>
          <p:cNvSpPr/>
          <p:nvPr/>
        </p:nvSpPr>
        <p:spPr>
          <a:xfrm>
            <a:off x="482759" y="1282680"/>
            <a:ext cx="12534119" cy="62156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Sólo puede haber un elemento raíz.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elementos con contenido tienen siempre etiqueta inicial y final.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elementos sin contenido pueden “compactarse” en una sola etiqueta (</a:t>
            </a:r>
            <a:r>
              <a:rPr lang="es-ES" sz="2800" b="0" strike="noStrike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</a:t>
            </a: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&lt;etiqueta/&gt;)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atributo no puede repetirse en un elemento.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valor de un atributo debe estar entre comillas dobles o simples. 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Respetar estructura jerárquica. Cerrar correctamente etiquetas y respetar el anidamiento. XML es sensible a mayúsculas/minúsculas. Ojo con aperturas y cierres de elementos con distinta convención.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Escapado de caracteres especiales. Guía (en inglés):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0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https://</a:t>
            </a:r>
            <a:r>
              <a:rPr lang="es-ES" sz="20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www.novixys.com</a:t>
            </a:r>
            <a:r>
              <a:rPr lang="es-ES" sz="20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/blog/</a:t>
            </a:r>
            <a:r>
              <a:rPr lang="es-ES" sz="20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what</a:t>
            </a:r>
            <a:r>
              <a:rPr lang="es-ES" sz="20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-</a:t>
            </a:r>
            <a:r>
              <a:rPr lang="es-ES" sz="20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characters</a:t>
            </a:r>
            <a:r>
              <a:rPr lang="es-ES" sz="20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-</a:t>
            </a:r>
            <a:r>
              <a:rPr lang="es-ES" sz="20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need</a:t>
            </a:r>
            <a:r>
              <a:rPr lang="es-ES" sz="20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-</a:t>
            </a:r>
            <a:r>
              <a:rPr lang="es-ES" sz="20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to</a:t>
            </a:r>
            <a:r>
              <a:rPr lang="es-ES" sz="20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-be-</a:t>
            </a:r>
            <a:r>
              <a:rPr lang="es-ES" sz="20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escaped</a:t>
            </a:r>
            <a:r>
              <a:rPr lang="es-ES" sz="20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-</a:t>
            </a:r>
            <a:r>
              <a:rPr lang="es-ES" sz="20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in-xml-documents</a:t>
            </a:r>
            <a:r>
              <a:rPr lang="es-ES" sz="20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endParaRPr lang="es-ES" sz="20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2FEBE-3791-B419-880B-33327D3D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24EA5E3C-D661-6896-3EDE-8DCDFB77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Ejemplo de documento XML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A4D934-F9BE-94AD-9D91-894FC926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0" y="1334351"/>
            <a:ext cx="6925638" cy="6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1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XML vs HTML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Objetivo: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HTML, además de la información, puede incluir  directrices sobre la forma de presentación (no recomendado desde HTML 5 – Usar CSS).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XML está diseñado exclusivamente para almacenar y transferir información. Se centra en la información, no en la presentación.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Conjunto de etiquetas: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HTML tiene un conjunto definido de etiquetas / elementos, cada una diseñada para representar un tipo de información específica.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 XML las etiquetas / elementos no están predefinidos. Se puede usar cualquier palabra como etiqueta, siempre que cumpla ciertas reglas de sintaxis.</a:t>
            </a:r>
            <a:endParaRPr lang="es-E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89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12CE-E1E6-4AA3-8AF4-ED0177B5A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BFEF0CD8-2D24-E108-3B52-DEAEE259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Estructura de un documento XML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708E1064-42D4-9012-0982-412B6528CF5D}"/>
              </a:ext>
            </a:extLst>
          </p:cNvPr>
          <p:cNvSpPr/>
          <p:nvPr/>
        </p:nvSpPr>
        <p:spPr>
          <a:xfrm>
            <a:off x="482759" y="1282680"/>
            <a:ext cx="12534119" cy="6061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Un documento XML tiene una estructura en árbol.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 árbol XML comienza en un elemento raíz, con ramas formadas por otros elementos, que a su vez pueden tener más ramas.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Algo de terminología: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Nodo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node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Elemento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element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Nodo / elemento raíz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	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root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node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element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Hijo / hijos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child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children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Hermano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sibling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Atributo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attribute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4C15A7-ACF9-7561-1214-3E6C9D5B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35" y="2973349"/>
            <a:ext cx="5955363" cy="41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99A92-D13F-7EA0-81A1-170D5F998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40E53FBE-64D0-36BB-9AB7-2DBB4693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La declaración XML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B737F805-8789-3F8D-5752-1D7FBA39E35E}"/>
              </a:ext>
            </a:extLst>
          </p:cNvPr>
          <p:cNvSpPr/>
          <p:nvPr/>
        </p:nvSpPr>
        <p:spPr>
          <a:xfrm>
            <a:off x="482759" y="1282680"/>
            <a:ext cx="12534119" cy="53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Un documento XML puede comenzar con una declaración o prólogo (opcional, pero recomendable). No tiene tag de cierre.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&lt;?</a:t>
            </a:r>
            <a:r>
              <a:rPr lang="es-ES" sz="2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Si se incluye, debe ser lo primero en el documento, y debe incluir el atributo “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version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“.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Atributos opcionales: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encoding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: indica la codificación del texto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standalone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(yes/no): Lo veremos más adelante.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 la declaración XML los atributos versión,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encoding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standalone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deben mantener este orden.</a:t>
            </a:r>
          </a:p>
        </p:txBody>
      </p:sp>
    </p:spTree>
    <p:extLst>
      <p:ext uri="{BB962C8B-B14F-4D97-AF65-F5344CB8AC3E}">
        <p14:creationId xmlns:p14="http://schemas.microsoft.com/office/powerpoint/2010/main" val="282417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0CB29-BCC0-B1BD-6698-18C7C718A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F24AB775-4E37-FFAE-7217-3C6B8FF8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Declaración de tipo de documento (DTD)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0EEA2046-7680-611F-61E1-A00724272695}"/>
              </a:ext>
            </a:extLst>
          </p:cNvPr>
          <p:cNvSpPr/>
          <p:nvPr/>
        </p:nvSpPr>
        <p:spPr>
          <a:xfrm>
            <a:off x="482759" y="1282680"/>
            <a:ext cx="12534119" cy="54461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Opcional, permite definir las reglas que debe cumplir el documento XML.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Puede ser: una referencia a un documento DTD: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&lt;!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nombreNodoRaiz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SYSTEM "file.dtd"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Puede ser la propia definición de la DTD:</a:t>
            </a:r>
          </a:p>
          <a:p>
            <a:pPr lvl="2"/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nombreNodoRaiz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Declaraciones DTD --&gt;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Y otras opciones que veremos cuando estudiemos la validación de documentos.</a:t>
            </a:r>
          </a:p>
        </p:txBody>
      </p:sp>
    </p:spTree>
    <p:extLst>
      <p:ext uri="{BB962C8B-B14F-4D97-AF65-F5344CB8AC3E}">
        <p14:creationId xmlns:p14="http://schemas.microsoft.com/office/powerpoint/2010/main" val="169203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ED79-6053-FB57-CB2B-7C1CE4E5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A1B0E9C-ED84-4D1E-C082-AE15B0CD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Elementos </a:t>
            </a:r>
            <a:r>
              <a:rPr lang="es-ES" sz="4400" b="1" strike="noStrike" spc="-1" dirty="0">
                <a:solidFill>
                  <a:srgbClr val="333333"/>
                </a:solidFill>
                <a:latin typeface="Noto Sans"/>
              </a:rPr>
              <a:t>XML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3D56DC12-C24D-6D01-F428-2BC26AF20599}"/>
              </a:ext>
            </a:extLst>
          </p:cNvPr>
          <p:cNvSpPr/>
          <p:nvPr/>
        </p:nvSpPr>
        <p:spPr>
          <a:xfrm>
            <a:off x="482759" y="1282680"/>
            <a:ext cx="12534119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Arial"/>
              </a:rPr>
              <a:t>Un elemento XML tiene la forma: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&lt;etiqueta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atributo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"[valor]"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[Contenido]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&lt;/etiqueta&gt;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Arial"/>
              </a:rPr>
              <a:t>El elemento está formado por el conjunto de la etiqueta (con tag de apertura y de cierre), sus atributos, y su contenido.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Arial"/>
              </a:rPr>
              <a:t>Es recomendable que las etiquetas y atributos tengan nombre descriptivo.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Arial"/>
              </a:rPr>
              <a:t>El contenido de un atributo puede ser texto, otro elemento, o varios elementos, y puede o no tener atributos.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Arial"/>
              </a:rPr>
              <a:t>Si un elemento no tiene contenido puede, opcionalmente, presentarse de forma abreviada. Estas dos representaciones son equivalentes: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&lt;elemento-sin-contenido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&gt;&lt;/elemento-sin-contenido&gt;</a:t>
            </a:r>
            <a:b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&lt;elemento-sin-contenido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3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00D7D-CA55-4245-65B2-676D6ECA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E4598533-3BF6-EC7F-E9BC-37E2ED7A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Nombres de atributos y nodos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5D133DE7-76E9-F681-2647-C439BC0F16A6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Todos los nombres, tanto de elementos como de atributos, son "case sensitive". Se distingue entre mayúsculas y minúsculas.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nombres deben comenzar por una letra o un guion bajo ("_")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Pueden contener letras, números, puntos, guiones medios y bajos.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 pueden contener espacios.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Pueden contener los dos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puntos (“:”), pero su uso queda reservado para espacios de nombres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), que veremos más adelante.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Aunque las tildes y otros caracteres especiales están permitidos, se recomienda no utilizarlos.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5771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10455</TotalTime>
  <Words>1713</Words>
  <Application>Microsoft Office PowerPoint</Application>
  <PresentationFormat>Personalizado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UT04 – XML 1 – Introducción – Estructura – Sintaxis</vt:lpstr>
      <vt:lpstr>Qué es XML</vt:lpstr>
      <vt:lpstr>Ejemplo de documento XML</vt:lpstr>
      <vt:lpstr>XML vs HTML</vt:lpstr>
      <vt:lpstr>Estructura de un documento XML</vt:lpstr>
      <vt:lpstr>La declaración XML</vt:lpstr>
      <vt:lpstr>Declaración de tipo de documento (DTD)</vt:lpstr>
      <vt:lpstr>Elementos XML</vt:lpstr>
      <vt:lpstr>Nombres de atributos y nodos</vt:lpstr>
      <vt:lpstr>Atributos</vt:lpstr>
      <vt:lpstr>Comentarios</vt:lpstr>
      <vt:lpstr>Elementos vs atributos</vt:lpstr>
      <vt:lpstr>Entidades</vt:lpstr>
      <vt:lpstr>Caracteres especiales</vt:lpstr>
      <vt:lpstr>Espacios en blanco</vt:lpstr>
      <vt:lpstr>Respetar espacios en blanco</vt:lpstr>
      <vt:lpstr>Sección CDATA</vt:lpstr>
      <vt:lpstr>Instrucciones de procesamiento</vt:lpstr>
      <vt:lpstr>Documentos bien formados</vt:lpstr>
      <vt:lpstr>Algunas reglas generales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89</cp:revision>
  <dcterms:created xsi:type="dcterms:W3CDTF">2020-03-19T01:13:35Z</dcterms:created>
  <dcterms:modified xsi:type="dcterms:W3CDTF">2024-03-06T11:38:52Z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