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67" r:id="rId15"/>
    <p:sldId id="269" r:id="rId16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0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9112DEF-8A4A-4238-AC51-94A7526496A7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297FA5-7C10-4FB2-B9E9-A8056B87B489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228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82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6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91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92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75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65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14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87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87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54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solidFill>
                  <a:srgbClr val="000000"/>
                </a:solidFill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ABA63-3C4F-49AD-AF73-87BC1B1FE10A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73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634AF0-13D5-430D-A8FB-357F0A237E8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5FB11E-91E7-4781-95E3-BC893AE5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AF9D76-DCDC-469E-BF46-402E75336E1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2CE127-B93A-4D47-9D3D-A5D954B007C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182590-DAAC-4A64-A888-C9D289E1A31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8E0D849-57B7-45A2-85EF-0351DAE0993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AEF4F0-BDBC-48FD-A406-BC5E0C5D246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E326C-F9F9-4827-A1FA-84C0F074735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A332BC-0778-4709-8230-63B17A9CB12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53725C-F5C0-47B2-A358-783BFC20797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21442F3-C698-4A7A-9AB7-E38BF7C7F15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A8DE7B-4E2E-49D4-914D-2CC1ED6A637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D6EC9C-8878-43E1-8793-F84A616D268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44D33-62DF-4C7B-B18D-7DD40F791CB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EA2B0-62B6-499B-ACE9-76F3D383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9AD122-1487-4CD1-AAB3-57AA09195B1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FDC63DA-4EB6-4A7A-A3EE-ABD7D7D3A5D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F91907-F1B2-49F8-8F5F-482CFF80E10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A7ABA5-4BC8-45A6-AA3A-E931FAD7A6F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674839-5658-49BC-8C2E-72E859F9380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E4D9D4-C6BD-4DB7-BCBB-89C90DFBD08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A51AA0F-3687-41FC-8C46-AD02B23E427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82EC03-622D-42E0-8648-93FD3EBD81D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CE8EBD-0A52-4B9D-B5FE-941FFA53165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451760" y="7006680"/>
            <a:ext cx="4535280" cy="40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9491760" y="7006680"/>
            <a:ext cx="3023280" cy="40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C7FD63-8222-4B7A-8AEF-F08836E982F2}" type="slidenum">
              <a:rPr lang="es-ES" sz="132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en-US" sz="132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924120" y="7006680"/>
            <a:ext cx="3023280" cy="40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451760" y="7006680"/>
            <a:ext cx="4535280" cy="40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9491760" y="7006680"/>
            <a:ext cx="3023280" cy="40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661CA3-6BB5-4D57-A7E5-C5A3B822CCF8}" type="slidenum">
              <a:rPr lang="es-ES" sz="132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en-US" sz="132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924120" y="7006680"/>
            <a:ext cx="3023280" cy="40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8920" cy="165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UT04 – </a:t>
            </a:r>
            <a:r>
              <a:rPr lang="es-ES" sz="36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XML</a:t>
            </a:r>
            <a:br>
              <a:rPr sz="4000" dirty="0"/>
            </a:b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3 – JSON</a:t>
            </a:r>
            <a:endParaRPr lang="es-E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160" cy="98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/>
            </a:br>
            <a:r>
              <a:rPr lang="es-ES" sz="4400" b="1" strike="noStrike" spc="-1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280" cy="9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120" cy="276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JavaScript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Para incluir un fragmento de JavaScript en HTML se usa el tag "&lt;script&gt;".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 más ortodoxo es colocarlo en head, pero a veces se hace tras &lt;/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body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&gt;.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 puede enlazar un fichero de </a:t>
            </a:r>
            <a:b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script externo, usando los atributos </a:t>
            </a:r>
            <a:b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adecuados en el elemento script.</a:t>
            </a: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BE20C8-3B58-C002-8342-9181EB6C4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49" y="2486419"/>
            <a:ext cx="9609663" cy="27035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D87126-2A25-D5F7-E010-3FC4195F9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6" r="19498" b="3125"/>
          <a:stretch/>
        </p:blipFill>
        <p:spPr>
          <a:xfrm>
            <a:off x="6884897" y="5512696"/>
            <a:ext cx="6170253" cy="9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JavaScript – Variables: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var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const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let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51691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Para definir una variable en JavaScript se puede: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Usarla directamente, sin usar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const.</a:t>
            </a: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la forma “antigua” de definir variables. Se tiende a abandonar en favor de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y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porque estas gestionan mejor el ámbito.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</a:t>
            </a: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declara una variable que puede ser modificada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declara una variable que no puede cambiar de valor una vez asignado</a:t>
            </a:r>
            <a:endParaRPr lang="es-ES" sz="2800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Las variables en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son </a:t>
            </a: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tipado dinámico. Reconoce ciertos tipos de datos (número, cadenas, fechas, …) pero se puede reutilizar una variable para almacenar tipos diferentes.</a:t>
            </a: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5423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JavaScript – Objetos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Los objetos se pueden declarar directamente usando JSON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objeto = {</a:t>
            </a:r>
            <a:b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</a:b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	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nombrePropiedad1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: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valorPropiedad1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,</a:t>
            </a:r>
            <a:b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</a:b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	'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nombrePropiedad2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':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valorPropiedad2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 puede acceder a las propiedades de un objeto de distintas formas: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es-ES" sz="2800" b="0" strike="noStrike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valor = </a:t>
            </a:r>
            <a:r>
              <a:rPr lang="es-ES" sz="2800" b="0" strike="noStrike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objeto.nombrePropiedad</a:t>
            </a:r>
            <a:endParaRPr lang="es-ES" sz="2800" b="0" strike="noStrike" spc="-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valor = objeto['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nombrePropiedad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']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 se pueden añadir dinámicamente propiedades sin declararlas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objeto.nuevaPropiedad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= valor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objeto['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nuevaPropiedad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'] = valor</a:t>
            </a:r>
          </a:p>
        </p:txBody>
      </p:sp>
    </p:spTree>
    <p:extLst>
      <p:ext uri="{BB962C8B-B14F-4D97-AF65-F5344CB8AC3E}">
        <p14:creationId xmlns:p14="http://schemas.microsoft.com/office/powerpoint/2010/main" val="118346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JavaScript – Funciones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53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las funciones pueden devolver o no valores. Todas se declaran como funciones independientemente de si devuelven o no valor.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Hay varias formas de declarar una función: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Tradicional: </a:t>
            </a:r>
            <a:b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s-ES" sz="2800" b="0" strike="noStrike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function</a:t>
            </a:r>
            <a:r>
              <a:rPr lang="es-ES" sz="2800" b="0" strike="noStrike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ES" sz="2800" b="0" strike="noStrike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nombreFuncion</a:t>
            </a:r>
            <a:r>
              <a:rPr lang="es-ES" sz="2800" b="0" strike="noStrike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es-ES" sz="2800" b="0" strike="noStrike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param1</a:t>
            </a:r>
            <a:r>
              <a:rPr lang="es-ES" sz="2800" b="0" strike="noStrike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s-ES" sz="2800" b="0" strike="noStrike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param2</a:t>
            </a:r>
            <a:r>
              <a:rPr lang="es-ES" sz="2800" b="0" strike="noStrike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) { … }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Como expresión: </a:t>
            </a:r>
            <a:b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nombreFuncion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function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param1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param2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) { … }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Como expresión con lambdas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nombreFuncion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= (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param1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param2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) =&gt; { … }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99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JavaScript – Funciones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57847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También pueden ser métodos de objetos: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objeto = {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	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prop1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: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valorProp1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,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	'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prop2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' : '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valorProp2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',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	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nombreMetodo1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: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function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param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) { … },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	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nombreMetodo2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 : (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param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) =&gt; { … 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}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 se pueden invocar: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objeto.nombreMetodo1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parametro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);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174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JSON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56000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JSON es el acrónimo de JavaScript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Notation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 un subconjunto de la notación literal de objetos de JavaScript, pero que desde el año 2019 se considera independiente del lenguaje JavaScript.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 es un lenguaje de programación, es una notación texto para creación y definición de objetos, independiente de plataforma.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 ha adoptado ampliamente como una alternativa a XML, fundamentalmente por la total integración del formato con JavaScript, y porque, en principio, es más fácil de procesar que XML (debatible).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n-U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n-U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Raíz de un documento JSON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41535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 documento JSON incluye una estructura jerárquica, que puede representar, en su nivel más bajo de la jerarquía, dos cosas diferentes: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 objeto, que se delimita con llaves : { … }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Una colección de valores / objetos, que se delimita con corchetes: [ … ]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Esta es una de las diferencias con XML, que siempre debe comenzar con un elemento raíz.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partir de ahí, el documento JSON puede contener un anidamiento arbitrario de objetos y colecciones</a:t>
            </a:r>
          </a:p>
        </p:txBody>
      </p:sp>
    </p:spTree>
    <p:extLst>
      <p:ext uri="{BB962C8B-B14F-4D97-AF65-F5344CB8AC3E}">
        <p14:creationId xmlns:p14="http://schemas.microsoft.com/office/powerpoint/2010/main" val="13667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Ejemplos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38765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JSON que comienza con un objeto en la raíz del documento: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b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JSON que comienza con una colección en la raíz del documento</a:t>
            </a:r>
            <a:endParaRPr lang="en-U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1B8644-B91F-8DF4-9700-C849990A6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60" y="1813488"/>
            <a:ext cx="6832440" cy="28357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A357DBE-7F53-115F-F0E2-939D0A912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31" y="5096054"/>
            <a:ext cx="8966040" cy="20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0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Ejemplos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22760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JSON con anidamiento de objetos y colecciones</a:t>
            </a:r>
            <a:endParaRPr lang="es-ES" sz="2800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n-U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n-U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F42268-8D1D-0E8A-D626-4BDCDA8E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60" y="1906828"/>
            <a:ext cx="8017966" cy="53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Características y </a:t>
            </a: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u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sos de JSON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b="1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Características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Fácil de leer y escribir, porque es autodescriptivo.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 ligero, basado en texto, fácil de comprimir al transmitirlo.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Independiente del lenguaje.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Soporte en todos los lenguajes modernos (no sólo JavaScript).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b="1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Usos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Aplicaciones JavaScript, fundamentalmente para la comunicación de datos entre la aplicación y los servicios que consume.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Comunicación de datos entre procesos o servicios de servidor.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Ficheros de configuración de aplicaciones o servicios.</a:t>
            </a:r>
            <a:endParaRPr lang="en-U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4292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Sintaxis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60104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b="1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Objetos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Los objetos se delimitan con llaves {}.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Las propiedades del objeto se representan con parejas nombre/valor.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nombre y el valor se separan por dos puntos (:) – 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"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": "…valor…"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nombre de la propiedad siempre tiene que ir entre comillas dobles.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Las propiedades se separan entre sí por comas.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1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Colecciones (</a:t>
            </a:r>
            <a:r>
              <a:rPr lang="es-ES" sz="2800" b="1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arrays</a:t>
            </a:r>
            <a:r>
              <a:rPr lang="es-ES" sz="2800" b="1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colecciones de delimitan con corchetes []. Los elementos de la colección se separan con comas.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Una colección puede ser de objetos, o de elementos primitivos como números, cadenas de caracteres,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booleans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3652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Tipos de datos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Números: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Enteros: 5, 7, 9, …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Decimales: con punto (.), no coma (,): 3.4546 …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Científica (potencias de 10): 0.3E-10, 5E+5, …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Cadenas (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string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Caracteres de escape: se usa \ para escapar la comilla y la barra invertida (\), igual que en Java.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Boolean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true / false (en minúscula)</a:t>
            </a:r>
            <a:endParaRPr lang="en-U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42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3760" cy="135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Espacios en blanco y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null</a:t>
            </a:r>
            <a:endParaRPr lang="es-E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4000" cy="43074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 ignoran los espacios en blanco en todo el documento, salvo los que están dentro de los valores de las propiedades.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 este caso, los espacios amarillos se ignoran, los verdes no.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b="0" strike="noStrike" spc="-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 puede usar “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null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” para indicar propiedades nulas. En los 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arrays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no es lo mismo [] (vacío) que “</a:t>
            </a:r>
            <a:r>
              <a:rPr lang="es-ES" sz="2800" b="0" strike="noStrike" spc="-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null</a:t>
            </a:r>
            <a:r>
              <a:rPr lang="es-ES" sz="2800" b="0" strike="noStrike" spc="-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” (nulo)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BF6C3E-B031-8522-7B76-5FBE1FE1A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89"/>
          <a:stretch/>
        </p:blipFill>
        <p:spPr>
          <a:xfrm>
            <a:off x="482760" y="2154954"/>
            <a:ext cx="11942322" cy="130466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9248FC1-A7A2-E6D2-29FE-E05CEB00D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42" y="5571689"/>
            <a:ext cx="3475192" cy="11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10914</TotalTime>
  <Words>969</Words>
  <Application>Microsoft Office PowerPoint</Application>
  <PresentationFormat>Personalizado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UT04 – XML 3 – JSON</vt:lpstr>
      <vt:lpstr>JSON</vt:lpstr>
      <vt:lpstr>Raíz de un documento JSON</vt:lpstr>
      <vt:lpstr>Ejemplos</vt:lpstr>
      <vt:lpstr>Ejemplos</vt:lpstr>
      <vt:lpstr>Características y usos de JSON</vt:lpstr>
      <vt:lpstr>Sintaxis</vt:lpstr>
      <vt:lpstr>Tipos de datos</vt:lpstr>
      <vt:lpstr>Espacios en blanco y null</vt:lpstr>
      <vt:lpstr>JavaScript</vt:lpstr>
      <vt:lpstr>JavaScript – Variables: var, const, let</vt:lpstr>
      <vt:lpstr>JavaScript – Objetos</vt:lpstr>
      <vt:lpstr>JavaScript – Funciones</vt:lpstr>
      <vt:lpstr>JavaScript – 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96</cp:revision>
  <dcterms:created xsi:type="dcterms:W3CDTF">2020-03-19T01:13:35Z</dcterms:created>
  <dcterms:modified xsi:type="dcterms:W3CDTF">2024-03-20T12:17:54Z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Personalizado</vt:lpwstr>
  </property>
  <property fmtid="{D5CDD505-2E9C-101B-9397-08002B2CF9AE}" pid="4" name="Slides">
    <vt:i4>14</vt:i4>
  </property>
</Properties>
</file>