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7" r:id="rId11"/>
    <p:sldId id="269" r:id="rId12"/>
    <p:sldId id="268" r:id="rId13"/>
    <p:sldId id="270" r:id="rId14"/>
    <p:sldId id="271" r:id="rId15"/>
    <p:sldId id="272" r:id="rId16"/>
    <p:sldId id="277" r:id="rId17"/>
    <p:sldId id="273" r:id="rId18"/>
    <p:sldId id="266" r:id="rId19"/>
    <p:sldId id="274" r:id="rId20"/>
    <p:sldId id="276" r:id="rId21"/>
    <p:sldId id="275" r:id="rId22"/>
    <p:sldId id="279" r:id="rId23"/>
    <p:sldId id="278" r:id="rId24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94" d="100"/>
          <a:sy n="94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30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35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35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35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46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108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0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572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328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23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095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563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00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60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58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5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20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62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9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01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UT05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XML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Schema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1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Introducción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Validación de elementos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interna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7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Las declaraciones están incluidas dentro del propio documento XML. Son de ese documento, y no pueden reutilizarse en otros documentos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 se debe añadir 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standalone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en la declaración XML, y debe tener el valor "yes", que significa que el documento XML no depende de una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externa para validarse.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standalone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", cuando no está presente, se presupone "no".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s-E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&lt;!-- Declaraciones --&gt;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06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externa – Propia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64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Las declaraciones están incluidas en un fichero independiente del fichero XML. Este fichero de declaraciones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sí puede reutilizarse.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 se debe omitir 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standalone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en la declaración XML, o debe tener el valor "no".</a:t>
            </a: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referenciar ficheros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que hemos creado nosotros mismos es usando “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SYSTEM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”: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"fichero-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externo.dtd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009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externa – Pública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950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una referencia a un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bien conocido, que se aplica para un dialecto concreto, normalmente un estándar. Por ejemplo,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XHTML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SVG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MATHML,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 también se debe omitir 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standalone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en la declaración XML, o debe tener el valor "no".</a:t>
            </a: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 se utiliza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PUBLIC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 Además de la URL del fichero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se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añade un valor con la identificación del tipo de documento.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"-//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W3C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XHTML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1.0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//EN"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"http://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www.w3.org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xhtml1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xhtml1-strict.dtd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6390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Entre los corchetes se declara la estructura del documento XML:</a:t>
            </a:r>
          </a:p>
          <a:p>
            <a:pPr lvl="1"/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&lt;!– Declaraciones con la </a:t>
            </a:r>
            <a:b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estructura y restricciones del dialecto XML --&gt;</a:t>
            </a:r>
            <a:br>
              <a:rPr lang="es-E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Estas declaraciones pueden ser:</a:t>
            </a: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Elementos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Atributos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Entidades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Notaciones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Comentarios</a:t>
            </a:r>
          </a:p>
        </p:txBody>
      </p:sp>
    </p:spTree>
    <p:extLst>
      <p:ext uri="{BB962C8B-B14F-4D97-AF65-F5344CB8AC3E}">
        <p14:creationId xmlns:p14="http://schemas.microsoft.com/office/powerpoint/2010/main" val="343279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949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de un elemento es:</a:t>
            </a:r>
          </a:p>
          <a:p>
            <a:pPr lvl="1"/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nombre-elemento contenido&gt;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Hay que declarar todos los elementos de un documento, incluido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root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664A0DB-9ECE-3C36-DD1C-19A8BC963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554957"/>
              </p:ext>
            </p:extLst>
          </p:nvPr>
        </p:nvGraphicFramePr>
        <p:xfrm>
          <a:off x="482756" y="2636280"/>
          <a:ext cx="12474259" cy="3511440"/>
        </p:xfrm>
        <a:graphic>
          <a:graphicData uri="http://schemas.openxmlformats.org/drawingml/2006/table">
            <a:tbl>
              <a:tblPr/>
              <a:tblGrid>
                <a:gridCol w="526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rgbClr val="FFFFFF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Si contenido es…</a:t>
                      </a:r>
                      <a:endParaRPr lang="es-ES" sz="2400" b="0" strike="noStrike" spc="-1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1" strike="noStrike" spc="-1" dirty="0">
                          <a:solidFill>
                            <a:srgbClr val="FFFFFF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elemento…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EMPTY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Debe estar vacío, pero puede tener atributos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ANY</a:t>
                      </a:r>
                      <a:endParaRPr lang="es-ES" sz="2400" b="0" strike="noStrike" spc="-1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Contiene cualquier cosa o estar vacío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(#PCDATA)</a:t>
                      </a:r>
                      <a:endParaRPr lang="es-ES" sz="2400" b="0" strike="noStrike" spc="-1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Puedo contener solo caracteres (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parsed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character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data), no otros elementos.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(nombreElemento)</a:t>
                      </a:r>
                      <a:endParaRPr lang="es-ES" sz="2400" b="0" strike="noStrike" spc="-1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Contiene otro elemento</a:t>
                      </a:r>
                      <a:endParaRPr lang="es-ES" sz="2400" b="0" strike="noStrike" spc="-1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nombreElem1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nombreElem2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…)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Contiene una sucesión de elementos</a:t>
                      </a:r>
                      <a:endParaRPr lang="es-ES" sz="2400" b="0" strike="noStrike" spc="-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6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Normas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2561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del tipo de documento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doctype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debe aparecer al inicio del documento XML.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doctype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y de los elementos y atributos debe comenzar con un signo de exclamación (!)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nombre de la declaración del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DOCTYPE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debe coincidir con el nombre del elemento raíz del documento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4607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(nombre,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mayorDeEdad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ciudad)&gt;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nombre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mayorDeEdad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ciudad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&lt;persona&gt;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&lt;nombre&gt;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Juan Pérez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&lt;/nombre&gt;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mayorDeEdad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&lt;ciudad&gt;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Madrid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&lt;/ciudad&gt;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&lt;/persona&gt;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1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2561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DOCTYPE</a:t>
            </a:r>
            <a:r>
              <a:rPr lang="es-ES" sz="280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persona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- El elemento raíz es "persona"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persona (nombre,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mayorDeEdad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ciudad)&gt;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- El elemento raíz persona tendrá tres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elelementos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hijos, "nombre",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mayorDeEdad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y "ciudad".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nombre (#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- El contenido de "nombre" es texto.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mayorDeEdad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EMPTY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&gt;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- El elemento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mayorDeEdad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no puede tener contenido (pero sí atributos).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ciudad (#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- El contenido de "ciudad" es texto.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523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001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casasRurales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casasRurales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(casa*)&gt;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casa (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estado,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tamanio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estado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tamanio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casasRurales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&lt;casa&gt;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Calle 1, Pueblo 1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Encantadora casa de campo ...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descripcion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&lt;estado&gt;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Buen estado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&lt;/estado&gt;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tamanio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150 m²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tamanio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&lt;/casa&gt;</a:t>
            </a:r>
            <a:endParaRPr lang="es-E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9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Elementos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DOCTYPE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casasRurales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El elemento raíz debe ser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casasRurales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casasRurales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(casa*)&gt;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casasRurales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tiene que contener cero o más elementos "casa". Veremos *, + y ? más adelante.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casa 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direccion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descripcion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estado,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tamanio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"casa" tiene que contener "dirección", "descripción", "estado" y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tamanio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direccion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(#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direccion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contiene texto.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descripcion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(#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descripcion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contiene texto.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estado (#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"estado" contiene texto.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&lt;!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ELEMENT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tamanio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(#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PCDATA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)&gt;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-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tamanio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contiene texto.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86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Documentos bien formados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435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que un documento XML esté bien formado: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Tiene que tener un solo elemento raíz.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Todas las etiquetas (tags) abiertas deben tener sus respectivas etiquetas de cierre.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distingue mayúsculas y minúsculas. Las aperturas y cierres de etiquetas tienen que ser exactamente iguales.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Todos los elementos deben estar correctamente anidados.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valores de los atributos deben ir entre comillas simples o dobles.</a:t>
            </a: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Orden y cardinalidad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29634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Cuando indicamos que un elemento contiene una secuencia de otros: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orden en que se escriben las declaraciones debe respetarse.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puede indicar la cantidad de veces que aparece: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99ED52-FF60-98F5-573B-1A59DB6B6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059870"/>
              </p:ext>
            </p:extLst>
          </p:nvPr>
        </p:nvGraphicFramePr>
        <p:xfrm>
          <a:off x="1038504" y="3076595"/>
          <a:ext cx="11918511" cy="3342864"/>
        </p:xfrm>
        <a:graphic>
          <a:graphicData uri="http://schemas.openxmlformats.org/drawingml/2006/table">
            <a:tbl>
              <a:tblPr/>
              <a:tblGrid>
                <a:gridCol w="28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Notación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Implica…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(descendiente)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Aparece 1 vez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(descendiente?)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Aparece entre 0 y 1 vez (elemento opcional)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descendiente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Aparece al menos una vez (1 a n veces)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descendiente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Puede no aparecer (0 a n veces)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desc1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desc2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…)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Debe contener todos en el mismo orden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desc1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|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desc2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Debe contener o uno u otro elemento (sólo uno de los dos)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91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Elementos – Ejemplos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309900"/>
            <a:ext cx="12534119" cy="56257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(nombre,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			fax?, email+, idiomas)&gt;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nombre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direccion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fax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email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idiomas (idioma*)&gt;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idioma (#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fax es opcional, el email debe aparecer al menos una vez.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elemento "idiomas" debe aparecer, pero dentro de este, pueden aparecer cero o más idiomas.</a:t>
            </a:r>
          </a:p>
        </p:txBody>
      </p:sp>
    </p:spTree>
    <p:extLst>
      <p:ext uri="{BB962C8B-B14F-4D97-AF65-F5344CB8AC3E}">
        <p14:creationId xmlns:p14="http://schemas.microsoft.com/office/powerpoint/2010/main" val="291335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Declaraciones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más complejas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743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pueden combinar las reglas para conseguir estructuras más complejas.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spcAft>
                <a:spcPts val="1414"/>
              </a:spcAft>
            </a:pP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&lt;!</a:t>
            </a:r>
            <a:r>
              <a:rPr lang="es-ES" sz="2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articulo ((</a:t>
            </a:r>
            <a:r>
              <a:rPr lang="es-ES" sz="2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codigo|id</a:t>
            </a: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), nombre?)&gt;&gt;</a:t>
            </a:r>
            <a:b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elemento "articulo":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tener un elemento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codigo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o "id". No los dos a la vez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tener (opcional) un elemento "nombre".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Anidando este tipo de declaraciones se puede realizar la definición / validación de dialectos más o menos complejos.</a:t>
            </a:r>
          </a:p>
        </p:txBody>
      </p:sp>
    </p:spTree>
    <p:extLst>
      <p:ext uri="{BB962C8B-B14F-4D97-AF65-F5344CB8AC3E}">
        <p14:creationId xmlns:p14="http://schemas.microsoft.com/office/powerpoint/2010/main" val="25568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Documentos bien formados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435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que un documento XML esté bien formado:</a:t>
            </a:r>
          </a:p>
          <a:p>
            <a:pPr marL="457200" indent="-456840"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elementos vacíos pueden terminar /&gt; o con un tag de cierre correspondiente al de apertura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No se pueden repetir atributos en un mismo elemento. 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nombres de los elementos y atributos tienen que utilizar sólo los caracteres autorizados.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deben escapar con entidades los caracteres especiales (&lt;, &gt;, &amp;, etc.)</a:t>
            </a:r>
          </a:p>
          <a:p>
            <a:pPr marL="457200" indent="-456840">
              <a:lnSpc>
                <a:spcPct val="100000"/>
              </a:lnSpc>
              <a:spcAft>
                <a:spcPts val="1414"/>
              </a:spcAft>
              <a:buClr>
                <a:srgbClr val="333333"/>
              </a:buClr>
              <a:buFont typeface="Arial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896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Documentos válidos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XML permite definir otros lenguajes con un propósito específico, definiendo la estructura de los documentos XML para un fin concreto.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Cuando definimos un formato específico para cierta aplicación estamos creando un nuevo lenguaje, un dialecto con una aplicación específica.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conjunto de los elementos y atributos admitidos en el lenguaje se denomina vocabulario.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 documento XML bien formado no es siempre un documento válido.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un documento XML no se ajusta al vocabulario y normas que hemos establecido para cierto dialecto, no será un documento válido, aunque esté bien formado.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8689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Documentos válidos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1B8FA0A-3EA6-6F69-9120-CCFEE03897FB}"/>
              </a:ext>
            </a:extLst>
          </p:cNvPr>
          <p:cNvGrpSpPr/>
          <p:nvPr/>
        </p:nvGrpSpPr>
        <p:grpSpPr>
          <a:xfrm>
            <a:off x="720000" y="1704960"/>
            <a:ext cx="11894988" cy="1169280"/>
            <a:chOff x="720000" y="1704960"/>
            <a:chExt cx="7998840" cy="1169280"/>
          </a:xfrm>
        </p:grpSpPr>
        <p:sp>
          <p:nvSpPr>
            <p:cNvPr id="3" name="CustomShape 5">
              <a:extLst>
                <a:ext uri="{FF2B5EF4-FFF2-40B4-BE49-F238E27FC236}">
                  <a16:creationId xmlns:a16="http://schemas.microsoft.com/office/drawing/2014/main" id="{DF7A31C2-8F9C-915C-FCF4-BFC4E435D0DF}"/>
                </a:ext>
              </a:extLst>
            </p:cNvPr>
            <p:cNvSpPr/>
            <p:nvPr/>
          </p:nvSpPr>
          <p:spPr>
            <a:xfrm>
              <a:off x="720000" y="1704960"/>
              <a:ext cx="3617640" cy="1169280"/>
            </a:xfrm>
            <a:prstGeom prst="rect">
              <a:avLst/>
            </a:prstGeom>
            <a:noFill/>
            <a:ln w="3816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3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Documento bien formado</a:t>
              </a:r>
              <a:endParaRPr lang="es-ES" sz="3200" b="0" strike="noStrike" spc="-1" dirty="0">
                <a:latin typeface="Arial"/>
              </a:endParaRPr>
            </a:p>
          </p:txBody>
        </p:sp>
        <p:sp>
          <p:nvSpPr>
            <p:cNvPr id="4" name="CustomShape 6">
              <a:extLst>
                <a:ext uri="{FF2B5EF4-FFF2-40B4-BE49-F238E27FC236}">
                  <a16:creationId xmlns:a16="http://schemas.microsoft.com/office/drawing/2014/main" id="{1D5EC5F7-3997-FE8B-FE4C-A024D3998C83}"/>
                </a:ext>
              </a:extLst>
            </p:cNvPr>
            <p:cNvSpPr/>
            <p:nvPr/>
          </p:nvSpPr>
          <p:spPr>
            <a:xfrm>
              <a:off x="5082480" y="1704960"/>
              <a:ext cx="3636360" cy="1169280"/>
            </a:xfrm>
            <a:prstGeom prst="rect">
              <a:avLst/>
            </a:prstGeom>
            <a:noFill/>
            <a:ln w="3816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Cumple normas generales XML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5" name="CustomShape 7">
              <a:extLst>
                <a:ext uri="{FF2B5EF4-FFF2-40B4-BE49-F238E27FC236}">
                  <a16:creationId xmlns:a16="http://schemas.microsoft.com/office/drawing/2014/main" id="{44215A11-67CE-392E-17B9-58B34E39627A}"/>
                </a:ext>
              </a:extLst>
            </p:cNvPr>
            <p:cNvSpPr/>
            <p:nvPr/>
          </p:nvSpPr>
          <p:spPr>
            <a:xfrm flipV="1">
              <a:off x="4338000" y="2288520"/>
              <a:ext cx="743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93721BCF-C48A-CC76-815E-DA9304D65582}"/>
              </a:ext>
            </a:extLst>
          </p:cNvPr>
          <p:cNvGrpSpPr/>
          <p:nvPr/>
        </p:nvGrpSpPr>
        <p:grpSpPr>
          <a:xfrm>
            <a:off x="720000" y="3603907"/>
            <a:ext cx="11894988" cy="3246120"/>
            <a:chOff x="720000" y="3473280"/>
            <a:chExt cx="7998840" cy="3246120"/>
          </a:xfrm>
        </p:grpSpPr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894B04B5-3D34-0BB4-AA6D-B9CE2DF3E114}"/>
                </a:ext>
              </a:extLst>
            </p:cNvPr>
            <p:cNvSpPr/>
            <p:nvPr/>
          </p:nvSpPr>
          <p:spPr>
            <a:xfrm>
              <a:off x="720000" y="4511880"/>
              <a:ext cx="3617640" cy="1169280"/>
            </a:xfrm>
            <a:prstGeom prst="rect">
              <a:avLst/>
            </a:prstGeom>
            <a:noFill/>
            <a:ln w="3816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3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Documento </a:t>
              </a:r>
              <a:br>
                <a:rPr dirty="0"/>
              </a:br>
              <a:r>
                <a:rPr lang="es-ES" sz="3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válido</a:t>
              </a:r>
              <a:endParaRPr lang="es-ES" sz="3200" b="0" strike="noStrike" spc="-1" dirty="0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0D133225-DDDC-09CF-3342-5C968838D228}"/>
                </a:ext>
              </a:extLst>
            </p:cNvPr>
            <p:cNvSpPr/>
            <p:nvPr/>
          </p:nvSpPr>
          <p:spPr>
            <a:xfrm>
              <a:off x="5082480" y="3473280"/>
              <a:ext cx="3636360" cy="3246120"/>
            </a:xfrm>
            <a:prstGeom prst="rect">
              <a:avLst/>
            </a:prstGeom>
            <a:noFill/>
            <a:ln w="3816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Documento bien formado</a:t>
              </a:r>
              <a:br/>
              <a:r>
                <a:rPr lang="es-E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+</a:t>
              </a:r>
              <a:endParaRPr lang="es-ES" sz="3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3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Cumple nuestras reglas específicas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9" name="CustomShape 11">
              <a:extLst>
                <a:ext uri="{FF2B5EF4-FFF2-40B4-BE49-F238E27FC236}">
                  <a16:creationId xmlns:a16="http://schemas.microsoft.com/office/drawing/2014/main" id="{3A51DC3E-C406-3DA6-0F2C-E460C5AE96E0}"/>
                </a:ext>
              </a:extLst>
            </p:cNvPr>
            <p:cNvSpPr/>
            <p:nvPr/>
          </p:nvSpPr>
          <p:spPr>
            <a:xfrm flipV="1">
              <a:off x="4338000" y="5095800"/>
              <a:ext cx="743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0760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900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Limitaciones de XML para definir dialectos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 </a:t>
            </a:r>
            <a:r>
              <a:rPr lang="es-ES" sz="2800" b="0" u="sng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sólo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XML </a:t>
            </a:r>
            <a:r>
              <a:rPr lang="es-ES" sz="2800" b="0" u="sng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no podemos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especificar: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Qué nombres deben tener los elementos y sus atributos.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Qué jerarquía de elementos se tiene que crear en el documento. Cómo se colocan y organizan. Cómo se anidan.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un elemento se puede repetir o no. Y si puede repetirse, cuántas veces puede hacerlo.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Qué tipo de datos (número, caracteres, etc.) puede contener un elemento.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Qué conjunto de valores pueden tomar, si se puede limitar a una enumeración.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los elementos o atributos son o no opcionales.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8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Definiendo reglas para un dialecto XML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2561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Hay dos herramientas que se pueden utilizar para definir el vocabulario y reglas sintácticas de un dialecto XML específico: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Document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Type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Definition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XML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Schema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Definition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Ambos pueden servir, pero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es más antiguo (más antiguo que el propio XML), y tiene limitaciones que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vino a solucionar.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sigue utilizándose, porque en muchos casos es suficiente con las reglas básicas que se pueden definir.</a:t>
            </a:r>
          </a:p>
        </p:txBody>
      </p:sp>
    </p:spTree>
    <p:extLst>
      <p:ext uri="{BB962C8B-B14F-4D97-AF65-F5344CB8AC3E}">
        <p14:creationId xmlns:p14="http://schemas.microsoft.com/office/powerpoint/2010/main" val="225290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define reglas sintácticas que debe seguir el  documento XML.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Define los elementos, atributos y entidades y notaciones que pueden usarse en el documento.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Define restricciones estructurales (anidamiento) y de contenido, usando declaraciones: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tipos de elemento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listas de atributos para los elementos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entidades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notación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5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puede realizar de tres formas: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Interna. Dentro del propio documento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Externa. En un fichero independiente.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Mixta: una mezcla de ambas.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externa tiene la ventaja de que puede utilizarse para varios documentos del mismo dialecto.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declarar el tipo de documento se utiliza la referencia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&lt;!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DOCTYPE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root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&gt;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el documento XML, donde “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root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” es el elemento raíz del documento.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99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13563</TotalTime>
  <Words>1933</Words>
  <Application>Microsoft Office PowerPoint</Application>
  <PresentationFormat>Personalizado</PresentationFormat>
  <Paragraphs>220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UT05 – DTD y XML Schema 1 – Introducción – DTD – Validación de elementos</vt:lpstr>
      <vt:lpstr>Documentos bien formados</vt:lpstr>
      <vt:lpstr>Documentos bien formados</vt:lpstr>
      <vt:lpstr>Documentos válidos</vt:lpstr>
      <vt:lpstr>Documentos válidos</vt:lpstr>
      <vt:lpstr>Limitaciones de XML para definir dialectos</vt:lpstr>
      <vt:lpstr>Definiendo reglas para un dialecto XML</vt:lpstr>
      <vt:lpstr>DTD – Declaración</vt:lpstr>
      <vt:lpstr>DTD – Declaración</vt:lpstr>
      <vt:lpstr>DTD – Declaración interna</vt:lpstr>
      <vt:lpstr>DTD – Declaración externa – Propia</vt:lpstr>
      <vt:lpstr>DTD – Declaración externa – Pública</vt:lpstr>
      <vt:lpstr>Declaraciones DTD</vt:lpstr>
      <vt:lpstr>Declaraciones DTD – Elementos</vt:lpstr>
      <vt:lpstr>Declaraciones DTD – Normas</vt:lpstr>
      <vt:lpstr>Declaraciones DTD – Elementos – Ejemplos</vt:lpstr>
      <vt:lpstr>Declaraciones DTD – Elementos – Ejemplos</vt:lpstr>
      <vt:lpstr>Declaraciones DTD – Elementos – Ejemplos</vt:lpstr>
      <vt:lpstr>Declaraciones DTD – Elementos – Ejemplos</vt:lpstr>
      <vt:lpstr>Declaraciones DTD – Orden y cardinalidad</vt:lpstr>
      <vt:lpstr>Declaraciones DTD – Elementos – Ejemplos</vt:lpstr>
      <vt:lpstr>Declaraciones DTD más complejas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92</cp:revision>
  <dcterms:created xsi:type="dcterms:W3CDTF">2020-03-19T01:13:35Z</dcterms:created>
  <dcterms:modified xsi:type="dcterms:W3CDTF">2024-04-03T10:35:16Z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