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07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488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79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68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82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134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598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36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84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25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00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1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937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43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4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08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UT05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y XML </a:t>
            </a: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Schema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Validación de a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tributos – Entidades – Limitaciones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716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 cambiamos la declaración del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pais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f1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Ya no será obligatoria. Podemos tener, como en el ejemplo, deportistas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F1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sin país.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 con este otro cambio:</a:t>
            </a:r>
          </a:p>
          <a:p>
            <a:pPr>
              <a:spcAft>
                <a:spcPts val="1414"/>
              </a:spcAft>
            </a:pP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FIXED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"España"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Sólo podremos usar 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pais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con el valor "España". Podremos no usarlo, pero si lo usamos, debe ser España.</a:t>
            </a:r>
          </a:p>
        </p:txBody>
      </p:sp>
    </p:spTree>
    <p:extLst>
      <p:ext uri="{BB962C8B-B14F-4D97-AF65-F5344CB8AC3E}">
        <p14:creationId xmlns:p14="http://schemas.microsoft.com/office/powerpoint/2010/main" val="195017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deportistas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deportistas (futbol |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tenis)*&gt;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futbol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tenis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España|Italia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&lt;deportistas&gt;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"España"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Fernando Alonso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&lt;tenis&gt;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Rafael Nadal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&lt;/tenis&gt;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Sebastian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Vettel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&lt;/deportistas&gt;</a:t>
            </a:r>
            <a:endParaRPr lang="es-ES" sz="24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8198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29121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caso: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España|Italia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 declaración del atributo indica que es opcional, pero si lo usamos, tenemos que utilizar uno de los dos valores admitidos (España o Italia).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2021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s-ES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s-ES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"1.0"</a:t>
            </a:r>
            <a:r>
              <a:rPr lang="es-ES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ES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standalone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ies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ies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(estudios, expedientes)&gt;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estudios (titulo+)&gt;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expedientes (alumno)+&gt;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titulo (#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titulo 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(#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 &lt;!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ciclo 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IDREF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ies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&lt;estudios&gt;</a:t>
            </a:r>
            <a:b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&lt;titulo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"asir"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Admon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 sistemas informáticos en red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&lt;/titulo&gt;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&lt;titulo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daw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Desarrollo de aplicaciones web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&lt;/titulo&gt;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&lt;/estudios&gt;</a:t>
            </a:r>
          </a:p>
          <a:p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&lt;expedientes&gt;</a:t>
            </a:r>
          </a:p>
          <a:p>
            <a:r>
              <a:rPr lang="es-E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&lt;alumno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ciclo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"asir"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Marta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&lt;/alumno&gt;</a:t>
            </a:r>
            <a:b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&lt;alumno </a:t>
            </a:r>
            <a:r>
              <a:rPr lang="es-ES" sz="20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ciclo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daw</a:t>
            </a:r>
            <a:r>
              <a:rPr lang="es-E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Antonio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&lt;/alumno&gt;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&lt;/expedientes&gt;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ies</a:t>
            </a:r>
            <a:r>
              <a:rPr lang="es-ES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4561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caso: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titulo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titulo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Al usar "ID" en el tipo del atributo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", el valor en estos atributos tiene que cumplir algunas reglas: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ser un nombre XML válido. Esto implica que tiene que empezar por letra o un guion bajo, y no contener espacios.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Debe ser único en el documento. No puede haber dos atributos de tipo ID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el mismo valor. En todo el documento, no solo en elementos iguales.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9439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870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caso: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ciclo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IDREF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Al usar "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IDREF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 en el tipo del atributo "ciclo", el valor en estos atributos tiene que cumplir algunas reglas: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ser un nombre XML válido. Esto implica que tiene que empezar por letra o un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guión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bajo, y no contener espacios.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IDREF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define una relación, una referencia a otro elemento en el documento, así que su valor debe aparecer en un atributo de tipo "ID" dentro del documento.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5597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Entidades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410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Ya hemos visto algunas entidades en XML, por ejemplo: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&amp;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amp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para representar el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ampersand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(&amp;)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&amp;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lt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; para representar el "menor que" (&lt;)</a:t>
            </a:r>
          </a:p>
          <a:p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permite definir entidades personalizadas. Se puede hacer en el propio documento con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ENTITY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endParaRPr lang="es-ES" sz="2800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r>
              <a:rPr lang="es-ES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nombre-entidad "Valor de la entidad"&gt;</a:t>
            </a:r>
          </a:p>
          <a:p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usar la entidad, se usa &amp;nombre-entidad; en el documento. Al procesar o visualizar el documento, cada aparición de &amp;nombre-entidad; se sustituirá por el valor de esta entidad.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7683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Entidades externas y paramétricas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3035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Las entidades se pueden definir también en ficheros externos al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También hay otros tipos de entidades, denominadas paramétricas, que permiten cambiar el valor por el que se sustituyen.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vamos a ver este tipo de entidades en este curso, pero si se quiere más información, hay referencia sobre ellas en los materiales del aula virtual.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85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Limitaciones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6565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una tecnología anterior a XML, y en muchos casos es suficiente para validar un documento XML, pero tiene limitaciones: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se basa en XML, así que no se puede validar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spc="-1">
                <a:solidFill>
                  <a:srgbClr val="333333"/>
                </a:solidFill>
                <a:latin typeface="Noto Sans"/>
                <a:ea typeface="DejaVu Sans"/>
              </a:rPr>
              <a:t> como XML.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se puede limitar tipos de dato (solo números, solo decimales, solo palabras, etc.)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hay soporte para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namespaces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(espacios de nombres).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Imposible restringir valores válidos en elementos, solo en atributos.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se puede dar valor por defecto a elementos, solo a atributos.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Imposible concretar cardinalidad de elementos (por ejemplo, de 4 a 7).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estos casos más avanzados se diseñó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XSD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5123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declarar los atributos de un elemento se utiliza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ATTLIST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que tiene la siguiente forma:</a:t>
            </a:r>
          </a:p>
          <a:p>
            <a:pPr>
              <a:spcAft>
                <a:spcPts val="1414"/>
              </a:spcAft>
            </a:pP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&lt;!</a:t>
            </a:r>
            <a:r>
              <a:rPr lang="pt-BR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nom-elem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nom-atr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tipo-</a:t>
            </a:r>
            <a:r>
              <a:rPr lang="pt-BR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atr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valor-atr</a:t>
            </a:r>
            <a:r>
              <a:rPr lang="pt-BR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Donde: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nom-elem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elemento para el que estamos declarando atributos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nom-atr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nombre del atributo declarado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tipo-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atr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tipo de dato del atributo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valor-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atr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valor del atributo / características adicionales del atributo.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412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 de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DTD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para un fichero de alumnos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&lt;!</a:t>
            </a:r>
            <a:r>
              <a:rPr lang="es-E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alumnos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alumnos (alumno*)&gt;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	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dni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	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fechaNacimiento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]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Donde cada alumno: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Sólo puede contener texto (definido en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ELEMENT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del alumno)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Debe tener un atributo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dni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obligatorio. Este atributo es de tipo ID, que debe cumplir ciertas normas que veremos enseguida.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tener un atributo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fechaNacimiento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opcional, que sólo puede tener texto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CDATA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=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Character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Data)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1665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Atributos – Tipos de datos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C8A41C8-C6DE-2585-B9E2-AE95AF5FB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48591"/>
              </p:ext>
            </p:extLst>
          </p:nvPr>
        </p:nvGraphicFramePr>
        <p:xfrm>
          <a:off x="482761" y="1428898"/>
          <a:ext cx="12474254" cy="5587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406">
                  <a:extLst>
                    <a:ext uri="{9D8B030D-6E8A-4147-A177-3AD203B41FA5}">
                      <a16:colId xmlns:a16="http://schemas.microsoft.com/office/drawing/2014/main" val="848454172"/>
                    </a:ext>
                  </a:extLst>
                </a:gridCol>
                <a:gridCol w="10101848">
                  <a:extLst>
                    <a:ext uri="{9D8B030D-6E8A-4147-A177-3AD203B41FA5}">
                      <a16:colId xmlns:a16="http://schemas.microsoft.com/office/drawing/2014/main" val="135834116"/>
                    </a:ext>
                  </a:extLst>
                </a:gridCol>
              </a:tblGrid>
              <a:tr h="482061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atributo contiene…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42495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Cadena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17582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(v1|v2|v3|…)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Uno de los valores de la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44633"/>
                  </a:ext>
                </a:extLst>
              </a:tr>
              <a:tr h="865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 identificador único. Prohibido dos ID iguales en todo el documento.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08433"/>
                  </a:ext>
                </a:extLst>
              </a:tr>
              <a:tr h="865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IDREF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 valor de otro atributo tipo ID, que aparezca en el mismo documento.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549997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IDREFS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Como el anterior, pero varios ID separados por espacios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720609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 nombre de entidad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6859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Uno o varios nombres de entidad separados por espacios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59787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NMTOKEN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Un nombre con sintaxis XML válida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65705"/>
                  </a:ext>
                </a:extLst>
              </a:tr>
              <a:tr h="482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NMTOKENS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Lista de nombres con sintaxis XML válida separados por espacios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3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Atributos – Valor / características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3E1494D8-22C0-904E-BDE1-BDEC6E323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2765"/>
              </p:ext>
            </p:extLst>
          </p:nvPr>
        </p:nvGraphicFramePr>
        <p:xfrm>
          <a:off x="422895" y="1428899"/>
          <a:ext cx="12534119" cy="55877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5578">
                  <a:extLst>
                    <a:ext uri="{9D8B030D-6E8A-4147-A177-3AD203B41FA5}">
                      <a16:colId xmlns:a16="http://schemas.microsoft.com/office/drawing/2014/main" val="848454172"/>
                    </a:ext>
                  </a:extLst>
                </a:gridCol>
                <a:gridCol w="10008541">
                  <a:extLst>
                    <a:ext uri="{9D8B030D-6E8A-4147-A177-3AD203B41FA5}">
                      <a16:colId xmlns:a16="http://schemas.microsoft.com/office/drawing/2014/main" val="135834116"/>
                    </a:ext>
                  </a:extLst>
                </a:gridCol>
              </a:tblGrid>
              <a:tr h="607301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Significa…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42495"/>
                  </a:ext>
                </a:extLst>
              </a:tr>
              <a:tr h="1600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"valor-defecto"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atributo es opcional. </a:t>
                      </a:r>
                      <a:b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Si el elemento no tiene el atributo, se asume que el valor del atributo es "valor-defecto".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17017"/>
                  </a:ext>
                </a:extLst>
              </a:tr>
              <a:tr h="889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#IMPLIED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atributo es opcional. </a:t>
                      </a:r>
                      <a:b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 hay un valor por defecto.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03784"/>
                  </a:ext>
                </a:extLst>
              </a:tr>
              <a:tr h="889361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#REQUIRED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atributo es obligatorio.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6710"/>
                  </a:ext>
                </a:extLst>
              </a:tr>
              <a:tr h="1600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#FIXED "valor"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El atributo es opcional.</a:t>
                      </a:r>
                    </a:p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Pero, si se incluye, debe ser un valor específico. </a:t>
                      </a:r>
                      <a:b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 se puede usar ningún otro valor.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26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1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308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Los atributos de un elemento se pueden definir con una sola declaración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ATTLIST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o con varias. El ejemplo anterior puede escribirse así: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&lt;!</a:t>
            </a:r>
            <a:r>
              <a:rPr lang="es-E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alumnos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alumnos (alumno*)&gt;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	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dni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alumno	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fechaNacimiento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]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No hay diferencias entre una forma y la otra.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una cuestión de preferencias, facilidad de lectura, y peso del documento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486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deportistas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deportistas (futbol |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tenis)*&gt;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futbol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tenis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&lt;deportistas&gt;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"España"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Fernando Alonso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&lt;tenis&gt;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Rafael Nadal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&lt;/tenis&gt;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"Alemania"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Sebastian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Vettel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&lt;/deportistas&gt;</a:t>
            </a:r>
            <a:endParaRPr lang="es-ES" sz="24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7978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512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el ejemplo anterior: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deportistas (futbol |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tenis)*&gt;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futbol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tenis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b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haber múltiples deportistas dentro de "deportistas". Cada deportista será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f1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", "futbol, o "tenis". En este caso, al estar separados por barras y no comas, no hay que respetar un orden.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deportistas de tipo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f1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deben tener obligatoriamente un atributo "país".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0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DTD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Declaración de atributos –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version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"1.0"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s-ES" sz="2400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standalone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"yes"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s-E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deportistas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deportistas (futbol |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tenis)*&gt;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futbol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tenis (#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&lt;!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ATTLIST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CDATA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IMPLIED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&lt;deportistas&gt;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400" b="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pais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s-E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"España"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Fernando Alonso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&lt;tenis&gt;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Rafael Nadal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&lt;/tenis&gt;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s-E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Sebastian</a:t>
            </a:r>
            <a:r>
              <a:rPr lang="es-E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Vettel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s-E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f1</a:t>
            </a:r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s-E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&lt;/deportistas&gt;</a:t>
            </a:r>
            <a:endParaRPr lang="es-ES" sz="24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242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13830</TotalTime>
  <Words>1778</Words>
  <Application>Microsoft Office PowerPoint</Application>
  <PresentationFormat>Personalizado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UT05 – DTD y XML Schema 2 – DTD – Validación de atributos – Entidades – Limitaciones de DTD</vt:lpstr>
      <vt:lpstr>DTD – Declaración de atributos</vt:lpstr>
      <vt:lpstr>DTD – Declaración de atributos – Ejemplo</vt:lpstr>
      <vt:lpstr>DTD – Atributos – Tipos de datos</vt:lpstr>
      <vt:lpstr>DTD – Atributos – Valor / características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Declaración de atributos – Ejemplo</vt:lpstr>
      <vt:lpstr>DTD – Entidades</vt:lpstr>
      <vt:lpstr>DTD – Entidades externas y paramétricas</vt:lpstr>
      <vt:lpstr>DTD – Limitaciones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93</cp:revision>
  <dcterms:created xsi:type="dcterms:W3CDTF">2020-03-19T01:13:35Z</dcterms:created>
  <dcterms:modified xsi:type="dcterms:W3CDTF">2024-04-05T14:46:22Z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