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6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6" r:id="rId14"/>
    <p:sldId id="277" r:id="rId15"/>
    <p:sldId id="278" r:id="rId16"/>
    <p:sldId id="279" r:id="rId17"/>
    <p:sldId id="280" r:id="rId18"/>
    <p:sldId id="281" r:id="rId19"/>
    <p:sldId id="267" r:id="rId20"/>
    <p:sldId id="282" r:id="rId21"/>
    <p:sldId id="283" r:id="rId22"/>
    <p:sldId id="284" r:id="rId23"/>
    <p:sldId id="285" r:id="rId24"/>
    <p:sldId id="286" r:id="rId25"/>
    <p:sldId id="288" r:id="rId26"/>
    <p:sldId id="287" r:id="rId27"/>
    <p:sldId id="289" r:id="rId28"/>
    <p:sldId id="290" r:id="rId29"/>
    <p:sldId id="291" r:id="rId30"/>
    <p:sldId id="292" r:id="rId31"/>
    <p:sldId id="269" r:id="rId32"/>
    <p:sldId id="293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294" r:id="rId42"/>
    <p:sldId id="305" r:id="rId43"/>
    <p:sldId id="306" r:id="rId44"/>
    <p:sldId id="307" r:id="rId45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540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635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721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199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7412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0408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131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355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930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43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490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70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9516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734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12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725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314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148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3119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305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78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3834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81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6022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990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044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41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466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55654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418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88678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74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88492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5564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255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94298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2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322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21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049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497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463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xmlschema-0/" TargetMode="External"/><Relationship Id="rId7" Type="http://schemas.openxmlformats.org/officeDocument/2006/relationships/hyperlink" Target="https://www.w3.org/TR/xmlschema11-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.org/TR/xmlschema11-1/" TargetMode="External"/><Relationship Id="rId5" Type="http://schemas.openxmlformats.org/officeDocument/2006/relationships/hyperlink" Target="http://www.w3.org/TR/xmlschema-2/" TargetMode="External"/><Relationship Id="rId4" Type="http://schemas.openxmlformats.org/officeDocument/2006/relationships/hyperlink" Target="http://www.w3.org/TR/xmlschema-1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UT05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y XML </a:t>
            </a: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Schema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3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 dirty="0"/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3"/>
          <a:stretch/>
        </p:blipFill>
        <p:spPr>
          <a:xfrm>
            <a:off x="4641840" y="1677240"/>
            <a:ext cx="4155480" cy="27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Tipos de datos – Cadenas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873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xs:string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Admite caracteres, saltos de línea, tabulaciones… El procesador XML no elimina tabuladores o saltos de línea.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xs:normalizedString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Deriva de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xs:string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pero en este caso sí se eliminarán los saltos de línea / tabuladores por un único espacio.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xs:token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Deriva de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xs:string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pero el procesador elimina tabuladores, saltos de línea,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multiples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espacios, y espacio al principio / final.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xs:ID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Identificador.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xs:IDREF</a:t>
            </a:r>
            <a:r>
              <a:rPr lang="es-ES" sz="2800" b="1" spc="-1" dirty="0">
                <a:solidFill>
                  <a:srgbClr val="333333"/>
                </a:solidFill>
                <a:latin typeface="Noto Sans"/>
                <a:ea typeface="DejaVu Sans"/>
              </a:rPr>
              <a:t> / </a:t>
            </a: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xs:IDREFS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Referencia a uno / varios ID del mismo XML.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xs:languaje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Código de idioma.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Otros: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ENTITY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ENTITIES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Name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NCName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Qname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NMTOKEN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NMTOKENS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9870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Tipos de datos – Fechas y horas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051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xs:date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Fecha con formato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YYYY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-MM-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pueden especificar la zona horaria en el dato: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UTC (GMT): &lt;fecha&gt;2022-02-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01Z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&lt;/fecha&gt;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Otra zona: &lt;fecha&gt;2022-02-01:00&lt;/fecha&gt;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Otra zona: &lt;fecha&gt;2022-02-01+05:00&lt;/fecha&gt;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xs:time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Hora con formato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HH:MM:SS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También se pueden especificar zonas horarias: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UTC (GMT): &lt;hora&gt;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10:15:25Z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&lt;/hora&gt;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Otra: &lt;hora&gt;03:02:00-10:00&lt;/hora&gt;</a:t>
            </a:r>
          </a:p>
        </p:txBody>
      </p:sp>
    </p:spTree>
    <p:extLst>
      <p:ext uri="{BB962C8B-B14F-4D97-AF65-F5344CB8AC3E}">
        <p14:creationId xmlns:p14="http://schemas.microsoft.com/office/powerpoint/2010/main" val="400106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Tipos de datos – Fechas y horas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794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xs:datetime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Fecha y hora.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Formato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YYYY-MM-DDThh:mm:ss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 T indica dónde comienza la parte de hora.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pueden especificar la zona horaria en el dato.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Ejemplos: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&lt;inicio&gt;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2022-02-10T15:20:33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&lt;/inicio&gt;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&lt;activado&gt;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2022-05-30T15:45:15Z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&lt;/activado&gt;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&lt;caduca&gt;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2025-10-19T20:15:20+05:00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&lt;/caduca&gt;</a:t>
            </a:r>
          </a:p>
        </p:txBody>
      </p:sp>
    </p:spTree>
    <p:extLst>
      <p:ext uri="{BB962C8B-B14F-4D97-AF65-F5344CB8AC3E}">
        <p14:creationId xmlns:p14="http://schemas.microsoft.com/office/powerpoint/2010/main" val="97070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Tipos de datos – Fechas y horas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051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xs:duration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Intervalo de tiempo.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Formato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PnYnMnDTnHnMnS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que puede ser negativo, donde: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 indica que es periodo, T inicio de parte hora.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indican núm. de años, meses, días.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indican número de horas, min,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Ejemplos: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&lt;activo&gt;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P5Y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&lt;/activo&gt;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&lt;iniciado&gt;-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PT10H30M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&lt;/iniciado&gt;</a:t>
            </a:r>
          </a:p>
          <a:p>
            <a:pPr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0045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Tipos de datos – Fechas y horas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35738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Partes de una fecha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xs:gDay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Día, con formato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DD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xs:gMonth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Mes, con formato MM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xs:gMonthDay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Mes y día, con formato MM-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DD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xs:gYear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Año, con formato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YYYY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xs:gYearMonth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Año y mes, con formato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YYYY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-MM</a:t>
            </a:r>
          </a:p>
        </p:txBody>
      </p:sp>
    </p:spTree>
    <p:extLst>
      <p:ext uri="{BB962C8B-B14F-4D97-AF65-F5344CB8AC3E}">
        <p14:creationId xmlns:p14="http://schemas.microsoft.com/office/powerpoint/2010/main" val="45752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Tipos de datos – Números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794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 propósito general: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xs:decimal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Con decimales.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xs:integer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Sin decimales.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Restringiendo el rango: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xs:negativeInteger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Negativos, no incluye el cero (-1, -2, …)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xs:postiveInteger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Positivos, no incluye el cero (1, 2, …)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xs:nonNegativeInteger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–Positivos, incluye el cero (0, 1, 2, …)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xs:nonPostiveInteger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Negativos, incluye el cero (0, -1, -2, …)</a:t>
            </a:r>
          </a:p>
        </p:txBody>
      </p:sp>
    </p:spTree>
    <p:extLst>
      <p:ext uri="{BB962C8B-B14F-4D97-AF65-F5344CB8AC3E}">
        <p14:creationId xmlns:p14="http://schemas.microsoft.com/office/powerpoint/2010/main" val="288893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Tipos de datos – Números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051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Otros, para adaptarnos a tamaños de tipos de datos: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xs:byte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Byte (8 bits): de -127 a 127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xs:unsignedByte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Byte (8 bits) sin signo: de 0 a 255</a:t>
            </a:r>
            <a:endParaRPr lang="es-ES" sz="2800" b="1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xs:int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Entero de 32 bits con signo</a:t>
            </a:r>
            <a:endParaRPr lang="es-ES" sz="2800" b="1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xs:unsignedInt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Entero de 32 bits sin signo</a:t>
            </a:r>
            <a:endParaRPr lang="es-ES" sz="2800" b="1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xs:long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Entero de 64 bits con signo</a:t>
            </a:r>
            <a:endParaRPr lang="es-ES" sz="2800" b="1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xs:unsignedLong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Entero de 64 bits sin signo</a:t>
            </a:r>
            <a:endParaRPr lang="es-ES" sz="2800" b="1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xs:short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Entero de 16 bits con signo</a:t>
            </a:r>
            <a:endParaRPr lang="es-ES" sz="2800" b="1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xs:unsignedShort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Entero de 16 bits sin signo</a:t>
            </a:r>
          </a:p>
        </p:txBody>
      </p:sp>
    </p:spTree>
    <p:extLst>
      <p:ext uri="{BB962C8B-B14F-4D97-AF65-F5344CB8AC3E}">
        <p14:creationId xmlns:p14="http://schemas.microsoft.com/office/powerpoint/2010/main" val="5886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Tipos de datos – Otros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051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Valores lógicos (verdadero / falso)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xs:boolean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Valores válidos para un elemento / atributo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boolean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true / 1 (que equivale a true)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false / 0 (que equivale a false)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Binarios: imágenes, ficheros adjuntos, etc.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xs:base64Binary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Binario codificado usando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Base64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 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xs:hexBinary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Binario codificado usando código hexadecimal.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xs:anyURI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URI/URL (si hay espacios se deben escapar con %20)</a:t>
            </a:r>
          </a:p>
          <a:p>
            <a:pPr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667352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Elementos simples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339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Un elemento simple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simpleType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 se refiere a un elemento XML que sólo contiene texto. No puede contener otros elementos, ni atributos: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este tipo de elementos se define así: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926A5A-2E46-A8C9-65DE-BA12A3DFB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398" b="30022"/>
          <a:stretch/>
        </p:blipFill>
        <p:spPr>
          <a:xfrm>
            <a:off x="1005273" y="2412347"/>
            <a:ext cx="8526770" cy="442823"/>
          </a:xfrm>
          <a:prstGeom prst="rect">
            <a:avLst/>
          </a:prstGeom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F13986-D29F-D025-9563-42B2FDDFC3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82" b="15924"/>
          <a:stretch/>
        </p:blipFill>
        <p:spPr>
          <a:xfrm>
            <a:off x="1118648" y="3491089"/>
            <a:ext cx="9294315" cy="6818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97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Elementos simples</a:t>
            </a:r>
            <a:b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Valores por defecto / valores fijos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674564"/>
            <a:ext cx="12534119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 puede establecer que un elemento debe tener un valor fijo, siempre el mismo.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puede establecer valor por defecto, que será el que se utilice si no se indica un valor distinto en el XML.</a:t>
            </a:r>
          </a:p>
          <a:p>
            <a:pPr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No se pueden 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usar los dos a la vez.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Un elemento no puede tener un valor por defecto y otro fijo.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E33DE6-00F1-C7B4-CA7A-4A0D1BD4A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03"/>
          <a:stretch/>
        </p:blipFill>
        <p:spPr>
          <a:xfrm>
            <a:off x="631382" y="2594726"/>
            <a:ext cx="11508516" cy="565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13A46F-193A-6A1F-ACB1-9BF22A9B9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631381" y="4345256"/>
            <a:ext cx="11330463" cy="5736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720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ml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b="1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chema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b="1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efinition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– A veces se 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usa sólo "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XML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Schema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 un lenguaje que permite definir la estructura de un documento XML, facilitando así su validación. Está basado en XML, es un dialecto XML.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 una alternativa a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que mejora la definición y validación de documentos XML. Permite especificar, entre otras cosas: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Elementos y atributos que pueden aparecer en un documento.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 número y orden de los elementos que hay dentro de otro elemento.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Tipos de datos para elementos y atributos.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Valores por defecto para elementos y atributos.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Al ser en sí mismo XML, existe un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que permite validar un esquema.</a:t>
            </a:r>
          </a:p>
        </p:txBody>
      </p:sp>
    </p:spTree>
    <p:extLst>
      <p:ext uri="{BB962C8B-B14F-4D97-AF65-F5344CB8AC3E}">
        <p14:creationId xmlns:p14="http://schemas.microsoft.com/office/powerpoint/2010/main" val="87849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Atributos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29634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 declaran casi igual que los elementos: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También pueden tener valores fijos y por defecto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4D5C6E-3E12-6A2F-B470-EDE4DA55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56" y="1776429"/>
            <a:ext cx="10060835" cy="782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075DF9-7C53-6AEC-FBB7-E4BB6599D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56" y="3052689"/>
            <a:ext cx="10060834" cy="23046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7698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Atributos obligatorios y prohibidos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Atributo obligatorio: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Atributo prohibido: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Por defecto, de forma implícita, los atributos son opcionales.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puede indicar de forma explícita que un atributo es opcional con </a:t>
            </a:r>
            <a:r>
              <a:rPr lang="es-ES" sz="2800" i="1" spc="-1" dirty="0">
                <a:solidFill>
                  <a:srgbClr val="333333"/>
                </a:solidFill>
                <a:latin typeface="Noto Sans"/>
                <a:ea typeface="DejaVu Sans"/>
              </a:rPr>
              <a:t>use=“</a:t>
            </a:r>
            <a:r>
              <a:rPr lang="es-ES" sz="2800" i="1" spc="-1" dirty="0" err="1">
                <a:solidFill>
                  <a:srgbClr val="333333"/>
                </a:solidFill>
                <a:latin typeface="Noto Sans"/>
                <a:ea typeface="DejaVu Sans"/>
              </a:rPr>
              <a:t>optional</a:t>
            </a:r>
            <a:r>
              <a:rPr lang="es-ES" sz="2800" i="1" spc="-1" dirty="0">
                <a:solidFill>
                  <a:srgbClr val="333333"/>
                </a:solidFill>
                <a:latin typeface="Noto Sans"/>
                <a:ea typeface="DejaVu Sans"/>
              </a:rPr>
              <a:t>”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086ED7-5526-45CB-0912-B0B8962DC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42" t="-3755" r="342" b="56143"/>
          <a:stretch/>
        </p:blipFill>
        <p:spPr>
          <a:xfrm>
            <a:off x="482756" y="1928466"/>
            <a:ext cx="10312619" cy="1038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D765203-F626-8BB9-9A94-6EFB4DAFA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42" t="44228" r="342" b="3754"/>
          <a:stretch/>
        </p:blipFill>
        <p:spPr>
          <a:xfrm>
            <a:off x="482757" y="3831051"/>
            <a:ext cx="10312618" cy="11347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600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Elementos complejos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Un elemento complejo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complexType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 es el que contiene otros elementos y/o atributos.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Puede ser una combinación de elementos y atributos, o incluso texto. Así hay múltiples combinaciones.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Sólo atributos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Sólo elementos hijos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Elementos y atributos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Contenido mixto (texto y elementos hijos)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Etc.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51122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Elementos complejos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256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Por ejemplo, esto sería un elemento complejo: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Este elemento tiene atributos y elementos hijos.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6C04CA-0C15-AA5E-C0BB-7520B4B6B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57" y="1948958"/>
            <a:ext cx="8885178" cy="39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7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Elementos complejos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873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 usa “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complexType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” para indicar que es complejo y 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“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sequence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” para declarar elementos y atributos.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se necesita reutilizar una definición de tipo complejo, para no tener que repetir la misma secuencia en múltiples ocasiones, se puede declarar un tipo personalizado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5AB9CA-38E1-5C01-2362-31765C85C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1" y="2250610"/>
            <a:ext cx="9314386" cy="37216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2799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Tipos personalizados complejos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Un tipo complejo es el equivalente a una clase en Java. Define una estructura que puede reutilizarse. Se definen con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complexType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asignando un nombre al tipo: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Que después se utiliza al definir un elemento.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8B90C7B-712A-EA84-A8D5-8DC4020150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99"/>
          <a:stretch/>
        </p:blipFill>
        <p:spPr>
          <a:xfrm>
            <a:off x="482757" y="2636280"/>
            <a:ext cx="9947018" cy="3123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55A4839-3588-D46F-6689-9E40BAA24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795"/>
          <a:stretch/>
        </p:blipFill>
        <p:spPr>
          <a:xfrm>
            <a:off x="482757" y="6326912"/>
            <a:ext cx="9947018" cy="577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2250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Tipos personalizados complejos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Esto permite reutilizar el tipo en múltiples elementos: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E5D777-AB39-EC7F-ADE6-4DE5A879E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45" y="1804446"/>
            <a:ext cx="10359416" cy="4838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2566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Extensión de tipos personalizados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45358"/>
            <a:ext cx="12534119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 posible definir un tipo a partir de la definición de otro, funciona de forma similar a la herencia en Java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BBD6BFF-57D4-8442-DDBB-6A754FEE0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2" y="2159005"/>
            <a:ext cx="7728848" cy="2546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92EF14-2139-A182-7C96-100E00D39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055" y="3064258"/>
            <a:ext cx="7780017" cy="4240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8970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Ejemplos de tipos complejos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35738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Elemento complejo vacío (sólo atributos):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C77F11-9060-AE57-16DC-2D93D025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3" y="1797646"/>
            <a:ext cx="9278628" cy="6294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507B69-69B0-E618-FB25-B5E90F074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42" y="2671110"/>
            <a:ext cx="9278629" cy="21113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9882BA-408E-B159-A0AE-8B0E89C49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42" y="5081076"/>
            <a:ext cx="9278630" cy="2079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502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Ejemplos de tipos complejos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35738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Elemento que sólo contiene otros elementos: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AC512EA-DE81-F9C0-D545-8710A90A0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55" y="1824745"/>
            <a:ext cx="8601157" cy="1646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0BAA07A-2605-A793-23B3-93D781DC6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55" y="3687253"/>
            <a:ext cx="8601156" cy="34404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976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794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 recomendación del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W3C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para este estándar está disponible en el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W3C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XML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Schema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1.0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XML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Schema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 1.0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Part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 0: Primer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4"/>
              </a:rPr>
              <a:t>XML </a:t>
            </a:r>
            <a:r>
              <a:rPr lang="es-ES" sz="2800" b="0" i="0" u="none" strike="noStrike" dirty="0" err="1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4"/>
              </a:rPr>
              <a:t>Schema</a:t>
            </a:r>
            <a:r>
              <a:rPr lang="es-ES" sz="2800" b="0" i="0" u="none" strike="noStrike" dirty="0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4"/>
              </a:rPr>
              <a:t> 1.0 </a:t>
            </a:r>
            <a:r>
              <a:rPr lang="es-ES" sz="2800" b="0" i="0" u="none" strike="noStrike" dirty="0" err="1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4"/>
              </a:rPr>
              <a:t>Part</a:t>
            </a:r>
            <a:r>
              <a:rPr lang="es-ES" sz="2800" b="0" i="0" u="none" strike="noStrike" dirty="0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4"/>
              </a:rPr>
              <a:t> 1: </a:t>
            </a:r>
            <a:r>
              <a:rPr lang="es-ES" sz="2800" b="0" i="0" u="none" strike="noStrike" dirty="0" err="1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4"/>
              </a:rPr>
              <a:t>Structures</a:t>
            </a:r>
            <a:endParaRPr lang="es-ES" sz="2800" b="0" i="0" u="none" strike="noStrike" dirty="0">
              <a:solidFill>
                <a:srgbClr val="6666AA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5"/>
              </a:rPr>
              <a:t>XML </a:t>
            </a:r>
            <a:r>
              <a:rPr lang="es-ES" sz="2800" b="0" i="0" u="none" strike="noStrike" dirty="0" err="1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5"/>
              </a:rPr>
              <a:t>Schema</a:t>
            </a:r>
            <a:r>
              <a:rPr lang="es-ES" sz="2800" b="0" i="0" u="none" strike="noStrike" dirty="0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5"/>
              </a:rPr>
              <a:t> 1.0 </a:t>
            </a:r>
            <a:r>
              <a:rPr lang="es-ES" sz="2800" b="0" i="0" u="none" strike="noStrike" dirty="0" err="1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5"/>
              </a:rPr>
              <a:t>Part</a:t>
            </a:r>
            <a:r>
              <a:rPr lang="es-ES" sz="2800" b="0" i="0" u="none" strike="noStrike" dirty="0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5"/>
              </a:rPr>
              <a:t> 2: </a:t>
            </a:r>
            <a:r>
              <a:rPr lang="es-ES" sz="2800" b="0" i="0" u="none" strike="noStrike" dirty="0" err="1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5"/>
              </a:rPr>
              <a:t>Datatypes</a:t>
            </a:r>
            <a:endParaRPr lang="es-ES" sz="2800" b="0" i="0" u="none" strike="noStrike" dirty="0">
              <a:solidFill>
                <a:srgbClr val="6666AA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XML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Schema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1.1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6"/>
              </a:rPr>
              <a:t>XML </a:t>
            </a:r>
            <a:r>
              <a:rPr lang="es-ES" sz="2800" b="0" i="0" u="none" strike="noStrike" dirty="0" err="1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6"/>
              </a:rPr>
              <a:t>Schema</a:t>
            </a:r>
            <a:r>
              <a:rPr lang="es-ES" sz="2800" b="0" i="0" u="none" strike="noStrike" dirty="0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6"/>
              </a:rPr>
              <a:t> 1.1 </a:t>
            </a:r>
            <a:r>
              <a:rPr lang="es-ES" sz="2800" b="0" i="0" u="none" strike="noStrike" dirty="0" err="1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6"/>
              </a:rPr>
              <a:t>Part</a:t>
            </a:r>
            <a:r>
              <a:rPr lang="es-ES" sz="2800" b="0" i="0" u="none" strike="noStrike" dirty="0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6"/>
              </a:rPr>
              <a:t> 1: </a:t>
            </a:r>
            <a:r>
              <a:rPr lang="es-ES" sz="2800" b="0" i="0" u="none" strike="noStrike" dirty="0" err="1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6"/>
              </a:rPr>
              <a:t>Structures</a:t>
            </a:r>
            <a:endParaRPr lang="es-ES" sz="2800" b="0" i="0" u="none" strike="noStrike" dirty="0">
              <a:solidFill>
                <a:srgbClr val="6666AA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7"/>
              </a:rPr>
              <a:t>XML </a:t>
            </a:r>
            <a:r>
              <a:rPr lang="es-ES" sz="2800" b="0" i="0" u="none" strike="noStrike" dirty="0" err="1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7"/>
              </a:rPr>
              <a:t>Schema</a:t>
            </a:r>
            <a:r>
              <a:rPr lang="es-ES" sz="2800" b="0" i="0" u="none" strike="noStrike" dirty="0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7"/>
              </a:rPr>
              <a:t> 1.1 </a:t>
            </a:r>
            <a:r>
              <a:rPr lang="es-ES" sz="2800" b="0" i="0" u="none" strike="noStrike" dirty="0" err="1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7"/>
              </a:rPr>
              <a:t>Part</a:t>
            </a:r>
            <a:r>
              <a:rPr lang="es-ES" sz="2800" b="0" i="0" u="none" strike="noStrike" dirty="0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7"/>
              </a:rPr>
              <a:t> 2: </a:t>
            </a:r>
            <a:r>
              <a:rPr lang="es-ES" sz="2800" b="0" i="0" u="none" strike="noStrike" dirty="0" err="1">
                <a:solidFill>
                  <a:srgbClr val="6666AA"/>
                </a:solidFill>
                <a:effectLst/>
                <a:latin typeface="Arial" panose="020B0604020202020204" pitchFamily="34" charset="0"/>
                <a:hlinkClick r:id="rId7"/>
              </a:rPr>
              <a:t>Datatypes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93617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Indicadores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155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Establecen cómo se deben usar los elementos en el XML. Hay siete: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 orden: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secuencia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sequence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),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todo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all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elección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choice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 ocurrencia (cantidad):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maxOccurs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y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minOccurs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 grupo: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grupo de elementos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group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grupo de atributos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attributeGroup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4561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Indicadores de orden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15630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b="1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xs:sequence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– Los 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elementos deben aparecer obligatoriamente en el orden establecido.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E8A75D1-CBF3-2A23-B802-F09FD8E3C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87" y="2292497"/>
            <a:ext cx="9790462" cy="3063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398A400-420A-1679-F69D-805E823F1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887" y="4114598"/>
            <a:ext cx="6296991" cy="3190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493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Indicadores de orden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11321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b="1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xs:all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– Los elementos pueden aparecer en cualquier orden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62AD21-5390-5981-DF9B-4BD2BB26A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0" y="1887951"/>
            <a:ext cx="9102575" cy="31077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20471A1-8F5F-6FFF-C870-CB84E7B56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604" y="4158475"/>
            <a:ext cx="5944274" cy="3107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6925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Indicadores de orden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17426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xs:choice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Solo se puede utilizar uno de los elementos hijo.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494A00-EAAF-900A-5B01-FBA3FCAE1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57" y="1924343"/>
            <a:ext cx="10323090" cy="35249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1BB267-CA22-B879-86BC-AD9E6715D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885" y="3779838"/>
            <a:ext cx="6153395" cy="3524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7889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Indicadores de ocurrencia (cantidad)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21735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xs:minOccurs</a:t>
            </a:r>
            <a:r>
              <a:rPr lang="es-ES" sz="2800" b="1" spc="-1" dirty="0">
                <a:solidFill>
                  <a:srgbClr val="333333"/>
                </a:solidFill>
                <a:latin typeface="Noto Sans"/>
                <a:ea typeface="DejaVu Sans"/>
              </a:rPr>
              <a:t> y </a:t>
            </a: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xs:maxOccurs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Número mínimo y máximo de veces que que debe aparecer el elemento.</a:t>
            </a:r>
          </a:p>
          <a:p>
            <a:pPr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FCBBC8-08ED-769D-6D9A-6D74B2ECA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2" y="2369430"/>
            <a:ext cx="9284699" cy="3081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C78989-218F-C3D6-14BC-884E5EDB6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49" y="3277490"/>
            <a:ext cx="5091793" cy="4027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2116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Indicadores de ocurrencia (cantidad)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29634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valor por defecto para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minOccurs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y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maxOccurs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es 1.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se usa “0” en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minOccurs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el elemento será opcional.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se usa “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unbounded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” en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maxOccurs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es que no hay límite.</a:t>
            </a:r>
          </a:p>
          <a:p>
            <a:pPr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73126F4-53C3-A47E-DC2C-374CFDF35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23" y="4291941"/>
            <a:ext cx="4585167" cy="28164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DA966EA-1E83-058F-FBA9-3560A84CB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23" y="3062485"/>
            <a:ext cx="12534119" cy="1015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1419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Indicadores de grupo – Elementos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Permite definir un grupo de elementos, que se puede referenciar en otra parte del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559ED0-7E2C-8530-DF79-E96B0FFA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2" y="2235332"/>
            <a:ext cx="8035536" cy="2877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3B0950C-BA5D-B650-E5D9-67AFB4F29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967" y="4207932"/>
            <a:ext cx="7623777" cy="2528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B83A18-6A31-7662-EF6F-D92E34A12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82" y="6424609"/>
            <a:ext cx="7167587" cy="576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3899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Indicadores de grupo – Atributos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Permite definir un grupo de atributos, que se puede referenciar en otra parte del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0E7D70-3FF1-E0DD-C4D9-6476275A7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25" y="2276795"/>
            <a:ext cx="9333046" cy="24665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07090-8ACC-0E0F-2B98-089212D6A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263" y="4408517"/>
            <a:ext cx="9450615" cy="2788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6884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any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anyAttribute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Permiten incluir en el XML elementos no especificados en el esquema, que </a:t>
            </a:r>
            <a:r>
              <a:rPr lang="es-ES" sz="2800" b="0" u="sng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suelen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ser de otro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namespace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por lo que hay que usar la forma “compleja” de referenciar los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7A7613-7F1C-84F5-F0C9-9CAD15F71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9" y="2740863"/>
            <a:ext cx="8120732" cy="37896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2C20B8-D3F3-D082-3F9E-57E53A7F3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047" y="4478694"/>
            <a:ext cx="7982815" cy="2826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968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Restricciones a tipos de datos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36456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Las restricciones, también denominadas "facetas", permiten adaptar los tipos de datos a las necesidades específicas de nuestro esquema.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Limitan 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los valores admitidos para elementos o atributos.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establece un tipo de datos "inicial", al que se añaden ciertos criterios para concretar las características de los tipos "válidos".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Ejemplo: que un atributo debe ser de tipo entero positivo, pero, además, que debe tener exactamente ocho dígitos.</a:t>
            </a:r>
          </a:p>
        </p:txBody>
      </p:sp>
    </p:spTree>
    <p:extLst>
      <p:ext uri="{BB962C8B-B14F-4D97-AF65-F5344CB8AC3E}">
        <p14:creationId xmlns:p14="http://schemas.microsoft.com/office/powerpoint/2010/main" val="160476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5074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Un esquema XML siempre se define en un documento independiente, no se puede declarar dentro del propio XML, como sí es posible en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Como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es XML, el documento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comienza con una declaración XML, y debe tener un elemento raíz, que siempre es "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schema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", del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namespace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"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http://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www.w3.org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/2001/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XMLSchema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Como prefijo para este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namespace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se suele usar "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 o "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Al declarar el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se puede especificar el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namespace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para el que se define el esquema, el tipo de XML que queremos validar, y si la validación espera que se usen o no prefijos de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namespace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en el fichero XML.</a:t>
            </a:r>
          </a:p>
        </p:txBody>
      </p:sp>
    </p:spTree>
    <p:extLst>
      <p:ext uri="{BB962C8B-B14F-4D97-AF65-F5344CB8AC3E}">
        <p14:creationId xmlns:p14="http://schemas.microsoft.com/office/powerpoint/2010/main" val="2922037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859D165-2F8A-95C4-D26A-FED195877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851315"/>
              </p:ext>
            </p:extLst>
          </p:nvPr>
        </p:nvGraphicFramePr>
        <p:xfrm>
          <a:off x="506063" y="1405886"/>
          <a:ext cx="12450951" cy="574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33">
                  <a:extLst>
                    <a:ext uri="{9D8B030D-6E8A-4147-A177-3AD203B41FA5}">
                      <a16:colId xmlns:a16="http://schemas.microsoft.com/office/drawing/2014/main" val="374906906"/>
                    </a:ext>
                  </a:extLst>
                </a:gridCol>
                <a:gridCol w="9430618">
                  <a:extLst>
                    <a:ext uri="{9D8B030D-6E8A-4147-A177-3AD203B41FA5}">
                      <a16:colId xmlns:a16="http://schemas.microsoft.com/office/drawing/2014/main" val="1686766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300" noProof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Restricción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300" noProof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Efecto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8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300" noProof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minExclusive</a:t>
                      </a:r>
                      <a:endParaRPr lang="es-ES" sz="2300" noProof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300" noProof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Mínimo. No incluido. Valor &gt; restricción.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3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300" noProof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minInclusive</a:t>
                      </a:r>
                      <a:endParaRPr lang="es-ES" sz="2300" noProof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noProof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Mínimo. Incluido. Valor &gt;= restricción.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300" noProof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maxExclusive</a:t>
                      </a:r>
                      <a:endParaRPr lang="es-ES" sz="2300" noProof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300" noProof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Máximo. No incluido. Valor &lt; restricción.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95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300" noProof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maxInclusive</a:t>
                      </a:r>
                      <a:endParaRPr lang="es-ES" sz="2300" noProof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noProof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Máximo. Incluido. Valor &lt;= restricción.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1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300" noProof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maxLength</a:t>
                      </a:r>
                      <a:endParaRPr lang="es-ES" sz="2300" noProof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300" noProof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Longitud máxima. &gt;=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68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300" noProof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minLength</a:t>
                      </a:r>
                      <a:endParaRPr lang="es-ES" sz="2300" noProof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300" noProof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Longitud mínima. &gt;= 0.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32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300" noProof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Enumeration</a:t>
                      </a:r>
                      <a:endParaRPr lang="es-ES" sz="2300" noProof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300" noProof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Define lista de valores aceptados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25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300" noProof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totalDigits</a:t>
                      </a:r>
                      <a:endParaRPr lang="es-ES" sz="2300" noProof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300" noProof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Número exacto de dígitos. &gt;= 0.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14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300" noProof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fractionDigits</a:t>
                      </a:r>
                      <a:endParaRPr lang="es-ES" sz="2300" noProof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300" noProof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Número máximo de decimales. &gt;= 0.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84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300" noProof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length</a:t>
                      </a:r>
                      <a:endParaRPr lang="es-ES" sz="2300" noProof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300" noProof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Número máximo (caracteres/elementos). &gt;=0.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89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300" noProof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pattern</a:t>
                      </a:r>
                      <a:endParaRPr lang="es-ES" sz="2300" noProof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300" noProof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Expresión regular.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67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300" noProof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whiteSpace</a:t>
                      </a:r>
                      <a:endParaRPr lang="es-ES" sz="2300" noProof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300" noProof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Preserve, </a:t>
                      </a:r>
                      <a:r>
                        <a:rPr lang="es-ES" sz="2300" noProof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replace</a:t>
                      </a:r>
                      <a:r>
                        <a:rPr lang="es-ES" sz="2300" noProof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o </a:t>
                      </a:r>
                      <a:r>
                        <a:rPr lang="es-ES" sz="2300" noProof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collapse</a:t>
                      </a:r>
                      <a:endParaRPr lang="es-ES" sz="2300" noProof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674610"/>
                  </a:ext>
                </a:extLst>
              </a:tr>
            </a:tbl>
          </a:graphicData>
        </a:graphic>
      </p:graphicFrame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Restricciones a tipos de datos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557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Restricciones – Ejemplos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6B664D-878E-AA39-94A1-6A3B653BE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0" y="1329468"/>
            <a:ext cx="6609174" cy="3782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6F151CB-B3F2-CFC8-DB06-0836B75E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887" y="3154043"/>
            <a:ext cx="6296993" cy="4150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0242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Restricciones – Ejemplos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059B88-43FD-08B1-A19E-0C33629E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0" y="1260602"/>
            <a:ext cx="6907753" cy="3531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9C0900-8F1D-29BF-4273-A9D5EAC45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190" y="3779838"/>
            <a:ext cx="9676794" cy="3524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0085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Restricciones – Ejemplos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2BA9627-8D89-E5E5-B537-1FC21E76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5" y="1375362"/>
            <a:ext cx="7443617" cy="3864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C5BADA-E477-FF95-53EE-86341DAF8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329" y="3023119"/>
            <a:ext cx="7166552" cy="4134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269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- Declaración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42BA21C-08BC-8302-5CFE-882481E45692}"/>
              </a:ext>
            </a:extLst>
          </p:cNvPr>
          <p:cNvGrpSpPr/>
          <p:nvPr/>
        </p:nvGrpSpPr>
        <p:grpSpPr>
          <a:xfrm>
            <a:off x="851575" y="1282680"/>
            <a:ext cx="12105440" cy="5418767"/>
            <a:chOff x="273077" y="1616330"/>
            <a:chExt cx="9748406" cy="491435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4E6BE55F-A4D0-7A2A-3EFE-47D57DD25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320" b="18326"/>
            <a:stretch/>
          </p:blipFill>
          <p:spPr>
            <a:xfrm>
              <a:off x="273077" y="1616330"/>
              <a:ext cx="9748406" cy="4099560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52F12BE1-8616-A389-FEFF-4C6E2F63912C}"/>
                </a:ext>
              </a:extLst>
            </p:cNvPr>
            <p:cNvSpPr txBox="1"/>
            <p:nvPr/>
          </p:nvSpPr>
          <p:spPr>
            <a:xfrm>
              <a:off x="974782" y="1955125"/>
              <a:ext cx="2107498" cy="474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Declaración XML</a:t>
              </a:r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53F4CD21-39DE-3C91-3F60-957E358BC75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028532" y="2429640"/>
              <a:ext cx="242228" cy="382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3B3C8EF-52A9-3B05-0209-FF388C301135}"/>
                </a:ext>
              </a:extLst>
            </p:cNvPr>
            <p:cNvSpPr txBox="1"/>
            <p:nvPr/>
          </p:nvSpPr>
          <p:spPr>
            <a:xfrm>
              <a:off x="5166128" y="1955125"/>
              <a:ext cx="3932963" cy="474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Namespace</a:t>
              </a:r>
              <a: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de documentos XSD</a:t>
              </a: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F179741D-07E2-C9DE-5005-43E0DF34D57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949440" y="2429640"/>
              <a:ext cx="183170" cy="770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8320F8F7-CEFD-7DB1-E05D-9FFD68F25869}"/>
                </a:ext>
              </a:extLst>
            </p:cNvPr>
            <p:cNvSpPr txBox="1"/>
            <p:nvPr/>
          </p:nvSpPr>
          <p:spPr>
            <a:xfrm>
              <a:off x="1085577" y="4819720"/>
              <a:ext cx="2962064" cy="865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Namespace</a:t>
              </a:r>
              <a: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para el que </a:t>
              </a:r>
              <a:b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se ha diseñado el XSD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58AB3F73-D867-B976-68C6-5380A5C27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229" y="3779837"/>
              <a:ext cx="1506651" cy="1039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333E466-F352-7DFC-18BF-AFE104EF3292}"/>
                </a:ext>
              </a:extLst>
            </p:cNvPr>
            <p:cNvSpPr txBox="1"/>
            <p:nvPr/>
          </p:nvSpPr>
          <p:spPr>
            <a:xfrm>
              <a:off x="6461817" y="4883834"/>
              <a:ext cx="2464763" cy="16468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Especificación de si </a:t>
              </a:r>
              <a:b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debemos usar </a:t>
              </a:r>
              <a:b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s-ES" sz="2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namespace</a:t>
              </a:r>
              <a: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para </a:t>
              </a:r>
              <a:b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los elementos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4FCBF4C-EB91-0CE5-7F4E-27DF5036B1E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5040312" y="4371310"/>
              <a:ext cx="2653886" cy="512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Asociación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38252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el XML que queremos validar se puede asociar el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hacerlo: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Declaramos un </a:t>
            </a:r>
            <a:r>
              <a:rPr lang="es-ES" sz="280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namespace</a:t>
            </a:r>
            <a:r>
              <a:rPr lang="es-ES" sz="280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para </a:t>
            </a:r>
            <a:r>
              <a:rPr lang="es-ES" sz="280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con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Usando el elemento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schemaLocation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 de este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namespace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podemos indicar la ubicación de nuestro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Si en el </a:t>
            </a:r>
            <a:r>
              <a:rPr lang="es-ES" sz="280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se indica un "</a:t>
            </a:r>
            <a:r>
              <a:rPr lang="es-ES" sz="280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targetNamespace</a:t>
            </a:r>
            <a:r>
              <a:rPr lang="es-ES" sz="280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", este </a:t>
            </a:r>
            <a:r>
              <a:rPr lang="es-ES" sz="280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namespace</a:t>
            </a:r>
            <a:r>
              <a:rPr lang="es-ES" sz="280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debe aparecer en el documento XML.</a:t>
            </a:r>
          </a:p>
        </p:txBody>
      </p:sp>
    </p:spTree>
    <p:extLst>
      <p:ext uri="{BB962C8B-B14F-4D97-AF65-F5344CB8AC3E}">
        <p14:creationId xmlns:p14="http://schemas.microsoft.com/office/powerpoint/2010/main" val="5399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Asociación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9277513-792B-2E07-8542-83800A7C09F5}"/>
              </a:ext>
            </a:extLst>
          </p:cNvPr>
          <p:cNvGrpSpPr/>
          <p:nvPr/>
        </p:nvGrpSpPr>
        <p:grpSpPr>
          <a:xfrm>
            <a:off x="1292031" y="1400509"/>
            <a:ext cx="10855711" cy="5503765"/>
            <a:chOff x="357231" y="1456494"/>
            <a:chExt cx="9482960" cy="480779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B9FFB499-ADDA-AD04-1B89-9DB922C32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31" y="2855308"/>
              <a:ext cx="9482960" cy="2204372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4BED25FC-BF25-CFD4-84B1-0A74DCCC6942}"/>
                </a:ext>
              </a:extLst>
            </p:cNvPr>
            <p:cNvSpPr txBox="1"/>
            <p:nvPr/>
          </p:nvSpPr>
          <p:spPr>
            <a:xfrm>
              <a:off x="671534" y="1491005"/>
              <a:ext cx="2286124" cy="457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Declaración XML</a:t>
              </a:r>
            </a:p>
          </p:txBody>
        </p: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B7A83EA3-C4D2-C41E-ED17-298F6BC0D467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1814596" y="1948063"/>
              <a:ext cx="242804" cy="990692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53EAA32-5D0B-CED8-F85A-B74AC5B6AD55}"/>
                </a:ext>
              </a:extLst>
            </p:cNvPr>
            <p:cNvSpPr txBox="1"/>
            <p:nvPr/>
          </p:nvSpPr>
          <p:spPr>
            <a:xfrm>
              <a:off x="3285367" y="1456494"/>
              <a:ext cx="6503128" cy="833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Namespace</a:t>
              </a:r>
              <a: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del documento. Coincide con</a:t>
              </a:r>
              <a:b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el indicado en el XSD en </a:t>
              </a:r>
              <a:r>
                <a:rPr lang="es-ES" sz="2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targetNamespace</a:t>
              </a:r>
              <a:endParaRPr lang="es-E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CEE6ECD4-58FD-9898-2994-78477D7E84E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6307015" y="2289950"/>
              <a:ext cx="229916" cy="892472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7EC140A-C157-C7B0-AD6A-C9D945C92970}"/>
                </a:ext>
              </a:extLst>
            </p:cNvPr>
            <p:cNvSpPr txBox="1"/>
            <p:nvPr/>
          </p:nvSpPr>
          <p:spPr>
            <a:xfrm>
              <a:off x="590026" y="5430828"/>
              <a:ext cx="3102217" cy="833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Namespace</a:t>
              </a:r>
              <a: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necesario</a:t>
              </a:r>
              <a:b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para poder asociar XSD</a:t>
              </a: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B888D1C9-A025-A71D-5ACC-C0EE86CAB02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141135" y="3779837"/>
              <a:ext cx="245292" cy="1650991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10387B73-1154-03C1-5B59-88540418AC34}"/>
                </a:ext>
              </a:extLst>
            </p:cNvPr>
            <p:cNvSpPr txBox="1"/>
            <p:nvPr/>
          </p:nvSpPr>
          <p:spPr>
            <a:xfrm>
              <a:off x="4314092" y="5383936"/>
              <a:ext cx="5401045" cy="833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Ubicación del XSD. Incluye el</a:t>
              </a:r>
              <a:b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s-ES" sz="2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namespace</a:t>
              </a:r>
              <a:r>
                <a:rPr lang="es-E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del documento XML.</a:t>
              </a: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7362626D-A093-50FE-9722-79C51E344967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7014615" y="4194334"/>
              <a:ext cx="796384" cy="1189602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32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y asociación simplificadas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Asumiendo que no vamos a usar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namespace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en nuestro documento XML, podemos simplificar tanto la declaración como la asociación del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Declaración del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la asociación no ponemos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namespace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porque no se usará en el XML. En este caso, para asociar el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se usa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noNamespaceSchemaLocation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8F7064E-7C39-7234-CC75-F32066C4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11" y="2779898"/>
            <a:ext cx="11069813" cy="104111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227ACE9-5530-B5DA-33DF-9628033FE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911" y="4992430"/>
            <a:ext cx="11742105" cy="18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4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Tipos de datos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Una de las primeras diferencias de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respecto a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es que se puede especificar el tipo de dato para un atributo o un elemento.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Hay cuatro grandes grupos de tipos de datos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Cadenas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strings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Fechas y horas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Números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Otros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Cada uno de estos agrupa varios tipos de datos más específicos.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Además, los tipos de datos pueden personalizarse con restricciones (también llamadas facetas).</a:t>
            </a:r>
          </a:p>
        </p:txBody>
      </p:sp>
    </p:spTree>
    <p:extLst>
      <p:ext uri="{BB962C8B-B14F-4D97-AF65-F5344CB8AC3E}">
        <p14:creationId xmlns:p14="http://schemas.microsoft.com/office/powerpoint/2010/main" val="37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14833</TotalTime>
  <Words>2287</Words>
  <Application>Microsoft Office PowerPoint</Application>
  <PresentationFormat>Personalizado</PresentationFormat>
  <Paragraphs>307</Paragraphs>
  <Slides>43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Office Theme</vt:lpstr>
      <vt:lpstr>UT05 – DTD y XML Schema 3 – XSD</vt:lpstr>
      <vt:lpstr>XSD</vt:lpstr>
      <vt:lpstr>XSD</vt:lpstr>
      <vt:lpstr>XSD – Declaración</vt:lpstr>
      <vt:lpstr>XSD - Declaración</vt:lpstr>
      <vt:lpstr>XSD – Asociación </vt:lpstr>
      <vt:lpstr>XSD – Asociación</vt:lpstr>
      <vt:lpstr>XSD – Declaración y asociación simplificadas</vt:lpstr>
      <vt:lpstr>XSD – Tipos de datos</vt:lpstr>
      <vt:lpstr>XSD – Tipos de datos – Cadenas </vt:lpstr>
      <vt:lpstr>XSD – Tipos de datos – Fechas y horas</vt:lpstr>
      <vt:lpstr>XSD – Tipos de datos – Fechas y horas</vt:lpstr>
      <vt:lpstr>XSD – Tipos de datos – Fechas y horas</vt:lpstr>
      <vt:lpstr>XSD – Tipos de datos – Fechas y horas</vt:lpstr>
      <vt:lpstr>XSD – Tipos de datos – Números</vt:lpstr>
      <vt:lpstr>XSD – Tipos de datos – Números</vt:lpstr>
      <vt:lpstr>XSD – Tipos de datos – Otros</vt:lpstr>
      <vt:lpstr>XSD – Elementos simples</vt:lpstr>
      <vt:lpstr>XSD – Elementos simples Valores por defecto / valores fijos</vt:lpstr>
      <vt:lpstr>XSD – Atributos</vt:lpstr>
      <vt:lpstr>XSD – Atributos obligatorios y prohibidos</vt:lpstr>
      <vt:lpstr>XSD – Elementos complejos</vt:lpstr>
      <vt:lpstr>XSD – Elementos complejos</vt:lpstr>
      <vt:lpstr>XSD – Elementos complejos</vt:lpstr>
      <vt:lpstr>XSD – Tipos personalizados complejos</vt:lpstr>
      <vt:lpstr>XSD – Tipos personalizados complejos</vt:lpstr>
      <vt:lpstr>XSD – Extensión de tipos personalizados</vt:lpstr>
      <vt:lpstr>XSD – Ejemplos de tipos complejos</vt:lpstr>
      <vt:lpstr>XSD – Ejemplos de tipos complejos</vt:lpstr>
      <vt:lpstr>XSD – Indicadores</vt:lpstr>
      <vt:lpstr>XSD – Indicadores de orden</vt:lpstr>
      <vt:lpstr>XSD – Indicadores de orden</vt:lpstr>
      <vt:lpstr>XSD – Indicadores de orden</vt:lpstr>
      <vt:lpstr>XSD – Indicadores de ocurrencia (cantidad)</vt:lpstr>
      <vt:lpstr>XSD – Indicadores de ocurrencia (cantidad)</vt:lpstr>
      <vt:lpstr>XSD – Indicadores de grupo – Elementos </vt:lpstr>
      <vt:lpstr>XSD – Indicadores de grupo – Atributos </vt:lpstr>
      <vt:lpstr>XSD – any y anyAttribute</vt:lpstr>
      <vt:lpstr>XSD – Restricciones a tipos de datos</vt:lpstr>
      <vt:lpstr>XSD – Restricciones a tipos de datos</vt:lpstr>
      <vt:lpstr>XSD – Restricciones – Ejemplos </vt:lpstr>
      <vt:lpstr>XSD – Restricciones – Ejemplos </vt:lpstr>
      <vt:lpstr>XSD – Restricciones – Ejemplos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94</cp:revision>
  <dcterms:created xsi:type="dcterms:W3CDTF">2020-03-19T01:13:35Z</dcterms:created>
  <dcterms:modified xsi:type="dcterms:W3CDTF">2024-04-10T11:04:53Z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