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81" r:id="rId21"/>
    <p:sldId id="277" r:id="rId22"/>
    <p:sldId id="278" r:id="rId23"/>
    <p:sldId id="279" r:id="rId24"/>
    <p:sldId id="282" r:id="rId25"/>
    <p:sldId id="280" r:id="rId26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916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5287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757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194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46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153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2053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228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3717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88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490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658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728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1089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6027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04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89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10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09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202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115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771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6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UT06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Conversión de documentos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1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Introducción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Lenguajes de marcas y sistemas </a:t>
            </a:r>
            <a:br>
              <a:rPr sz="4400" dirty="0"/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 gestión de la información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1" name="Imagen 5" descr="Texto&#10;&#10;Descripción generada automáticamente con confianza media"/>
          <p:cNvPicPr/>
          <p:nvPr/>
        </p:nvPicPr>
        <p:blipFill>
          <a:blip r:embed="rId3"/>
          <a:stretch/>
        </p:blipFill>
        <p:spPr>
          <a:xfrm>
            <a:off x="4641840" y="1677240"/>
            <a:ext cx="4155480" cy="276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Transformación de XML a HTML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E354164-9F4E-44DF-9F87-52B56E364D06}"/>
              </a:ext>
            </a:extLst>
          </p:cNvPr>
          <p:cNvGrpSpPr/>
          <p:nvPr/>
        </p:nvGrpSpPr>
        <p:grpSpPr>
          <a:xfrm>
            <a:off x="1773995" y="1444329"/>
            <a:ext cx="9891784" cy="5860466"/>
            <a:chOff x="690425" y="1553204"/>
            <a:chExt cx="8561215" cy="5529436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8503B56-7934-4FE0-9492-35B38AF6D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625"/>
            <a:stretch/>
          </p:blipFill>
          <p:spPr>
            <a:xfrm>
              <a:off x="690425" y="1562400"/>
              <a:ext cx="4299634" cy="53236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B5413F4-AB02-421E-8C72-7E68B352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0120" y="1553204"/>
              <a:ext cx="3981520" cy="53328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F4108EF-D480-4E9D-92F6-E1C6D1BE1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5109" y="4201261"/>
              <a:ext cx="6090792" cy="28813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Flecha: a la derecha 6">
              <a:extLst>
                <a:ext uri="{FF2B5EF4-FFF2-40B4-BE49-F238E27FC236}">
                  <a16:creationId xmlns:a16="http://schemas.microsoft.com/office/drawing/2014/main" id="{A2BE2495-47BE-4591-8893-59AC4922237A}"/>
                </a:ext>
              </a:extLst>
            </p:cNvPr>
            <p:cNvSpPr/>
            <p:nvPr/>
          </p:nvSpPr>
          <p:spPr>
            <a:xfrm rot="2933460">
              <a:off x="2472429" y="3747860"/>
              <a:ext cx="1858560" cy="906801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D93E3756-3D13-4D3A-9EC7-0345EB6ADE23}"/>
                </a:ext>
              </a:extLst>
            </p:cNvPr>
            <p:cNvSpPr/>
            <p:nvPr/>
          </p:nvSpPr>
          <p:spPr>
            <a:xfrm rot="18900000">
              <a:off x="5669086" y="3771200"/>
              <a:ext cx="1858560" cy="906801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8320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Declaración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4356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es XML. Debe cumplir con las normas XML: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Bien formado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Válido (según normas de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Tras la declaración XML debe aparecer la declaración de la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que se puede hacer de dos formas, completamente equivalentes, se puede usar cualquiera de las dos: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4068FF7-38E3-4648-B23F-2FEC74CA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56" y="4466841"/>
            <a:ext cx="9034468" cy="114006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CF9803F-C7AC-41B0-88A7-AC38A7FDC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78" y="5718338"/>
            <a:ext cx="8754550" cy="101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Elemento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xsl:output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360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Elemento de nivel superior.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ólo puede ser hijo directo de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xsl:stylesheet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o de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xsl:transform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Define tipo de salida producida.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Atributos importantes: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method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xml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html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text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name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 Por defecto es XML.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omit-xml-declaration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en el documento generado no se incluirá la declaración XML.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indent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determina si la salida debe o no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indentarse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media-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type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define el tipo MIME de la salida. Por defecto es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text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xml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16700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Elemento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xsl:template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Permite crear plantillas.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 atributo “match” especifica a qué elemento(s) del XML se aplicará la plantilla. El valor de este atributo es una expresión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XPath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Por ejemplo, en:   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xsl:template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match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"/"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endParaRPr lang="es-ES" sz="2400" b="0" strike="noStrike" spc="-1" dirty="0">
              <a:solidFill>
                <a:srgbClr val="333333"/>
              </a:solidFill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"/" se refiere a la raíz del documento.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Dentro de la plantilla aparecerán otros elementos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con atributos “match”, “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select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” o “test”, que también son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XPath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para ir especificando qué transformación debe hacerse con cada elemento del XML original.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2428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sin plantillas o con plantillas vacías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4464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Si no hay plantillas, el procesador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extrae el texto de todos los nodos (no atributos).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Produce: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Si hay plantilla, pero está vacía, no se produce resultado.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13F988-11DB-49AE-860B-72586C1D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2" y="2335152"/>
            <a:ext cx="11870975" cy="1743549"/>
          </a:xfrm>
          <a:prstGeom prst="rect">
            <a:avLst/>
          </a:prstGeom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183CC9-A422-4AA4-8363-2ADD6F190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15" y="4618082"/>
            <a:ext cx="9360370" cy="187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Elemento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xsl:value-of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7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obtener el valor de un elemento o atributo, y mostrarlo en el fichero de salida. 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atributo “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es una expresión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XPath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que especifica el elemento o atributo del que queremos obtener el valor.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xsl:value-of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"titulo"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Muestra el título del libro que estemos presentando.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Las expresiones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XPath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el atributo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son relativas al contexto en el que nos encontremos, y se pueden hacer absolutas (volver a comenzar desde la raíz del documento XML) si comienza por /.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También se puede usar "//" para buscar 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todo el documento, sin importar jerarquías.</a:t>
            </a:r>
            <a:endParaRPr lang="es-ES" sz="2800" b="0" strike="noStrike" spc="-1" dirty="0">
              <a:solidFill>
                <a:srgbClr val="333333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73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Elemento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xsl:for-each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hacer un bucle en </a:t>
            </a:r>
            <a:r>
              <a:rPr lang="es-ES" sz="2800" strike="noStrike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XSLT</a:t>
            </a: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atributo “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es una expresión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XPath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que especifica el grupo de elementos o atributos que queremos iterar.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ejemplo: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xsl:for-each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biblioteca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libro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recorrer todos los libros de la biblioteca. 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cada libro, se procesan los elementos que haya entre el inicio del &lt;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xsl:for-each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…&gt; y su cierre (&lt;/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xsl:for-each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&gt;).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Otra vez, el valor del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relativo al contexto. Similar al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un sistema de archivos.</a:t>
            </a:r>
            <a:endParaRPr lang="es-ES" sz="2800" b="0" strike="noStrike" spc="-1" dirty="0">
              <a:solidFill>
                <a:srgbClr val="333333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3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Elemento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xsl:for-each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Filtrar la salida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360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pueden usar condiciones para filtrar los resultados de un atributo </a:t>
            </a:r>
            <a:r>
              <a:rPr lang="es-ES" sz="2800" strike="noStrike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</a:t>
            </a:r>
            <a:r>
              <a:rPr lang="es-ES" sz="2800" strike="noStrike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xls:for-each</a:t>
            </a: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 otros elementos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sintaxis es muy parecida a los filtros que ya hemos visto en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Xpath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ejemplo: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xsl:for-each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biblioteca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libro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[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anio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=2003]"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Sólo iterará los libros del año 2003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puede usar:</a:t>
            </a:r>
          </a:p>
          <a:p>
            <a:pPr marL="457560" indent="-457200">
              <a:spcAft>
                <a:spcPts val="1414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Igual y distinto: “=“, “!=“.</a:t>
            </a:r>
          </a:p>
          <a:p>
            <a:pPr marL="457560" indent="-457200">
              <a:spcAft>
                <a:spcPts val="1414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Mayor que y menor que (escapado): “&amp;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;”, “&amp;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;”</a:t>
            </a:r>
            <a:endParaRPr lang="es-ES" sz="2800" u="sng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endParaRPr lang="es-ES" sz="2800" b="0" strike="noStrike" spc="-1" dirty="0">
              <a:solidFill>
                <a:srgbClr val="333333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6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Elemento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xsl:for-each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Ordenar la salida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5741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puede indicar el orden en que se presentan los elementos de un </a:t>
            </a:r>
            <a:r>
              <a:rPr lang="es-ES" sz="2800" strike="noStrike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xls:for-each</a:t>
            </a: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añadiendo un </a:t>
            </a:r>
            <a:r>
              <a:rPr lang="es-ES" sz="2800" strike="noStrike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xsl:sort</a:t>
            </a: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dentro:</a:t>
            </a: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xsl:for-each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"biblioteca/libro"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xsl:sort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anio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xsl:sort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xsl:for-each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s-ES" sz="2800" b="0" dirty="0">
                <a:solidFill>
                  <a:srgbClr val="8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s-ES" sz="2800" b="0" dirty="0">
              <a:solidFill>
                <a:srgbClr val="000000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atributo “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en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xsl:sort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indica el elemento o atributo por el que queremos ordenar. 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Normalmente es relativa al elemento ordenado. En el ejemplo, se ordena por el valor del elemento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anio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de cada elemento "libro.</a:t>
            </a:r>
          </a:p>
        </p:txBody>
      </p:sp>
    </p:spTree>
    <p:extLst>
      <p:ext uri="{BB962C8B-B14F-4D97-AF65-F5344CB8AC3E}">
        <p14:creationId xmlns:p14="http://schemas.microsoft.com/office/powerpoint/2010/main" val="170681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Elemento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xsl:for-each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Ordenar la salida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589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puede personalizar el orden de distintas formas:</a:t>
            </a:r>
          </a:p>
          <a:p>
            <a:pPr marL="457560" indent="-457200">
              <a:spcAft>
                <a:spcPts val="1414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Orden ascendente 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desdendente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ascending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descending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 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xsl:sort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anio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"descending"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</a:p>
          <a:p>
            <a:pPr marL="457560" indent="-457200">
              <a:spcAft>
                <a:spcPts val="1414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Tipo de dato del elemento / atributo por el que se ordena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number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qname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 Por defecto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".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xsl:sort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anio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data-type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</a:p>
          <a:p>
            <a:pPr marL="457560" indent="-457200">
              <a:spcAft>
                <a:spcPts val="1414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texto, se puede indicar primero mayúsculas o minúsculas: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xsl:sort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nombre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case-order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upper-first|lower-first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</a:p>
          <a:p>
            <a:pPr marL="457560" indent="-457200">
              <a:spcAft>
                <a:spcPts val="1414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Idioma usado en la comparación: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xsl:sort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nombre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lang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  <a:endParaRPr lang="es-ES" sz="2800" b="0" strike="noStrike" spc="-1" dirty="0">
              <a:solidFill>
                <a:srgbClr val="333333"/>
              </a:solidFill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0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360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eXtensible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Stylesheet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Language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CSS es una forma de definir como presentar HTML.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es un sistema para definir cómo presentar un documento XML.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está compuesto de: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lenguaje para transformar XML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XPath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lenguaje para navegar / seleccionar elementos o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atributs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en documentos XML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-FO: lenguaje para formatear XML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XQuery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lenguaje para realizar consultas en un documento XML.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7849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Elemento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xsl:if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5741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Sirve para tomar decisiones en función de un criterio que se especifica en el atributo “test”.</a:t>
            </a: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xsl:if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test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anio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&amp;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lt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2000"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 lvl="2"/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&lt;p&gt;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Libro del siglo pasado.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&lt;/p&gt;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xsl:if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s-ES" sz="28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este caso, si el libro está publicado antes del año 2000, se añade un párrafo a la salida HTML. 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ha escapado el carácter para comparar (menor que), porque si se pusiera sin escapar la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 sería XML bien formado.</a:t>
            </a:r>
            <a:endParaRPr lang="es-ES" sz="2800" b="0" strike="noStrike" spc="-1" dirty="0">
              <a:solidFill>
                <a:srgbClr val="333333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28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Elemento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xsl: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choose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0047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b="0" strike="noStrike" spc="-1" dirty="0">
                <a:solidFill>
                  <a:srgbClr val="333333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elegir entre varias condiciones, y un valor por defecto. 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b="0" strike="noStrike" spc="-1" dirty="0">
                <a:solidFill>
                  <a:srgbClr val="333333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Equivalente al “switch” de Java u otros lenguajes de programación.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b="0" strike="noStrike" spc="-1" dirty="0">
                <a:solidFill>
                  <a:srgbClr val="333333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Funciona junto a:</a:t>
            </a:r>
          </a:p>
          <a:p>
            <a:pPr marL="457560" indent="-457200">
              <a:spcAft>
                <a:spcPts val="1414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xsl:when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("case” Java) </a:t>
            </a:r>
          </a:p>
          <a:p>
            <a:pPr marL="457560" indent="-457200">
              <a:spcAft>
                <a:spcPts val="1414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xsl:otherwise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(“default” Java)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endParaRPr lang="es-ES" sz="2800" b="0" strike="noStrike" spc="-1" dirty="0">
              <a:solidFill>
                <a:srgbClr val="333333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ABC69F-7680-4080-8E84-E10508997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362" y="2636280"/>
            <a:ext cx="7938654" cy="3860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3152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Elemento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xsl:attribute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3076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añadir atributos a un elemento de la salida.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Ejemplo: añadir atributos “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y “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al elemento “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”:</a:t>
            </a: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 lvl="2"/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xsl:attribute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name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 lvl="2"/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xsl:value-of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imagen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</a:p>
          <a:p>
            <a:pPr lvl="2"/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xsl:attribute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 lvl="2"/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xsl:attribute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name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alt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 lvl="2"/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Texto alternativo</a:t>
            </a:r>
          </a:p>
          <a:p>
            <a:pPr lvl="2"/>
            <a:r>
              <a:rPr lang="es-ES" sz="2400" dirty="0">
                <a:solidFill>
                  <a:srgbClr val="098658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xsl:attribute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endParaRPr lang="es-ES" sz="2800" strike="noStrike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endParaRPr lang="es-ES" sz="2800" b="0" strike="noStrike" spc="-1" dirty="0">
              <a:solidFill>
                <a:srgbClr val="333333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22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Alternativa a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:attribute</a:t>
            </a: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 – {}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5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atributos hay una notación más abreviada basada en llaves.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Ejemplo: Este atributo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":</a:t>
            </a: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alt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=""&gt;</a:t>
            </a: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xsl:attribute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name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xsl:value-of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imagen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xsl:attribute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endParaRPr lang="es-ES" sz="2400" dirty="0">
              <a:solidFill>
                <a:srgbClr val="800000"/>
              </a:solidFill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2"/>
            <a:endParaRPr lang="es-ES" sz="2400" dirty="0">
              <a:solidFill>
                <a:srgbClr val="800000"/>
              </a:solidFill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 lvl="2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puede escribir más abreviadamente:</a:t>
            </a: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400" b="0" dirty="0"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{imagen}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alt</a:t>
            </a:r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=""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s-ES" sz="2400" b="0" dirty="0">
              <a:solidFill>
                <a:srgbClr val="8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b="0" strike="noStrike" spc="-1" dirty="0">
                <a:solidFill>
                  <a:srgbClr val="333333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 se puede hacer interpolación (insertar en el texto):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400" b="0" dirty="0"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{imagen}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alt</a:t>
            </a:r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="Imagen del producto </a:t>
            </a:r>
            <a:r>
              <a:rPr lang="es-ES" sz="24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{nombre}</a:t>
            </a:r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endParaRPr lang="es-ES" sz="2800" b="0" strike="noStrike" spc="-1" dirty="0">
              <a:solidFill>
                <a:srgbClr val="333333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46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Elemento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xsl:element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9999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crear un elemento XML en la salida. 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una alternativa a escribir directamente el XML de salida.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Ejemplo: crear un elemento "p" y dentro escribir el autor del libro.</a:t>
            </a:r>
            <a:endParaRPr lang="es-ES" sz="2800" strike="noStrike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2"/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xsl:element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name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"p"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 lvl="2"/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Autor: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xsl:value-of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autor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2"/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xsl:element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endParaRPr lang="en-US" sz="2800" dirty="0">
              <a:solidFill>
                <a:srgbClr val="8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s-ES" sz="280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ejemplo anterior es lo mismo que esto:</a:t>
            </a:r>
          </a:p>
          <a:p>
            <a:pPr lvl="2"/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 lvl="2"/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Autor: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xsl:value-of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autor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</a:p>
          <a:p>
            <a:pPr lvl="2"/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5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360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Transformations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 la parte más importante de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Permite transformar XML en otros formatos: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XML &gt; XML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XML &gt; HTML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XML &gt; Texto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Etc.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Usa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XPath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para navegar y seleccionar elementos dentro de los documentos XML que transforma.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83409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1178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permite transformar un documento XML en otro documento, y para hacerlo: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 basa en un sistema de plantillas que podemos aplicar a diferentes elementos XML.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Usa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XPath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para definir los elementos/atributos del XML a los que debemos aplicar cada plantilla.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Permite evaluar condiciones, iterar por conjuntos de elementos/atributos, ordenar y recolocar elementos/atributos, realizar cálculos con los elementos/atributos, etc.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1804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Para poder realizar transformaciones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es necesario conocer: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XML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Elementos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XPath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Funciones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 lenguaje o lenguajes del documento que queremos obtener con la transformación.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 más habitual es transformar XML en un HTML al que se aplican luego estilos con CSS.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83463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2561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funciona, a rasgos generales, de la siguiente forma: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Usa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XPath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para definir los elementos del XML original que queremos transformar.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 cada uno de los elementos que queremos transformar se le aplica una plantilla específica.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 resultado de aplicar las distintas plantillas a los elementos especificados será el documento final o de salida.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28731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Ejemplo – Documento XML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7CF5AA7-A348-49FD-9F83-FD4FE16CD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59" y="1269179"/>
            <a:ext cx="8922497" cy="574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4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Ejemplo – Transformación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80A855-F2F2-4CE4-AE7A-7477AE4B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59" y="1446154"/>
            <a:ext cx="12474255" cy="2884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2668AE-C1BE-4EB4-AE3C-FCBE5EE4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58" y="5030261"/>
            <a:ext cx="12474255" cy="2000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268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Enlazar XML con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 utiliza una instrucción de procesamiento XML: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xml-stylesheet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los navegadores abrir directamente el XML no suele funcionar por restricciones de seguridad.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 veces sirve instalar un servidor web ligero (Live Server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Extension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en VS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Code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) o usar otra aplicación.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9D74B7-297A-4A52-BA19-6E8A8256DB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39" b="54418"/>
          <a:stretch/>
        </p:blipFill>
        <p:spPr>
          <a:xfrm>
            <a:off x="615440" y="1922006"/>
            <a:ext cx="12341575" cy="1967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34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13640</TotalTime>
  <Words>1664</Words>
  <Application>Microsoft Office PowerPoint</Application>
  <PresentationFormat>Personalizado</PresentationFormat>
  <Paragraphs>194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Noto Sans</vt:lpstr>
      <vt:lpstr>Symbol</vt:lpstr>
      <vt:lpstr>Times New Roman</vt:lpstr>
      <vt:lpstr>Wingdings</vt:lpstr>
      <vt:lpstr>Office Theme</vt:lpstr>
      <vt:lpstr>Office Theme</vt:lpstr>
      <vt:lpstr>UT06 – Conversión de documentos 1 – XSLT – Introducción</vt:lpstr>
      <vt:lpstr>XSL</vt:lpstr>
      <vt:lpstr>XSLT</vt:lpstr>
      <vt:lpstr>XSLT</vt:lpstr>
      <vt:lpstr>XSLT</vt:lpstr>
      <vt:lpstr>XSLT</vt:lpstr>
      <vt:lpstr>XSLT – Ejemplo – Documento XML</vt:lpstr>
      <vt:lpstr>XSLT – Ejemplo – Transformación</vt:lpstr>
      <vt:lpstr>Enlazar XML con XSLT</vt:lpstr>
      <vt:lpstr>Transformación de XML a HTML</vt:lpstr>
      <vt:lpstr>Declaración XSLT</vt:lpstr>
      <vt:lpstr>Elemento xsl:output</vt:lpstr>
      <vt:lpstr>Elemento xsl:template</vt:lpstr>
      <vt:lpstr>XSLT sin plantillas o con plantillas vacías</vt:lpstr>
      <vt:lpstr>Elemento xsl:value-of</vt:lpstr>
      <vt:lpstr>Elemento xsl:for-each</vt:lpstr>
      <vt:lpstr>Elemento xsl:for-each – Filtrar la salida</vt:lpstr>
      <vt:lpstr>Elemento xsl:for-each – Ordenar la salida</vt:lpstr>
      <vt:lpstr>Elemento xsl:for-each – Ordenar la salida</vt:lpstr>
      <vt:lpstr>Elemento xsl:if</vt:lpstr>
      <vt:lpstr>Elemento xsl:choose</vt:lpstr>
      <vt:lpstr>Elemento xsl:attribute</vt:lpstr>
      <vt:lpstr>Alternativa a xsl:attribute – {}</vt:lpstr>
      <vt:lpstr>Elemento xsl:element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95</cp:revision>
  <dcterms:created xsi:type="dcterms:W3CDTF">2020-03-19T01:13:35Z</dcterms:created>
  <dcterms:modified xsi:type="dcterms:W3CDTF">2024-04-26T11:41:08Z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