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4" r:id="rId12"/>
  </p:sldIdLst>
  <p:sldSz cx="1343977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74" autoAdjust="0"/>
  </p:normalViewPr>
  <p:slideViewPr>
    <p:cSldViewPr snapToGrid="0">
      <p:cViewPr varScale="1">
        <p:scale>
          <a:sx n="52" d="100"/>
          <a:sy n="52" d="100"/>
        </p:scale>
        <p:origin x="120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3B74DF7-E64D-441E-A1FE-BA58F3FBE691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A00BB6-1805-4BF7-9182-F420BAAB72B9}" type="slidenum">
              <a:rPr lang="es-ES" sz="1400" b="0" strike="noStrike" spc="-1">
                <a:latin typeface="Noto Sans"/>
                <a:ea typeface="DejaVu Sans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3545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6490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6892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472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9567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8547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0385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6878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4828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23D68B-C461-4EE1-8C5D-AB34F58ECF0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961E18-1B86-4FB6-BBD9-E4DB195240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A37C5AF-A56B-4CA1-BE73-1CC78485A780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CDFD80-CE5C-4B30-A729-384972449E51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D4D71C3-14E4-4461-ABA8-CDF7179DDF4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B8DAB65-D23C-46CF-A632-5EEE93285E48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7D187F-163D-4EEB-9F56-3DC073979AB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D5C489D-A684-4800-B154-E17FB0583E88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59D094D-52F4-402E-8F89-6A5AA321B05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2F52D02-EF3B-4FE7-A043-285D3A3ECF4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AB8007-AD3F-40A2-B9F6-39FFC6A8F08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09C478-0B8B-45E8-B175-09C8697BE956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77E7885-008B-459D-AF04-C4C29ECA5DC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1882B94-CB2D-414D-B337-A23B7EC8676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FC52EDB-7319-4C2C-BC33-C4D230C4AACC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86DA7F2-DA03-4C16-96F4-F659B99501CE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6C57C64-5BAB-48BF-BFF9-82D4FF205315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C72B47-5A18-401F-8D32-F2872BF71F1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B0F795-E28B-4BFF-9D03-5408933356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939157-F857-450B-85C1-E460D19459E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5F6E8B-A8AA-4A80-80A5-C80800AA03C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BCE0D1-A4E8-4278-9D76-6A9C6C655B8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819497-6725-4572-9810-53A0AC3C6E4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CEE967-FC56-423E-B4E2-C0F9A06BC5A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10367A-9B2A-4DDD-9B19-EFBFFBF775FC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AB5BBE-97FF-4F0B-BB66-A1B521C3A143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llopezalvarez-profesor/DA1D1E-23-24-LLM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5120" y="4730040"/>
            <a:ext cx="11609280" cy="1660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000" b="0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UT06</a:t>
            </a:r>
            <a:r>
              <a:rPr lang="es-ES" sz="40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Conversión de documentos</a:t>
            </a:r>
            <a:br>
              <a:rPr sz="4000" dirty="0"/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2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XSLT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– Plantillas</a:t>
            </a: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0" y="411120"/>
            <a:ext cx="13439520" cy="982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103"/>
              </a:spcBef>
              <a:buNone/>
              <a:tabLst>
                <a:tab pos="0" algn="l"/>
              </a:tabLst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Lenguajes de marcas y sistemas </a:t>
            </a:r>
            <a:br>
              <a:rPr sz="4400" dirty="0"/>
            </a:b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de gestión de la información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0" name="CuadroTexto 3"/>
          <p:cNvSpPr/>
          <p:nvPr/>
        </p:nvSpPr>
        <p:spPr>
          <a:xfrm>
            <a:off x="2404440" y="6267960"/>
            <a:ext cx="8567640" cy="98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IES Clara del Rey – Madrid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91" name="Imagen 5" descr="Texto&#10;&#10;Descripción generada automáticamente con confianza media"/>
          <p:cNvPicPr/>
          <p:nvPr/>
        </p:nvPicPr>
        <p:blipFill>
          <a:blip r:embed="rId3"/>
          <a:stretch/>
        </p:blipFill>
        <p:spPr>
          <a:xfrm>
            <a:off x="4641840" y="1677240"/>
            <a:ext cx="4155480" cy="2768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Múltiples plantillas – Ejemplo D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7385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6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ejemplo D tiene una plantilla para el pie de página, a la que se pasa un parámetro. Se llama con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xsl:call-template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", y el parámetro se especifica con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xsl:with-param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". Usamos $ para mostrar el valor del parámetro.</a:t>
            </a:r>
          </a:p>
          <a:p>
            <a:pPr marL="36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Definición de la plantilla y el parámetro:</a:t>
            </a:r>
          </a:p>
          <a:p>
            <a:pPr lvl="1"/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&lt;</a:t>
            </a:r>
            <a:r>
              <a:rPr lang="es-ES" sz="2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xsl:template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"pie"</a:t>
            </a:r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E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ES" sz="2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xsl:param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ES" sz="2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nombreIES</a:t>
            </a:r>
            <a:r>
              <a:rPr lang="es-E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es-ES" sz="2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xsl:param</a:t>
            </a:r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s-E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&lt;</a:t>
            </a:r>
            <a:r>
              <a:rPr lang="es-E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footer</a:t>
            </a:r>
            <a:r>
              <a:rPr lang="es-E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&gt;&lt;p&gt;</a:t>
            </a:r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ES" sz="2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xsl:value-of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"$</a:t>
            </a:r>
            <a:r>
              <a:rPr lang="es-ES" sz="2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nombreIES</a:t>
            </a:r>
            <a:r>
              <a:rPr lang="es-E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/&gt;</a:t>
            </a:r>
            <a:r>
              <a:rPr lang="es-E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&lt;/p&gt;&lt;/</a:t>
            </a:r>
            <a:r>
              <a:rPr lang="es-E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footer</a:t>
            </a:r>
            <a:r>
              <a:rPr lang="es-E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lvl="1"/>
            <a:endParaRPr lang="es-E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s-ES" sz="2800" b="0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Invocación de la plantilla:</a:t>
            </a:r>
          </a:p>
          <a:p>
            <a:r>
              <a:rPr lang="en-U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&lt;</a:t>
            </a:r>
            <a:r>
              <a:rPr lang="en-US" sz="2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xsl:call-template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"pie"</a:t>
            </a:r>
            <a:r>
              <a:rPr lang="en-U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U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&lt;</a:t>
            </a:r>
            <a:r>
              <a:rPr lang="en-US" sz="2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xsl:with-param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nombreIES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							</a:t>
            </a:r>
            <a:r>
              <a:rPr lang="en-US" sz="24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biblioteca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nombreIES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en-US" sz="2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xsl:with-param</a:t>
            </a:r>
            <a:r>
              <a:rPr lang="en-U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&lt;/</a:t>
            </a:r>
            <a:r>
              <a:rPr lang="en-US" sz="2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xsl:call-template</a:t>
            </a:r>
            <a:r>
              <a:rPr lang="en-U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ES" sz="2800" b="0" dirty="0">
              <a:solidFill>
                <a:srgbClr val="000000"/>
              </a:solidFill>
              <a:effectLst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60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Múltiples plantillas en la misma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XSLT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297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En una hoja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XSLT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podemos tener más de una plantilla, lo que permite dividir / organizar la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XSLT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de forma que sea más fácil de leer y mantener.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Similar a la forma en la que se crean tipos personalizados en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XSD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.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Habitualmente, se parte de una plantilla que trata el nodo raíz y se añaden plantillas para hacer más modular la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XSLT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Se usa &lt;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xsl:apply-templates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/&gt; para aplicar plantillas al elemento actual o a sus hijos.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Apply-templates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puede usar el atributo “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select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” para filtrar los elementos a los que se aplican plantillas.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87849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Múltiples plantillas – Ejemplo A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608739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6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el ejemplo biblioteca-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a.xslt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tenemos:</a:t>
            </a:r>
          </a:p>
          <a:p>
            <a:pPr marL="457560" indent="-45720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Una plantilla “general” que se aplica a “/”</a:t>
            </a:r>
          </a:p>
          <a:p>
            <a:pPr marL="457560" indent="-45720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Una plantilla para los elementos “libro”</a:t>
            </a:r>
          </a:p>
          <a:p>
            <a:pPr marL="457560" indent="-45720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Una plantilla para los elementos “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anio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”</a:t>
            </a:r>
          </a:p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usa </a:t>
            </a: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xsl:apply-templates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/&gt;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para aplicar las plantillas en los puntos en que lo necesitamos.</a:t>
            </a:r>
          </a:p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 necesario llamar a </a:t>
            </a: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xsl:apply-templates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/&gt;</a:t>
            </a:r>
            <a:r>
              <a:rPr lang="es-ES" sz="28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dentro  de cada plantilla para llamar a las “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subplantillas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”. Si no, no se aplican las plantillas en los elementos hijos.</a:t>
            </a:r>
          </a:p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Los ejemplos están disponibles en el repositorio de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github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</a:t>
            </a:r>
          </a:p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https://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github.com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/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jllopezalvarez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-profesor/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DA1D1E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-23-24-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LLMM</a:t>
            </a:r>
            <a:endParaRPr lang="es-ES" sz="2800" b="0" strike="noStrike" spc="-1" dirty="0">
              <a:solidFill>
                <a:srgbClr val="333333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09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Múltiples plantillas – Ejemplo B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46870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6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el ejemplo biblioteca-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b.xslt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tenemos lo mismo que en el ejemplo A, pero utilizamos el atributo “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select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” en </a:t>
            </a: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xsl:apply-templates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/&gt;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para aplicar las plantillas sólo a ciertos elementos:</a:t>
            </a:r>
          </a:p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&lt;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xsl:apply-templates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b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	</a:t>
            </a:r>
            <a:r>
              <a:rPr lang="es-ES" sz="2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select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</a:t>
            </a:r>
            <a:r>
              <a:rPr lang="es-E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biblioteca/libro[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anio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= </a:t>
            </a:r>
            <a:r>
              <a:rPr lang="es-E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1986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]</a:t>
            </a:r>
            <a:r>
              <a:rPr lang="es-E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/&gt;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6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Esto hace que la plantilla se aplique sólo a los elementos seleccionados (libros del año 1986). El resto de los elementos no se procesan.</a:t>
            </a:r>
          </a:p>
          <a:p>
            <a:pPr marL="36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b="0" strike="noStrike" spc="-1" dirty="0">
              <a:solidFill>
                <a:srgbClr val="333333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431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Múltiples plantillas – Ejemplo C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23074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6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el ejemplo biblioteca-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c.xslt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usamos el atributo “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mode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” para aplicar selectivamente dos plantillas diferentes a los libros:</a:t>
            </a:r>
          </a:p>
          <a:p>
            <a:pPr marL="457560" indent="-45720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Una plantilla para generar un índice</a:t>
            </a:r>
          </a:p>
          <a:p>
            <a:pPr marL="457560" indent="-45720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Otra para el detalle del libro.</a:t>
            </a:r>
          </a:p>
          <a:p>
            <a:pPr marL="36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Definición de plantillas</a:t>
            </a:r>
          </a:p>
          <a:p>
            <a:pPr lvl="2"/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xsl:template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match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</a:t>
            </a:r>
            <a:r>
              <a:rPr lang="es-E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libro</a:t>
            </a:r>
            <a:r>
              <a:rPr lang="es-E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914760" lvl="2">
              <a:spcAft>
                <a:spcPts val="1414"/>
              </a:spcAft>
              <a:buClr>
                <a:srgbClr val="333333"/>
              </a:buClr>
            </a:pPr>
            <a:r>
              <a:rPr lang="it-IT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&lt;xsl:template</a:t>
            </a:r>
            <a:r>
              <a:rPr lang="it-IT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it-IT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match</a:t>
            </a:r>
            <a:r>
              <a:rPr lang="it-IT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</a:t>
            </a:r>
            <a:r>
              <a:rPr lang="it-IT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it-IT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libro</a:t>
            </a:r>
            <a:r>
              <a:rPr lang="it-IT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it-IT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it-IT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mode</a:t>
            </a:r>
            <a:r>
              <a:rPr lang="it-IT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</a:t>
            </a:r>
            <a:r>
              <a:rPr lang="it-IT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"indice"</a:t>
            </a:r>
            <a:r>
              <a:rPr lang="it-IT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endParaRPr lang="it-IT" sz="2400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s-ES" sz="2800" b="0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Invocación de plantillas:</a:t>
            </a:r>
          </a:p>
          <a:p>
            <a:pPr marL="914760" lvl="2">
              <a:spcAft>
                <a:spcPts val="1414"/>
              </a:spcAft>
              <a:buClr>
                <a:srgbClr val="333333"/>
              </a:buClr>
            </a:pP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xsl:apply-templates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/&gt;</a:t>
            </a:r>
            <a:b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xsl:apply-templates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mode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</a:t>
            </a:r>
            <a:r>
              <a:rPr lang="es-E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s-ES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indice</a:t>
            </a:r>
            <a:r>
              <a:rPr lang="es-E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/&gt;</a:t>
            </a:r>
            <a:endParaRPr lang="es-ES" sz="2400" b="0" strike="noStrike" spc="-1" dirty="0">
              <a:solidFill>
                <a:srgbClr val="333333"/>
              </a:solidFill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74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Múltiples plantillas – Orden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499991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6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Cuando se usa “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apply-templates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” con “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select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” se pueden ordenar los elementos antes de aplicar las plantillas.</a:t>
            </a:r>
          </a:p>
          <a:p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&lt;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xsl:apply-templates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select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</a:t>
            </a:r>
            <a:r>
              <a:rPr lang="es-E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a/b/c</a:t>
            </a:r>
            <a:r>
              <a:rPr lang="es-E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  <a:p>
            <a:r>
              <a:rPr lang="es-ES" sz="2400" dirty="0">
                <a:solidFill>
                  <a:srgbClr val="8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	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xsl:sort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select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</a:t>
            </a:r>
            <a:r>
              <a:rPr lang="es-E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d</a:t>
            </a:r>
            <a:r>
              <a:rPr lang="es-E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/&gt;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&lt;/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xsl:apply-templates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6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6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xsl:sort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se puede usar el atributo “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order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” para especificar ascendente o descendente:</a:t>
            </a:r>
          </a:p>
          <a:p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&lt;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xsl:apply-templates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select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</a:t>
            </a:r>
            <a:r>
              <a:rPr lang="es-E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a/b/c</a:t>
            </a:r>
            <a:r>
              <a:rPr lang="es-E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  <a:p>
            <a:r>
              <a:rPr lang="es-ES" sz="2400" dirty="0">
                <a:solidFill>
                  <a:srgbClr val="8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	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xsl:sort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select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</a:t>
            </a:r>
            <a:r>
              <a:rPr lang="es-E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d</a:t>
            </a:r>
            <a:r>
              <a:rPr lang="es-E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 </a:t>
            </a:r>
            <a:r>
              <a:rPr lang="es-ES" sz="2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order</a:t>
            </a:r>
            <a:r>
              <a:rPr lang="es-E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="</a:t>
            </a:r>
            <a:r>
              <a:rPr lang="es-ES" sz="2400" b="0" dirty="0"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x</a:t>
            </a:r>
            <a:r>
              <a:rPr lang="es-E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/&gt;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&lt;/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xsl:apply-templates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endParaRPr lang="es-ES" sz="2800" b="0" dirty="0">
              <a:solidFill>
                <a:srgbClr val="000000"/>
              </a:solidFill>
              <a:effectLst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822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Plantillas con nombre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61540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6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Una plantilla puede tener un nombre, lo que permite invocarla directamente en cualquier punto usando &lt;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xsl:call-template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&gt;, sin necesidad de que haya ni siquiera un elemento relacionado con la plantilla.</a:t>
            </a:r>
          </a:p>
          <a:p>
            <a:pPr marL="36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Definición de la plantilla (no tiene match):</a:t>
            </a:r>
          </a:p>
          <a:p>
            <a:pPr marL="36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</a:pPr>
            <a:r>
              <a:rPr lang="es-ES" sz="2400" b="0" spc="-1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xsl:template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name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</a:t>
            </a:r>
            <a:r>
              <a:rPr lang="es-E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"pie"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b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dirty="0">
                <a:solidFill>
                  <a:srgbClr val="8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	..........</a:t>
            </a:r>
            <a:br>
              <a:rPr lang="es-ES" sz="2400" dirty="0">
                <a:solidFill>
                  <a:srgbClr val="8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&lt;/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xsl:template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6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6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Para llamar a la plantilla:</a:t>
            </a:r>
          </a:p>
          <a:p>
            <a:pPr marL="360">
              <a:spcAft>
                <a:spcPts val="1414"/>
              </a:spcAft>
              <a:buClr>
                <a:srgbClr val="333333"/>
              </a:buClr>
            </a:pPr>
            <a:r>
              <a:rPr lang="es-ES" sz="2800" b="0" dirty="0">
                <a:solidFill>
                  <a:srgbClr val="8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xsl:call-template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name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</a:t>
            </a:r>
            <a:r>
              <a:rPr lang="es-E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"pie"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/&gt;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6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</a:pPr>
            <a:endParaRPr lang="es-ES" sz="2800" b="0" dirty="0">
              <a:solidFill>
                <a:srgbClr val="000000"/>
              </a:solidFill>
              <a:effectLst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33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Parámetros en plantillas con nombre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6770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6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Los parámetros se definen en la plantilla con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xsl:param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". </a:t>
            </a:r>
          </a:p>
          <a:p>
            <a:pPr lvl="2"/>
            <a:r>
              <a:rPr lang="pt-B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xsl:template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fCadenas</a:t>
            </a:r>
            <a:r>
              <a:rPr lang="pt-B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pt-B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pt-B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xsl:param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cadena</a:t>
            </a:r>
            <a:r>
              <a:rPr lang="pt-B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pt-B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xsl:template</a:t>
            </a:r>
            <a:r>
              <a:rPr lang="pt-B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lvl="2"/>
            <a:endParaRPr lang="pt-B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6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Cuando se invoca la plantilla con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xsl:call-template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se usa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xsl:with-param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para pasar el parámetro a la plantilla.</a:t>
            </a:r>
          </a:p>
          <a:p>
            <a:pPr lvl="2"/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xsl:call-template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fCadenas</a:t>
            </a:r>
            <a:r>
              <a:rPr lang="es-E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s-ES" sz="2400" dirty="0">
                <a:solidFill>
                  <a:srgbClr val="800000"/>
                </a:solidFill>
                <a:latin typeface="Consolas" panose="020B0609020204030204" pitchFamily="49" charset="0"/>
              </a:rPr>
              <a:t>	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xsl:with-param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"cadena" </a:t>
            </a:r>
            <a:r>
              <a:rPr lang="es-ES" sz="2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---</a:t>
            </a:r>
            <a:r>
              <a:rPr lang="es-E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xsl:call-template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lvl="2"/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6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Podemos usar el parámetro anteponiendo "$" a su nombre</a:t>
            </a:r>
          </a:p>
          <a:p>
            <a:pPr marL="914760" lvl="2">
              <a:spcAft>
                <a:spcPts val="1414"/>
              </a:spcAft>
              <a:buClr>
                <a:srgbClr val="333333"/>
              </a:buClr>
            </a:pP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xsl:value-of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$cadena</a:t>
            </a:r>
            <a:r>
              <a:rPr lang="es-E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s-ES" sz="2800" b="0" dirty="0">
              <a:solidFill>
                <a:srgbClr val="000000"/>
              </a:solidFill>
              <a:effectLst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20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Parámetros en plantillas con nombre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6770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6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Cuando se llama a una plantilla y se pasa un parámetro, se puede:</a:t>
            </a:r>
          </a:p>
          <a:p>
            <a:pPr marL="457560" indent="-45720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  <a:buFont typeface="Arial" panose="020B0604020202020204" pitchFamily="34" charset="0"/>
              <a:buChar char="•"/>
            </a:pPr>
            <a:r>
              <a:rPr lang="es-ES" sz="2800" b="0" spc="-1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Usar una expresión </a:t>
            </a:r>
            <a:r>
              <a:rPr lang="es-ES" sz="2800" b="0" spc="-1" dirty="0" err="1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XPath</a:t>
            </a:r>
            <a:r>
              <a:rPr lang="es-ES" sz="2800" b="0" spc="-1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en el el atributo "</a:t>
            </a:r>
            <a:r>
              <a:rPr lang="es-ES" sz="2800" b="0" spc="-1" dirty="0" err="1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select</a:t>
            </a:r>
            <a:r>
              <a:rPr lang="es-ES" sz="2800" b="0" spc="-1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 para indicar de donde se extrae el valor del parámetro:</a:t>
            </a:r>
          </a:p>
          <a:p>
            <a:pPr lvl="2"/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xsl:call-template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fCadenas</a:t>
            </a:r>
            <a:r>
              <a:rPr lang="es-E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s-ES" sz="2400" dirty="0">
                <a:solidFill>
                  <a:srgbClr val="800000"/>
                </a:solidFill>
                <a:latin typeface="Consolas" panose="020B0609020204030204" pitchFamily="49" charset="0"/>
              </a:rPr>
              <a:t>	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xsl:with-param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"cadena" </a:t>
            </a:r>
            <a:r>
              <a:rPr lang="es-ES" sz="2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s-E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="./hijo/@atributo" /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xsl:call-template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lvl="2"/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560" indent="-45720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  <a:buFont typeface="Arial" panose="020B0604020202020204" pitchFamily="34" charset="0"/>
              <a:buChar char="•"/>
            </a:pPr>
            <a:r>
              <a:rPr lang="es-ES" sz="2800" b="0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Usar un valor fijo</a:t>
            </a:r>
          </a:p>
          <a:p>
            <a:pPr lvl="2"/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xsl:call-template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fCadenas</a:t>
            </a:r>
            <a:r>
              <a:rPr lang="es-E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s-ES" sz="2400" dirty="0">
                <a:solidFill>
                  <a:srgbClr val="800000"/>
                </a:solidFill>
                <a:latin typeface="Consolas" panose="020B0609020204030204" pitchFamily="49" charset="0"/>
              </a:rPr>
              <a:t>	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xsl:with-param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"cadena"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s-ES" sz="2400" b="1" dirty="0">
                <a:latin typeface="Consolas" panose="020B0609020204030204" pitchFamily="49" charset="0"/>
              </a:rPr>
              <a:t>		Cadena parámetro</a:t>
            </a:r>
            <a:endParaRPr lang="es-ES" sz="2400" b="1" dirty="0">
              <a:effectLst/>
              <a:latin typeface="Consolas" panose="020B0609020204030204" pitchFamily="49" charset="0"/>
            </a:endParaRPr>
          </a:p>
          <a:p>
            <a:pPr lvl="2"/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&lt;/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xsl:with-param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xsl:call-template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2800" b="0" dirty="0">
              <a:solidFill>
                <a:srgbClr val="000000"/>
              </a:solidFill>
              <a:effectLst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74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13689</TotalTime>
  <Words>982</Words>
  <Application>Microsoft Office PowerPoint</Application>
  <PresentationFormat>Personalizado</PresentationFormat>
  <Paragraphs>94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Noto Sans</vt:lpstr>
      <vt:lpstr>Symbol</vt:lpstr>
      <vt:lpstr>Times New Roman</vt:lpstr>
      <vt:lpstr>Wingdings</vt:lpstr>
      <vt:lpstr>Office Theme</vt:lpstr>
      <vt:lpstr>Office Theme</vt:lpstr>
      <vt:lpstr>UT06 – Conversión de documentos 2 – XSLT – Plantillas</vt:lpstr>
      <vt:lpstr>Múltiples plantillas en la misma XSLT</vt:lpstr>
      <vt:lpstr>Múltiples plantillas – Ejemplo A</vt:lpstr>
      <vt:lpstr>Múltiples plantillas – Ejemplo B</vt:lpstr>
      <vt:lpstr>Múltiples plantillas – Ejemplo C</vt:lpstr>
      <vt:lpstr>Múltiples plantillas – Orden</vt:lpstr>
      <vt:lpstr>Plantillas con nombre</vt:lpstr>
      <vt:lpstr>Parámetros en plantillas con nombre</vt:lpstr>
      <vt:lpstr>Parámetros en plantillas con nombre</vt:lpstr>
      <vt:lpstr>Múltiples plantillas – Ejemplo 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subject/>
  <dc:creator>Familia López Lamela</dc:creator>
  <dc:description/>
  <cp:lastModifiedBy>Familia López Lamela</cp:lastModifiedBy>
  <cp:revision>95</cp:revision>
  <dcterms:created xsi:type="dcterms:W3CDTF">2020-03-19T01:13:35Z</dcterms:created>
  <dcterms:modified xsi:type="dcterms:W3CDTF">2024-04-26T11:28:32Z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20</vt:i4>
  </property>
  <property fmtid="{D5CDD505-2E9C-101B-9397-08002B2CF9AE}" pid="3" name="PresentationFormat">
    <vt:lpwstr>Personalizado</vt:lpwstr>
  </property>
  <property fmtid="{D5CDD505-2E9C-101B-9397-08002B2CF9AE}" pid="4" name="Slides">
    <vt:i4>20</vt:i4>
  </property>
</Properties>
</file>