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61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06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61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65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66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40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93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011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197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5/02/xpath-fun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xml/xsl_functions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func_formatnumber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UT06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Conversión de documentos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3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Funciones – Variables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Include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Variables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30A4F61-41CE-1E4C-ADCE-B1F2583FE036}"/>
              </a:ext>
            </a:extLst>
          </p:cNvPr>
          <p:cNvSpPr/>
          <p:nvPr/>
        </p:nvSpPr>
        <p:spPr>
          <a:xfrm>
            <a:off x="506064" y="1362269"/>
            <a:ext cx="12450950" cy="52811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declarar la variable se le da un nombre con el atributo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acceder a las variables, se hace lo mismo que en los parámetros de plantillas, se usa el nombre de la variable precedido por “$”.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pueden usar 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value-of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atributos con {}, funciones y condiciones.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Pueden tener un valor fijo, u obtenerlo a partir de una expresión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01B9D6-8411-FA7E-FA0E-F8CC7BA4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8" y="3517645"/>
            <a:ext cx="10750537" cy="11141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63CB96B-A766-2EA3-4169-37BCA4BDF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4" y="5218983"/>
            <a:ext cx="11630528" cy="6555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60E2BA-3F3A-0DF9-D3A7-F9712A193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4" y="5834949"/>
            <a:ext cx="11630528" cy="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Include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30A4F61-41CE-1E4C-ADCE-B1F2583FE036}"/>
              </a:ext>
            </a:extLst>
          </p:cNvPr>
          <p:cNvSpPr/>
          <p:nvPr/>
        </p:nvSpPr>
        <p:spPr>
          <a:xfrm>
            <a:off x="506064" y="1362269"/>
            <a:ext cx="12450950" cy="52811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Desde una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pueden referenciar, incluir, otras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del fichero incluido se definen plantillas: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 se pueden invocar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call-template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apply-templates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AB547-5091-E901-7E79-2E2B29E4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5" y="1819398"/>
            <a:ext cx="5376103" cy="573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3477DF-58B8-5666-A2A5-A4DA1230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4" y="2893426"/>
            <a:ext cx="11381136" cy="2766632"/>
          </a:xfrm>
          <a:prstGeom prst="rect">
            <a:avLst/>
          </a:prstGeom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D67462-3519-C3E3-C9C5-3113DF1E0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47" y="6242213"/>
            <a:ext cx="9365724" cy="9013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9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Funciones en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XPath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XPath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y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XQuery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comparten la misma biblioteca de funciones.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URI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de funciones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 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http://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www.w3.org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/2005/02/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xpath-functions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y su prefijo habitual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fn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Cuando procesamos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no es necesario declarar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xmlns:fn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="…").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interpretará adecuadamente las funciones.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Esto quiere decir que cuando usemos una función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basta con que que la usemos directamente en la expresión.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Hay más de 100 funciones 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para una referencia más completa, ver, por ejemplo: 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https://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www.w3schools.com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xml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xsl_functions.asp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Funciones – Cadenas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489D27-1D0E-D42D-0D56-EA3D61638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36564"/>
              </p:ext>
            </p:extLst>
          </p:nvPr>
        </p:nvGraphicFramePr>
        <p:xfrm>
          <a:off x="506064" y="1405718"/>
          <a:ext cx="12510816" cy="56351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86741">
                  <a:extLst>
                    <a:ext uri="{9D8B030D-6E8A-4147-A177-3AD203B41FA5}">
                      <a16:colId xmlns:a16="http://schemas.microsoft.com/office/drawing/2014/main" val="3636730433"/>
                    </a:ext>
                  </a:extLst>
                </a:gridCol>
                <a:gridCol w="7824075">
                  <a:extLst>
                    <a:ext uri="{9D8B030D-6E8A-4147-A177-3AD203B41FA5}">
                      <a16:colId xmlns:a16="http://schemas.microsoft.com/office/drawing/2014/main" val="107743340"/>
                    </a:ext>
                  </a:extLst>
                </a:gridCol>
              </a:tblGrid>
              <a:tr h="450378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54099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string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arg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Convierte un valor a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String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. Ejemplo: convertir un número a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String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06544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compare(c1,c2)</a:t>
                      </a:r>
                    </a:p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compare(c1,c2,collation)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Compara dos cadenas. Devuelve -1, 0 o 1. Se puede especificar una intercalación 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collation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 concreta.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58405"/>
                  </a:ext>
                </a:extLst>
              </a:tr>
              <a:tr h="494033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concat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(s1, s2, s3,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Concatena cadenas.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89616"/>
                  </a:ext>
                </a:extLst>
              </a:tr>
              <a:tr h="569129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string-join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((s1,s2,…),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sep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Une cadenas separándolas con la cadena indicada.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066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substring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s,inicio,longitud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substring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s,inicio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Obtiene una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subcadena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de cierta longitud. Si no se especifica longitud, devuelve hasta el final.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52538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string-length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string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string-length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Obtiene la longitud de la cadena. Si no hay parámetro, usa el valor del nodo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75839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normalize-space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string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normalize-space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Elimina espacios antes y después, y secuencias interiores de espacios, que cambia por uno.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6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08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Funciones – Cadenas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76A2878-FE68-7647-C70B-2D0C36BB2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39608"/>
              </p:ext>
            </p:extLst>
          </p:nvPr>
        </p:nvGraphicFramePr>
        <p:xfrm>
          <a:off x="506064" y="1405718"/>
          <a:ext cx="12510816" cy="5293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907">
                  <a:extLst>
                    <a:ext uri="{9D8B030D-6E8A-4147-A177-3AD203B41FA5}">
                      <a16:colId xmlns:a16="http://schemas.microsoft.com/office/drawing/2014/main" val="3636730433"/>
                    </a:ext>
                  </a:extLst>
                </a:gridCol>
                <a:gridCol w="9489909">
                  <a:extLst>
                    <a:ext uri="{9D8B030D-6E8A-4147-A177-3AD203B41FA5}">
                      <a16:colId xmlns:a16="http://schemas.microsoft.com/office/drawing/2014/main" val="107743340"/>
                    </a:ext>
                  </a:extLst>
                </a:gridCol>
              </a:tblGrid>
              <a:tr h="450378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54099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upper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-case(s)</a:t>
                      </a:r>
                      <a:b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lower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-case(s)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Convierte a mayúsculas y minúsculas.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06544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translate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(s, c1, 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Reemplaza caracteres en s según la equivalencia entre c1 y c2. El primer carácter de c1 se reemplaza por el primero de c2, y así sucesivamente.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58405"/>
                  </a:ext>
                </a:extLst>
              </a:tr>
              <a:tr h="494033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contains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(s1,s2)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Devuelve true si s1 contiene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89616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starts-with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(s1, s2)</a:t>
                      </a:r>
                      <a:b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ends-with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(s1, 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Devuelve true si s1 empieza o termina (respectivamente) por s2.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066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replace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(s, s1, 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Reemplaza todas las apariciones de s1 en la cadena s por s2.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52538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tokenize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(s,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patron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Equivalente a un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split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de Java. Pueden usarse expresiones regulares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7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1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Funciones – Números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AE74DF1-F40A-C9A1-F40F-AC736532A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71082"/>
              </p:ext>
            </p:extLst>
          </p:nvPr>
        </p:nvGraphicFramePr>
        <p:xfrm>
          <a:off x="506063" y="1405718"/>
          <a:ext cx="12450951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1093">
                  <a:extLst>
                    <a:ext uri="{9D8B030D-6E8A-4147-A177-3AD203B41FA5}">
                      <a16:colId xmlns:a16="http://schemas.microsoft.com/office/drawing/2014/main" val="3636730433"/>
                    </a:ext>
                  </a:extLst>
                </a:gridCol>
                <a:gridCol w="8629858">
                  <a:extLst>
                    <a:ext uri="{9D8B030D-6E8A-4147-A177-3AD203B41FA5}">
                      <a16:colId xmlns:a16="http://schemas.microsoft.com/office/drawing/2014/main" val="107743340"/>
                    </a:ext>
                  </a:extLst>
                </a:gridCol>
              </a:tblGrid>
              <a:tr h="450378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54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number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arg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Convierte a número el valor recibido.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0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abs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num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Valor absoluto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58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ceiling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num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Redondea hacia arriba.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89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floor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num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Redondea hacia abajo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round(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num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Redondea de la forma habitual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52538"/>
                  </a:ext>
                </a:extLst>
              </a:tr>
              <a:tr h="204718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round-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half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to-even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Redondea al número par más cercano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75839"/>
                  </a:ext>
                </a:extLst>
              </a:tr>
            </a:tbl>
          </a:graphicData>
        </a:graphic>
      </p:graphicFrame>
      <p:sp>
        <p:nvSpPr>
          <p:cNvPr id="4" name="CustomShape 3">
            <a:extLst>
              <a:ext uri="{FF2B5EF4-FFF2-40B4-BE49-F238E27FC236}">
                <a16:creationId xmlns:a16="http://schemas.microsoft.com/office/drawing/2014/main" id="{5638E6A3-3D5A-0BE8-CD45-17A4D22E11D5}"/>
              </a:ext>
            </a:extLst>
          </p:cNvPr>
          <p:cNvSpPr/>
          <p:nvPr/>
        </p:nvSpPr>
        <p:spPr>
          <a:xfrm>
            <a:off x="506063" y="4749420"/>
            <a:ext cx="12450951" cy="213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resultados de estas funciones se pueden operar con los operadores habituales: +, -, *,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(no se puede usar la barra “/” porque es parte de XML y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9725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Funciones – Nodos y secuencias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BEE5998-7C09-ED32-F913-E20F857CC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41520"/>
              </p:ext>
            </p:extLst>
          </p:nvPr>
        </p:nvGraphicFramePr>
        <p:xfrm>
          <a:off x="506064" y="1405718"/>
          <a:ext cx="12510816" cy="6048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5235">
                  <a:extLst>
                    <a:ext uri="{9D8B030D-6E8A-4147-A177-3AD203B41FA5}">
                      <a16:colId xmlns:a16="http://schemas.microsoft.com/office/drawing/2014/main" val="3636730433"/>
                    </a:ext>
                  </a:extLst>
                </a:gridCol>
                <a:gridCol w="8405581">
                  <a:extLst>
                    <a:ext uri="{9D8B030D-6E8A-4147-A177-3AD203B41FA5}">
                      <a16:colId xmlns:a16="http://schemas.microsoft.com/office/drawing/2014/main" val="107743340"/>
                    </a:ext>
                  </a:extLst>
                </a:gridCol>
              </a:tblGrid>
              <a:tr h="450378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54099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count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nodeset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Cuenta el número de nodos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6856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name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(),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name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nodeset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Nombre de nodo actual, o del primero de la secuencia.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06544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local-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name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local-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name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nodeset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Igual, pero sin prefijo de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namespace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si es que los nodos lo tenían.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58405"/>
                  </a:ext>
                </a:extLst>
              </a:tr>
              <a:tr h="494033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index-of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sq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item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Posición del elemento en la secuencia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89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remove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sq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position)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Elimina de la secuencia el elemento en esa posición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066"/>
                  </a:ext>
                </a:extLst>
              </a:tr>
              <a:tr h="180168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empty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sq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True si la secuencia está vacía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52538"/>
                  </a:ext>
                </a:extLst>
              </a:tr>
              <a:tr h="159696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exists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sq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True si la secuencia no está vacía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75839"/>
                  </a:ext>
                </a:extLst>
              </a:tr>
              <a:tr h="207463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distinct-values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sq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coll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Devuelve no duplicados. Opcional: intercalación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45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reverse(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sq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Invierte la secuencia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41773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subsequence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sq</a:t>
                      </a:r>
                      <a:r>
                        <a:rPr lang="es-ES" sz="240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inicio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longitud)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Devuelve una subsecuencia de la secuencia. Empieza a contar en 1, no en 0 como en Java.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1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8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Funciones – Contexto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B5122EF-49AE-5AB3-E132-AD27EB50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19236"/>
              </p:ext>
            </p:extLst>
          </p:nvPr>
        </p:nvGraphicFramePr>
        <p:xfrm>
          <a:off x="506063" y="1405718"/>
          <a:ext cx="12450951" cy="40028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1093">
                  <a:extLst>
                    <a:ext uri="{9D8B030D-6E8A-4147-A177-3AD203B41FA5}">
                      <a16:colId xmlns:a16="http://schemas.microsoft.com/office/drawing/2014/main" val="3636730433"/>
                    </a:ext>
                  </a:extLst>
                </a:gridCol>
                <a:gridCol w="8629858">
                  <a:extLst>
                    <a:ext uri="{9D8B030D-6E8A-4147-A177-3AD203B41FA5}">
                      <a16:colId xmlns:a16="http://schemas.microsoft.com/office/drawing/2014/main" val="107743340"/>
                    </a:ext>
                  </a:extLst>
                </a:gridCol>
              </a:tblGrid>
              <a:tr h="450378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54099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position()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Índice del nodo que estamos procesando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06544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last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Devuelve la posición del último elemento del conjunto de nodos seleccionado / procesado.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58405"/>
                  </a:ext>
                </a:extLst>
              </a:tr>
              <a:tr h="494033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current-dateTime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Obtiene la fecha y hora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89616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current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-date()</a:t>
                      </a:r>
                    </a:p>
                    <a:p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Obtiene la fecha (sin hora)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066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current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-time()</a:t>
                      </a:r>
                    </a:p>
                    <a:p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Obtiene la hora (sin fecha)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5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5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Funciones – Específicas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9E6C21C-8031-DE55-2BF5-778CD8F08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53062"/>
              </p:ext>
            </p:extLst>
          </p:nvPr>
        </p:nvGraphicFramePr>
        <p:xfrm>
          <a:off x="506063" y="1405718"/>
          <a:ext cx="12450951" cy="3813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1093">
                  <a:extLst>
                    <a:ext uri="{9D8B030D-6E8A-4147-A177-3AD203B41FA5}">
                      <a16:colId xmlns:a16="http://schemas.microsoft.com/office/drawing/2014/main" val="3636730433"/>
                    </a:ext>
                  </a:extLst>
                </a:gridCol>
                <a:gridCol w="8629858">
                  <a:extLst>
                    <a:ext uri="{9D8B030D-6E8A-4147-A177-3AD203B41FA5}">
                      <a16:colId xmlns:a16="http://schemas.microsoft.com/office/drawing/2014/main" val="107743340"/>
                    </a:ext>
                  </a:extLst>
                </a:gridCol>
              </a:tblGrid>
              <a:tr h="450378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54099"/>
                  </a:ext>
                </a:extLst>
              </a:tr>
              <a:tr h="582761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current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 nodo actual del XML que se está procesando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06544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element-available</a:t>
                      </a:r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Permite comprobar si el procesador XSLT admite cierto elemento XSLT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58405"/>
                  </a:ext>
                </a:extLst>
              </a:tr>
              <a:tr h="494033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format-number</a:t>
                      </a:r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Permite dar formato a un número. Para formato de la cadena de formato ver </a:t>
                      </a:r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/>
                        </a:rPr>
                        <a:t>https://www.w3schools.com/xml/func_formatnumber.asp</a:t>
                      </a:r>
                      <a:endParaRPr lang="es-ES" sz="20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89616"/>
                  </a:ext>
                </a:extLst>
              </a:tr>
              <a:tr h="685135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function-available</a:t>
                      </a:r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Permite comprobar si el procesador XSLT admite cierta 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066"/>
                  </a:ext>
                </a:extLst>
              </a:tr>
            </a:tbl>
          </a:graphicData>
        </a:graphic>
      </p:graphicFrame>
      <p:sp>
        <p:nvSpPr>
          <p:cNvPr id="4" name="CustomShape 3">
            <a:extLst>
              <a:ext uri="{FF2B5EF4-FFF2-40B4-BE49-F238E27FC236}">
                <a16:creationId xmlns:a16="http://schemas.microsoft.com/office/drawing/2014/main" id="{530A4F61-41CE-1E4C-ADCE-B1F2583FE036}"/>
              </a:ext>
            </a:extLst>
          </p:cNvPr>
          <p:cNvSpPr/>
          <p:nvPr/>
        </p:nvSpPr>
        <p:spPr>
          <a:xfrm>
            <a:off x="506064" y="5312103"/>
            <a:ext cx="12450950" cy="13312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Estas funciones sólo son para XSLT, no para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XQuery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47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Variables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30A4F61-41CE-1E4C-ADCE-B1F2583FE036}"/>
              </a:ext>
            </a:extLst>
          </p:cNvPr>
          <p:cNvSpPr/>
          <p:nvPr/>
        </p:nvSpPr>
        <p:spPr>
          <a:xfrm>
            <a:off x="506064" y="1362269"/>
            <a:ext cx="12450950" cy="52811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pueden definir variables para almacenar valores de forma temporal, para que sea más fácil el procesamiento de la información.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Pueden ser globales, si se declaran en el nivel superior de la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br>
              <a:rPr lang="es-ES" sz="2800" spc="-1" dirty="0">
                <a:latin typeface="Arial"/>
              </a:rPr>
            </a:br>
            <a:r>
              <a:rPr lang="es-ES" sz="2800" spc="-1" dirty="0">
                <a:latin typeface="Arial"/>
              </a:rPr>
              <a:t>Tendrán cierto ámbito si se declaran en </a:t>
            </a:r>
            <a:r>
              <a:rPr lang="es-ES" sz="2800" spc="-1" dirty="0" err="1">
                <a:latin typeface="Arial"/>
              </a:rPr>
              <a:t>template</a:t>
            </a:r>
            <a:r>
              <a:rPr lang="es-ES" sz="2800" spc="-1" dirty="0">
                <a:latin typeface="Arial"/>
              </a:rPr>
              <a:t> / </a:t>
            </a:r>
            <a:r>
              <a:rPr lang="es-ES" sz="2800" spc="-1" dirty="0" err="1">
                <a:latin typeface="Arial"/>
              </a:rPr>
              <a:t>for-each</a:t>
            </a:r>
            <a:r>
              <a:rPr lang="es-ES" sz="2800" spc="-1" dirty="0">
                <a:latin typeface="Arial"/>
              </a:rPr>
              <a:t> / </a:t>
            </a:r>
            <a:r>
              <a:rPr lang="es-ES" sz="2800" spc="-1" dirty="0" err="1">
                <a:latin typeface="Arial"/>
              </a:rPr>
              <a:t>choose</a:t>
            </a:r>
            <a:r>
              <a:rPr lang="es-ES" sz="2800" spc="-1" dirty="0">
                <a:latin typeface="Arial"/>
              </a:rPr>
              <a:t> / etc.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br>
              <a:rPr lang="es-ES" sz="2800" spc="-1" dirty="0">
                <a:latin typeface="Arial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F41CA3-8B19-CC18-9473-9B0C2713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02" y="2884590"/>
            <a:ext cx="12615933" cy="21352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4F61D-9C50-5FB0-C079-49FDBFD3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3" y="5835626"/>
            <a:ext cx="12450950" cy="12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13732</TotalTime>
  <Words>1007</Words>
  <Application>Microsoft Office PowerPoint</Application>
  <PresentationFormat>Personalizado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UT06 – Conversión de documentos 3 – XSLT – Funciones – Variables – Include</vt:lpstr>
      <vt:lpstr>Funciones en XPath y XSLT</vt:lpstr>
      <vt:lpstr>Funciones – Cadenas</vt:lpstr>
      <vt:lpstr>Funciones – Cadenas</vt:lpstr>
      <vt:lpstr>Funciones – Números</vt:lpstr>
      <vt:lpstr>Funciones – Nodos y secuencias</vt:lpstr>
      <vt:lpstr>Funciones – Contexto</vt:lpstr>
      <vt:lpstr>Funciones – Específicas XSLT</vt:lpstr>
      <vt:lpstr>XSLT – Variables </vt:lpstr>
      <vt:lpstr>XSLT – Variables </vt:lpstr>
      <vt:lpstr>XSLT – Include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97</cp:revision>
  <dcterms:created xsi:type="dcterms:W3CDTF">2020-03-19T01:13:35Z</dcterms:created>
  <dcterms:modified xsi:type="dcterms:W3CDTF">2024-04-26T13:24:59Z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