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343977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9112DEF-8A4A-4238-AC51-94A7526496A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297FA5-7C10-4FB2-B9E9-A8056B87B489}" type="slidenum">
              <a:rPr b="0" lang="es-ES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Num" idx="19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A7AD9D-137F-4A00-B4B9-86161ACAB3D1}" type="slidenum">
              <a:rPr b="0" lang="es-ES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Num" idx="20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290776-B7F6-4B07-9D6C-692477AC98A5}" type="slidenum">
              <a:rPr b="0" lang="es-ES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Num" idx="21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3F8C03-16BC-4C45-B5AF-43E3C7391BC8}" type="slidenum">
              <a:rPr b="0" lang="es-ES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Num" idx="22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CF9107-1157-421D-8DF1-9A0A94A8ACFE}" type="slidenum">
              <a:rPr b="0" lang="es-ES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Num" idx="23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75CB22-F614-458E-AAAA-BA9C0CBE1DEC}" type="slidenum">
              <a:rPr b="0" lang="es-ES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5ABA63-3C4F-49AD-AF73-87BC1B1FE10A}" type="slidenum">
              <a:rPr b="0" lang="es-ES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498356-E211-43AB-A70D-E270AF3CBC1B}" type="slidenum">
              <a:rPr b="0" lang="es-ES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3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97F578-AA3F-4939-92CC-88AA2EAB6368}" type="slidenum">
              <a:rPr b="0" lang="es-ES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4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10F8E9-FDA1-4531-80C7-D30CA3AEBDE6}" type="slidenum">
              <a:rPr b="0" lang="es-ES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2A9C7C-442D-4FF7-9A85-422B5F467A3A}" type="slidenum">
              <a:rPr b="0" lang="es-ES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Num" idx="16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7416B9-F40E-4E4B-B22B-71C752277822}" type="slidenum">
              <a:rPr b="0" lang="es-ES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Num" idx="17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1F3914-CBFA-44CF-B69F-953B7B1429B9}" type="slidenum">
              <a:rPr b="0" lang="es-ES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400" spc="-1" strike="noStrike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BF8CAA-4FA2-41F9-B0C7-EDE8B3129631}" type="slidenum">
              <a:rPr b="0" lang="es-ES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824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634AF0-13D5-430D-A8FB-357F0A237E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5FB11E-91E7-4781-95E3-BC893AE540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AF9D76-DCDC-469E-BF46-402E75336E1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2CE127-B93A-4D47-9D3D-A5D954B007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182590-DAAC-4A64-A888-C9D289E1A3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E0D849-57B7-45A2-85EF-0351DAE099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AEF4F0-BDBC-48FD-A406-BC5E0C5D24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0E326C-F9F9-4827-A1FA-84C0F07473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A332BC-0778-4709-8230-63B17A9CB1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53725C-F5C0-47B2-A358-783BFC2079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1442F3-C698-4A7A-9AB7-E38BF7C7F1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A8DE7B-4E2E-49D4-914D-2CC1ED6A63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D6EC9C-8878-43E1-8793-F84A616D26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E44D33-62DF-4C7B-B18D-7DD40F791C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EEA2B0-62B6-499B-ACE9-76F3D38340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9AD122-1487-4CD1-AAB3-57AA09195B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DC63DA-4EB6-4A7A-A3EE-ABD7D7D3A5D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F91907-F1B2-49F8-8F5F-482CFF80E1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A7ABA5-4BC8-45A6-AA3A-E931FAD7A6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674839-5658-49BC-8C2E-72E859F938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E4D9D4-C6BD-4DB7-BCBB-89C90DFBD0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51AA0F-3687-41FC-8C46-AD02B23E42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82EC03-622D-42E0-8648-93FD3EBD81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CE8EBD-0A52-4B9D-B5FE-941FFA5316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451760" y="7006680"/>
            <a:ext cx="4535280" cy="40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9491760" y="7006680"/>
            <a:ext cx="3023280" cy="40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s-ES" sz="132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C7FD63-8222-4B7A-8AEF-F08836E982F2}" type="slidenum">
              <a:rPr b="0" lang="es-ES" sz="1320" spc="-1" strike="noStrike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b="0" lang="en-US" sz="132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924120" y="7006680"/>
            <a:ext cx="3023280" cy="40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451760" y="7006680"/>
            <a:ext cx="4535280" cy="40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9491760" y="7006680"/>
            <a:ext cx="3023280" cy="40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s-ES" sz="132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661CA3-6BB5-4D57-A7E5-C5A3B822CCF8}" type="slidenum">
              <a:rPr b="0" lang="es-ES" sz="132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32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924120" y="7006680"/>
            <a:ext cx="3023280" cy="40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8920" cy="165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000" spc="-1" strike="noStrike">
                <a:solidFill>
                  <a:srgbClr val="000000"/>
                </a:solidFill>
                <a:latin typeface="Noto Sans"/>
                <a:ea typeface="Noto Sans"/>
              </a:rPr>
              <a:t>UT04 – </a:t>
            </a:r>
            <a:r>
              <a:rPr b="0" lang="es-ES" sz="3600" spc="-1" strike="noStrike">
                <a:solidFill>
                  <a:srgbClr val="000000"/>
                </a:solidFill>
                <a:latin typeface="Noto Sans"/>
                <a:ea typeface="Noto Sans"/>
              </a:rPr>
              <a:t>XML</a:t>
            </a:r>
            <a:br>
              <a:rPr sz="4000"/>
            </a:b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2 – Namespaces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160" cy="9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 algn="ctr">
              <a:lnSpc>
                <a:spcPct val="90000"/>
              </a:lnSpc>
              <a:spcBef>
                <a:spcPts val="1103"/>
              </a:spcBef>
              <a:buNone/>
              <a:tabLst>
                <a:tab algn="l" pos="0"/>
              </a:tabLst>
            </a:pPr>
            <a:r>
              <a:rPr b="1" lang="es-ES" sz="4400" spc="-1" strike="noStrike">
                <a:solidFill>
                  <a:srgbClr val="000000"/>
                </a:solidFill>
                <a:latin typeface="Noto Sans"/>
                <a:ea typeface="Noto Sans"/>
              </a:rPr>
              <a:t>Lenguajes de marcas y sistemas </a:t>
            </a:r>
            <a:br>
              <a:rPr sz="4400"/>
            </a:br>
            <a:r>
              <a:rPr b="1" lang="es-ES" sz="4400" spc="-1" strike="noStrike">
                <a:solidFill>
                  <a:srgbClr val="000000"/>
                </a:solidFill>
                <a:latin typeface="Noto Sans"/>
                <a:ea typeface="Noto Sans"/>
              </a:rPr>
              <a:t>de gestión de la información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280" cy="9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1" name="Imagen 5" descr="Texto&#10;&#10;Descripción generada automáticamente con confianza media"/>
          <p:cNvPicPr/>
          <p:nvPr/>
        </p:nvPicPr>
        <p:blipFill>
          <a:blip r:embed="rId1"/>
          <a:stretch/>
        </p:blipFill>
        <p:spPr>
          <a:xfrm>
            <a:off x="4641840" y="1677240"/>
            <a:ext cx="4155120" cy="276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4400" spc="-1" strike="noStrike">
                <a:solidFill>
                  <a:srgbClr val="000000"/>
                </a:solidFill>
                <a:latin typeface="Noto Sans"/>
                <a:ea typeface="Noto Sans"/>
              </a:rPr>
              <a:t>Sobrescritura de namespaces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adroTexto 1"/>
          <p:cNvSpPr/>
          <p:nvPr/>
        </p:nvSpPr>
        <p:spPr>
          <a:xfrm>
            <a:off x="482760" y="1282680"/>
            <a:ext cx="12474000" cy="583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Si un elemento declara un nuevo namespace con el mismo prefijo que uno definido anteriormente en un ancestro, el nuevo namespace sobrescribe al anterior </a:t>
            </a:r>
            <a:r>
              <a:rPr b="0" lang="es-ES" sz="2800" spc="-1" strike="noStrike" u="sng">
                <a:solidFill>
                  <a:srgbClr val="000000"/>
                </a:solidFill>
                <a:uFillTx/>
                <a:latin typeface="Noto Sans"/>
                <a:ea typeface="Noto Sans"/>
              </a:rPr>
              <a:t>solo para ese elemento y sus descendientes</a:t>
            </a: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&lt;raiz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e50000"/>
                </a:solidFill>
                <a:latin typeface="Consolas"/>
                <a:ea typeface="DejaVu Sans"/>
              </a:rPr>
              <a:t>xmlns:info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s-ES" sz="2400" spc="-1" strike="noStrike">
                <a:solidFill>
                  <a:srgbClr val="0000ff"/>
                </a:solidFill>
                <a:latin typeface="Consolas"/>
                <a:ea typeface="DejaVu Sans"/>
              </a:rPr>
              <a:t>"http://info.com/info"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&lt;info:informaciones&gt;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  &lt;info:informacion&gt;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    &lt;detalles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e50000"/>
                </a:solidFill>
                <a:latin typeface="Consolas"/>
                <a:ea typeface="DejaVu Sans"/>
              </a:rPr>
              <a:t>xmlns:info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s-ES" sz="2400" spc="-1" strike="noStrike">
                <a:solidFill>
                  <a:srgbClr val="0000ff"/>
                </a:solidFill>
                <a:latin typeface="Consolas"/>
                <a:ea typeface="DejaVu Sans"/>
              </a:rPr>
              <a:t>"http://info.com/details"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      </a:t>
            </a:r>
            <a:r>
              <a:rPr b="0" lang="es-ES" sz="2400" spc="-1" strike="noStrike">
                <a:solidFill>
                  <a:srgbClr val="008000"/>
                </a:solidFill>
                <a:latin typeface="Consolas"/>
                <a:ea typeface="DejaVu Sans"/>
              </a:rPr>
              <a:t>&lt;!-- El siguiente nodo, aunque se llama también </a:t>
            </a:r>
            <a:br>
              <a:rPr sz="2400"/>
            </a:br>
            <a:r>
              <a:rPr b="0" lang="es-ES" sz="2400" spc="-1" strike="noStrike">
                <a:solidFill>
                  <a:srgbClr val="008000"/>
                </a:solidFill>
                <a:latin typeface="Consolas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8000"/>
                </a:solidFill>
                <a:latin typeface="Consolas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8000"/>
                </a:solidFill>
                <a:latin typeface="Consolas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8000"/>
                </a:solidFill>
                <a:latin typeface="Consolas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8000"/>
                </a:solidFill>
                <a:latin typeface="Consolas"/>
                <a:ea typeface="DejaVu Sans"/>
              </a:rPr>
              <a:t>información, no es el mismo que </a:t>
            </a:r>
            <a:br>
              <a:rPr sz="2400"/>
            </a:br>
            <a:r>
              <a:rPr b="0" lang="es-ES" sz="2400" spc="-1" strike="noStrike">
                <a:solidFill>
                  <a:srgbClr val="008000"/>
                </a:solidFill>
                <a:latin typeface="Consolas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8000"/>
                </a:solidFill>
                <a:latin typeface="Consolas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8000"/>
                </a:solidFill>
                <a:latin typeface="Consolas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8000"/>
                </a:solidFill>
                <a:latin typeface="Consolas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8000"/>
                </a:solidFill>
                <a:latin typeface="Consolas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8000"/>
                </a:solidFill>
                <a:latin typeface="Consolas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8000"/>
                </a:solidFill>
                <a:latin typeface="Consolas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8000"/>
                </a:solidFill>
                <a:latin typeface="Consolas"/>
                <a:ea typeface="DejaVu Sans"/>
              </a:rPr>
              <a:t>el anterior información--&gt;</a:t>
            </a:r>
            <a:br>
              <a:rPr sz="2400"/>
            </a:br>
            <a:r>
              <a:rPr b="0" lang="es-ES" sz="2400" spc="-1" strike="noStrike">
                <a:solidFill>
                  <a:srgbClr val="008000"/>
                </a:solidFill>
                <a:latin typeface="Consolas"/>
                <a:ea typeface="DejaVu Sans"/>
              </a:rPr>
              <a:t>        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&lt;info:informacion&gt;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Esto es otra cosa...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&lt;/info:informacion&gt;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    &lt;/detalles&gt;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  &lt;/info:informacion&gt;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&lt;/info:informaciones&gt;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&lt;/raiz&gt;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4400" spc="-1" strike="noStrike">
                <a:solidFill>
                  <a:srgbClr val="000000"/>
                </a:solidFill>
                <a:latin typeface="Noto Sans"/>
                <a:ea typeface="Noto Sans"/>
              </a:rPr>
              <a:t>Namespace por defecto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adroTexto 1"/>
          <p:cNvSpPr/>
          <p:nvPr/>
        </p:nvSpPr>
        <p:spPr>
          <a:xfrm>
            <a:off x="482760" y="1282680"/>
            <a:ext cx="12474000" cy="56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Se puede indicar cual es el namespace que debe aplicar a los elementos que no tienen un prefijo. Para esto se usa xmlns, sin ":prefijo".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&lt;raiz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e50000"/>
                </a:solidFill>
                <a:latin typeface="Consolas"/>
                <a:ea typeface="DejaVu Sans"/>
              </a:rPr>
              <a:t>xmlns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s-ES" sz="2400" spc="-1" strike="noStrike">
                <a:solidFill>
                  <a:srgbClr val="0000ff"/>
                </a:solidFill>
                <a:latin typeface="Consolas"/>
                <a:ea typeface="DejaVu Sans"/>
              </a:rPr>
              <a:t>"http://info.com/personas" </a:t>
            </a:r>
            <a:r>
              <a:rPr b="0" lang="es-ES" sz="2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br>
              <a:rPr sz="2400"/>
            </a:br>
            <a:r>
              <a:rPr b="0" lang="es-ES" sz="24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00ff"/>
                </a:solidFill>
                <a:latin typeface="Consolas"/>
                <a:ea typeface="DejaVu Sans"/>
              </a:rPr>
              <a:t>  </a:t>
            </a:r>
            <a:r>
              <a:rPr b="0" lang="es-ES" sz="2400" spc="-1" strike="noStrike">
                <a:solidFill>
                  <a:srgbClr val="e50000"/>
                </a:solidFill>
                <a:latin typeface="Consolas"/>
                <a:ea typeface="DejaVu Sans"/>
              </a:rPr>
              <a:t>xmlns:mascotas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s-ES" sz="2400" spc="-1" strike="noStrike">
                <a:solidFill>
                  <a:srgbClr val="0000ff"/>
                </a:solidFill>
                <a:latin typeface="Consolas"/>
                <a:ea typeface="DejaVu Sans"/>
              </a:rPr>
              <a:t>"http://info.com/mascotas"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&lt;persona </a:t>
            </a:r>
            <a:r>
              <a:rPr b="0" lang="es-ES" sz="2400" spc="-1" strike="noStrike">
                <a:solidFill>
                  <a:srgbClr val="e50000"/>
                </a:solidFill>
                <a:latin typeface="Consolas"/>
                <a:ea typeface="DejaVu Sans"/>
              </a:rPr>
              <a:t>edad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s-ES" sz="2400" spc="-1" strike="noStrike">
                <a:solidFill>
                  <a:srgbClr val="0000ff"/>
                </a:solidFill>
                <a:latin typeface="Consolas"/>
                <a:ea typeface="DejaVu Sans"/>
              </a:rPr>
              <a:t>"22"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  &lt;nombre&gt;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Juan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&lt;/nombre&gt;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  &lt;mascotas:mascota&gt;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    &lt;mascotas:nombre&gt;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Lassie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&lt;/mascotas:nombre&gt;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    &lt;mascotas:raza&gt;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Rough Collie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&lt;/mascotas:raza&gt;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  &lt;/mascotas:mascota&gt;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&lt;/persona&gt;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&lt;/raiz&gt;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Sólo puede haber un namespace por defecto (sin ":prefijo"). Al fin y al cabo, xmlns es un atributo, y no puede repetirse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4400" spc="-1" strike="noStrike">
                <a:solidFill>
                  <a:srgbClr val="000000"/>
                </a:solidFill>
                <a:latin typeface="Noto Sans"/>
                <a:ea typeface="Noto Sans"/>
              </a:rPr>
              <a:t>Aplicación de los namespaces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adroTexto 1"/>
          <p:cNvSpPr/>
          <p:nvPr/>
        </p:nvSpPr>
        <p:spPr>
          <a:xfrm>
            <a:off x="482760" y="1282680"/>
            <a:ext cx="12474000" cy="59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Se utilizan para poder utilizar en un XML un vocabulario de otro dialecto.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Por ejemplo, usar XSLT (dialecto) dentro de un XML (incompleta):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&lt;?xml</a:t>
            </a:r>
            <a:r>
              <a:rPr b="0" lang="es-ES" sz="2400" spc="-1" strike="noStrike">
                <a:solidFill>
                  <a:srgbClr val="e50000"/>
                </a:solidFill>
                <a:latin typeface="Consolas"/>
                <a:ea typeface="DejaVu Sans"/>
              </a:rPr>
              <a:t> version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s-ES" sz="2400" spc="-1" strike="noStrike">
                <a:solidFill>
                  <a:srgbClr val="0000ff"/>
                </a:solidFill>
                <a:latin typeface="Consolas"/>
                <a:ea typeface="DejaVu Sans"/>
              </a:rPr>
              <a:t>"1.0"</a:t>
            </a:r>
            <a:r>
              <a:rPr b="0" lang="es-ES" sz="2400" spc="-1" strike="noStrike">
                <a:solidFill>
                  <a:srgbClr val="e50000"/>
                </a:solidFill>
                <a:latin typeface="Consolas"/>
                <a:ea typeface="DejaVu Sans"/>
              </a:rPr>
              <a:t> encoding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s-ES" sz="2400" spc="-1" strike="noStrike">
                <a:solidFill>
                  <a:srgbClr val="0000ff"/>
                </a:solidFill>
                <a:latin typeface="Consolas"/>
                <a:ea typeface="DejaVu Sans"/>
              </a:rPr>
              <a:t>"UTF-8"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?&gt;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</a:t>
            </a:r>
            <a:r>
              <a:rPr b="0" lang="es-ES" sz="2400" spc="-1" strike="noStrike">
                <a:solidFill>
                  <a:srgbClr val="800000"/>
                </a:solidFill>
                <a:highlight>
                  <a:srgbClr val="00ffff"/>
                </a:highlight>
                <a:latin typeface="Consolas"/>
                <a:ea typeface="DejaVu Sans"/>
              </a:rPr>
              <a:t>xsl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:stylesheet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e50000"/>
                </a:solidFill>
                <a:latin typeface="Consolas"/>
                <a:ea typeface="DejaVu Sans"/>
              </a:rPr>
              <a:t>version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s-ES" sz="2400" spc="-1" strike="noStrike">
                <a:solidFill>
                  <a:srgbClr val="0000ff"/>
                </a:solidFill>
                <a:latin typeface="Consolas"/>
                <a:ea typeface="DejaVu Sans"/>
              </a:rPr>
              <a:t>"1.0"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br>
              <a:rPr sz="2400"/>
            </a:b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e50000"/>
                </a:solidFill>
                <a:latin typeface="Consolas"/>
                <a:ea typeface="DejaVu Sans"/>
              </a:rPr>
              <a:t>xmlns:</a:t>
            </a:r>
            <a:r>
              <a:rPr b="0" lang="es-ES" sz="2400" spc="-1" strike="noStrike">
                <a:solidFill>
                  <a:srgbClr val="e5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xsl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s-ES" sz="2400" spc="-1" strike="noStrike">
                <a:solidFill>
                  <a:srgbClr val="0000ff"/>
                </a:solidFill>
                <a:latin typeface="Consolas"/>
                <a:ea typeface="DejaVu Sans"/>
              </a:rPr>
              <a:t>"http://www.w3.org/1999/XSL/Transform"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</a:t>
            </a:r>
            <a:r>
              <a:rPr b="0" lang="es-ES" sz="2400" spc="-1" strike="noStrike">
                <a:solidFill>
                  <a:srgbClr val="800000"/>
                </a:solidFill>
                <a:highlight>
                  <a:srgbClr val="00ffff"/>
                </a:highlight>
                <a:latin typeface="Consolas"/>
                <a:ea typeface="DejaVu Sans"/>
              </a:rPr>
              <a:t>xsl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:template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e50000"/>
                </a:solidFill>
                <a:latin typeface="Consolas"/>
                <a:ea typeface="DejaVu Sans"/>
              </a:rPr>
              <a:t>match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s-ES" sz="2400" spc="-1" strike="noStrike">
                <a:solidFill>
                  <a:srgbClr val="0000ff"/>
                </a:solidFill>
                <a:latin typeface="Consolas"/>
                <a:ea typeface="DejaVu Sans"/>
              </a:rPr>
              <a:t>"libros"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    &lt;html&gt;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      &lt;head&gt;&lt;title&gt;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Lista de Libros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&lt;/title&gt;&lt;/head&gt;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    &lt;body&gt;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      &lt;h1&gt;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Lista de Libros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&lt;/h1&gt;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      &lt;ul&gt;&lt;</a:t>
            </a:r>
            <a:r>
              <a:rPr b="0" lang="es-ES" sz="2400" spc="-1" strike="noStrike">
                <a:solidFill>
                  <a:srgbClr val="800000"/>
                </a:solidFill>
                <a:highlight>
                  <a:srgbClr val="00ffff"/>
                </a:highlight>
                <a:latin typeface="Consolas"/>
                <a:ea typeface="DejaVu Sans"/>
              </a:rPr>
              <a:t>xsl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:apply-templates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e50000"/>
                </a:solidFill>
                <a:latin typeface="Consolas"/>
                <a:ea typeface="DejaVu Sans"/>
              </a:rPr>
              <a:t>select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s-ES" sz="2400" spc="-1" strike="noStrike">
                <a:solidFill>
                  <a:srgbClr val="0000ff"/>
                </a:solidFill>
                <a:latin typeface="Consolas"/>
                <a:ea typeface="DejaVu Sans"/>
              </a:rPr>
              <a:t>"libro"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/&gt;&lt;/ul&gt;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    &lt;/body&gt;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  &lt;/html&gt;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&lt;/</a:t>
            </a:r>
            <a:r>
              <a:rPr b="0" lang="es-ES" sz="2400" spc="-1" strike="noStrike">
                <a:solidFill>
                  <a:srgbClr val="800000"/>
                </a:solidFill>
                <a:highlight>
                  <a:srgbClr val="00ffff"/>
                </a:highlight>
                <a:latin typeface="Consolas"/>
                <a:ea typeface="DejaVu Sans"/>
              </a:rPr>
              <a:t>xsl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:template&gt;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&lt;/</a:t>
            </a:r>
            <a:r>
              <a:rPr b="0" lang="es-ES" sz="2400" spc="-1" strike="noStrike">
                <a:solidFill>
                  <a:srgbClr val="800000"/>
                </a:solidFill>
                <a:highlight>
                  <a:srgbClr val="00ffff"/>
                </a:highlight>
                <a:latin typeface="Consolas"/>
                <a:ea typeface="DejaVu Sans"/>
              </a:rPr>
              <a:t>xsl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:stylesheet&gt;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4400" spc="-1" strike="noStrike">
                <a:solidFill>
                  <a:srgbClr val="000000"/>
                </a:solidFill>
                <a:latin typeface="Noto Sans"/>
                <a:ea typeface="Noto Sans"/>
              </a:rPr>
              <a:t>Aplicación de los namespaces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adroTexto 1"/>
          <p:cNvSpPr/>
          <p:nvPr/>
        </p:nvSpPr>
        <p:spPr>
          <a:xfrm>
            <a:off x="482760" y="1282680"/>
            <a:ext cx="12474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Otro ejemplo, definición de vistas en una app Android: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1" name="Imagen 2" descr=""/>
          <p:cNvPicPr/>
          <p:nvPr/>
        </p:nvPicPr>
        <p:blipFill>
          <a:blip r:embed="rId1"/>
          <a:stretch/>
        </p:blipFill>
        <p:spPr>
          <a:xfrm>
            <a:off x="610200" y="2061000"/>
            <a:ext cx="9905400" cy="392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4400" spc="-1" strike="noStrike">
                <a:solidFill>
                  <a:srgbClr val="000000"/>
                </a:solidFill>
                <a:latin typeface="Noto Sans"/>
                <a:ea typeface="Noto Sans"/>
              </a:rPr>
              <a:t>Namespace de uso habitual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adroTexto 1"/>
          <p:cNvSpPr/>
          <p:nvPr/>
        </p:nvSpPr>
        <p:spPr>
          <a:xfrm>
            <a:off x="482760" y="1282680"/>
            <a:ext cx="12474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Algunos namespaces habituales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24" name="Tabla 2"/>
          <p:cNvGraphicFramePr/>
          <p:nvPr/>
        </p:nvGraphicFramePr>
        <p:xfrm>
          <a:off x="482760" y="1804320"/>
          <a:ext cx="12533760" cy="4949280"/>
        </p:xfrm>
        <a:graphic>
          <a:graphicData uri="http://schemas.openxmlformats.org/drawingml/2006/table">
            <a:tbl>
              <a:tblPr/>
              <a:tblGrid>
                <a:gridCol w="2239200"/>
                <a:gridCol w="5058000"/>
                <a:gridCol w="5236560"/>
              </a:tblGrid>
              <a:tr h="720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Prefijo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URI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Uso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0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xsl: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http://www.w3.org/1999/XSL/Transform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XSLT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fo: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http://www.w3.org/1999/XSL/Format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XSL formatting objects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0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xsd: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http://www.w3.org/2001/XMLSchema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Xml Schema Document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0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dt: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http://www.w3.org/2001/XMLSchema-datatypes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Xml Schema Document (tipos de datos)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0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svg: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http://www.w3.org/2000/svg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Scalable Vector Graphics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7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m: / mml: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http://www.w3.org/1998/Math/MathML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Mathematical Markup Language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4400" spc="-1" strike="noStrike">
                <a:solidFill>
                  <a:srgbClr val="000000"/>
                </a:solidFill>
                <a:latin typeface="Noto Sans"/>
                <a:ea typeface="Noto Sans"/>
              </a:rPr>
              <a:t>XML define vocabularios o dialectos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4000" cy="58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Como hemos visto XML es un metalenguaje, sirve para definir otros dialectos / lenguajes / estructuras / formatos de marcado.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Cada vez que creamos un formato XML para un uso específico estamos creando un dialecto o vocabulario, un conjunto de elementos / atributos que son válidos en cierto contexto, para crear ciertos documentos XML con un objetivo específico.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Cada formato / dialecto XML específico tiene su vocabulario.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Al ser completamente libre la elección de nombres de elementos y atributos, podemos encontrarnos con que dos vocabularios diferentes usan el mismo nombre para elementos o atributos que se refieren a cosas muy distintas.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4400" spc="-1" strike="noStrike">
                <a:solidFill>
                  <a:srgbClr val="000000"/>
                </a:solidFill>
                <a:latin typeface="Noto Sans"/>
                <a:ea typeface="Noto Sans"/>
              </a:rPr>
              <a:t>Ejemplo de nombres coincidentes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adroTexto 1"/>
          <p:cNvSpPr/>
          <p:nvPr/>
        </p:nvSpPr>
        <p:spPr>
          <a:xfrm>
            <a:off x="482760" y="1282680"/>
            <a:ext cx="12533760" cy="56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es-ES" sz="2800" spc="-1" strike="noStrike">
                <a:solidFill>
                  <a:srgbClr val="333333"/>
                </a:solidFill>
                <a:latin typeface="Noto Sans"/>
                <a:ea typeface="DejaVu Sans"/>
              </a:rPr>
              <a:t>Estos XML utilizan un mismo nombre de elemento para cosas distintas: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es-ES" sz="2800" spc="-1" strike="noStrike">
                <a:solidFill>
                  <a:srgbClr val="333333"/>
                </a:solidFill>
                <a:latin typeface="Noto Sans"/>
                <a:ea typeface="DejaVu Sans"/>
              </a:rPr>
              <a:t>Tenemos dos elementos "&lt;capital&gt;" con significados diferentes: uno es el nombre de la capital de un país, y el otro es un importe económico.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es-ES" sz="2800" spc="-1" strike="noStrike">
                <a:solidFill>
                  <a:srgbClr val="333333"/>
                </a:solidFill>
                <a:latin typeface="Noto Sans"/>
                <a:ea typeface="DejaVu Sans"/>
              </a:rPr>
              <a:t>Esto no es un problema, hasta que se mezclan dos dialectos en un mismo documento XML.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6" name="CuadroTexto 1"/>
          <p:cNvSpPr/>
          <p:nvPr/>
        </p:nvSpPr>
        <p:spPr>
          <a:xfrm>
            <a:off x="482760" y="2072880"/>
            <a:ext cx="5917680" cy="30157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&lt;paises&gt;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&lt;pais&gt;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    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&lt;nombre&gt;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España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&lt;/nombre&gt;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  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</a:t>
            </a:r>
            <a:r>
              <a:rPr b="0" lang="es-ES" sz="2400" spc="-1" strike="noStrike">
                <a:solidFill>
                  <a:srgbClr val="800000"/>
                </a:solidFill>
                <a:highlight>
                  <a:srgbClr val="00ffff"/>
                </a:highlight>
                <a:latin typeface="Consolas"/>
                <a:ea typeface="DejaVu Sans"/>
              </a:rPr>
              <a:t>capital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&gt;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Madrid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&lt;/</a:t>
            </a:r>
            <a:r>
              <a:rPr b="0" lang="es-ES" sz="2400" spc="-1" strike="noStrike">
                <a:solidFill>
                  <a:srgbClr val="800000"/>
                </a:solidFill>
                <a:highlight>
                  <a:srgbClr val="00ffff"/>
                </a:highlight>
                <a:latin typeface="Consolas"/>
                <a:ea typeface="DejaVu Sans"/>
              </a:rPr>
              <a:t>capital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  &lt;continente&gt;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EUR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&lt;/continente&gt;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&lt;/pais&gt;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&lt;/paises&gt;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7" name="CuadroTexto 1"/>
          <p:cNvSpPr/>
          <p:nvPr/>
        </p:nvSpPr>
        <p:spPr>
          <a:xfrm>
            <a:off x="7039080" y="2072880"/>
            <a:ext cx="5977440" cy="2649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&lt;inversiones&gt;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&lt;inversion&gt;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  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</a:t>
            </a:r>
            <a:r>
              <a:rPr b="0" lang="es-ES" sz="2400" spc="-1" strike="noStrike">
                <a:solidFill>
                  <a:srgbClr val="800000"/>
                </a:solidFill>
                <a:highlight>
                  <a:srgbClr val="00ffff"/>
                </a:highlight>
                <a:latin typeface="Consolas"/>
                <a:ea typeface="DejaVu Sans"/>
              </a:rPr>
              <a:t>capital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e50000"/>
                </a:solidFill>
                <a:latin typeface="Consolas"/>
                <a:ea typeface="DejaVu Sans"/>
              </a:rPr>
              <a:t>moneda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s-ES" sz="2400" spc="-1" strike="noStrike">
                <a:solidFill>
                  <a:srgbClr val="0000ff"/>
                </a:solidFill>
                <a:latin typeface="Consolas"/>
                <a:ea typeface="DejaVu Sans"/>
              </a:rPr>
              <a:t>"euro"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    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190000</a:t>
            </a:r>
            <a:br>
              <a:rPr sz="2400"/>
            </a:b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&lt;/</a:t>
            </a:r>
            <a:r>
              <a:rPr b="0" lang="es-ES" sz="2400" spc="-1" strike="noStrike">
                <a:solidFill>
                  <a:srgbClr val="800000"/>
                </a:solidFill>
                <a:highlight>
                  <a:srgbClr val="00ffff"/>
                </a:highlight>
                <a:latin typeface="Consolas"/>
                <a:ea typeface="DejaVu Sans"/>
              </a:rPr>
              <a:t>capital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&lt;/inversion&gt;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&lt;/inversiones&gt;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4400" spc="-1" strike="noStrike">
                <a:solidFill>
                  <a:srgbClr val="000000"/>
                </a:solidFill>
                <a:latin typeface="Noto Sans"/>
                <a:ea typeface="Noto Sans"/>
              </a:rPr>
              <a:t>Ejemplo de nombres coincidentes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adroTexto 1"/>
          <p:cNvSpPr/>
          <p:nvPr/>
        </p:nvSpPr>
        <p:spPr>
          <a:xfrm>
            <a:off x="482760" y="1282680"/>
            <a:ext cx="12533760" cy="172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es-ES" sz="2800" spc="-1" strike="noStrike">
                <a:solidFill>
                  <a:srgbClr val="333333"/>
                </a:solidFill>
                <a:latin typeface="Noto Sans"/>
                <a:ea typeface="DejaVu Sans"/>
              </a:rPr>
              <a:t>Otro ejemplo podría ser medios impresos: revistas y libros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  <a:buNone/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00" name="CuadroTexto 1"/>
          <p:cNvSpPr/>
          <p:nvPr/>
        </p:nvSpPr>
        <p:spPr>
          <a:xfrm>
            <a:off x="482760" y="2072880"/>
            <a:ext cx="6564600" cy="30157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&lt;libro&gt;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&lt;titulo&gt;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El código Da Vinci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&lt;/titulo&gt;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&lt;autor&gt;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Dan Brown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&lt;/autor&gt;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&lt;editorial&gt;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Doubleday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&lt;/editorial&gt;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&lt;publicacion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e50000"/>
                </a:solidFill>
                <a:latin typeface="Consolas"/>
                <a:ea typeface="DejaVu Sans"/>
              </a:rPr>
              <a:t>año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s-ES" sz="2400" spc="-1" strike="noStrike">
                <a:solidFill>
                  <a:srgbClr val="0000ff"/>
                </a:solidFill>
                <a:latin typeface="Consolas"/>
                <a:ea typeface="DejaVu Sans"/>
              </a:rPr>
              <a:t>"2003"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/&gt;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&lt;/libro&gt;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01" name="CuadroTexto 1"/>
          <p:cNvSpPr/>
          <p:nvPr/>
        </p:nvSpPr>
        <p:spPr>
          <a:xfrm>
            <a:off x="3523680" y="4016160"/>
            <a:ext cx="9432720" cy="26499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&lt;revista&gt;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&lt;titulo&gt;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National Geographic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&lt;/titulo&gt;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&lt;editorial&gt;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National Geographic Society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&lt;/editorial&gt;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  &lt;edicion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e50000"/>
                </a:solidFill>
                <a:latin typeface="Consolas"/>
                <a:ea typeface="DejaVu Sans"/>
              </a:rPr>
              <a:t>numero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s-ES" sz="2400" spc="-1" strike="noStrike">
                <a:solidFill>
                  <a:srgbClr val="0000ff"/>
                </a:solidFill>
                <a:latin typeface="Consolas"/>
                <a:ea typeface="DejaVu Sans"/>
              </a:rPr>
              <a:t>"230"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e50000"/>
                </a:solidFill>
                <a:latin typeface="Consolas"/>
                <a:ea typeface="DejaVu Sans"/>
              </a:rPr>
              <a:t>mes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s-ES" sz="2400" spc="-1" strike="noStrike">
                <a:solidFill>
                  <a:srgbClr val="0000ff"/>
                </a:solidFill>
                <a:latin typeface="Consolas"/>
                <a:ea typeface="DejaVu Sans"/>
              </a:rPr>
              <a:t>"marzo"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e50000"/>
                </a:solidFill>
                <a:latin typeface="Consolas"/>
                <a:ea typeface="DejaVu Sans"/>
              </a:rPr>
              <a:t>año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s-ES" sz="2400" spc="-1" strike="noStrike">
                <a:solidFill>
                  <a:srgbClr val="0000ff"/>
                </a:solidFill>
                <a:latin typeface="Consolas"/>
                <a:ea typeface="DejaVu Sans"/>
              </a:rPr>
              <a:t>"2024"</a:t>
            </a:r>
            <a:r>
              <a:rPr b="0" lang="es-E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/&gt;</a:t>
            </a:r>
            <a:br>
              <a:rPr sz="2400"/>
            </a:br>
            <a:r>
              <a:rPr b="0" lang="es-ES" sz="2400" spc="-1" strike="noStrike">
                <a:solidFill>
                  <a:srgbClr val="800000"/>
                </a:solidFill>
                <a:latin typeface="Consolas"/>
                <a:ea typeface="DejaVu Sans"/>
              </a:rPr>
              <a:t>&lt;/revista&gt;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4400" spc="-1" strike="noStrike">
                <a:solidFill>
                  <a:srgbClr val="000000"/>
                </a:solidFill>
                <a:latin typeface="Noto Sans"/>
                <a:ea typeface="Noto Sans"/>
              </a:rPr>
              <a:t>Potenciales problemas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adroTexto 1"/>
          <p:cNvSpPr/>
          <p:nvPr/>
        </p:nvSpPr>
        <p:spPr>
          <a:xfrm>
            <a:off x="482760" y="1282680"/>
            <a:ext cx="12474000" cy="56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Si mezclamos en un documento XML ambos vocabularios, revistas y libros, tendríamos elementos con el mismo nombre.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Al procesar un XML con ambos vocabularios pueden producirse confusiones de nombres.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Usar nombres únicos en los elementos y atributos es imposible, porque: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¿Quién gestiona si puedo o no usar un nombre porque ya está usado?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La cantidad de nombres diferentes sería limitada.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Si limitamos los nombres diferentes al mismo XML seguimos sin poder combinarlos.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La solución es "desambiguar" los nombres de elementos o atributos que pueden pertenecer a varios vocabularios, usando namespaces.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adroTexto 1"/>
          <p:cNvSpPr/>
          <p:nvPr/>
        </p:nvSpPr>
        <p:spPr>
          <a:xfrm>
            <a:off x="482760" y="2291040"/>
            <a:ext cx="12474000" cy="478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&lt;libros</a:t>
            </a:r>
            <a:r>
              <a:rPr b="0" lang="es-E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2200" spc="-1" strike="noStrike">
                <a:solidFill>
                  <a:srgbClr val="e50000"/>
                </a:solidFill>
                <a:latin typeface="Consolas"/>
                <a:ea typeface="DejaVu Sans"/>
              </a:rPr>
              <a:t>xmlns:lib</a:t>
            </a:r>
            <a:r>
              <a:rPr b="0" lang="es-E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="</a:t>
            </a:r>
            <a:r>
              <a:rPr b="0" lang="es-ES" sz="2200" spc="-1" strike="noStrike">
                <a:solidFill>
                  <a:srgbClr val="0000ff"/>
                </a:solidFill>
                <a:latin typeface="Consolas"/>
                <a:ea typeface="DejaVu Sans"/>
              </a:rPr>
              <a:t>http://ejemplo.com/libros"</a:t>
            </a:r>
            <a:br>
              <a:rPr sz="2200"/>
            </a:br>
            <a:r>
              <a:rPr b="0" lang="es-ES" sz="22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s-ES" sz="2200" spc="-1" strike="noStrike">
                <a:solidFill>
                  <a:srgbClr val="0000ff"/>
                </a:solidFill>
                <a:latin typeface="Consolas"/>
                <a:ea typeface="DejaVu Sans"/>
              </a:rPr>
              <a:t>	</a:t>
            </a:r>
            <a:r>
              <a:rPr b="0" lang="es-ES" sz="2200" spc="-1" strike="noStrike">
                <a:solidFill>
                  <a:srgbClr val="e50000"/>
                </a:solidFill>
                <a:latin typeface="Consolas"/>
                <a:ea typeface="DejaVu Sans"/>
              </a:rPr>
              <a:t>xmlns:rev</a:t>
            </a:r>
            <a:r>
              <a:rPr b="0" lang="es-E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s-ES" sz="2200" spc="-1" strike="noStrike">
                <a:solidFill>
                  <a:srgbClr val="0000ff"/>
                </a:solidFill>
                <a:latin typeface="Consolas"/>
                <a:ea typeface="DejaVu Sans"/>
              </a:rPr>
              <a:t>"http://ejemplo.com/revistas"</a:t>
            </a: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	</a:t>
            </a: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&lt;lib:libro&gt;</a:t>
            </a:r>
            <a:br>
              <a:rPr sz="2200"/>
            </a:b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	</a:t>
            </a: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	</a:t>
            </a: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&lt;lib:titulo&gt;</a:t>
            </a:r>
            <a:r>
              <a:rPr b="0" lang="es-E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El código Da Vinci</a:t>
            </a: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&lt;/lib:titulo&gt;</a:t>
            </a:r>
            <a:br>
              <a:rPr sz="2200"/>
            </a:b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	</a:t>
            </a: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	</a:t>
            </a: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&lt;lib:autor&gt;</a:t>
            </a:r>
            <a:r>
              <a:rPr b="0" lang="es-E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Dan Brown</a:t>
            </a: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&lt;/lib:autor&gt;</a:t>
            </a:r>
            <a:br>
              <a:rPr sz="2200"/>
            </a:b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	</a:t>
            </a: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	</a:t>
            </a: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&lt;lib:editorial&gt;</a:t>
            </a:r>
            <a:r>
              <a:rPr b="0" lang="es-E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Doubleday</a:t>
            </a: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&lt;/lib:editorial&gt;</a:t>
            </a:r>
            <a:br>
              <a:rPr sz="2200"/>
            </a:b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	</a:t>
            </a: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	</a:t>
            </a: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&lt;lib:publicacion</a:t>
            </a:r>
            <a:r>
              <a:rPr b="0" lang="es-E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2200" spc="-1" strike="noStrike">
                <a:solidFill>
                  <a:srgbClr val="e50000"/>
                </a:solidFill>
                <a:latin typeface="Consolas"/>
                <a:ea typeface="DejaVu Sans"/>
              </a:rPr>
              <a:t>año</a:t>
            </a:r>
            <a:r>
              <a:rPr b="0" lang="es-E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s-ES" sz="2200" spc="-1" strike="noStrike">
                <a:solidFill>
                  <a:srgbClr val="0000ff"/>
                </a:solidFill>
                <a:latin typeface="Consolas"/>
                <a:ea typeface="DejaVu Sans"/>
              </a:rPr>
              <a:t>"2003"</a:t>
            </a:r>
            <a:r>
              <a:rPr b="0" lang="es-E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/&gt;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	</a:t>
            </a: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&lt;/lib:libro&gt;</a:t>
            </a:r>
            <a:br>
              <a:rPr sz="2200"/>
            </a:b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	</a:t>
            </a: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&lt;rev:revista&gt;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            </a:t>
            </a: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&lt;rev:titulo&gt;</a:t>
            </a:r>
            <a:r>
              <a:rPr b="0" lang="es-E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National Geographic</a:t>
            </a: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&lt;/rev:titulo&gt;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            </a:t>
            </a: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&lt;rev:editorial&gt;</a:t>
            </a:r>
            <a:r>
              <a:rPr b="0" lang="es-E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National Geographic Society</a:t>
            </a: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&lt;/rev:editorial&gt;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            </a:t>
            </a: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&lt;rev:edicion</a:t>
            </a:r>
            <a:r>
              <a:rPr b="0" lang="es-E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2200" spc="-1" strike="noStrike">
                <a:solidFill>
                  <a:srgbClr val="e50000"/>
                </a:solidFill>
                <a:latin typeface="Consolas"/>
                <a:ea typeface="DejaVu Sans"/>
              </a:rPr>
              <a:t>numero</a:t>
            </a:r>
            <a:r>
              <a:rPr b="0" lang="es-E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s-ES" sz="2200" spc="-1" strike="noStrike">
                <a:solidFill>
                  <a:srgbClr val="0000ff"/>
                </a:solidFill>
                <a:latin typeface="Consolas"/>
                <a:ea typeface="DejaVu Sans"/>
              </a:rPr>
              <a:t>"230"</a:t>
            </a:r>
            <a:r>
              <a:rPr b="0" lang="es-E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2200" spc="-1" strike="noStrike">
                <a:solidFill>
                  <a:srgbClr val="e50000"/>
                </a:solidFill>
                <a:latin typeface="Consolas"/>
                <a:ea typeface="DejaVu Sans"/>
              </a:rPr>
              <a:t>mes</a:t>
            </a:r>
            <a:r>
              <a:rPr b="0" lang="es-E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s-ES" sz="2200" spc="-1" strike="noStrike">
                <a:solidFill>
                  <a:srgbClr val="0000ff"/>
                </a:solidFill>
                <a:latin typeface="Consolas"/>
                <a:ea typeface="DejaVu Sans"/>
              </a:rPr>
              <a:t>"marzo"</a:t>
            </a:r>
            <a:r>
              <a:rPr b="0" lang="es-E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2200" spc="-1" strike="noStrike">
                <a:solidFill>
                  <a:srgbClr val="e50000"/>
                </a:solidFill>
                <a:latin typeface="Consolas"/>
                <a:ea typeface="DejaVu Sans"/>
              </a:rPr>
              <a:t>año</a:t>
            </a:r>
            <a:r>
              <a:rPr b="0" lang="es-E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s-ES" sz="2200" spc="-1" strike="noStrike">
                <a:solidFill>
                  <a:srgbClr val="0000ff"/>
                </a:solidFill>
                <a:latin typeface="Consolas"/>
                <a:ea typeface="DejaVu Sans"/>
              </a:rPr>
              <a:t>"2024"</a:t>
            </a:r>
            <a:r>
              <a:rPr b="0" lang="es-E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/&gt;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        </a:t>
            </a: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&lt;/rev:revista&gt;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200" spc="-1" strike="noStrike">
                <a:solidFill>
                  <a:srgbClr val="800000"/>
                </a:solidFill>
                <a:latin typeface="Consolas"/>
                <a:ea typeface="DejaVu Sans"/>
              </a:rPr>
              <a:t>&lt;/libros&gt;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4400" spc="-1" strike="noStrike">
                <a:solidFill>
                  <a:srgbClr val="000000"/>
                </a:solidFill>
                <a:latin typeface="Noto Sans"/>
                <a:ea typeface="Noto Sans"/>
              </a:rPr>
              <a:t>Namespace o "espacio de nombres"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adroTexto 1"/>
          <p:cNvSpPr/>
          <p:nvPr/>
        </p:nvSpPr>
        <p:spPr>
          <a:xfrm>
            <a:off x="482760" y="1282680"/>
            <a:ext cx="1247400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Los namespaces permiten "calificar" los elementos y atributos, de forma que se concreta a que vocabulario pertenecen.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4400" spc="-1" strike="noStrike">
                <a:solidFill>
                  <a:srgbClr val="000000"/>
                </a:solidFill>
                <a:latin typeface="Noto Sans"/>
                <a:ea typeface="Noto Sans"/>
              </a:rPr>
              <a:t>Declaración de namespaces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uadroTexto 1"/>
          <p:cNvSpPr/>
          <p:nvPr/>
        </p:nvSpPr>
        <p:spPr>
          <a:xfrm>
            <a:off x="482760" y="1282680"/>
            <a:ext cx="12474000" cy="56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Una declaración de namespace tiene la forma: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	</a:t>
            </a: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xmlns:prefijo="URI"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El prefijo puede ser cualquier palabra siempre que: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Sea un nombre válido para elementos, aplican las mismas reglas.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No empiece con XML. Los nombres que empiezan con XML se reservan para prefijos estandarizados por el W3C.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La URI puede ser cualquier URI sintácticamente correcta. No tiene por qué existir realmente.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Se adoptó el uso de URI por la unicidad de los nombres de dominio, de modo que se puede conseguir fácilmente un valor único para cada espacio de nombres.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4400" spc="-1" strike="noStrike">
                <a:solidFill>
                  <a:srgbClr val="000000"/>
                </a:solidFill>
                <a:latin typeface="Noto Sans"/>
                <a:ea typeface="Noto Sans"/>
              </a:rPr>
              <a:t>Uso de namespaces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adroTexto 1"/>
          <p:cNvSpPr/>
          <p:nvPr/>
        </p:nvSpPr>
        <p:spPr>
          <a:xfrm>
            <a:off x="482760" y="1282680"/>
            <a:ext cx="12474000" cy="466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Se antepone el prefijo que se ha declarado al nombre del elemento.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	</a:t>
            </a:r>
            <a:r>
              <a:rPr b="0" lang="es-ES" sz="2800" spc="-1" strike="noStrike">
                <a:solidFill>
                  <a:srgbClr val="800000"/>
                </a:solidFill>
                <a:latin typeface="Consolas"/>
                <a:ea typeface="DejaVu Sans"/>
              </a:rPr>
              <a:t>&lt;prefijo:elemento&gt;</a:t>
            </a:r>
            <a:r>
              <a:rPr b="0" lang="es-E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Contenido...</a:t>
            </a:r>
            <a:r>
              <a:rPr b="0" lang="es-ES" sz="2800" spc="-1" strike="noStrike">
                <a:solidFill>
                  <a:srgbClr val="800000"/>
                </a:solidFill>
                <a:latin typeface="Consolas"/>
                <a:ea typeface="DejaVu Sans"/>
              </a:rPr>
              <a:t>&lt;/prefijo:elemento&gt;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2800"/>
            </a:b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El tag de apertura y el de cierre deben contener el prefijo, no basta con ponerlo sólo en el de apertura.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Para atributos, se antepone el prefijo al nombre de un atributo: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800000"/>
                </a:solidFill>
                <a:latin typeface="Consolas"/>
                <a:ea typeface="DejaVu Sans"/>
              </a:rPr>
              <a:t>	</a:t>
            </a:r>
            <a:r>
              <a:rPr b="0" lang="es-ES" sz="2800" spc="-1" strike="noStrike">
                <a:solidFill>
                  <a:srgbClr val="800000"/>
                </a:solidFill>
                <a:latin typeface="Consolas"/>
                <a:ea typeface="DejaVu Sans"/>
              </a:rPr>
              <a:t>&lt;elemento</a:t>
            </a:r>
            <a:r>
              <a:rPr b="0" lang="es-E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e50000"/>
                </a:solidFill>
                <a:latin typeface="Consolas"/>
                <a:ea typeface="DejaVu Sans"/>
              </a:rPr>
              <a:t>prefijo:atributo</a:t>
            </a:r>
            <a:r>
              <a:rPr b="0" lang="es-E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s-ES" sz="2800" spc="-1" strike="noStrike">
                <a:solidFill>
                  <a:srgbClr val="0000ff"/>
                </a:solidFill>
                <a:latin typeface="Consolas"/>
                <a:ea typeface="DejaVu Sans"/>
              </a:rPr>
              <a:t>"valor"</a:t>
            </a:r>
            <a:r>
              <a:rPr b="0" lang="es-ES" sz="2800" spc="-1" strike="noStrike">
                <a:solidFill>
                  <a:srgbClr val="800000"/>
                </a:solidFill>
                <a:latin typeface="Consolas"/>
                <a:ea typeface="DejaVu Sans"/>
              </a:rPr>
              <a:t>&gt;&lt;/elemento&gt;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ES" sz="4400" spc="-1" strike="noStrike">
                <a:solidFill>
                  <a:srgbClr val="000000"/>
                </a:solidFill>
                <a:latin typeface="Noto Sans"/>
                <a:ea typeface="Noto Sans"/>
              </a:rPr>
              <a:t>Alcance y herencia de namespaces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adroTexto 1"/>
          <p:cNvSpPr/>
          <p:nvPr/>
        </p:nvSpPr>
        <p:spPr>
          <a:xfrm>
            <a:off x="482760" y="1282680"/>
            <a:ext cx="12474000" cy="527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El namespace se puede definir: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En el elemento raíz del documento. En este caso:</a:t>
            </a:r>
            <a:endParaRPr b="0" lang="en-US" sz="28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El namespace será válido en todo el documento.</a:t>
            </a:r>
            <a:endParaRPr b="0" lang="en-US" sz="28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Se podrá utilizar en cualquier elemento o atributo, incluido el nodo raíz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En otro elemento del documento, distinto del elemento raíz:</a:t>
            </a:r>
            <a:endParaRPr b="0" lang="en-US" sz="28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El namespace sólo aplicará y podrá utilizarse en los nodos y atributos que descienden de este elemento.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  <a:ea typeface="Noto Sans"/>
              </a:rPr>
              <a:t>El namespace declarado en un elemento se hereda en todos los elementos descendientes, y puede utilizarse en cualquiera de ellos.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10727</TotalTime>
  <Application>LibreOffice/7.3.7.2$Linux_X86_64 LibreOffice_project/30$Build-2</Application>
  <AppVersion>15.0000</AppVersion>
  <Words>1547</Words>
  <Paragraphs>130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2020-03-19T01:13:35Z</dcterms:created>
  <dc:creator>Familia López Lamela</dc:creator>
  <dc:description/>
  <dc:language>en-US</dc:language>
  <cp:lastModifiedBy/>
  <dcterms:modified xsi:type="dcterms:W3CDTF">2024-03-15T18:10:57Z</dcterms:modified>
  <cp:revision>92</cp:revision>
  <dc:subject/>
  <dc:title>Impress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Personalizado</vt:lpwstr>
  </property>
  <property fmtid="{D5CDD505-2E9C-101B-9397-08002B2CF9AE}" pid="4" name="Slides">
    <vt:i4>14</vt:i4>
  </property>
</Properties>
</file>