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91" r:id="rId3"/>
    <p:sldId id="292" r:id="rId4"/>
    <p:sldId id="293" r:id="rId5"/>
    <p:sldId id="294" r:id="rId6"/>
    <p:sldId id="295" r:id="rId7"/>
    <p:sldId id="300" r:id="rId8"/>
    <p:sldId id="302" r:id="rId9"/>
    <p:sldId id="296" r:id="rId10"/>
    <p:sldId id="297" r:id="rId11"/>
    <p:sldId id="303" r:id="rId12"/>
    <p:sldId id="298" r:id="rId13"/>
    <p:sldId id="299" r:id="rId14"/>
    <p:sldId id="301" r:id="rId15"/>
    <p:sldId id="290" r:id="rId16"/>
    <p:sldId id="289"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y93nFHGL/H6KBB3KQ22ebFa6e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customschemas.google.com/relationships/presentationmetadata" Target="metadata"/><Relationship Id="rId3" Type="http://schemas.openxmlformats.org/officeDocument/2006/relationships/slide" Target="slides/slide2.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0"/>
        <p:cNvGrpSpPr/>
        <p:nvPr/>
      </p:nvGrpSpPr>
      <p:grpSpPr>
        <a:xfrm>
          <a:off x="0" y="0"/>
          <a:ext cx="0" cy="0"/>
          <a:chOff x="0" y="0"/>
          <a:chExt cx="0" cy="0"/>
        </a:xfrm>
      </p:grpSpPr>
      <p:sp>
        <p:nvSpPr>
          <p:cNvPr id="31" name="Google Shape;3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r0KjrzbSRec" TargetMode="External"/><Relationship Id="rId2" Type="http://schemas.openxmlformats.org/officeDocument/2006/relationships/hyperlink" Target="https://www.youtube.com/watch?v=g5YUUdXhzVw" TargetMode="External"/><Relationship Id="rId1" Type="http://schemas.openxmlformats.org/officeDocument/2006/relationships/slideLayout" Target="../slideLayouts/slideLayout2.xml"/><Relationship Id="rId4" Type="http://schemas.openxmlformats.org/officeDocument/2006/relationships/hyperlink" Target="https://www.youtube.com/watch?v=ncFFh-CCOH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625493"/>
            <a:ext cx="7772400" cy="1884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
              <a:buNone/>
            </a:pPr>
            <a:r>
              <a:rPr lang="es-ES" sz="4400" b="1" dirty="0"/>
              <a:t>Construcción de Elementos de Software 1</a:t>
            </a:r>
            <a:endParaRPr sz="4400" b="1" dirty="0"/>
          </a:p>
        </p:txBody>
      </p:sp>
      <p:sp>
        <p:nvSpPr>
          <p:cNvPr id="85" name="Google Shape;85;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s-CO" b="1" dirty="0">
                <a:latin typeface="Arial "/>
                <a:ea typeface="Arial "/>
                <a:cs typeface="Arial "/>
                <a:sym typeface="Arial "/>
              </a:rPr>
              <a:t>Jenny Montoya - Silvia García</a:t>
            </a:r>
            <a:endParaRPr dirty="0"/>
          </a:p>
          <a:p>
            <a:pPr marL="0" lvl="0" indent="0" algn="ctr" rtl="0">
              <a:lnSpc>
                <a:spcPct val="90000"/>
              </a:lnSpc>
              <a:spcBef>
                <a:spcPts val="1000"/>
              </a:spcBef>
              <a:spcAft>
                <a:spcPts val="0"/>
              </a:spcAft>
              <a:buClr>
                <a:schemeClr val="dk1"/>
              </a:buClr>
              <a:buSzPts val="2400"/>
              <a:buNone/>
            </a:pPr>
            <a:r>
              <a:rPr lang="es-CO" b="1" dirty="0">
                <a:latin typeface="Arial "/>
                <a:ea typeface="Arial "/>
                <a:cs typeface="Arial "/>
                <a:sym typeface="Arial "/>
              </a:rPr>
              <a:t>Semana 1</a:t>
            </a:r>
            <a:endParaRPr dirty="0"/>
          </a:p>
          <a:p>
            <a:pPr marL="0" lvl="0" indent="0" algn="ctr"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bstracción">
            <a:extLst>
              <a:ext uri="{FF2B5EF4-FFF2-40B4-BE49-F238E27FC236}">
                <a16:creationId xmlns:a16="http://schemas.microsoft.com/office/drawing/2014/main" id="{A72C5AC1-C17C-4321-8AF4-8DC2E80B9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663" y="2137024"/>
            <a:ext cx="5061735" cy="379630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texto 2">
            <a:extLst>
              <a:ext uri="{FF2B5EF4-FFF2-40B4-BE49-F238E27FC236}">
                <a16:creationId xmlns:a16="http://schemas.microsoft.com/office/drawing/2014/main" id="{D52A3015-5CFF-49D8-9A97-0688CF78D175}"/>
              </a:ext>
            </a:extLst>
          </p:cNvPr>
          <p:cNvSpPr>
            <a:spLocks noGrp="1"/>
          </p:cNvSpPr>
          <p:nvPr>
            <p:ph type="body" idx="1"/>
          </p:nvPr>
        </p:nvSpPr>
        <p:spPr>
          <a:xfrm>
            <a:off x="-1" y="26970"/>
            <a:ext cx="8959065" cy="2027861"/>
          </a:xfrm>
        </p:spPr>
        <p:txBody>
          <a:bodyPr>
            <a:normAutofit fontScale="77500" lnSpcReduction="20000"/>
          </a:bodyPr>
          <a:lstStyle/>
          <a:p>
            <a:pPr marL="114300" indent="0">
              <a:lnSpc>
                <a:spcPct val="110000"/>
              </a:lnSpc>
              <a:spcBef>
                <a:spcPts val="0"/>
              </a:spcBef>
              <a:buNone/>
            </a:pPr>
            <a:r>
              <a:rPr lang="es-CO" sz="5600" b="1" dirty="0">
                <a:latin typeface="Gabriola" panose="04040605051002020D02" pitchFamily="82" charset="0"/>
              </a:rPr>
              <a:t>Abstracción</a:t>
            </a:r>
          </a:p>
          <a:p>
            <a:pPr marL="114300" indent="0" algn="just">
              <a:lnSpc>
                <a:spcPct val="170000"/>
              </a:lnSpc>
              <a:buNone/>
            </a:pPr>
            <a:r>
              <a:rPr lang="es-ES" sz="2200" dirty="0">
                <a:latin typeface="Proxima Nova"/>
              </a:rPr>
              <a:t>En palabras simples la abstracción es pensar ¿Cuales son los atributos y métodos que necesita un objeto? Imagina que estamos programando la aplicación de cursos de </a:t>
            </a:r>
            <a:r>
              <a:rPr lang="es-ES" sz="2200" dirty="0" err="1">
                <a:latin typeface="Proxima Nova"/>
              </a:rPr>
              <a:t>EDteam</a:t>
            </a:r>
            <a:r>
              <a:rPr lang="es-ES" sz="2200" dirty="0">
                <a:latin typeface="Proxima Nova"/>
              </a:rPr>
              <a:t> y queremos crear el objeto usuarios, ¿Que atributos y métodos necesitamos?</a:t>
            </a:r>
            <a:endParaRPr lang="es-CO" sz="2200" dirty="0">
              <a:latin typeface="Proxima Nova"/>
            </a:endParaRPr>
          </a:p>
        </p:txBody>
      </p:sp>
    </p:spTree>
    <p:extLst>
      <p:ext uri="{BB962C8B-B14F-4D97-AF65-F5344CB8AC3E}">
        <p14:creationId xmlns:p14="http://schemas.microsoft.com/office/powerpoint/2010/main" val="299151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249AE04E-A6F4-473A-AD40-48B6901CABFB}"/>
              </a:ext>
            </a:extLst>
          </p:cNvPr>
          <p:cNvPicPr>
            <a:picLocks noChangeAspect="1"/>
          </p:cNvPicPr>
          <p:nvPr/>
        </p:nvPicPr>
        <p:blipFill>
          <a:blip r:embed="rId2"/>
          <a:stretch>
            <a:fillRect/>
          </a:stretch>
        </p:blipFill>
        <p:spPr>
          <a:xfrm>
            <a:off x="3513280" y="967584"/>
            <a:ext cx="2507858" cy="4922832"/>
          </a:xfrm>
          <a:prstGeom prst="rect">
            <a:avLst/>
          </a:prstGeom>
        </p:spPr>
      </p:pic>
      <p:sp>
        <p:nvSpPr>
          <p:cNvPr id="6" name="CuadroTexto 5">
            <a:extLst>
              <a:ext uri="{FF2B5EF4-FFF2-40B4-BE49-F238E27FC236}">
                <a16:creationId xmlns:a16="http://schemas.microsoft.com/office/drawing/2014/main" id="{8DFC3DF7-B840-4320-81BA-F7A964AC1204}"/>
              </a:ext>
            </a:extLst>
          </p:cNvPr>
          <p:cNvSpPr txBox="1"/>
          <p:nvPr/>
        </p:nvSpPr>
        <p:spPr>
          <a:xfrm>
            <a:off x="1335641" y="360452"/>
            <a:ext cx="6863136" cy="523220"/>
          </a:xfrm>
          <a:prstGeom prst="rect">
            <a:avLst/>
          </a:prstGeom>
          <a:noFill/>
        </p:spPr>
        <p:txBody>
          <a:bodyPr wrap="square" rtlCol="0">
            <a:spAutoFit/>
          </a:bodyPr>
          <a:lstStyle/>
          <a:p>
            <a:pPr algn="ctr"/>
            <a:r>
              <a:rPr lang="es-CO" sz="2800" dirty="0"/>
              <a:t>Diagrama de clases </a:t>
            </a:r>
          </a:p>
        </p:txBody>
      </p:sp>
    </p:spTree>
    <p:extLst>
      <p:ext uri="{BB962C8B-B14F-4D97-AF65-F5344CB8AC3E}">
        <p14:creationId xmlns:p14="http://schemas.microsoft.com/office/powerpoint/2010/main" val="295438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ase">
            <a:extLst>
              <a:ext uri="{FF2B5EF4-FFF2-40B4-BE49-F238E27FC236}">
                <a16:creationId xmlns:a16="http://schemas.microsoft.com/office/drawing/2014/main" id="{122F0D14-DA26-4736-B931-AD9BBC162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896" y="2465797"/>
            <a:ext cx="4849403" cy="363705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texto 2">
            <a:extLst>
              <a:ext uri="{FF2B5EF4-FFF2-40B4-BE49-F238E27FC236}">
                <a16:creationId xmlns:a16="http://schemas.microsoft.com/office/drawing/2014/main" id="{21937199-5065-4902-9F0E-0B4AC4FDF3FD}"/>
              </a:ext>
            </a:extLst>
          </p:cNvPr>
          <p:cNvSpPr>
            <a:spLocks noGrp="1"/>
          </p:cNvSpPr>
          <p:nvPr>
            <p:ph type="body" idx="1"/>
          </p:nvPr>
        </p:nvSpPr>
        <p:spPr>
          <a:xfrm>
            <a:off x="0" y="0"/>
            <a:ext cx="9144000" cy="2681555"/>
          </a:xfrm>
        </p:spPr>
        <p:txBody>
          <a:bodyPr/>
          <a:lstStyle/>
          <a:p>
            <a:pPr marL="114300" indent="0">
              <a:spcBef>
                <a:spcPts val="0"/>
              </a:spcBef>
              <a:buNone/>
            </a:pPr>
            <a:r>
              <a:rPr lang="es-CO" sz="4300" b="1" dirty="0">
                <a:latin typeface="Gabriola" panose="04040605051002020D02" pitchFamily="82" charset="0"/>
              </a:rPr>
              <a:t>Clase</a:t>
            </a:r>
          </a:p>
          <a:p>
            <a:pPr marL="114300" indent="0" algn="just">
              <a:lnSpc>
                <a:spcPct val="150000"/>
              </a:lnSpc>
              <a:buNone/>
            </a:pPr>
            <a:r>
              <a:rPr lang="es-ES" sz="1700" dirty="0">
                <a:latin typeface="Proxima Nova"/>
              </a:rPr>
              <a:t>Las clases son plantillas que contienen la estructura básica de un objeto (Atributos y Métodos). En el ejemplo anterior donde realizamos el proceso de abstracción no creamos un objeto, en realidad creamos la plantilla en la que se basaran los objetos. Cada ves que alguien se registra usara la clase (plantilla) para crear el objeto usuario.</a:t>
            </a:r>
            <a:endParaRPr lang="es-CO" sz="1700" dirty="0">
              <a:latin typeface="Proxima Nova"/>
            </a:endParaRPr>
          </a:p>
        </p:txBody>
      </p:sp>
    </p:spTree>
    <p:extLst>
      <p:ext uri="{BB962C8B-B14F-4D97-AF65-F5344CB8AC3E}">
        <p14:creationId xmlns:p14="http://schemas.microsoft.com/office/powerpoint/2010/main" val="108365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stancia">
            <a:extLst>
              <a:ext uri="{FF2B5EF4-FFF2-40B4-BE49-F238E27FC236}">
                <a16:creationId xmlns:a16="http://schemas.microsoft.com/office/drawing/2014/main" id="{BA1754D8-90D0-49A8-B902-DEACAFE15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09" y="2217933"/>
            <a:ext cx="4638781" cy="347908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texto 2">
            <a:extLst>
              <a:ext uri="{FF2B5EF4-FFF2-40B4-BE49-F238E27FC236}">
                <a16:creationId xmlns:a16="http://schemas.microsoft.com/office/drawing/2014/main" id="{21937199-5065-4902-9F0E-0B4AC4FDF3FD}"/>
              </a:ext>
            </a:extLst>
          </p:cNvPr>
          <p:cNvSpPr>
            <a:spLocks noGrp="1"/>
          </p:cNvSpPr>
          <p:nvPr>
            <p:ph type="body" idx="1"/>
          </p:nvPr>
        </p:nvSpPr>
        <p:spPr>
          <a:xfrm>
            <a:off x="0" y="0"/>
            <a:ext cx="9144000" cy="2681555"/>
          </a:xfrm>
        </p:spPr>
        <p:txBody>
          <a:bodyPr/>
          <a:lstStyle/>
          <a:p>
            <a:pPr marL="114300" indent="0">
              <a:spcBef>
                <a:spcPts val="0"/>
              </a:spcBef>
              <a:buNone/>
            </a:pPr>
            <a:r>
              <a:rPr lang="es-CO" sz="4300" b="1" dirty="0">
                <a:latin typeface="Gabriola" panose="04040605051002020D02" pitchFamily="82" charset="0"/>
              </a:rPr>
              <a:t>Instancia:</a:t>
            </a:r>
          </a:p>
          <a:p>
            <a:pPr marL="114300" indent="0" algn="just">
              <a:lnSpc>
                <a:spcPct val="150000"/>
              </a:lnSpc>
              <a:buNone/>
            </a:pPr>
            <a:r>
              <a:rPr lang="es-ES" sz="1700" dirty="0">
                <a:latin typeface="Proxima Nova"/>
              </a:rPr>
              <a:t>El proceso de crear un objeto a partir de una clase se llama Instanciar y cada objeto creado también se le puede llamar Instancia. Con una sola clase podemos crear cientos de usuarios (Instancias) sin tener que escribir código para cada uno de ellos.</a:t>
            </a:r>
            <a:endParaRPr lang="es-CO" sz="1700" dirty="0">
              <a:latin typeface="Proxima Nova"/>
            </a:endParaRPr>
          </a:p>
        </p:txBody>
      </p:sp>
    </p:spTree>
    <p:extLst>
      <p:ext uri="{BB962C8B-B14F-4D97-AF65-F5344CB8AC3E}">
        <p14:creationId xmlns:p14="http://schemas.microsoft.com/office/powerpoint/2010/main" val="374489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937199-5065-4902-9F0E-0B4AC4FDF3FD}"/>
              </a:ext>
            </a:extLst>
          </p:cNvPr>
          <p:cNvSpPr>
            <a:spLocks noGrp="1"/>
          </p:cNvSpPr>
          <p:nvPr>
            <p:ph type="body" idx="1"/>
          </p:nvPr>
        </p:nvSpPr>
        <p:spPr>
          <a:xfrm>
            <a:off x="0" y="226032"/>
            <a:ext cx="9144000" cy="2681555"/>
          </a:xfrm>
        </p:spPr>
        <p:txBody>
          <a:bodyPr/>
          <a:lstStyle/>
          <a:p>
            <a:pPr marL="114300" indent="0">
              <a:spcBef>
                <a:spcPts val="0"/>
              </a:spcBef>
              <a:buNone/>
            </a:pPr>
            <a:r>
              <a:rPr lang="es-CO" sz="4300" b="1" dirty="0">
                <a:latin typeface="Gabriola" panose="04040605051002020D02" pitchFamily="82" charset="0"/>
              </a:rPr>
              <a:t>Polimorfismo:</a:t>
            </a:r>
          </a:p>
          <a:p>
            <a:pPr marL="114300" indent="0" algn="just">
              <a:lnSpc>
                <a:spcPct val="150000"/>
              </a:lnSpc>
              <a:buNone/>
            </a:pPr>
            <a:r>
              <a:rPr lang="es-CO" sz="1700" dirty="0">
                <a:latin typeface="Proxima Nova"/>
              </a:rPr>
              <a:t>Es la capacidad de procesar de diferentes maneras los objetos, lo que nos permite reutilizar Atributos y Métodos entre las clases, permitiendo enviar mensajes con la misma estructura a objetos de distintos tipos. En nuestro caso, creamos dos objetos diferentes, que utilizaban los mismos tipos de Atributos y Métodos. </a:t>
            </a:r>
          </a:p>
          <a:p>
            <a:pPr marL="114300" indent="0">
              <a:spcBef>
                <a:spcPts val="0"/>
              </a:spcBef>
              <a:buNone/>
            </a:pPr>
            <a:endParaRPr lang="es-CO" sz="1700" dirty="0">
              <a:latin typeface="Proxima Nova"/>
            </a:endParaRPr>
          </a:p>
        </p:txBody>
      </p:sp>
      <p:sp>
        <p:nvSpPr>
          <p:cNvPr id="4" name="Marcador de texto 2">
            <a:extLst>
              <a:ext uri="{FF2B5EF4-FFF2-40B4-BE49-F238E27FC236}">
                <a16:creationId xmlns:a16="http://schemas.microsoft.com/office/drawing/2014/main" id="{F5C616CA-E8E5-4E61-904C-ACE9BF315750}"/>
              </a:ext>
            </a:extLst>
          </p:cNvPr>
          <p:cNvSpPr txBox="1">
            <a:spLocks/>
          </p:cNvSpPr>
          <p:nvPr/>
        </p:nvSpPr>
        <p:spPr>
          <a:xfrm>
            <a:off x="0" y="3183276"/>
            <a:ext cx="9144000" cy="268155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spcBef>
                <a:spcPts val="0"/>
              </a:spcBef>
              <a:buFont typeface="Arial"/>
              <a:buNone/>
            </a:pPr>
            <a:r>
              <a:rPr lang="es-CO" sz="4300" b="1" dirty="0">
                <a:latin typeface="Gabriola" panose="04040605051002020D02" pitchFamily="82" charset="0"/>
              </a:rPr>
              <a:t>Herencia:</a:t>
            </a:r>
          </a:p>
          <a:p>
            <a:pPr marL="114300" indent="0" algn="just">
              <a:lnSpc>
                <a:spcPct val="170000"/>
              </a:lnSpc>
              <a:buNone/>
            </a:pPr>
            <a:r>
              <a:rPr lang="es-ES" sz="1800" dirty="0">
                <a:latin typeface="Proxima Nova"/>
              </a:rPr>
              <a:t>La Herencia está orientada a la reutilización, es la forma en la que una Clase hereda los Atributos y Métodos de una “Clase Padre”, para poder ser reutilizadas, sin embargo, la clase que hereda estas características, también tiene sus propios Atributos y Métodos. </a:t>
            </a:r>
            <a:endParaRPr lang="es-CO" sz="1800" dirty="0">
              <a:latin typeface="Proxima Nova"/>
            </a:endParaRPr>
          </a:p>
          <a:p>
            <a:pPr marL="114300" indent="0">
              <a:spcBef>
                <a:spcPts val="0"/>
              </a:spcBef>
              <a:buFont typeface="Arial"/>
              <a:buNone/>
            </a:pPr>
            <a:endParaRPr lang="es-CO" sz="4300" b="1" dirty="0">
              <a:latin typeface="Gabriola" panose="04040605051002020D02" pitchFamily="82" charset="0"/>
            </a:endParaRPr>
          </a:p>
        </p:txBody>
      </p:sp>
    </p:spTree>
    <p:extLst>
      <p:ext uri="{BB962C8B-B14F-4D97-AF65-F5344CB8AC3E}">
        <p14:creationId xmlns:p14="http://schemas.microsoft.com/office/powerpoint/2010/main" val="125063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754E9-2020-4AF1-9800-4666385A2740}"/>
              </a:ext>
            </a:extLst>
          </p:cNvPr>
          <p:cNvSpPr>
            <a:spLocks noGrp="1"/>
          </p:cNvSpPr>
          <p:nvPr>
            <p:ph type="title"/>
          </p:nvPr>
        </p:nvSpPr>
        <p:spPr/>
        <p:txBody>
          <a:bodyPr/>
          <a:lstStyle/>
          <a:p>
            <a:pPr algn="ctr"/>
            <a:r>
              <a:rPr lang="es-CO" b="1" dirty="0"/>
              <a:t>Videos de Apoyo</a:t>
            </a:r>
          </a:p>
        </p:txBody>
      </p:sp>
      <p:sp>
        <p:nvSpPr>
          <p:cNvPr id="3" name="Marcador de texto 2">
            <a:extLst>
              <a:ext uri="{FF2B5EF4-FFF2-40B4-BE49-F238E27FC236}">
                <a16:creationId xmlns:a16="http://schemas.microsoft.com/office/drawing/2014/main" id="{FE717E63-851F-407D-ADE2-34475445C37B}"/>
              </a:ext>
            </a:extLst>
          </p:cNvPr>
          <p:cNvSpPr>
            <a:spLocks noGrp="1"/>
          </p:cNvSpPr>
          <p:nvPr>
            <p:ph type="body" idx="1"/>
          </p:nvPr>
        </p:nvSpPr>
        <p:spPr>
          <a:xfrm>
            <a:off x="628650" y="1624497"/>
            <a:ext cx="8258496" cy="4351338"/>
          </a:xfrm>
        </p:spPr>
        <p:txBody>
          <a:bodyPr/>
          <a:lstStyle/>
          <a:p>
            <a:r>
              <a:rPr lang="es-CO" dirty="0">
                <a:hlinkClick r:id="rId2"/>
              </a:rPr>
              <a:t>https://www.youtube.com/watch?v=g5YUUdXhzVw</a:t>
            </a:r>
            <a:endParaRPr lang="es-CO" dirty="0">
              <a:hlinkClick r:id="rId3"/>
            </a:endParaRPr>
          </a:p>
          <a:p>
            <a:r>
              <a:rPr lang="es-CO" dirty="0">
                <a:hlinkClick r:id="rId3"/>
              </a:rPr>
              <a:t>https://www.youtube.com/watch?v=r0KjrzbSRec</a:t>
            </a:r>
            <a:endParaRPr lang="es-CO" dirty="0"/>
          </a:p>
          <a:p>
            <a:endParaRPr lang="es-CO" dirty="0"/>
          </a:p>
          <a:p>
            <a:pPr marL="114300" indent="0">
              <a:buNone/>
            </a:pPr>
            <a:r>
              <a:rPr lang="es-CO" dirty="0"/>
              <a:t>Elementos de POO:</a:t>
            </a:r>
          </a:p>
          <a:p>
            <a:r>
              <a:rPr lang="es-CO" dirty="0">
                <a:hlinkClick r:id="rId4"/>
              </a:rPr>
              <a:t>https://www.youtube.com/watch?v=ncFFh-CCOH8</a:t>
            </a:r>
            <a:endParaRPr lang="es-CO" dirty="0"/>
          </a:p>
        </p:txBody>
      </p:sp>
    </p:spTree>
    <p:extLst>
      <p:ext uri="{BB962C8B-B14F-4D97-AF65-F5344CB8AC3E}">
        <p14:creationId xmlns:p14="http://schemas.microsoft.com/office/powerpoint/2010/main" val="329669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63B6D-BE09-4A9A-8DBD-5F6C391603BE}"/>
              </a:ext>
            </a:extLst>
          </p:cNvPr>
          <p:cNvSpPr>
            <a:spLocks noGrp="1"/>
          </p:cNvSpPr>
          <p:nvPr>
            <p:ph type="title"/>
          </p:nvPr>
        </p:nvSpPr>
        <p:spPr/>
        <p:txBody>
          <a:bodyPr>
            <a:normAutofit/>
          </a:bodyPr>
          <a:lstStyle/>
          <a:p>
            <a:pPr algn="ctr"/>
            <a:r>
              <a:rPr lang="es-CO" sz="5400" b="1" dirty="0">
                <a:latin typeface="Gabriola" panose="04040605051002020D02" pitchFamily="82" charset="0"/>
              </a:rPr>
              <a:t>Paradigmas de programación</a:t>
            </a:r>
          </a:p>
        </p:txBody>
      </p:sp>
      <p:pic>
        <p:nvPicPr>
          <p:cNvPr id="1028" name="Picture 4" descr="Qué son los paradigmas de programación? | EDteam">
            <a:extLst>
              <a:ext uri="{FF2B5EF4-FFF2-40B4-BE49-F238E27FC236}">
                <a16:creationId xmlns:a16="http://schemas.microsoft.com/office/drawing/2014/main" id="{7998C32C-CF94-461F-AB06-E6F6557ABE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68" r="955"/>
          <a:stretch/>
        </p:blipFill>
        <p:spPr bwMode="auto">
          <a:xfrm>
            <a:off x="1962363" y="2049301"/>
            <a:ext cx="5589141" cy="313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61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1ED18-784E-435D-99D9-D6BFC7E4AEE5}"/>
              </a:ext>
            </a:extLst>
          </p:cNvPr>
          <p:cNvSpPr>
            <a:spLocks noGrp="1"/>
          </p:cNvSpPr>
          <p:nvPr>
            <p:ph type="title"/>
          </p:nvPr>
        </p:nvSpPr>
        <p:spPr/>
        <p:txBody>
          <a:bodyPr>
            <a:normAutofit fontScale="90000"/>
          </a:bodyPr>
          <a:lstStyle/>
          <a:p>
            <a:pPr algn="ctr"/>
            <a:r>
              <a:rPr lang="es-CO" sz="5400" b="1" dirty="0">
                <a:latin typeface="Gabriola" panose="04040605051002020D02" pitchFamily="82" charset="0"/>
              </a:rPr>
              <a:t>¿Que es un paradigma de programación?</a:t>
            </a:r>
          </a:p>
        </p:txBody>
      </p:sp>
      <p:sp>
        <p:nvSpPr>
          <p:cNvPr id="3" name="Marcador de texto 2">
            <a:extLst>
              <a:ext uri="{FF2B5EF4-FFF2-40B4-BE49-F238E27FC236}">
                <a16:creationId xmlns:a16="http://schemas.microsoft.com/office/drawing/2014/main" id="{D35ECE07-FA46-47C5-B508-680A8F97E8D3}"/>
              </a:ext>
            </a:extLst>
          </p:cNvPr>
          <p:cNvSpPr>
            <a:spLocks noGrp="1"/>
          </p:cNvSpPr>
          <p:nvPr>
            <p:ph type="body" idx="1"/>
          </p:nvPr>
        </p:nvSpPr>
        <p:spPr/>
        <p:txBody>
          <a:bodyPr/>
          <a:lstStyle/>
          <a:p>
            <a:pPr marL="114300" indent="0" algn="just">
              <a:lnSpc>
                <a:spcPct val="150000"/>
              </a:lnSpc>
              <a:spcBef>
                <a:spcPts val="1000"/>
              </a:spcBef>
              <a:spcAft>
                <a:spcPts val="0"/>
              </a:spcAft>
              <a:buNone/>
            </a:pPr>
            <a:r>
              <a:rPr lang="es-CO" sz="2000" dirty="0">
                <a:latin typeface="Proxima Nova"/>
                <a:ea typeface="Proxima Nova"/>
                <a:cs typeface="Proxima Nova"/>
              </a:rPr>
              <a:t>E</a:t>
            </a:r>
            <a:r>
              <a:rPr lang="es-CO" sz="2000" dirty="0">
                <a:effectLst/>
                <a:latin typeface="Proxima Nova"/>
                <a:ea typeface="Proxima Nova"/>
                <a:cs typeface="Proxima Nova"/>
              </a:rPr>
              <a:t>s una manera determinada de solucionar problemas recurrentes de programación buscando la forma más eficiente y rápida en la que se puede desarrollar y computar el mismo. </a:t>
            </a:r>
          </a:p>
          <a:p>
            <a:pPr marL="114300" indent="0" algn="just">
              <a:lnSpc>
                <a:spcPct val="150000"/>
              </a:lnSpc>
              <a:spcBef>
                <a:spcPts val="1000"/>
              </a:spcBef>
              <a:spcAft>
                <a:spcPts val="0"/>
              </a:spcAft>
              <a:buNone/>
            </a:pPr>
            <a:r>
              <a:rPr lang="es-CO" sz="2000" dirty="0">
                <a:effectLst/>
                <a:latin typeface="Proxima Nova"/>
                <a:ea typeface="Proxima Nova"/>
                <a:cs typeface="Proxima Nova"/>
              </a:rPr>
              <a:t>Los paradigmas son formas, estilos, guías de programación documentadas, con buenas prácticas y de gran calidad, que los lenguajes asumen. Algunos pueden ser multi paradigma.</a:t>
            </a:r>
          </a:p>
          <a:p>
            <a:endParaRPr lang="es-CO" dirty="0"/>
          </a:p>
        </p:txBody>
      </p:sp>
    </p:spTree>
    <p:extLst>
      <p:ext uri="{BB962C8B-B14F-4D97-AF65-F5344CB8AC3E}">
        <p14:creationId xmlns:p14="http://schemas.microsoft.com/office/powerpoint/2010/main" val="423333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ué son los paradigmas de programación? | EDteam">
            <a:extLst>
              <a:ext uri="{FF2B5EF4-FFF2-40B4-BE49-F238E27FC236}">
                <a16:creationId xmlns:a16="http://schemas.microsoft.com/office/drawing/2014/main" id="{387C06AC-0575-4115-A55A-CED7267E3D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31"/>
          <a:stretch/>
        </p:blipFill>
        <p:spPr bwMode="auto">
          <a:xfrm>
            <a:off x="0" y="1"/>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44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906C9-A3E9-4E4A-A3B0-6C8F6CABC0CB}"/>
              </a:ext>
            </a:extLst>
          </p:cNvPr>
          <p:cNvSpPr>
            <a:spLocks noGrp="1"/>
          </p:cNvSpPr>
          <p:nvPr>
            <p:ph type="title"/>
          </p:nvPr>
        </p:nvSpPr>
        <p:spPr/>
        <p:txBody>
          <a:bodyPr>
            <a:normAutofit fontScale="90000"/>
          </a:bodyPr>
          <a:lstStyle/>
          <a:p>
            <a:pPr algn="ctr"/>
            <a:r>
              <a:rPr lang="es-CO" sz="5400" b="1" dirty="0">
                <a:latin typeface="Gabriola" panose="04040605051002020D02" pitchFamily="82" charset="0"/>
              </a:rPr>
              <a:t>Programación orientada a Objetos (POO)</a:t>
            </a:r>
            <a:br>
              <a:rPr lang="es-CO" sz="1800" b="1" kern="0" dirty="0">
                <a:solidFill>
                  <a:srgbClr val="039BE5"/>
                </a:solidFill>
                <a:effectLst/>
                <a:latin typeface="Proxima Nova"/>
              </a:rPr>
            </a:br>
            <a:endParaRPr lang="es-CO" dirty="0"/>
          </a:p>
        </p:txBody>
      </p:sp>
      <p:sp>
        <p:nvSpPr>
          <p:cNvPr id="3" name="Marcador de texto 2">
            <a:extLst>
              <a:ext uri="{FF2B5EF4-FFF2-40B4-BE49-F238E27FC236}">
                <a16:creationId xmlns:a16="http://schemas.microsoft.com/office/drawing/2014/main" id="{A2A4B978-DD1C-4950-B02B-2FFF042774C2}"/>
              </a:ext>
            </a:extLst>
          </p:cNvPr>
          <p:cNvSpPr>
            <a:spLocks noGrp="1"/>
          </p:cNvSpPr>
          <p:nvPr>
            <p:ph type="body" idx="1"/>
          </p:nvPr>
        </p:nvSpPr>
        <p:spPr>
          <a:xfrm>
            <a:off x="628650" y="1496852"/>
            <a:ext cx="7886700" cy="4351338"/>
          </a:xfrm>
        </p:spPr>
        <p:txBody>
          <a:bodyPr>
            <a:normAutofit/>
          </a:bodyPr>
          <a:lstStyle/>
          <a:p>
            <a:pPr marL="114300" indent="0" algn="just">
              <a:lnSpc>
                <a:spcPct val="150000"/>
              </a:lnSpc>
              <a:buNone/>
            </a:pPr>
            <a:r>
              <a:rPr lang="es-ES" sz="2000" dirty="0">
                <a:latin typeface="Proxima Nova"/>
              </a:rPr>
              <a:t>La POO es una forma especial de programar, este paradigma de programación es cercano a como expresamos las cosas en la vida real en nuestro día a día. Con la POO tenemos que aprender a pensar las cosas de una manera distinta para poder escribir nuestros programas en términos de objetos, propiedades y métodos. La POO tiene como principio que todo en la vida es un objeto programable, entonces para empezar a programar con este paradigma tendríamos que empezar con desarrollar nuestro pensamiento basado en objetos.</a:t>
            </a:r>
            <a:endParaRPr lang="es-CO" sz="2000" dirty="0">
              <a:latin typeface="Proxima Nova"/>
            </a:endParaRPr>
          </a:p>
        </p:txBody>
      </p:sp>
    </p:spTree>
    <p:extLst>
      <p:ext uri="{BB962C8B-B14F-4D97-AF65-F5344CB8AC3E}">
        <p14:creationId xmlns:p14="http://schemas.microsoft.com/office/powerpoint/2010/main" val="50223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é es la Programación orientada a objetos? en 2020 | Programacion ...">
            <a:extLst>
              <a:ext uri="{FF2B5EF4-FFF2-40B4-BE49-F238E27FC236}">
                <a16:creationId xmlns:a16="http://schemas.microsoft.com/office/drawing/2014/main" id="{DF731C7C-5437-4E58-94B3-65BCB0DD11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809"/>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2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05AD2-4E95-4795-A6B3-245104CC55A7}"/>
              </a:ext>
            </a:extLst>
          </p:cNvPr>
          <p:cNvSpPr>
            <a:spLocks noGrp="1"/>
          </p:cNvSpPr>
          <p:nvPr>
            <p:ph type="title"/>
          </p:nvPr>
        </p:nvSpPr>
        <p:spPr>
          <a:xfrm>
            <a:off x="628650" y="15214"/>
            <a:ext cx="7886700" cy="1325563"/>
          </a:xfrm>
        </p:spPr>
        <p:txBody>
          <a:bodyPr>
            <a:normAutofit/>
          </a:bodyPr>
          <a:lstStyle/>
          <a:p>
            <a:pPr marL="114300" algn="ctr"/>
            <a:r>
              <a:rPr lang="es-CO" sz="5400" b="1" dirty="0">
                <a:latin typeface="Gabriola" panose="04040605051002020D02" pitchFamily="82" charset="0"/>
              </a:rPr>
              <a:t>Ejemplo</a:t>
            </a:r>
          </a:p>
        </p:txBody>
      </p:sp>
      <p:sp>
        <p:nvSpPr>
          <p:cNvPr id="3" name="Marcador de texto 2">
            <a:extLst>
              <a:ext uri="{FF2B5EF4-FFF2-40B4-BE49-F238E27FC236}">
                <a16:creationId xmlns:a16="http://schemas.microsoft.com/office/drawing/2014/main" id="{F1B22DDC-9911-4CEC-AF0A-778BE099AE8A}"/>
              </a:ext>
            </a:extLst>
          </p:cNvPr>
          <p:cNvSpPr>
            <a:spLocks noGrp="1"/>
          </p:cNvSpPr>
          <p:nvPr>
            <p:ph type="body" idx="1"/>
          </p:nvPr>
        </p:nvSpPr>
        <p:spPr>
          <a:xfrm>
            <a:off x="104668" y="1412991"/>
            <a:ext cx="4251575" cy="3960098"/>
          </a:xfrm>
        </p:spPr>
        <p:txBody>
          <a:bodyPr>
            <a:normAutofit/>
          </a:bodyPr>
          <a:lstStyle/>
          <a:p>
            <a:pPr marL="114300" indent="0" algn="just">
              <a:lnSpc>
                <a:spcPct val="150000"/>
              </a:lnSpc>
              <a:buNone/>
            </a:pPr>
            <a:r>
              <a:rPr lang="es-ES" sz="1800" dirty="0">
                <a:latin typeface="Proxima Nova"/>
              </a:rPr>
              <a:t>Alfredo el pizzero, siempre realiza el mismo proceso al momento de preparar sus pizzas con sus famosas recetas, aunque tiene en su carta una gran variedad de pizzas, todas se preparan de la misma manera, y lo único que cambian son el tipo y cantidad de ingredientes.</a:t>
            </a:r>
            <a:endParaRPr lang="es-CO" sz="1800" dirty="0">
              <a:latin typeface="Proxima Nova"/>
            </a:endParaRPr>
          </a:p>
        </p:txBody>
      </p:sp>
      <p:pic>
        <p:nvPicPr>
          <p:cNvPr id="6" name="image22.png" descr="Imagen que contiene edificio, ventana&#10;&#10;Descripción generada automáticamente">
            <a:extLst>
              <a:ext uri="{FF2B5EF4-FFF2-40B4-BE49-F238E27FC236}">
                <a16:creationId xmlns:a16="http://schemas.microsoft.com/office/drawing/2014/main" id="{D1B29A66-B504-4B7C-B46C-6A0DF5778D49}"/>
              </a:ext>
            </a:extLst>
          </p:cNvPr>
          <p:cNvPicPr/>
          <p:nvPr/>
        </p:nvPicPr>
        <p:blipFill>
          <a:blip r:embed="rId2"/>
          <a:srcRect/>
          <a:stretch>
            <a:fillRect/>
          </a:stretch>
        </p:blipFill>
        <p:spPr>
          <a:xfrm>
            <a:off x="4469259" y="1340777"/>
            <a:ext cx="4299801" cy="4104526"/>
          </a:xfrm>
          <a:prstGeom prst="rect">
            <a:avLst/>
          </a:prstGeom>
          <a:ln/>
        </p:spPr>
      </p:pic>
    </p:spTree>
    <p:extLst>
      <p:ext uri="{BB962C8B-B14F-4D97-AF65-F5344CB8AC3E}">
        <p14:creationId xmlns:p14="http://schemas.microsoft.com/office/powerpoint/2010/main" val="97364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0D18A-6B86-4772-AC2F-332034CBC0F4}"/>
              </a:ext>
            </a:extLst>
          </p:cNvPr>
          <p:cNvSpPr>
            <a:spLocks noGrp="1"/>
          </p:cNvSpPr>
          <p:nvPr>
            <p:ph type="title"/>
          </p:nvPr>
        </p:nvSpPr>
        <p:spPr/>
        <p:txBody>
          <a:bodyPr>
            <a:normAutofit fontScale="90000"/>
          </a:bodyPr>
          <a:lstStyle/>
          <a:p>
            <a:pPr marL="114300" algn="ctr"/>
            <a:r>
              <a:rPr lang="es-ES" sz="5400" b="1" dirty="0">
                <a:latin typeface="Gabriola" panose="04040605051002020D02" pitchFamily="82" charset="0"/>
              </a:rPr>
              <a:t>Analogía de una Pizza con los componentes de un Objeto de POO</a:t>
            </a:r>
            <a:endParaRPr lang="es-CO" sz="5400" b="1" dirty="0">
              <a:latin typeface="Gabriola" panose="04040605051002020D02" pitchFamily="82" charset="0"/>
            </a:endParaRPr>
          </a:p>
        </p:txBody>
      </p:sp>
      <p:sp>
        <p:nvSpPr>
          <p:cNvPr id="3" name="Marcador de texto 2">
            <a:extLst>
              <a:ext uri="{FF2B5EF4-FFF2-40B4-BE49-F238E27FC236}">
                <a16:creationId xmlns:a16="http://schemas.microsoft.com/office/drawing/2014/main" id="{D1CD8F65-39E9-4877-B4E4-FF20184853D2}"/>
              </a:ext>
            </a:extLst>
          </p:cNvPr>
          <p:cNvSpPr>
            <a:spLocks noGrp="1"/>
          </p:cNvSpPr>
          <p:nvPr>
            <p:ph type="body" idx="1"/>
          </p:nvPr>
        </p:nvSpPr>
        <p:spPr/>
        <p:txBody>
          <a:bodyPr>
            <a:normAutofit fontScale="92500" lnSpcReduction="20000"/>
          </a:bodyPr>
          <a:lstStyle/>
          <a:p>
            <a:pPr marL="114300" indent="0">
              <a:buNone/>
            </a:pPr>
            <a:r>
              <a:rPr lang="es-ES" dirty="0"/>
              <a:t>Los Atributos de una pizza, son: </a:t>
            </a:r>
          </a:p>
          <a:p>
            <a:r>
              <a:rPr lang="es-ES" dirty="0"/>
              <a:t>Masa: Tipo de masa tal como: Gruesa, Delgada, Gruesa con borde de queso.</a:t>
            </a:r>
          </a:p>
          <a:p>
            <a:r>
              <a:rPr lang="es-ES" dirty="0"/>
              <a:t>Tamaño: Número de porciones 6 - (Pequeña), 8 (Mediana), 12 (Grande).</a:t>
            </a:r>
          </a:p>
          <a:p>
            <a:r>
              <a:rPr lang="es-ES" dirty="0"/>
              <a:t>Ingredientes: Según la pizza o los que seleccione el cliente.</a:t>
            </a:r>
          </a:p>
          <a:p>
            <a:endParaRPr lang="es-CO" dirty="0"/>
          </a:p>
        </p:txBody>
      </p:sp>
      <p:sp>
        <p:nvSpPr>
          <p:cNvPr id="4" name="Marcador de texto 3">
            <a:extLst>
              <a:ext uri="{FF2B5EF4-FFF2-40B4-BE49-F238E27FC236}">
                <a16:creationId xmlns:a16="http://schemas.microsoft.com/office/drawing/2014/main" id="{25BF5E12-063D-49E3-97D9-936D558AAC8F}"/>
              </a:ext>
            </a:extLst>
          </p:cNvPr>
          <p:cNvSpPr>
            <a:spLocks noGrp="1"/>
          </p:cNvSpPr>
          <p:nvPr>
            <p:ph type="body" idx="2"/>
          </p:nvPr>
        </p:nvSpPr>
        <p:spPr/>
        <p:txBody>
          <a:bodyPr>
            <a:normAutofit fontScale="92500"/>
          </a:bodyPr>
          <a:lstStyle/>
          <a:p>
            <a:pPr marL="114300" indent="0">
              <a:buNone/>
            </a:pPr>
            <a:r>
              <a:rPr lang="es-ES" dirty="0"/>
              <a:t>Tenemos tres Métodos:</a:t>
            </a:r>
          </a:p>
          <a:p>
            <a:r>
              <a:rPr lang="es-ES" dirty="0"/>
              <a:t>Preparar: Donde se pone la masa, la pasta, y los ingredientes.</a:t>
            </a:r>
          </a:p>
          <a:p>
            <a:r>
              <a:rPr lang="es-ES" dirty="0"/>
              <a:t> Hornear: Se pone la pizza en el horno por determinado tiempo.</a:t>
            </a:r>
          </a:p>
          <a:p>
            <a:r>
              <a:rPr lang="es-ES" dirty="0"/>
              <a:t>-Empacar: Se empaca en la caja indicada según su tamaño. </a:t>
            </a:r>
          </a:p>
          <a:p>
            <a:pPr marL="114300" indent="0">
              <a:buNone/>
            </a:pPr>
            <a:endParaRPr lang="es-CO" sz="5800" b="1" dirty="0">
              <a:latin typeface="Gabriola" panose="04040605051002020D02" pitchFamily="82" charset="0"/>
            </a:endParaRPr>
          </a:p>
        </p:txBody>
      </p:sp>
    </p:spTree>
    <p:extLst>
      <p:ext uri="{BB962C8B-B14F-4D97-AF65-F5344CB8AC3E}">
        <p14:creationId xmlns:p14="http://schemas.microsoft.com/office/powerpoint/2010/main" val="361025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tributos y métodos">
            <a:extLst>
              <a:ext uri="{FF2B5EF4-FFF2-40B4-BE49-F238E27FC236}">
                <a16:creationId xmlns:a16="http://schemas.microsoft.com/office/drawing/2014/main" id="{1281A462-A0C0-4F47-94E3-85BBFF30F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76072"/>
            <a:ext cx="4355434" cy="326657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texto 2">
            <a:extLst>
              <a:ext uri="{FF2B5EF4-FFF2-40B4-BE49-F238E27FC236}">
                <a16:creationId xmlns:a16="http://schemas.microsoft.com/office/drawing/2014/main" id="{93826E56-9F1E-4FC0-9BEE-F24B02577CE7}"/>
              </a:ext>
            </a:extLst>
          </p:cNvPr>
          <p:cNvSpPr>
            <a:spLocks noGrp="1"/>
          </p:cNvSpPr>
          <p:nvPr>
            <p:ph type="body" idx="1"/>
          </p:nvPr>
        </p:nvSpPr>
        <p:spPr>
          <a:xfrm>
            <a:off x="628649" y="1483778"/>
            <a:ext cx="8053013" cy="776537"/>
          </a:xfrm>
        </p:spPr>
        <p:txBody>
          <a:bodyPr>
            <a:normAutofit/>
          </a:bodyPr>
          <a:lstStyle/>
          <a:p>
            <a:pPr marL="114300" indent="0">
              <a:spcBef>
                <a:spcPts val="0"/>
              </a:spcBef>
              <a:buNone/>
            </a:pPr>
            <a:r>
              <a:rPr lang="es-CO" sz="4800" b="1" dirty="0">
                <a:latin typeface="Gabriola" panose="04040605051002020D02" pitchFamily="82" charset="0"/>
              </a:rPr>
              <a:t>Atributos y métodos:</a:t>
            </a:r>
          </a:p>
          <a:p>
            <a:pPr marL="114300" indent="0">
              <a:spcBef>
                <a:spcPts val="0"/>
              </a:spcBef>
              <a:buNone/>
            </a:pPr>
            <a:endParaRPr lang="es-CO" sz="4800" b="1" dirty="0">
              <a:latin typeface="Gabriola" panose="04040605051002020D02" pitchFamily="82" charset="0"/>
            </a:endParaRPr>
          </a:p>
          <a:p>
            <a:endParaRPr lang="es-CO" sz="4900" b="1" dirty="0">
              <a:latin typeface="Gabriola" panose="04040605051002020D02" pitchFamily="82" charset="0"/>
            </a:endParaRPr>
          </a:p>
        </p:txBody>
      </p:sp>
      <p:sp>
        <p:nvSpPr>
          <p:cNvPr id="2" name="Título 1">
            <a:extLst>
              <a:ext uri="{FF2B5EF4-FFF2-40B4-BE49-F238E27FC236}">
                <a16:creationId xmlns:a16="http://schemas.microsoft.com/office/drawing/2014/main" id="{AF30D0D1-E0E8-4AED-8F26-2795A2CAE3F2}"/>
              </a:ext>
            </a:extLst>
          </p:cNvPr>
          <p:cNvSpPr>
            <a:spLocks noGrp="1"/>
          </p:cNvSpPr>
          <p:nvPr>
            <p:ph type="title"/>
          </p:nvPr>
        </p:nvSpPr>
        <p:spPr>
          <a:xfrm>
            <a:off x="628650" y="180191"/>
            <a:ext cx="7886700" cy="1325563"/>
          </a:xfrm>
        </p:spPr>
        <p:txBody>
          <a:bodyPr>
            <a:normAutofit/>
          </a:bodyPr>
          <a:lstStyle/>
          <a:p>
            <a:pPr algn="ctr"/>
            <a:r>
              <a:rPr lang="es-CO" sz="5400" b="1" dirty="0">
                <a:latin typeface="Gabriola" panose="04040605051002020D02" pitchFamily="82" charset="0"/>
              </a:rPr>
              <a:t>Conceptos Básicos </a:t>
            </a:r>
          </a:p>
        </p:txBody>
      </p:sp>
      <p:sp>
        <p:nvSpPr>
          <p:cNvPr id="4" name="CuadroTexto 3">
            <a:extLst>
              <a:ext uri="{FF2B5EF4-FFF2-40B4-BE49-F238E27FC236}">
                <a16:creationId xmlns:a16="http://schemas.microsoft.com/office/drawing/2014/main" id="{0E97DDDE-CB31-428A-A186-7659C578DED3}"/>
              </a:ext>
            </a:extLst>
          </p:cNvPr>
          <p:cNvSpPr txBox="1"/>
          <p:nvPr/>
        </p:nvSpPr>
        <p:spPr>
          <a:xfrm>
            <a:off x="554805" y="2260315"/>
            <a:ext cx="3760341" cy="3785652"/>
          </a:xfrm>
          <a:prstGeom prst="rect">
            <a:avLst/>
          </a:prstGeom>
          <a:noFill/>
        </p:spPr>
        <p:txBody>
          <a:bodyPr wrap="square" rtlCol="0">
            <a:spAutoFit/>
          </a:bodyPr>
          <a:lstStyle/>
          <a:p>
            <a:r>
              <a:rPr lang="es-CO" sz="2400" b="1" dirty="0"/>
              <a:t>Atributo: </a:t>
            </a:r>
            <a:r>
              <a:rPr lang="es-CO" sz="2400" dirty="0"/>
              <a:t>Son las Características que tienen los Objetos.</a:t>
            </a:r>
          </a:p>
          <a:p>
            <a:endParaRPr lang="es-CO" sz="2400" dirty="0"/>
          </a:p>
          <a:p>
            <a:r>
              <a:rPr lang="es-ES" sz="2400" b="1" dirty="0"/>
              <a:t>Los Métodos</a:t>
            </a:r>
            <a:r>
              <a:rPr lang="es-ES" sz="2400" dirty="0"/>
              <a:t>: Determina lo que el objeto puede hacer, éste puede producir cambios en las propiedades del objeto y retorna una respuesta.</a:t>
            </a:r>
            <a:r>
              <a:rPr lang="es-CO" sz="2400" dirty="0"/>
              <a:t> </a:t>
            </a:r>
          </a:p>
        </p:txBody>
      </p:sp>
    </p:spTree>
    <p:extLst>
      <p:ext uri="{BB962C8B-B14F-4D97-AF65-F5344CB8AC3E}">
        <p14:creationId xmlns:p14="http://schemas.microsoft.com/office/powerpoint/2010/main" val="3870810973"/>
      </p:ext>
    </p:extLst>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707</Words>
  <Application>Microsoft Office PowerPoint</Application>
  <PresentationFormat>Presentación en pantalla (4:3)</PresentationFormat>
  <Paragraphs>42</Paragraphs>
  <Slides>16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Arial </vt:lpstr>
      <vt:lpstr>Calibri</vt:lpstr>
      <vt:lpstr>Gabriola</vt:lpstr>
      <vt:lpstr>Proxima Nova</vt:lpstr>
      <vt:lpstr>Tema de Office</vt:lpstr>
      <vt:lpstr>Construcción de Elementos de Software 1</vt:lpstr>
      <vt:lpstr>Paradigmas de programación</vt:lpstr>
      <vt:lpstr>¿Que es un paradigma de programación?</vt:lpstr>
      <vt:lpstr>Presentación de PowerPoint</vt:lpstr>
      <vt:lpstr>Programación orientada a Objetos (POO) </vt:lpstr>
      <vt:lpstr>Presentación de PowerPoint</vt:lpstr>
      <vt:lpstr>Ejemplo</vt:lpstr>
      <vt:lpstr>Analogía de una Pizza con los componentes de un Objeto de POO</vt:lpstr>
      <vt:lpstr>Conceptos Básicos </vt:lpstr>
      <vt:lpstr>Presentación de PowerPoint</vt:lpstr>
      <vt:lpstr>Presentación de PowerPoint</vt:lpstr>
      <vt:lpstr>Presentación de PowerPoint</vt:lpstr>
      <vt:lpstr>Presentación de PowerPoint</vt:lpstr>
      <vt:lpstr>Presentación de PowerPoint</vt:lpstr>
      <vt:lpstr>Videos de Apoyo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Construcción de Elementos de Software 1</dc:title>
  <dc:creator>RAUL BOLIVAR ROSERO MOLINEROS</dc:creator>
  <cp:lastModifiedBy>silvia Garcia Sanchez</cp:lastModifiedBy>
  <cp:revision>18</cp:revision>
  <dcterms:created xsi:type="dcterms:W3CDTF">2020-02-10T16:03:18Z</dcterms:created>
  <dcterms:modified xsi:type="dcterms:W3CDTF">2020-08-21T17:00:32Z</dcterms:modified>
</cp:coreProperties>
</file>