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5" r:id="rId6"/>
    <p:sldId id="266" r:id="rId7"/>
    <p:sldId id="267" r:id="rId8"/>
    <p:sldId id="268" r:id="rId9"/>
    <p:sldId id="258" r:id="rId10"/>
    <p:sldId id="269" r:id="rId11"/>
    <p:sldId id="270" r:id="rId12"/>
    <p:sldId id="271" r:id="rId13"/>
    <p:sldId id="272" r:id="rId14"/>
    <p:sldId id="273" r:id="rId15"/>
    <p:sldId id="275" r:id="rId16"/>
    <p:sldId id="274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0463E3E-711E-4F58-8AE0-DC61FACDBF99}" type="datetime1">
              <a:rPr lang="es-ES" smtClean="0"/>
              <a:t>19/01/2021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0AD62A-9EE1-43E3-A7E5-D268F71DF3E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DEB00-82B1-401B-8941-0136CEB769BF}" type="datetime1">
              <a:rPr lang="es-ES" smtClean="0"/>
              <a:pPr/>
              <a:t>19/01/2021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534C2EF-8A97-4DAF-B099-E567883644D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2952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es-ES" noProof="0" smtClean="0"/>
              <a:t>10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4303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es-ES" noProof="0" smtClean="0"/>
              <a:t>11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54731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es-ES" noProof="0" smtClean="0"/>
              <a:t>13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69219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noProof="0" dirty="0"/>
              <a:t>NOTA: Para cambiar imágenes de esta diapositiva, seleccione una imagen y elimínela. Después, haga clic en el icono Insertar imagen en el marcador de posición para insertar su propia imagen.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534C2EF-8A97-4DAF-B099-E567883644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14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noProof="0" dirty="0"/>
              <a:t>NOTA: Para cambiar imágenes de esta diapositiva, seleccione una imagen y elimínela. Después, haga clic en el icono Insertar imagen en el marcador de posición para insertar su propia imagen.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534C2EF-8A97-4DAF-B099-E567883644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04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noProof="0" dirty="0"/>
              <a:t>NOTA: Para cambiar imágenes de esta diapositiva, seleccione una imagen y elimínela. Después, haga clic en el icono Insertar imagen en el marcador de posición para insertar su propia imagen.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534C2EF-8A97-4DAF-B099-E567883644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21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noProof="0" dirty="0"/>
              <a:t>NOTA: Para cambiar imágenes de esta diapositiva, seleccione una imagen y elimínela. Después, haga clic en el icono Insertar imagen en el marcador de posición para insertar su propia imagen.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534C2EF-8A97-4DAF-B099-E567883644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65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es-ES" noProof="0" smtClean="0"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73556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es-ES" noProof="0" smtClean="0"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998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es-ES" noProof="0" smtClean="0"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63662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es-ES" noProof="0" smtClean="0"/>
              <a:t>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94955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rtlCol="0" anchor="b">
            <a:normAutofit/>
          </a:bodyPr>
          <a:lstStyle>
            <a:lvl1pPr algn="l" rtl="0">
              <a:defRPr sz="4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 rtlCol="0"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s imágenes con ley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 rtl="0">
              <a:defRPr lang="en-US" sz="240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Forma libre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/>
          </a:p>
        </p:txBody>
      </p:sp>
      <p:sp>
        <p:nvSpPr>
          <p:cNvPr id="15" name="Marcador de posición de imagen 14" descr="Marcador de posición vacío para agregar una imagen. Haga clic en el marcador de posición y seleccione la imagen que desee agregar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7" name="Marcador de posición de texto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540000"/>
          </a:xfrm>
        </p:spPr>
        <p:txBody>
          <a:bodyPr rtlCol="0">
            <a:normAutofit/>
          </a:bodyPr>
          <a:lstStyle>
            <a:lvl1pPr marL="0" indent="0" rtl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Forma libre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sp>
        <p:nvSpPr>
          <p:cNvPr id="19" name="Marcador de posición de imagen 18" descr="Marcador de posición vacío para agregar una imagen. Haga clic en el marcador de posición y seleccione la imagen que desee agregar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0" name="Marcador de posición de texto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540000"/>
          </a:xfrm>
        </p:spPr>
        <p:txBody>
          <a:bodyPr rtlCol="0">
            <a:normAutofit/>
          </a:bodyPr>
          <a:lstStyle>
            <a:lvl1pPr marL="0" indent="0" rtl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s imágenes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 rtlCol="0">
            <a:normAutofit/>
          </a:bodyPr>
          <a:lstStyle>
            <a:lvl1pPr rtl="0">
              <a:defRPr sz="24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Forma libre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/>
          </a:p>
        </p:txBody>
      </p:sp>
      <p:sp>
        <p:nvSpPr>
          <p:cNvPr id="15" name="Marcador de posición de imagen 14" descr="Marcador de posición vacío para agregar una imagen. Haga clic en el marcador de posición y seleccione la imagen que desee agregar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8" name="Forma libre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/>
          </a:p>
        </p:txBody>
      </p:sp>
      <p:sp>
        <p:nvSpPr>
          <p:cNvPr id="19" name="Marcador de posición de imagen 18" descr="Marcador de posición vacío para agregar una imagen. Haga clic en el marcador de posición y seleccione la imagen que desee agregar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2" name="Forma libre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/>
          </a:p>
        </p:txBody>
      </p:sp>
      <p:sp>
        <p:nvSpPr>
          <p:cNvPr id="13" name="Marcador de posición de imagen 12" descr="Marcador de posición vacío para agregar una imagen. Haga clic en el marcador de posición y seleccione la imagen que desee agregar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7" name="Marcador de posición de texto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nco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 rtl="0">
              <a:defRPr lang="en-US" sz="240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es-ES"/>
              <a:t>Haga clic para modificar el estilo de título del patrón</a:t>
            </a:r>
            <a:endParaRPr lang="es" dirty="0"/>
          </a:p>
        </p:txBody>
      </p:sp>
      <p:sp>
        <p:nvSpPr>
          <p:cNvPr id="8" name="Forma libre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/>
          </a:p>
        </p:txBody>
      </p:sp>
      <p:sp>
        <p:nvSpPr>
          <p:cNvPr id="9" name="Marcador de posición de imagen 8" descr="Marcador de posición vacío para agregar una imagen. Haga clic en el marcador de posición y seleccione la imagen que desee agregar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0" name="Forma libre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/>
          </a:p>
        </p:txBody>
      </p:sp>
      <p:sp>
        <p:nvSpPr>
          <p:cNvPr id="11" name="Marcador de posición de imagen 10" descr="Marcador de posición vacío para agregar una imagen. Haga clic en el marcador de posición y seleccione la imagen que desee agregar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2" name="Forma libre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/>
          </a:p>
        </p:txBody>
      </p:sp>
      <p:sp>
        <p:nvSpPr>
          <p:cNvPr id="13" name="Marcador de posición de imagen 12" descr="Marcador de posición vacío para agregar una imagen. Haga clic en el marcador de posición y seleccione la imagen que desee agregar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4" name="Forma libre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/>
          </a:p>
        </p:txBody>
      </p:sp>
      <p:sp>
        <p:nvSpPr>
          <p:cNvPr id="15" name="Marcador de posición de imagen 14" descr="Marcador de posición vacío para agregar una imagen. Haga clic en el marcador de posición y seleccione la imagen que desee agregar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0" name="Forma libre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sp>
        <p:nvSpPr>
          <p:cNvPr id="21" name="Marcador de posición de imagen 20" descr="Marcador de posición vacío para agregar una imagen. Haga clic en el marcador de posición y seleccione la imagen que desee agregar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4880ED-3A1F-41D7-8E0F-3E84A3671A68}" type="datetime1">
              <a:rPr lang="es-ES" noProof="0" smtClean="0"/>
              <a:t>19/01/2021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EDA9D-402E-447F-8608-B13BDCE806AF}" type="datetime1">
              <a:rPr lang="es-ES" noProof="0" smtClean="0"/>
              <a:t>19/01/2021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363CB7-5045-4CEF-B79F-27107AB243FE}" type="datetime1">
              <a:rPr lang="es-ES" smtClean="0"/>
              <a:t>19/01/2021</a:t>
            </a:fld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rtlCol="0" anchor="b">
            <a:normAutofit/>
          </a:bodyPr>
          <a:lstStyle>
            <a:lvl1pPr rtl="0">
              <a:defRPr sz="4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89DCFD-D8F9-414E-9E96-7D491AABB19D}" type="datetime1">
              <a:rPr lang="es-ES" noProof="0" smtClean="0"/>
              <a:t>19/01/2021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BDC470-416A-4546-A563-4B4E55AB4D83}" type="datetime1">
              <a:rPr lang="es-ES" noProof="0" smtClean="0"/>
              <a:t>19/01/2021</a:t>
            </a:fld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FC4896-5E98-4568-A150-68B4B98096D1}" type="datetime1">
              <a:rPr lang="es-ES" noProof="0" smtClean="0"/>
              <a:t>19/01/2021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66EFE2-9FD9-4DB0-985D-5B493B715C4B}" type="datetime1">
              <a:rPr lang="es-ES" noProof="0" smtClean="0"/>
              <a:t>19/01/2021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B72A82-7894-4BC5-A8EB-CEEDC3F58109}" type="datetime1">
              <a:rPr lang="es-ES" noProof="0" smtClean="0"/>
              <a:t>19/01/2021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bre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2" name="Marcador de posición de imagen 11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D700C6-E75F-4D68-A30E-3C7F7C317FC4}" type="datetime1">
              <a:rPr lang="es-ES" noProof="0" smtClean="0"/>
              <a:t>19/01/2021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414C5AF-B895-40B7-9EF1-1A87E3FED2CF}" type="datetime1">
              <a:rPr lang="es-ES" noProof="0" smtClean="0"/>
              <a:t>19/01/2021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289D71E3-7D81-4C24-B9D8-6B108755C64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jpe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s-ES" dirty="0" smtClean="0"/>
              <a:t>I.E. SANTA ELENA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INFORME </a:t>
            </a:r>
            <a:r>
              <a:rPr lang="es-ES" dirty="0"/>
              <a:t>DE GESTIÓN PROYECTO DE MEDIA </a:t>
            </a:r>
            <a:r>
              <a:rPr lang="es-ES" dirty="0" smtClean="0"/>
              <a:t>TECNICA 2020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1422648"/>
          </a:xfrm>
        </p:spPr>
        <p:txBody>
          <a:bodyPr rtlCol="0">
            <a:noAutofit/>
          </a:bodyPr>
          <a:lstStyle/>
          <a:p>
            <a:pPr rtl="0"/>
            <a:r>
              <a:rPr lang="es-ES" dirty="0" smtClean="0"/>
              <a:t>Integrantes</a:t>
            </a:r>
            <a:r>
              <a:rPr lang="es-ES" dirty="0" smtClean="0"/>
              <a:t>:</a:t>
            </a:r>
            <a:endParaRPr lang="es-ES" dirty="0"/>
          </a:p>
          <a:p>
            <a:pPr rtl="0"/>
            <a:r>
              <a:rPr lang="es-ES" dirty="0"/>
              <a:t>Yulieth Vanesa Maturana</a:t>
            </a:r>
          </a:p>
          <a:p>
            <a:pPr rtl="0"/>
            <a:r>
              <a:rPr lang="es-ES" dirty="0"/>
              <a:t>Madeleyn Palacios Zapata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2438400"/>
            <a:ext cx="3312368" cy="310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4. Socialización del proyecto de Media Técnica al equipo primario.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3121CD-9B3F-4668-B690-AB6C200649AA}"/>
              </a:ext>
            </a:extLst>
          </p:cNvPr>
          <p:cNvSpPr txBox="1"/>
          <p:nvPr/>
        </p:nvSpPr>
        <p:spPr>
          <a:xfrm>
            <a:off x="1252600" y="1788718"/>
            <a:ext cx="9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Debido a la situación de emergencia sanitaria que se presento en el país, este ítem no se desarrollo, ya que todas las actividades se direccionaron con miras a garantizar el desarrollo de las clases de manera virtual y la adaptabilidad de toda la comunidad educativa a esta nueva forma de educación.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2051E5-F9B6-4BD7-A685-FF6E732B3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744" y="3327599"/>
            <a:ext cx="3744416" cy="249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7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4102D-3631-4B14-B868-91C19D562DCE}"/>
              </a:ext>
            </a:extLst>
          </p:cNvPr>
          <p:cNvSpPr txBox="1">
            <a:spLocks/>
          </p:cNvSpPr>
          <p:nvPr/>
        </p:nvSpPr>
        <p:spPr>
          <a:xfrm>
            <a:off x="838200" y="548680"/>
            <a:ext cx="9829800" cy="864096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5. Seguimiento al proyecto de media técnica.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12C020E-E6C4-4591-8634-A62477672B2F}"/>
              </a:ext>
            </a:extLst>
          </p:cNvPr>
          <p:cNvSpPr txBox="1"/>
          <p:nvPr/>
        </p:nvSpPr>
        <p:spPr>
          <a:xfrm>
            <a:off x="862895" y="1027174"/>
            <a:ext cx="9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Seguimiento actividades de inducción (carrusel)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Seguimiento actividades de inducción a la media técnica para novenos</a:t>
            </a:r>
            <a:endParaRPr lang="es-CO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Seguimiento </a:t>
            </a:r>
            <a:r>
              <a:rPr lang="es-CO" dirty="0"/>
              <a:t>de proyectos de practica de las especialidades.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Seguimiento de cumplimiento de horas por módulos.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Seguimiento de asistencia a alumnos.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Seguimiento a actividades de valor agregado (ferias, capacitaciones, concurso, etc.)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Seguimiento a gestión y aprovechamiento de herramientas tecnológicas por la emergencia sanitaria (donaciones pc, simcard, préstamo equipos).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Seguimiento del desempeños de las dos especialidades por parte de SEM y operadores.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Seguimiento académico por parte de la coordinación a las dos especialidades.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10877D-1518-45E1-9D30-680CD0FF0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250" y="4941168"/>
            <a:ext cx="2414291" cy="181071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22B4370-4EF2-4D40-B457-A29A837468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5317"/>
          <a:stretch/>
        </p:blipFill>
        <p:spPr>
          <a:xfrm>
            <a:off x="2063552" y="4677891"/>
            <a:ext cx="2414290" cy="149871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E555219-F1D0-4513-8033-6B6EA116D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0658" y="200910"/>
            <a:ext cx="2123142" cy="148061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5799D4F-34C4-4D37-A100-27CE912ED9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63" r="3539" b="33201"/>
          <a:stretch/>
        </p:blipFill>
        <p:spPr>
          <a:xfrm>
            <a:off x="6570540" y="4677891"/>
            <a:ext cx="2804546" cy="148061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327" y="3347046"/>
            <a:ext cx="1461930" cy="109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1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4102D-3631-4B14-B868-91C19D562DCE}"/>
              </a:ext>
            </a:extLst>
          </p:cNvPr>
          <p:cNvSpPr txBox="1">
            <a:spLocks/>
          </p:cNvSpPr>
          <p:nvPr/>
        </p:nvSpPr>
        <p:spPr>
          <a:xfrm>
            <a:off x="838200" y="548680"/>
            <a:ext cx="9829800" cy="864096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Propósitos 2021.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12C020E-E6C4-4591-8634-A62477672B2F}"/>
              </a:ext>
            </a:extLst>
          </p:cNvPr>
          <p:cNvSpPr txBox="1"/>
          <p:nvPr/>
        </p:nvSpPr>
        <p:spPr>
          <a:xfrm>
            <a:off x="838200" y="1394682"/>
            <a:ext cx="9001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Continuar fortaleciendo el proceso de media técnica de acuerdo a las dinámicas institucionales y el contexto social.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Socializar con comité primario, directivo, consejo académico y comunidad educativa algunas situaciones de promoción de estudiantes que están propuestas actualmente en el SIEE.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Continuar fortaleciendo y dinamizando las capacitaciones en habilidades blandas en las especialidades.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Dinamización del comité de media técnica.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Realizar reunión con el máster para buscar solución a los informes de notas de las dos especialidades.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Definir la incidencia de la media técnica en ciertos asuntos institucionales.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Desarrollar un plan para visibilizar, difundir y promover los proyectos de los estudiantes de las dos especialidades dentro y fuera de la institución.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196504"/>
            <a:ext cx="1555942" cy="100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7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416" y="2492896"/>
            <a:ext cx="9829800" cy="1082674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03294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 smtClean="0"/>
              <a:t>OBJETIVO</a:t>
            </a:r>
            <a:endParaRPr lang="es-ES" dirty="0"/>
          </a:p>
        </p:txBody>
      </p:sp>
      <p:pic>
        <p:nvPicPr>
          <p:cNvPr id="8" name="Marcador de posición de imagen 7" descr="Una mujer y una chica trabajando en el jardín"/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Marcador de posición de texto 2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algn="just" rtl="0"/>
            <a:r>
              <a:rPr lang="es-ES" sz="2400" dirty="0"/>
              <a:t>Alcanzar una formación de calidad en las especialidades de la </a:t>
            </a:r>
            <a:r>
              <a:rPr lang="es-ES" sz="2400" b="1" dirty="0"/>
              <a:t>media técnica</a:t>
            </a:r>
            <a:r>
              <a:rPr lang="es-ES" sz="2400" dirty="0"/>
              <a:t> que respondan a los perfiles de cada programa.</a:t>
            </a:r>
          </a:p>
        </p:txBody>
      </p:sp>
    </p:spTree>
    <p:extLst>
      <p:ext uri="{BB962C8B-B14F-4D97-AF65-F5344CB8AC3E}">
        <p14:creationId xmlns:p14="http://schemas.microsoft.com/office/powerpoint/2010/main" val="233389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s-ES" dirty="0"/>
              <a:t>Colaboradores: Microempresas de Colombia – I.U. Politécnico Colombiano Jaime Isaza Cadavid – I.U. Pascual Bravo.</a:t>
            </a:r>
          </a:p>
        </p:txBody>
      </p:sp>
      <p:pic>
        <p:nvPicPr>
          <p:cNvPr id="6" name="Marcador de posición de imagen 5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3619" r="13619"/>
          <a:stretch/>
        </p:blipFill>
        <p:spPr>
          <a:xfrm>
            <a:off x="992435" y="1113022"/>
            <a:ext cx="3638453" cy="3750319"/>
          </a:xfrm>
        </p:spPr>
      </p:pic>
      <p:sp>
        <p:nvSpPr>
          <p:cNvPr id="4" name="Marcador de posición de texto 3"/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s-ES" dirty="0"/>
              <a:t>CREDITO Y CARTERA</a:t>
            </a:r>
          </a:p>
        </p:txBody>
      </p:sp>
      <p:pic>
        <p:nvPicPr>
          <p:cNvPr id="3" name="Marcador de posición de imagen 2"/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22709" r="22709"/>
          <a:stretch/>
        </p:blipFill>
        <p:spPr>
          <a:xfrm>
            <a:off x="5530568" y="1113022"/>
            <a:ext cx="3638453" cy="3750319"/>
          </a:xfrm>
        </p:spPr>
      </p:pic>
      <p:sp>
        <p:nvSpPr>
          <p:cNvPr id="5" name="Marcador de posición de texto 4"/>
          <p:cNvSpPr>
            <a:spLocks noGrp="1"/>
          </p:cNvSpPr>
          <p:nvPr>
            <p:ph type="body" sz="quarter" idx="16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s-ES" dirty="0"/>
              <a:t>INFORMATICA ENFASIS DESARROLLO DE SOFTWARE</a:t>
            </a:r>
          </a:p>
        </p:txBody>
      </p:sp>
    </p:spTree>
    <p:extLst>
      <p:ext uri="{BB962C8B-B14F-4D97-AF65-F5344CB8AC3E}">
        <p14:creationId xmlns:p14="http://schemas.microsoft.com/office/powerpoint/2010/main" val="386444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s-ES" dirty="0"/>
              <a:t>Educación técnica que prepara a los estudiantes para el desempeño laboral y para continuar en la educación superior.</a:t>
            </a:r>
          </a:p>
        </p:txBody>
      </p:sp>
      <p:pic>
        <p:nvPicPr>
          <p:cNvPr id="7" name="Marcador de posición de imagen 6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80" y="1109743"/>
            <a:ext cx="4779388" cy="3677110"/>
          </a:xfrm>
        </p:spPr>
      </p:pic>
      <p:pic>
        <p:nvPicPr>
          <p:cNvPr id="8" name="Marcador de posición de imagen 7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57" y="1109743"/>
            <a:ext cx="2199373" cy="1649529"/>
          </a:xfrm>
        </p:spPr>
      </p:pic>
      <p:pic>
        <p:nvPicPr>
          <p:cNvPr id="9" name="Marcador de posición de imagen 8"/>
          <p:cNvPicPr>
            <a:picLocks noGrp="1" noChangeAspect="1"/>
          </p:cNvPicPr>
          <p:nvPr>
            <p:ph type="pic" sz="quarter"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734" y="3269438"/>
            <a:ext cx="2023220" cy="1517415"/>
          </a:xfrm>
        </p:spPr>
      </p:pic>
    </p:spTree>
    <p:extLst>
      <p:ext uri="{BB962C8B-B14F-4D97-AF65-F5344CB8AC3E}">
        <p14:creationId xmlns:p14="http://schemas.microsoft.com/office/powerpoint/2010/main" val="256055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9624392" y="436315"/>
            <a:ext cx="2133600" cy="1110387"/>
          </a:xfrm>
        </p:spPr>
        <p:txBody>
          <a:bodyPr rtlCol="0"/>
          <a:lstStyle/>
          <a:p>
            <a:pPr algn="just" rtl="0"/>
            <a:r>
              <a:rPr lang="es-ES" dirty="0"/>
              <a:t>Gestión en tiempos de pandemia.</a:t>
            </a:r>
          </a:p>
        </p:txBody>
      </p:sp>
      <p:pic>
        <p:nvPicPr>
          <p:cNvPr id="10" name="Marcador de posición de imagen 9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7645" b="7645"/>
          <a:stretch/>
        </p:blipFill>
        <p:spPr>
          <a:xfrm>
            <a:off x="4424435" y="436315"/>
            <a:ext cx="4748594" cy="2677481"/>
          </a:xfrm>
        </p:spPr>
      </p:pic>
      <p:pic>
        <p:nvPicPr>
          <p:cNvPr id="7" name="Marcador de posición de imagen 6"/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t="5402" b="5402"/>
          <a:stretch/>
        </p:blipFill>
        <p:spPr>
          <a:xfrm>
            <a:off x="1013022" y="538232"/>
            <a:ext cx="2752545" cy="1587658"/>
          </a:xfrm>
        </p:spPr>
      </p:pic>
      <p:pic>
        <p:nvPicPr>
          <p:cNvPr id="8" name="Marcador de posición de imagen 7"/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l="11280" r="11280"/>
          <a:stretch/>
        </p:blipFill>
        <p:spPr>
          <a:xfrm>
            <a:off x="4424435" y="3635685"/>
            <a:ext cx="4748594" cy="2677481"/>
          </a:xfrm>
        </p:spPr>
      </p:pic>
      <p:pic>
        <p:nvPicPr>
          <p:cNvPr id="9" name="Marcador de posición de imagen 8"/>
          <p:cNvPicPr>
            <a:picLocks noGrp="1" noChangeAspect="1"/>
          </p:cNvPicPr>
          <p:nvPr>
            <p:ph type="pic" sz="quarter" idx="17"/>
          </p:nvPr>
        </p:nvPicPr>
        <p:blipFill>
          <a:blip r:embed="rId6"/>
          <a:srcRect t="11547" b="11547"/>
          <a:stretch/>
        </p:blipFill>
        <p:spPr>
          <a:xfrm>
            <a:off x="1013022" y="4725508"/>
            <a:ext cx="2752545" cy="1587658"/>
          </a:xfrm>
        </p:spPr>
      </p:pic>
      <p:pic>
        <p:nvPicPr>
          <p:cNvPr id="11" name="Marcador de posición de imagen 10"/>
          <p:cNvPicPr>
            <a:picLocks noGrp="1" noChangeAspect="1"/>
          </p:cNvPicPr>
          <p:nvPr>
            <p:ph type="pic" sz="quarter" idx="18"/>
          </p:nvPr>
        </p:nvPicPr>
        <p:blipFill>
          <a:blip r:embed="rId7"/>
          <a:srcRect t="9811" b="9811"/>
          <a:stretch/>
        </p:blipFill>
        <p:spPr>
          <a:xfrm>
            <a:off x="1219725" y="2546084"/>
            <a:ext cx="2376264" cy="1759229"/>
          </a:xfrm>
        </p:spPr>
      </p:pic>
    </p:spTree>
    <p:extLst>
      <p:ext uri="{BB962C8B-B14F-4D97-AF65-F5344CB8AC3E}">
        <p14:creationId xmlns:p14="http://schemas.microsoft.com/office/powerpoint/2010/main" val="80796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Actividades planeadas 2020</a:t>
            </a:r>
          </a:p>
        </p:txBody>
      </p:sp>
    </p:spTree>
    <p:extLst>
      <p:ext uri="{BB962C8B-B14F-4D97-AF65-F5344CB8AC3E}">
        <p14:creationId xmlns:p14="http://schemas.microsoft.com/office/powerpoint/2010/main" val="68434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1. Actualización del proyecto de media técnica y políticas.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760440"/>
          </a:xfrm>
        </p:spPr>
        <p:txBody>
          <a:bodyPr rtlCol="0"/>
          <a:lstStyle/>
          <a:p>
            <a:pPr marL="0" indent="0" rtl="0">
              <a:buNone/>
            </a:pPr>
            <a:r>
              <a:rPr lang="es-ES" dirty="0"/>
              <a:t>Entre los meses de Febrero y Marzo de 2020 las docentes pares de las medias técnicas se reúnen para la revisión y actualización del proyecto de media técnica de la I.E. Santa Elena, modificándose los siguientes ítems:</a:t>
            </a:r>
          </a:p>
          <a:p>
            <a:pPr algn="just"/>
            <a:r>
              <a:rPr lang="es-ES" b="1" dirty="0"/>
              <a:t>Criterios unificados sobre el seguimiento, evaluación y promoción de estudiantes: </a:t>
            </a:r>
            <a:r>
              <a:rPr lang="es-E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mbla"/>
              </a:rPr>
              <a:t>teniendo en cuenta los lineamiento y políticas del SIEE.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71AFA91-B268-49B4-81DE-89A116EBE5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54" t="23750" r="19058" b="13251"/>
          <a:stretch/>
        </p:blipFill>
        <p:spPr>
          <a:xfrm>
            <a:off x="3647728" y="3429000"/>
            <a:ext cx="4041246" cy="237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3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2. Unificar criterios de seguimiento, evaluación y promoción con el SIEE (Consejo Académico)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2B6D1B1-193A-43E8-A945-25EE2DE641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8854" t="21348" r="20448" b="6026"/>
          <a:stretch/>
        </p:blipFill>
        <p:spPr>
          <a:xfrm>
            <a:off x="695400" y="1700808"/>
            <a:ext cx="2405508" cy="2232248"/>
          </a:xfr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215680" y="1700808"/>
            <a:ext cx="6768752" cy="3816424"/>
          </a:xfrm>
        </p:spPr>
        <p:txBody>
          <a:bodyPr rtlCol="0">
            <a:normAutofit fontScale="25000" lnSpcReduction="20000"/>
          </a:bodyPr>
          <a:lstStyle/>
          <a:p>
            <a:pPr marL="0" indent="0" rtl="0">
              <a:buNone/>
            </a:pPr>
            <a:r>
              <a:rPr lang="es-ES" sz="4800" dirty="0"/>
              <a:t>Según lo establecido por el consejo académico y el proyectos de media técnica se establece lo siguiente:</a:t>
            </a:r>
          </a:p>
          <a:p>
            <a:pPr marL="0" indent="0" algn="just">
              <a:buNone/>
            </a:pPr>
            <a:r>
              <a:rPr lang="es-CO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mbla"/>
              </a:rPr>
              <a:t>CRITERIOS DE PROMOCIÓN PARA ESTUDIANTES DE MEDIA TÉCNICA DE GRADO ONCE-ESPECIALIDAD CREDITO Y CARTERA E INFORMÁTICA/TICS: </a:t>
            </a:r>
            <a:r>
              <a:rPr lang="es-CO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mbla"/>
              </a:rPr>
              <a:t>Un estudiante del grado once será promovido como bachiller técnico en cualquiera de las dos especialidades, si cumple con los siguientes criterios:</a:t>
            </a:r>
            <a:endParaRPr lang="es-CO" sz="4800" dirty="0">
              <a:effectLst/>
              <a:latin typeface="Rambla"/>
              <a:ea typeface="Rambla"/>
              <a:cs typeface="Rambla"/>
            </a:endParaRPr>
          </a:p>
          <a:p>
            <a:pPr algn="just">
              <a:lnSpc>
                <a:spcPct val="120000"/>
              </a:lnSpc>
            </a:pPr>
            <a:r>
              <a:rPr lang="es-CO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mbla"/>
              </a:rPr>
              <a:t>a.  Asiste al 90% de las actividades de la especialidad de Media Técnica.</a:t>
            </a:r>
          </a:p>
          <a:p>
            <a:pPr algn="just">
              <a:lnSpc>
                <a:spcPct val="120000"/>
              </a:lnSpc>
            </a:pPr>
            <a:r>
              <a:rPr lang="es-CO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mbla"/>
              </a:rPr>
              <a:t>b. Obtiene resultados con Niveles de Desempeño Básico, Alto o Superior (notas iguales o superiores a 3.0) en el promedio ponderado de las asignaturas que conforman el plan de estudios de la especialidad de Media Técnica.</a:t>
            </a:r>
            <a:endParaRPr lang="es-CO" sz="4800" dirty="0">
              <a:effectLst/>
              <a:latin typeface="Rambla"/>
              <a:ea typeface="Rambla"/>
              <a:cs typeface="Rambla"/>
            </a:endParaRPr>
          </a:p>
          <a:p>
            <a:pPr algn="just">
              <a:lnSpc>
                <a:spcPct val="120000"/>
              </a:lnSpc>
            </a:pPr>
            <a:r>
              <a:rPr lang="es-CO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mbla"/>
              </a:rPr>
              <a:t>c. Haber cursado la totalidad de los módulos (es obligatorio cursar y aprobar el 100% de los módulos)</a:t>
            </a:r>
            <a:endParaRPr lang="es-CO" sz="4800" dirty="0">
              <a:effectLst/>
              <a:latin typeface="Rambla"/>
              <a:ea typeface="Rambla"/>
              <a:cs typeface="Rambla"/>
            </a:endParaRPr>
          </a:p>
          <a:p>
            <a:pPr algn="just">
              <a:lnSpc>
                <a:spcPct val="120000"/>
              </a:lnSpc>
            </a:pPr>
            <a:r>
              <a:rPr lang="es-CO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mbla"/>
              </a:rPr>
              <a:t>d.  Aprobación de la práctica laboral en alguna de las modalidades de las especialidades de las medias técnicas. </a:t>
            </a:r>
            <a:endParaRPr lang="es-CO" sz="4800" dirty="0">
              <a:effectLst/>
              <a:latin typeface="Rambla"/>
              <a:ea typeface="Rambla"/>
              <a:cs typeface="Rambla"/>
            </a:endParaRPr>
          </a:p>
          <a:p>
            <a:pPr algn="just">
              <a:lnSpc>
                <a:spcPct val="120000"/>
              </a:lnSpc>
            </a:pPr>
            <a:r>
              <a:rPr lang="es-CO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mbla"/>
              </a:rPr>
              <a:t>e.   Obtiene resultados con Niveles de Desempeño Básico, Alto o Superior (notas iguales o superiores a 3.0) en la presentación y sustentación de su proyecto de grado.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s-CO" sz="6400" b="1" dirty="0">
                <a:effectLst/>
                <a:latin typeface="Calibri" panose="020F0502020204030204" pitchFamily="34" charset="0"/>
                <a:ea typeface="Rambla"/>
                <a:cs typeface="Rambla"/>
              </a:rPr>
              <a:t>Nota:</a:t>
            </a:r>
            <a:r>
              <a:rPr lang="es-CO" sz="6400" dirty="0">
                <a:effectLst/>
                <a:latin typeface="Calibri" panose="020F0502020204030204" pitchFamily="34" charset="0"/>
                <a:ea typeface="Rambla"/>
                <a:cs typeface="Rambla"/>
              </a:rPr>
              <a:t> Pueden encontrar </a:t>
            </a:r>
            <a:r>
              <a:rPr lang="es-CO" sz="6400" dirty="0">
                <a:latin typeface="Calibri" panose="020F0502020204030204" pitchFamily="34" charset="0"/>
                <a:ea typeface="Rambla"/>
                <a:cs typeface="Rambla"/>
              </a:rPr>
              <a:t>la información completa en el proyecto de Media Técnica.</a:t>
            </a:r>
            <a:endParaRPr lang="es-ES" sz="6400" dirty="0"/>
          </a:p>
        </p:txBody>
      </p:sp>
    </p:spTree>
    <p:extLst>
      <p:ext uri="{BB962C8B-B14F-4D97-AF65-F5344CB8AC3E}">
        <p14:creationId xmlns:p14="http://schemas.microsoft.com/office/powerpoint/2010/main" val="135999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rtlCol="0"/>
          <a:lstStyle/>
          <a:p>
            <a:pPr rtl="0"/>
            <a:r>
              <a:rPr lang="es-ES" dirty="0"/>
              <a:t>3. Trazabilidad para verificar el desarrollo de competencias básicas de acceso a la media técnica.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85000" lnSpcReduction="20000"/>
          </a:bodyPr>
          <a:lstStyle/>
          <a:p>
            <a:pPr algn="just" rtl="0"/>
            <a:r>
              <a:rPr lang="es-ES" dirty="0"/>
              <a:t>Elaboración de matriz de competencias, áreas, grados y módulos de las especialidades.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1608669"/>
          </a:xfrm>
        </p:spPr>
        <p:txBody>
          <a:bodyPr rtlCol="0"/>
          <a:lstStyle/>
          <a:p>
            <a:pPr marL="0" indent="0" algn="just" rtl="0">
              <a:buNone/>
            </a:pPr>
            <a:r>
              <a:rPr lang="es-ES" dirty="0"/>
              <a:t>En esta se evidencia cada uno de los módulos por especialidad las competencias a desarrollar, su intensidad horaria y el grado en el cual deben ser desarrollados.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/>
        <p:txBody>
          <a:bodyPr rtlCol="0">
            <a:normAutofit fontScale="85000" lnSpcReduction="20000"/>
          </a:bodyPr>
          <a:lstStyle/>
          <a:p>
            <a:pPr algn="just" rtl="0"/>
            <a:r>
              <a:rPr lang="es-ES" dirty="0"/>
              <a:t>Seguimiento de diarios planeadores y cuadernos de los grados y áreas transversales.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278880" y="2624667"/>
            <a:ext cx="4389120" cy="1452406"/>
          </a:xfrm>
        </p:spPr>
        <p:txBody>
          <a:bodyPr rtlCol="0">
            <a:normAutofit lnSpcReduction="10000"/>
          </a:bodyPr>
          <a:lstStyle/>
          <a:p>
            <a:pPr marL="0" indent="0" algn="just" rtl="0">
              <a:buNone/>
            </a:pPr>
            <a:r>
              <a:rPr lang="es-ES" dirty="0"/>
              <a:t>Cada una de las especialidades tuvieron en cuenta el rendimiento de las áreas transversales para la promoción y graduación de los alumnos.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CF4C02E-3771-43CD-9C0E-23EE5266D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042" y="4233335"/>
            <a:ext cx="22669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3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miguito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7122_TF03896101.potx" id="{54DDF90D-4D8C-4C0B-8E7A-27FE1D9E818D}" vid="{D83EF4BC-2653-47A8-9905-60BE1DC3223F}"/>
    </a:ext>
  </a:extLst>
</a:theme>
</file>

<file path=ppt/theme/theme2.xml><?xml version="1.0" encoding="utf-8"?>
<a:theme xmlns:a="http://schemas.openxmlformats.org/drawingml/2006/main" name="Tema de Offic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A15C6C-6BB6-4DB6-B7D6-7F14EAB2CC5C}">
  <ds:schemaRefs>
    <ds:schemaRef ds:uri="a4f35948-e619-41b3-aa29-22878b09cfd2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0262f94-9f35-4ac3-9a90-690165a166b7"/>
    <ds:schemaRef ds:uri="http://www.w3.org/XML/1998/namespace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educativa de niños en el patio de la escuela (álbum panorámico)</Template>
  <TotalTime>253</TotalTime>
  <Words>932</Words>
  <Application>Microsoft Office PowerPoint</Application>
  <PresentationFormat>Panorámica</PresentationFormat>
  <Paragraphs>66</Paragraphs>
  <Slides>13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Rambla</vt:lpstr>
      <vt:lpstr>Times New Roman</vt:lpstr>
      <vt:lpstr>Amiguitos 16x9</vt:lpstr>
      <vt:lpstr>I.E. SANTA ELENA INFORME DE GESTIÓN PROYECTO DE MEDIA TECNICA 2020</vt:lpstr>
      <vt:lpstr>OBJETIVO</vt:lpstr>
      <vt:lpstr>Colaboradores: Microempresas de Colombia – I.U. Politécnico Colombiano Jaime Isaza Cadavid – I.U. Pascual Bravo.</vt:lpstr>
      <vt:lpstr>Educación técnica que prepara a los estudiantes para el desempeño laboral y para continuar en la educación superior.</vt:lpstr>
      <vt:lpstr>Gestión en tiempos de pandemia.</vt:lpstr>
      <vt:lpstr>Actividades planeadas 2020</vt:lpstr>
      <vt:lpstr>1. Actualización del proyecto de media técnica y políticas.</vt:lpstr>
      <vt:lpstr>2. Unificar criterios de seguimiento, evaluación y promoción con el SIEE (Consejo Académico)</vt:lpstr>
      <vt:lpstr>3. Trazabilidad para verificar el desarrollo de competencias básicas de acceso a la media técnica.</vt:lpstr>
      <vt:lpstr>4. Socialización del proyecto de Media Técnica al equipo primario.</vt:lpstr>
      <vt:lpstr>Presentación de PowerPoint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 DE GESTIÓN PROYECTO DE MEDIA TECNICA</dc:title>
  <dc:creator>Asus</dc:creator>
  <cp:keywords/>
  <cp:lastModifiedBy>Usuario de Windows</cp:lastModifiedBy>
  <cp:revision>22</cp:revision>
  <dcterms:created xsi:type="dcterms:W3CDTF">2021-01-18T20:47:11Z</dcterms:created>
  <dcterms:modified xsi:type="dcterms:W3CDTF">2021-01-19T15:42:25Z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