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48"/>
  </p:notesMasterIdLst>
  <p:sldIdLst>
    <p:sldId id="349" r:id="rId2"/>
    <p:sldId id="397" r:id="rId3"/>
    <p:sldId id="389" r:id="rId4"/>
    <p:sldId id="390" r:id="rId5"/>
    <p:sldId id="391" r:id="rId6"/>
    <p:sldId id="392" r:id="rId7"/>
    <p:sldId id="393" r:id="rId8"/>
    <p:sldId id="353" r:id="rId9"/>
    <p:sldId id="354" r:id="rId10"/>
    <p:sldId id="355" r:id="rId11"/>
    <p:sldId id="356" r:id="rId12"/>
    <p:sldId id="357" r:id="rId13"/>
    <p:sldId id="358" r:id="rId14"/>
    <p:sldId id="359" r:id="rId15"/>
    <p:sldId id="361" r:id="rId16"/>
    <p:sldId id="360" r:id="rId17"/>
    <p:sldId id="362" r:id="rId18"/>
    <p:sldId id="363" r:id="rId19"/>
    <p:sldId id="365" r:id="rId20"/>
    <p:sldId id="366" r:id="rId21"/>
    <p:sldId id="364" r:id="rId22"/>
    <p:sldId id="367" r:id="rId23"/>
    <p:sldId id="370" r:id="rId24"/>
    <p:sldId id="368" r:id="rId25"/>
    <p:sldId id="371" r:id="rId26"/>
    <p:sldId id="369" r:id="rId27"/>
    <p:sldId id="372" r:id="rId28"/>
    <p:sldId id="373" r:id="rId29"/>
    <p:sldId id="375" r:id="rId30"/>
    <p:sldId id="374" r:id="rId31"/>
    <p:sldId id="376" r:id="rId32"/>
    <p:sldId id="377" r:id="rId33"/>
    <p:sldId id="378" r:id="rId34"/>
    <p:sldId id="379" r:id="rId35"/>
    <p:sldId id="396" r:id="rId36"/>
    <p:sldId id="380" r:id="rId37"/>
    <p:sldId id="381" r:id="rId38"/>
    <p:sldId id="382" r:id="rId39"/>
    <p:sldId id="395" r:id="rId40"/>
    <p:sldId id="383" r:id="rId41"/>
    <p:sldId id="384" r:id="rId42"/>
    <p:sldId id="385" r:id="rId43"/>
    <p:sldId id="386" r:id="rId44"/>
    <p:sldId id="387" r:id="rId45"/>
    <p:sldId id="388" r:id="rId46"/>
    <p:sldId id="394" r:id="rId47"/>
  </p:sldIdLst>
  <p:sldSz cx="9144000" cy="6858000" type="screen4x3"/>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E03BE-B271-4707-AA52-7248FB6471BE}" v="74" dt="2024-03-15T12:01:10.93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9" autoAdjust="0"/>
    <p:restoredTop sz="71634" autoAdjust="0"/>
  </p:normalViewPr>
  <p:slideViewPr>
    <p:cSldViewPr>
      <p:cViewPr varScale="1">
        <p:scale>
          <a:sx n="48" d="100"/>
          <a:sy n="48" d="100"/>
        </p:scale>
        <p:origin x="1640" y="2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Garcia Sanchez" userId="b1ac7da8275b78df" providerId="LiveId" clId="{AD9E03BE-B271-4707-AA52-7248FB6471BE}"/>
    <pc:docChg chg="custSel addSld modSld">
      <pc:chgData name="silvia Garcia Sanchez" userId="b1ac7da8275b78df" providerId="LiveId" clId="{AD9E03BE-B271-4707-AA52-7248FB6471BE}" dt="2024-03-15T12:01:55.543" v="94" actId="1076"/>
      <pc:docMkLst>
        <pc:docMk/>
      </pc:docMkLst>
      <pc:sldChg chg="delSp modSp mod delAnim modAnim">
        <pc:chgData name="silvia Garcia Sanchez" userId="b1ac7da8275b78df" providerId="LiveId" clId="{AD9E03BE-B271-4707-AA52-7248FB6471BE}" dt="2024-03-15T12:01:55.543" v="94" actId="1076"/>
        <pc:sldMkLst>
          <pc:docMk/>
          <pc:sldMk cId="1705697596" sldId="349"/>
        </pc:sldMkLst>
        <pc:spChg chg="mod ord">
          <ac:chgData name="silvia Garcia Sanchez" userId="b1ac7da8275b78df" providerId="LiveId" clId="{AD9E03BE-B271-4707-AA52-7248FB6471BE}" dt="2024-03-15T12:01:55.543" v="94" actId="1076"/>
          <ac:spMkLst>
            <pc:docMk/>
            <pc:sldMk cId="1705697596" sldId="349"/>
            <ac:spMk id="5" creationId="{00000000-0000-0000-0000-000000000000}"/>
          </ac:spMkLst>
        </pc:spChg>
        <pc:spChg chg="del">
          <ac:chgData name="silvia Garcia Sanchez" userId="b1ac7da8275b78df" providerId="LiveId" clId="{AD9E03BE-B271-4707-AA52-7248FB6471BE}" dt="2024-03-15T12:00:06.669" v="3" actId="478"/>
          <ac:spMkLst>
            <pc:docMk/>
            <pc:sldMk cId="1705697596" sldId="349"/>
            <ac:spMk id="11" creationId="{00000000-0000-0000-0000-000000000000}"/>
          </ac:spMkLst>
        </pc:spChg>
        <pc:picChg chg="mod ord modCrop">
          <ac:chgData name="silvia Garcia Sanchez" userId="b1ac7da8275b78df" providerId="LiveId" clId="{AD9E03BE-B271-4707-AA52-7248FB6471BE}" dt="2024-03-15T12:01:43.941" v="92" actId="170"/>
          <ac:picMkLst>
            <pc:docMk/>
            <pc:sldMk cId="1705697596" sldId="349"/>
            <ac:picMk id="6" creationId="{00000000-0000-0000-0000-000000000000}"/>
          </ac:picMkLst>
        </pc:picChg>
      </pc:sldChg>
      <pc:sldChg chg="add">
        <pc:chgData name="silvia Garcia Sanchez" userId="b1ac7da8275b78df" providerId="LiveId" clId="{AD9E03BE-B271-4707-AA52-7248FB6471BE}" dt="2024-03-15T11:59:41.430" v="1" actId="2890"/>
        <pc:sldMkLst>
          <pc:docMk/>
          <pc:sldMk cId="3823623187" sldId="3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HN"/>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8AC05-D938-447C-95B2-97B6D43617EC}" type="datetimeFigureOut">
              <a:rPr lang="es-HN" smtClean="0"/>
              <a:t>15/3/2024</a:t>
            </a:fld>
            <a:endParaRPr lang="es-HN"/>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HN"/>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HN"/>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C62BA-AD1F-4085-B59E-3F36262E2E14}" type="slidenum">
              <a:rPr lang="es-HN" smtClean="0"/>
              <a:t>‹Nº›</a:t>
            </a:fld>
            <a:endParaRPr lang="es-HN"/>
          </a:p>
        </p:txBody>
      </p:sp>
    </p:spTree>
    <p:extLst>
      <p:ext uri="{BB962C8B-B14F-4D97-AF65-F5344CB8AC3E}">
        <p14:creationId xmlns:p14="http://schemas.microsoft.com/office/powerpoint/2010/main" val="172531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s.wikipedia.org/wiki/%C3%81mbito_(programaci%C3%B3n)" TargetMode="External"/><Relationship Id="rId3" Type="http://schemas.openxmlformats.org/officeDocument/2006/relationships/hyperlink" Target="https://es.wikipedia.org/wiki/Variable_(programaci%C3%B3n)" TargetMode="External"/><Relationship Id="rId7" Type="http://schemas.openxmlformats.org/officeDocument/2006/relationships/hyperlink" Target="https://es.wikipedia.org/w/index.php?title=Declaraci%C3%B3n_(inform%C3%A1tica)&amp;action=edit&amp;redlink=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s.wikipedia.org/w/index.php?title=Bloque_de_instrucciones&amp;action=edit&amp;redlink=1" TargetMode="External"/><Relationship Id="rId5" Type="http://schemas.openxmlformats.org/officeDocument/2006/relationships/hyperlink" Target="https://es.wikipedia.org/wiki/Subrutina" TargetMode="External"/><Relationship Id="rId4" Type="http://schemas.openxmlformats.org/officeDocument/2006/relationships/hyperlink" Target="http://csrg.inf.utfsm.cl/~rbonvall/progra-utfsm-2010-1/ambito.html#reglas-de-ambito" TargetMode="External"/><Relationship Id="rId9" Type="http://schemas.openxmlformats.org/officeDocument/2006/relationships/hyperlink" Target="https://es.wikipedia.org/wiki/Programa_(inform%C3%A1tica)"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teleformacion.edu.aytolacoruna.es/PASCAL/document/tipos.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es:Lenguaje_de_programaci%C3%B3n_Java"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cured.cu/Algoritm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cured.cu/BASIC"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ecured.cu/Pasca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dirty="0"/>
              <a:t>Es la acción de escribir programas de computación con el objetivo de resolver un determinado problema</a:t>
            </a:r>
          </a:p>
          <a:p>
            <a:endParaRPr lang="es-HN" dirty="0"/>
          </a:p>
        </p:txBody>
      </p:sp>
      <p:sp>
        <p:nvSpPr>
          <p:cNvPr id="4" name="3 Marcador de número de diapositiva"/>
          <p:cNvSpPr>
            <a:spLocks noGrp="1"/>
          </p:cNvSpPr>
          <p:nvPr>
            <p:ph type="sldNum" sz="quarter" idx="10"/>
          </p:nvPr>
        </p:nvSpPr>
        <p:spPr/>
        <p:txBody>
          <a:bodyPr/>
          <a:lstStyle/>
          <a:p>
            <a:fld id="{3A8C62BA-AD1F-4085-B59E-3F36262E2E14}" type="slidenum">
              <a:rPr lang="es-HN" smtClean="0"/>
              <a:t>1</a:t>
            </a:fld>
            <a:endParaRPr lang="es-HN"/>
          </a:p>
        </p:txBody>
      </p:sp>
    </p:spTree>
    <p:extLst>
      <p:ext uri="{BB962C8B-B14F-4D97-AF65-F5344CB8AC3E}">
        <p14:creationId xmlns:p14="http://schemas.microsoft.com/office/powerpoint/2010/main" val="28424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El </a:t>
            </a:r>
            <a:r>
              <a:rPr lang="es-HN" sz="1200" b="1" i="0" kern="1200" dirty="0">
                <a:solidFill>
                  <a:schemeClr val="tx1"/>
                </a:solidFill>
                <a:effectLst/>
                <a:latin typeface="+mn-lt"/>
                <a:ea typeface="+mn-ea"/>
                <a:cs typeface="+mn-cs"/>
              </a:rPr>
              <a:t>ámbito</a:t>
            </a:r>
            <a:r>
              <a:rPr lang="es-HN" sz="1200" b="0" i="0" kern="1200" dirty="0">
                <a:solidFill>
                  <a:schemeClr val="tx1"/>
                </a:solidFill>
                <a:effectLst/>
                <a:latin typeface="+mn-lt"/>
                <a:ea typeface="+mn-ea"/>
                <a:cs typeface="+mn-cs"/>
              </a:rPr>
              <a:t> determina en qué partes del programa una entidad puede ser usada.</a:t>
            </a:r>
          </a:p>
          <a:p>
            <a:r>
              <a:rPr lang="es-HN" sz="1200" b="0" i="0" kern="1200" dirty="0">
                <a:solidFill>
                  <a:schemeClr val="tx1"/>
                </a:solidFill>
                <a:effectLst/>
                <a:latin typeface="+mn-lt"/>
                <a:ea typeface="+mn-ea"/>
                <a:cs typeface="+mn-cs"/>
              </a:rPr>
              <a:t>Esto sirve para que se pueda volver a definir una </a:t>
            </a:r>
            <a:r>
              <a:rPr lang="es-HN" sz="1200" b="0" i="0" u="none" strike="noStrike" kern="1200" dirty="0">
                <a:solidFill>
                  <a:schemeClr val="tx1"/>
                </a:solidFill>
                <a:effectLst/>
                <a:latin typeface="+mn-lt"/>
                <a:ea typeface="+mn-ea"/>
                <a:cs typeface="+mn-cs"/>
                <a:hlinkClick r:id="rId3" tooltip="Variable (programación)"/>
              </a:rPr>
              <a:t>variable</a:t>
            </a:r>
            <a:r>
              <a:rPr lang="es-HN" sz="1200" b="0" i="0" kern="1200" dirty="0">
                <a:solidFill>
                  <a:schemeClr val="tx1"/>
                </a:solidFill>
                <a:effectLst/>
                <a:latin typeface="+mn-lt"/>
                <a:ea typeface="+mn-ea"/>
                <a:cs typeface="+mn-cs"/>
              </a:rPr>
              <a:t> con un mismo nombre en diferentes partes del programa sin que haya conflictos entre ellos.</a:t>
            </a:r>
          </a:p>
          <a:p>
            <a:r>
              <a:rPr lang="es-HN" sz="1200" b="1" i="0" kern="1200" dirty="0">
                <a:solidFill>
                  <a:schemeClr val="tx1"/>
                </a:solidFill>
                <a:effectLst/>
                <a:latin typeface="+mn-lt"/>
                <a:ea typeface="+mn-ea"/>
                <a:cs typeface="+mn-cs"/>
              </a:rPr>
              <a:t>Reglas de ámbito</a:t>
            </a:r>
            <a:r>
              <a:rPr lang="es-HN" sz="1200" b="1" i="0" u="none" strike="noStrike" kern="1200" dirty="0">
                <a:solidFill>
                  <a:schemeClr val="tx1"/>
                </a:solidFill>
                <a:effectLst/>
                <a:latin typeface="+mn-lt"/>
                <a:ea typeface="+mn-ea"/>
                <a:cs typeface="+mn-cs"/>
                <a:hlinkClick r:id="rId4" tooltip="Enlazar permanentemente con este título"/>
              </a:rPr>
              <a:t>¶</a:t>
            </a:r>
            <a:endParaRPr lang="es-HN" sz="1200" b="1" i="0" kern="1200" dirty="0">
              <a:solidFill>
                <a:schemeClr val="tx1"/>
              </a:solidFill>
              <a:effectLst/>
              <a:latin typeface="+mn-lt"/>
              <a:ea typeface="+mn-ea"/>
              <a:cs typeface="+mn-cs"/>
            </a:endParaRPr>
          </a:p>
          <a:p>
            <a:r>
              <a:rPr lang="es-HN" sz="1200" b="0" i="0" kern="1200" dirty="0">
                <a:solidFill>
                  <a:schemeClr val="tx1"/>
                </a:solidFill>
                <a:effectLst/>
                <a:latin typeface="+mn-lt"/>
                <a:ea typeface="+mn-ea"/>
                <a:cs typeface="+mn-cs"/>
              </a:rPr>
              <a:t>Todos los lenguajes de programación tienen sus propias </a:t>
            </a:r>
            <a:r>
              <a:rPr lang="es-HN" sz="1200" b="1" i="0" kern="1200" dirty="0">
                <a:solidFill>
                  <a:schemeClr val="tx1"/>
                </a:solidFill>
                <a:effectLst/>
                <a:latin typeface="+mn-lt"/>
                <a:ea typeface="+mn-ea"/>
                <a:cs typeface="+mn-cs"/>
              </a:rPr>
              <a:t>reglas de ámbito</a:t>
            </a:r>
            <a:r>
              <a:rPr lang="es-HN" sz="1200" b="0" i="0" kern="1200" dirty="0">
                <a:solidFill>
                  <a:schemeClr val="tx1"/>
                </a:solidFill>
                <a:effectLst/>
                <a:latin typeface="+mn-lt"/>
                <a:ea typeface="+mn-ea"/>
                <a:cs typeface="+mn-cs"/>
              </a:rPr>
              <a:t> que indican qué variables tienen preferencia en caso que haya variables con el mismo nombre en distintos ámbitos.</a:t>
            </a:r>
          </a:p>
          <a:p>
            <a:r>
              <a:rPr lang="es-HN" sz="1200" b="0" i="0" kern="1200" dirty="0">
                <a:solidFill>
                  <a:schemeClr val="tx1"/>
                </a:solidFill>
                <a:effectLst/>
                <a:latin typeface="+mn-lt"/>
                <a:ea typeface="+mn-ea"/>
                <a:cs typeface="+mn-cs"/>
              </a:rPr>
              <a:t>Las variables locales sólo pueden accederse desde la </a:t>
            </a:r>
            <a:r>
              <a:rPr lang="es-HN" sz="1200" b="0" i="0" u="none" strike="noStrike" kern="1200" dirty="0">
                <a:solidFill>
                  <a:schemeClr val="tx1"/>
                </a:solidFill>
                <a:effectLst/>
                <a:latin typeface="+mn-lt"/>
                <a:ea typeface="+mn-ea"/>
                <a:cs typeface="+mn-cs"/>
                <a:hlinkClick r:id="rId5" tooltip="Subrutina"/>
              </a:rPr>
              <a:t>función</a:t>
            </a:r>
            <a:r>
              <a:rPr lang="es-HN" sz="1200" b="0" i="0" kern="1200" dirty="0">
                <a:solidFill>
                  <a:schemeClr val="tx1"/>
                </a:solidFill>
                <a:effectLst/>
                <a:latin typeface="+mn-lt"/>
                <a:ea typeface="+mn-ea"/>
                <a:cs typeface="+mn-cs"/>
              </a:rPr>
              <a:t> o </a:t>
            </a:r>
            <a:r>
              <a:rPr lang="es-HN" sz="1200" b="0" i="0" u="none" strike="noStrike" kern="1200" dirty="0">
                <a:solidFill>
                  <a:schemeClr val="tx1"/>
                </a:solidFill>
                <a:effectLst/>
                <a:latin typeface="+mn-lt"/>
                <a:ea typeface="+mn-ea"/>
                <a:cs typeface="+mn-cs"/>
                <a:hlinkClick r:id="rId6" tooltip="Bloque de instrucciones (aún no redactado)"/>
              </a:rPr>
              <a:t>bloque de instrucciones</a:t>
            </a:r>
            <a:r>
              <a:rPr lang="es-HN" sz="1200" b="0" i="0" kern="1200" dirty="0">
                <a:solidFill>
                  <a:schemeClr val="tx1"/>
                </a:solidFill>
                <a:effectLst/>
                <a:latin typeface="+mn-lt"/>
                <a:ea typeface="+mn-ea"/>
                <a:cs typeface="+mn-cs"/>
              </a:rPr>
              <a:t> en donde se </a:t>
            </a:r>
            <a:r>
              <a:rPr lang="es-HN" sz="1200" b="0" i="0" u="none" strike="noStrike" kern="1200" dirty="0">
                <a:solidFill>
                  <a:schemeClr val="tx1"/>
                </a:solidFill>
                <a:effectLst/>
                <a:latin typeface="+mn-lt"/>
                <a:ea typeface="+mn-ea"/>
                <a:cs typeface="+mn-cs"/>
                <a:hlinkClick r:id="rId7" tooltip="Declaración (informática) (aún no redactado)"/>
              </a:rPr>
              <a:t>declaran</a:t>
            </a:r>
            <a:r>
              <a:rPr lang="es-HN" sz="1200" b="0" i="0" kern="1200" dirty="0">
                <a:solidFill>
                  <a:schemeClr val="tx1"/>
                </a:solidFill>
                <a:effectLst/>
                <a:latin typeface="+mn-lt"/>
                <a:ea typeface="+mn-ea"/>
                <a:cs typeface="+mn-cs"/>
              </a:rPr>
              <a:t>.</a:t>
            </a:r>
          </a:p>
          <a:p>
            <a:r>
              <a:rPr lang="es-HN" sz="1200" b="0" i="0" kern="1200" dirty="0">
                <a:solidFill>
                  <a:schemeClr val="tx1"/>
                </a:solidFill>
                <a:effectLst/>
                <a:latin typeface="+mn-lt"/>
                <a:ea typeface="+mn-ea"/>
                <a:cs typeface="+mn-cs"/>
              </a:rPr>
              <a:t>Una </a:t>
            </a:r>
            <a:r>
              <a:rPr lang="es-HN" sz="1200" b="1" i="0" kern="1200" dirty="0">
                <a:solidFill>
                  <a:schemeClr val="tx1"/>
                </a:solidFill>
                <a:effectLst/>
                <a:latin typeface="+mn-lt"/>
                <a:ea typeface="+mn-ea"/>
                <a:cs typeface="+mn-cs"/>
              </a:rPr>
              <a:t>variable global</a:t>
            </a:r>
            <a:r>
              <a:rPr lang="es-HN" sz="1200" b="0" i="0" kern="1200" dirty="0">
                <a:solidFill>
                  <a:schemeClr val="tx1"/>
                </a:solidFill>
                <a:effectLst/>
                <a:latin typeface="+mn-lt"/>
                <a:ea typeface="+mn-ea"/>
                <a:cs typeface="+mn-cs"/>
              </a:rPr>
              <a:t> es una </a:t>
            </a:r>
            <a:r>
              <a:rPr lang="es-HN" sz="1200" b="0" i="0" u="none" strike="noStrike" kern="1200" dirty="0">
                <a:solidFill>
                  <a:schemeClr val="tx1"/>
                </a:solidFill>
                <a:effectLst/>
                <a:latin typeface="+mn-lt"/>
                <a:ea typeface="+mn-ea"/>
                <a:cs typeface="+mn-cs"/>
                <a:hlinkClick r:id="rId3" tooltip="Variable (programación)"/>
              </a:rPr>
              <a:t>variable</a:t>
            </a:r>
            <a:r>
              <a:rPr lang="es-HN" sz="1200" b="0" i="0" kern="1200" dirty="0">
                <a:solidFill>
                  <a:schemeClr val="tx1"/>
                </a:solidFill>
                <a:effectLst/>
                <a:latin typeface="+mn-lt"/>
                <a:ea typeface="+mn-ea"/>
                <a:cs typeface="+mn-cs"/>
              </a:rPr>
              <a:t> accesible en todos los </a:t>
            </a:r>
            <a:r>
              <a:rPr lang="es-HN" sz="1200" b="0" i="0" u="none" strike="noStrike" kern="1200" dirty="0">
                <a:solidFill>
                  <a:schemeClr val="tx1"/>
                </a:solidFill>
                <a:effectLst/>
                <a:latin typeface="+mn-lt"/>
                <a:ea typeface="+mn-ea"/>
                <a:cs typeface="+mn-cs"/>
                <a:hlinkClick r:id="rId8" tooltip="Ámbito (programación)"/>
              </a:rPr>
              <a:t>ámbitos</a:t>
            </a:r>
            <a:r>
              <a:rPr lang="es-HN" sz="1200" b="0" i="0" kern="1200" dirty="0">
                <a:solidFill>
                  <a:schemeClr val="tx1"/>
                </a:solidFill>
                <a:effectLst/>
                <a:latin typeface="+mn-lt"/>
                <a:ea typeface="+mn-ea"/>
                <a:cs typeface="+mn-cs"/>
              </a:rPr>
              <a:t> de un </a:t>
            </a:r>
            <a:r>
              <a:rPr lang="es-HN" sz="1200" b="0" i="0" u="none" strike="noStrike" kern="1200" dirty="0">
                <a:solidFill>
                  <a:schemeClr val="tx1"/>
                </a:solidFill>
                <a:effectLst/>
                <a:latin typeface="+mn-lt"/>
                <a:ea typeface="+mn-ea"/>
                <a:cs typeface="+mn-cs"/>
                <a:hlinkClick r:id="rId9" tooltip="Programa (informática)"/>
              </a:rPr>
              <a:t>programa informático</a:t>
            </a:r>
            <a:r>
              <a:rPr lang="es-HN" sz="1200" b="0" i="0" kern="1200" dirty="0">
                <a:solidFill>
                  <a:schemeClr val="tx1"/>
                </a:solidFill>
                <a:effectLst/>
                <a:latin typeface="+mn-lt"/>
                <a:ea typeface="+mn-ea"/>
                <a:cs typeface="+mn-cs"/>
              </a:rPr>
              <a:t>. </a:t>
            </a: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10</a:t>
            </a:fld>
            <a:endParaRPr lang="es-HN"/>
          </a:p>
        </p:txBody>
      </p:sp>
    </p:spTree>
    <p:extLst>
      <p:ext uri="{BB962C8B-B14F-4D97-AF65-F5344CB8AC3E}">
        <p14:creationId xmlns:p14="http://schemas.microsoft.com/office/powerpoint/2010/main" val="2914564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11</a:t>
            </a:fld>
            <a:endParaRPr lang="es-HN"/>
          </a:p>
        </p:txBody>
      </p:sp>
    </p:spTree>
    <p:extLst>
      <p:ext uri="{BB962C8B-B14F-4D97-AF65-F5344CB8AC3E}">
        <p14:creationId xmlns:p14="http://schemas.microsoft.com/office/powerpoint/2010/main" val="4180848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1" i="0" kern="1200" dirty="0">
                <a:solidFill>
                  <a:schemeClr val="tx1"/>
                </a:solidFill>
                <a:effectLst/>
                <a:latin typeface="+mn-lt"/>
                <a:ea typeface="+mn-ea"/>
                <a:cs typeface="+mn-cs"/>
              </a:rPr>
              <a:t>Declaración de variables</a:t>
            </a:r>
            <a:br>
              <a:rPr lang="es-HN" sz="1200" b="0" i="0" kern="1200" dirty="0">
                <a:solidFill>
                  <a:schemeClr val="tx1"/>
                </a:solidFill>
                <a:effectLst/>
                <a:latin typeface="+mn-lt"/>
                <a:ea typeface="+mn-ea"/>
                <a:cs typeface="+mn-cs"/>
              </a:rPr>
            </a:br>
            <a:r>
              <a:rPr lang="es-HN" sz="1200" b="0" i="0" kern="1200" dirty="0">
                <a:solidFill>
                  <a:schemeClr val="tx1"/>
                </a:solidFill>
                <a:effectLst/>
                <a:latin typeface="+mn-lt"/>
                <a:ea typeface="+mn-ea"/>
                <a:cs typeface="+mn-cs"/>
              </a:rPr>
              <a:t>Toda variable pertenece a un </a:t>
            </a:r>
            <a:r>
              <a:rPr lang="es-HN" sz="1200" b="0" i="0" kern="1200" dirty="0">
                <a:solidFill>
                  <a:schemeClr val="tx1"/>
                </a:solidFill>
                <a:effectLst/>
                <a:latin typeface="+mn-lt"/>
                <a:ea typeface="+mn-ea"/>
                <a:cs typeface="+mn-cs"/>
                <a:hlinkClick r:id="rId3"/>
              </a:rPr>
              <a:t>tipo de dato</a:t>
            </a:r>
            <a:r>
              <a:rPr lang="es-HN" sz="1200" b="0" i="0" kern="1200" dirty="0">
                <a:solidFill>
                  <a:schemeClr val="tx1"/>
                </a:solidFill>
                <a:effectLst/>
                <a:latin typeface="+mn-lt"/>
                <a:ea typeface="+mn-ea"/>
                <a:cs typeface="+mn-cs"/>
              </a:rPr>
              <a:t> concreto. En la declaración de una variable se debe indicar el tipo al que pertenece. Así tendremos variables enteras, reales, booleanas, etc. Por otro lado, distinguimos tres partes fundamentales en la vida de una variable:</a:t>
            </a:r>
          </a:p>
          <a:p>
            <a:r>
              <a:rPr lang="es-HN" sz="1200" b="1" i="0" kern="1200" dirty="0">
                <a:solidFill>
                  <a:schemeClr val="tx1"/>
                </a:solidFill>
                <a:effectLst/>
                <a:latin typeface="+mn-lt"/>
                <a:ea typeface="+mn-ea"/>
                <a:cs typeface="+mn-cs"/>
              </a:rPr>
              <a:t>Iniciación de variables</a:t>
            </a:r>
            <a:br>
              <a:rPr lang="es-HN" sz="1200" b="0" i="0" kern="1200" dirty="0">
                <a:solidFill>
                  <a:schemeClr val="tx1"/>
                </a:solidFill>
                <a:effectLst/>
                <a:latin typeface="+mn-lt"/>
                <a:ea typeface="+mn-ea"/>
                <a:cs typeface="+mn-cs"/>
              </a:rPr>
            </a:br>
            <a:r>
              <a:rPr lang="es-HN" sz="1200" b="0" i="0" kern="1200" dirty="0">
                <a:solidFill>
                  <a:schemeClr val="tx1"/>
                </a:solidFill>
                <a:effectLst/>
                <a:latin typeface="+mn-lt"/>
                <a:ea typeface="+mn-ea"/>
                <a:cs typeface="+mn-cs"/>
              </a:rPr>
              <a:t>Esto no es más que darle un valor inicial a una variable. Así como lo primero que se hace con una variable es declararla, lo siguiente tiene que ser iniciarla. Esto se hace para evitar posibles errores en tiempo de ejecución, pues una variable tiene un valor </a:t>
            </a:r>
            <a:r>
              <a:rPr lang="es-HN" sz="1200" b="1" i="0" kern="1200" dirty="0">
                <a:solidFill>
                  <a:schemeClr val="tx1"/>
                </a:solidFill>
                <a:effectLst/>
                <a:latin typeface="+mn-lt"/>
                <a:ea typeface="+mn-ea"/>
                <a:cs typeface="+mn-cs"/>
              </a:rPr>
              <a:t>indeterminado</a:t>
            </a:r>
            <a:r>
              <a:rPr lang="es-HN" sz="1200" b="0" i="0" kern="1200" dirty="0">
                <a:solidFill>
                  <a:schemeClr val="tx1"/>
                </a:solidFill>
                <a:effectLst/>
                <a:latin typeface="+mn-lt"/>
                <a:ea typeface="+mn-ea"/>
                <a:cs typeface="+mn-cs"/>
              </a:rPr>
              <a:t> después de declararla</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12</a:t>
            </a:fld>
            <a:endParaRPr lang="es-HN"/>
          </a:p>
        </p:txBody>
      </p:sp>
    </p:spTree>
    <p:extLst>
      <p:ext uri="{BB962C8B-B14F-4D97-AF65-F5344CB8AC3E}">
        <p14:creationId xmlns:p14="http://schemas.microsoft.com/office/powerpoint/2010/main" val="382348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dirty="0"/>
              <a:t>Es un espacio de memoria reservado para almacenar un valor que corresponde a un tipo de dato soportado por el lenguaje de programación. </a:t>
            </a:r>
          </a:p>
          <a:p>
            <a:pPr marL="342900" indent="-342900">
              <a:buFont typeface="Wingdings" panose="05000000000000000000" pitchFamily="2" charset="2"/>
              <a:buChar char="ü"/>
            </a:pPr>
            <a:r>
              <a:rPr lang="es-HN" sz="1200" dirty="0"/>
              <a:t>Puede cambiar el valor durante la ejecución del programa. </a:t>
            </a:r>
          </a:p>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13</a:t>
            </a:fld>
            <a:endParaRPr lang="es-HN"/>
          </a:p>
        </p:txBody>
      </p:sp>
    </p:spTree>
    <p:extLst>
      <p:ext uri="{BB962C8B-B14F-4D97-AF65-F5344CB8AC3E}">
        <p14:creationId xmlns:p14="http://schemas.microsoft.com/office/powerpoint/2010/main" val="1054300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1" i="0" kern="1200" dirty="0">
                <a:solidFill>
                  <a:schemeClr val="tx1"/>
                </a:solidFill>
                <a:effectLst/>
                <a:latin typeface="+mn-lt"/>
                <a:ea typeface="+mn-ea"/>
                <a:cs typeface="+mn-cs"/>
              </a:rPr>
              <a:t>Cada variable debe tener un tipo de dato predefinido</a:t>
            </a:r>
            <a:r>
              <a:rPr lang="es-HN" sz="1200" b="0" i="0" kern="1200" dirty="0">
                <a:solidFill>
                  <a:schemeClr val="tx1"/>
                </a:solidFill>
                <a:effectLst/>
                <a:latin typeface="+mn-lt"/>
                <a:ea typeface="+mn-ea"/>
                <a:cs typeface="+mn-cs"/>
              </a:rPr>
              <a:t>. Esto determina el rango de valores que puede almacenar y qué operaciones se pueden realizar así como el resultado que te dará. Por ejemplo, una variable de tipo entero puede almacenar números sin decimales y puede realizar operaciones aritméticas, pero no puede contener palabras.</a:t>
            </a:r>
            <a:endParaRPr lang="es-HN" sz="1200"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14</a:t>
            </a:fld>
            <a:endParaRPr lang="es-HN"/>
          </a:p>
        </p:txBody>
      </p:sp>
    </p:spTree>
    <p:extLst>
      <p:ext uri="{BB962C8B-B14F-4D97-AF65-F5344CB8AC3E}">
        <p14:creationId xmlns:p14="http://schemas.microsoft.com/office/powerpoint/2010/main" val="106845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1" i="0" kern="1200" dirty="0">
                <a:solidFill>
                  <a:schemeClr val="tx1"/>
                </a:solidFill>
                <a:effectLst/>
                <a:latin typeface="+mn-lt"/>
                <a:ea typeface="+mn-ea"/>
                <a:cs typeface="+mn-cs"/>
              </a:rPr>
              <a:t>Cada variable debe tener un tipo de dato predefinido</a:t>
            </a:r>
            <a:r>
              <a:rPr lang="es-HN" sz="1200" b="0" i="0" kern="1200" dirty="0">
                <a:solidFill>
                  <a:schemeClr val="tx1"/>
                </a:solidFill>
                <a:effectLst/>
                <a:latin typeface="+mn-lt"/>
                <a:ea typeface="+mn-ea"/>
                <a:cs typeface="+mn-cs"/>
              </a:rPr>
              <a:t>. Esto determina el rango de valores que puede almacenar y qué operaciones se pueden realizar así como el resultado que te dará. Por ejemplo, una variable de tipo entero puede almacenar números sin decimales y puede realizar operaciones aritméticas, pero no puede contener palabras.</a:t>
            </a:r>
            <a:endParaRPr lang="es-HN" sz="1200"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15</a:t>
            </a:fld>
            <a:endParaRPr lang="es-HN"/>
          </a:p>
        </p:txBody>
      </p:sp>
    </p:spTree>
    <p:extLst>
      <p:ext uri="{BB962C8B-B14F-4D97-AF65-F5344CB8AC3E}">
        <p14:creationId xmlns:p14="http://schemas.microsoft.com/office/powerpoint/2010/main" val="153989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Los </a:t>
            </a:r>
            <a:r>
              <a:rPr lang="es-HN" sz="1200" b="1" i="0" kern="1200" dirty="0">
                <a:solidFill>
                  <a:schemeClr val="tx1"/>
                </a:solidFill>
                <a:effectLst/>
                <a:latin typeface="+mn-lt"/>
                <a:ea typeface="+mn-ea"/>
                <a:cs typeface="+mn-cs"/>
              </a:rPr>
              <a:t>literales</a:t>
            </a:r>
            <a:r>
              <a:rPr lang="es-HN" sz="1200" b="0" i="0" kern="1200" dirty="0">
                <a:solidFill>
                  <a:schemeClr val="tx1"/>
                </a:solidFill>
                <a:effectLst/>
                <a:latin typeface="+mn-lt"/>
                <a:ea typeface="+mn-ea"/>
                <a:cs typeface="+mn-cs"/>
              </a:rPr>
              <a:t> y las </a:t>
            </a:r>
            <a:r>
              <a:rPr lang="es-HN" sz="1200" b="1" i="0" kern="1200" dirty="0">
                <a:solidFill>
                  <a:schemeClr val="tx1"/>
                </a:solidFill>
                <a:effectLst/>
                <a:latin typeface="+mn-lt"/>
                <a:ea typeface="+mn-ea"/>
                <a:cs typeface="+mn-cs"/>
              </a:rPr>
              <a:t>palabras clave</a:t>
            </a:r>
            <a:r>
              <a:rPr lang="es-HN" sz="1200" b="0" i="0" kern="1200" dirty="0">
                <a:solidFill>
                  <a:schemeClr val="tx1"/>
                </a:solidFill>
                <a:effectLst/>
                <a:latin typeface="+mn-lt"/>
                <a:ea typeface="+mn-ea"/>
                <a:cs typeface="+mn-cs"/>
              </a:rPr>
              <a:t>, son palabras reservadas utilizadas por el </a:t>
            </a:r>
            <a:r>
              <a:rPr lang="es-HN" sz="1200" b="0" i="0" u="none" strike="noStrike" kern="1200" dirty="0">
                <a:solidFill>
                  <a:schemeClr val="tx1"/>
                </a:solidFill>
                <a:effectLst/>
                <a:latin typeface="+mn-lt"/>
                <a:ea typeface="+mn-ea"/>
                <a:cs typeface="+mn-cs"/>
                <a:hlinkClick r:id="rId3" tooltip="w:es:Lenguaje de programación Java"/>
              </a:rPr>
              <a:t>Lenguaje de Programación Java</a:t>
            </a:r>
            <a:r>
              <a:rPr lang="es-HN" sz="1200" b="0" i="0" kern="1200" dirty="0">
                <a:solidFill>
                  <a:schemeClr val="tx1"/>
                </a:solidFill>
                <a:effectLst/>
                <a:latin typeface="+mn-lt"/>
                <a:ea typeface="+mn-ea"/>
                <a:cs typeface="+mn-cs"/>
              </a:rPr>
              <a:t> y no pueden ser usadas como identificadores.</a:t>
            </a:r>
          </a:p>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16</a:t>
            </a:fld>
            <a:endParaRPr lang="es-HN"/>
          </a:p>
        </p:txBody>
      </p:sp>
    </p:spTree>
    <p:extLst>
      <p:ext uri="{BB962C8B-B14F-4D97-AF65-F5344CB8AC3E}">
        <p14:creationId xmlns:p14="http://schemas.microsoft.com/office/powerpoint/2010/main" val="1838840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17</a:t>
            </a:fld>
            <a:endParaRPr lang="es-HN"/>
          </a:p>
        </p:txBody>
      </p:sp>
    </p:spTree>
    <p:extLst>
      <p:ext uri="{BB962C8B-B14F-4D97-AF65-F5344CB8AC3E}">
        <p14:creationId xmlns:p14="http://schemas.microsoft.com/office/powerpoint/2010/main" val="2536934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18</a:t>
            </a:fld>
            <a:endParaRPr lang="es-HN"/>
          </a:p>
        </p:txBody>
      </p:sp>
    </p:spTree>
    <p:extLst>
      <p:ext uri="{BB962C8B-B14F-4D97-AF65-F5344CB8AC3E}">
        <p14:creationId xmlns:p14="http://schemas.microsoft.com/office/powerpoint/2010/main" val="727823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19</a:t>
            </a:fld>
            <a:endParaRPr lang="es-HN"/>
          </a:p>
        </p:txBody>
      </p:sp>
    </p:spTree>
    <p:extLst>
      <p:ext uri="{BB962C8B-B14F-4D97-AF65-F5344CB8AC3E}">
        <p14:creationId xmlns:p14="http://schemas.microsoft.com/office/powerpoint/2010/main" val="144697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dirty="0"/>
              <a:t>Es la acción de escribir programas de computación con el objetivo de resolver un determinado problema</a:t>
            </a:r>
          </a:p>
          <a:p>
            <a:endParaRPr lang="es-HN" dirty="0"/>
          </a:p>
        </p:txBody>
      </p:sp>
      <p:sp>
        <p:nvSpPr>
          <p:cNvPr id="4" name="3 Marcador de número de diapositiva"/>
          <p:cNvSpPr>
            <a:spLocks noGrp="1"/>
          </p:cNvSpPr>
          <p:nvPr>
            <p:ph type="sldNum" sz="quarter" idx="10"/>
          </p:nvPr>
        </p:nvSpPr>
        <p:spPr/>
        <p:txBody>
          <a:bodyPr/>
          <a:lstStyle/>
          <a:p>
            <a:fld id="{3A8C62BA-AD1F-4085-B59E-3F36262E2E14}" type="slidenum">
              <a:rPr lang="es-HN" smtClean="0"/>
              <a:t>2</a:t>
            </a:fld>
            <a:endParaRPr lang="es-HN"/>
          </a:p>
        </p:txBody>
      </p:sp>
    </p:spTree>
    <p:extLst>
      <p:ext uri="{BB962C8B-B14F-4D97-AF65-F5344CB8AC3E}">
        <p14:creationId xmlns:p14="http://schemas.microsoft.com/office/powerpoint/2010/main" val="2782804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Una expresión es una combinación de operadores y </a:t>
            </a:r>
            <a:r>
              <a:rPr lang="es-HN" sz="1200" b="0" i="0" kern="1200" dirty="0" err="1">
                <a:solidFill>
                  <a:schemeClr val="tx1"/>
                </a:solidFill>
                <a:effectLst/>
                <a:latin typeface="+mn-lt"/>
                <a:ea typeface="+mn-ea"/>
                <a:cs typeface="+mn-cs"/>
              </a:rPr>
              <a:t>operandos</a:t>
            </a:r>
            <a:r>
              <a:rPr lang="es-HN" sz="1200" b="0" i="0" kern="1200" dirty="0">
                <a:solidFill>
                  <a:schemeClr val="tx1"/>
                </a:solidFill>
                <a:effectLst/>
                <a:latin typeface="+mn-lt"/>
                <a:ea typeface="+mn-ea"/>
                <a:cs typeface="+mn-cs"/>
              </a:rPr>
              <a:t> de cuya evaluación se obtiene un valor. Los </a:t>
            </a:r>
            <a:r>
              <a:rPr lang="es-HN" sz="1200" b="0" i="0" kern="1200" dirty="0" err="1">
                <a:solidFill>
                  <a:schemeClr val="tx1"/>
                </a:solidFill>
                <a:effectLst/>
                <a:latin typeface="+mn-lt"/>
                <a:ea typeface="+mn-ea"/>
                <a:cs typeface="+mn-cs"/>
              </a:rPr>
              <a:t>operandos</a:t>
            </a:r>
            <a:r>
              <a:rPr lang="es-HN" sz="1200" b="0" i="0" kern="1200" dirty="0">
                <a:solidFill>
                  <a:schemeClr val="tx1"/>
                </a:solidFill>
                <a:effectLst/>
                <a:latin typeface="+mn-lt"/>
                <a:ea typeface="+mn-ea"/>
                <a:cs typeface="+mn-cs"/>
              </a:rPr>
              <a:t> pueden ser nombres que denoten objetos variables o constantes. La evaluación de una expresión da lugar a un valor de algún tipo, una expresión se dice que es del tipo de su resultado. </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20</a:t>
            </a:fld>
            <a:endParaRPr lang="es-HN"/>
          </a:p>
        </p:txBody>
      </p:sp>
    </p:spTree>
    <p:extLst>
      <p:ext uri="{BB962C8B-B14F-4D97-AF65-F5344CB8AC3E}">
        <p14:creationId xmlns:p14="http://schemas.microsoft.com/office/powerpoint/2010/main" val="2198363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21</a:t>
            </a:fld>
            <a:endParaRPr lang="es-HN"/>
          </a:p>
        </p:txBody>
      </p:sp>
    </p:spTree>
    <p:extLst>
      <p:ext uri="{BB962C8B-B14F-4D97-AF65-F5344CB8AC3E}">
        <p14:creationId xmlns:p14="http://schemas.microsoft.com/office/powerpoint/2010/main" val="3101606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Todas las expresiones entre paréntesis se evalúan primero. Las expresiones con paréntesis anidados se evalúan de dentro a fuera, el paréntesis más interno se evalúa primero. </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22</a:t>
            </a:fld>
            <a:endParaRPr lang="es-HN"/>
          </a:p>
        </p:txBody>
      </p:sp>
    </p:spTree>
    <p:extLst>
      <p:ext uri="{BB962C8B-B14F-4D97-AF65-F5344CB8AC3E}">
        <p14:creationId xmlns:p14="http://schemas.microsoft.com/office/powerpoint/2010/main" val="1927738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23</a:t>
            </a:fld>
            <a:endParaRPr lang="es-HN"/>
          </a:p>
        </p:txBody>
      </p:sp>
    </p:spTree>
    <p:extLst>
      <p:ext uri="{BB962C8B-B14F-4D97-AF65-F5344CB8AC3E}">
        <p14:creationId xmlns:p14="http://schemas.microsoft.com/office/powerpoint/2010/main" val="3966279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Se utilizan para establecer una relación entre dos valores. Luego compara estos valores entre si y esta comparación produce un resultado de certeza o falsedad (verdadero o falso). </a:t>
            </a:r>
            <a:br>
              <a:rPr lang="es-HN" dirty="0"/>
            </a:br>
            <a:r>
              <a:rPr lang="es-HN" sz="1200" b="0" i="0" kern="1200" dirty="0">
                <a:solidFill>
                  <a:schemeClr val="tx1"/>
                </a:solidFill>
                <a:effectLst/>
                <a:latin typeface="+mn-lt"/>
                <a:ea typeface="+mn-ea"/>
                <a:cs typeface="+mn-cs"/>
              </a:rPr>
              <a:t>Los operadores relacionales comparan valores del mismo tipo (numéricos o cadenas). Estos tienen el mismo nivel de prioridad en su evaluación. </a:t>
            </a:r>
            <a:br>
              <a:rPr lang="es-HN" dirty="0"/>
            </a:br>
            <a:r>
              <a:rPr lang="es-HN" sz="1200" b="0" i="0" kern="1200" dirty="0">
                <a:solidFill>
                  <a:schemeClr val="tx1"/>
                </a:solidFill>
                <a:effectLst/>
                <a:latin typeface="+mn-lt"/>
                <a:ea typeface="+mn-ea"/>
                <a:cs typeface="+mn-cs"/>
              </a:rPr>
              <a:t>Los operadores relaciónales tiene menor prioridad que los aritméticos</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24</a:t>
            </a:fld>
            <a:endParaRPr lang="es-HN"/>
          </a:p>
        </p:txBody>
      </p:sp>
    </p:spTree>
    <p:extLst>
      <p:ext uri="{BB962C8B-B14F-4D97-AF65-F5344CB8AC3E}">
        <p14:creationId xmlns:p14="http://schemas.microsoft.com/office/powerpoint/2010/main" val="2185769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Se utilizan para establecer una relación entre dos valores. Luego compara estos valores entre si y esta comparación produce un resultado de certeza o falsedad (verdadero o falso). </a:t>
            </a:r>
            <a:br>
              <a:rPr lang="es-HN" dirty="0"/>
            </a:br>
            <a:r>
              <a:rPr lang="es-HN" sz="1200" b="0" i="0" kern="1200" dirty="0">
                <a:solidFill>
                  <a:schemeClr val="tx1"/>
                </a:solidFill>
                <a:effectLst/>
                <a:latin typeface="+mn-lt"/>
                <a:ea typeface="+mn-ea"/>
                <a:cs typeface="+mn-cs"/>
              </a:rPr>
              <a:t>Los operadores relacionales comparan valores del mismo tipo (numéricos o cadenas). Estos tienen el mismo nivel de prioridad en su evaluación. </a:t>
            </a:r>
            <a:br>
              <a:rPr lang="es-HN" dirty="0"/>
            </a:br>
            <a:r>
              <a:rPr lang="es-HN" sz="1200" b="0" i="0" kern="1200" dirty="0">
                <a:solidFill>
                  <a:schemeClr val="tx1"/>
                </a:solidFill>
                <a:effectLst/>
                <a:latin typeface="+mn-lt"/>
                <a:ea typeface="+mn-ea"/>
                <a:cs typeface="+mn-cs"/>
              </a:rPr>
              <a:t>Los operadores relaciónales tiene menor prioridad que los aritméticos</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25</a:t>
            </a:fld>
            <a:endParaRPr lang="es-HN"/>
          </a:p>
        </p:txBody>
      </p:sp>
    </p:spTree>
    <p:extLst>
      <p:ext uri="{BB962C8B-B14F-4D97-AF65-F5344CB8AC3E}">
        <p14:creationId xmlns:p14="http://schemas.microsoft.com/office/powerpoint/2010/main" val="186789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Los operadores lógicos son tres, dos de ellos son binarios y el último (negación) es unitario:</a:t>
            </a:r>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26</a:t>
            </a:fld>
            <a:endParaRPr lang="es-HN"/>
          </a:p>
        </p:txBody>
      </p:sp>
    </p:spTree>
    <p:extLst>
      <p:ext uri="{BB962C8B-B14F-4D97-AF65-F5344CB8AC3E}">
        <p14:creationId xmlns:p14="http://schemas.microsoft.com/office/powerpoint/2010/main" val="2978974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AND y OR trabajan con dos </a:t>
            </a:r>
            <a:r>
              <a:rPr lang="es-HN" sz="1200" b="0" i="0" kern="1200" dirty="0" err="1">
                <a:solidFill>
                  <a:schemeClr val="tx1"/>
                </a:solidFill>
                <a:effectLst/>
                <a:latin typeface="+mn-lt"/>
                <a:ea typeface="+mn-ea"/>
                <a:cs typeface="+mn-cs"/>
              </a:rPr>
              <a:t>operandos</a:t>
            </a:r>
            <a:r>
              <a:rPr lang="es-HN" sz="1200" b="0" i="0" kern="1200" dirty="0">
                <a:solidFill>
                  <a:schemeClr val="tx1"/>
                </a:solidFill>
                <a:effectLst/>
                <a:latin typeface="+mn-lt"/>
                <a:ea typeface="+mn-ea"/>
                <a:cs typeface="+mn-cs"/>
              </a:rPr>
              <a:t> y retornan un valor lógico basadas en las denominadas tablas de verdad. El operador NOT actúa sobre un operando.</a:t>
            </a:r>
          </a:p>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Los operadores lógicos son tres, dos de ellos son binarios y el último (negación) es unitario:</a:t>
            </a:r>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27</a:t>
            </a:fld>
            <a:endParaRPr lang="es-HN"/>
          </a:p>
        </p:txBody>
      </p:sp>
    </p:spTree>
    <p:extLst>
      <p:ext uri="{BB962C8B-B14F-4D97-AF65-F5344CB8AC3E}">
        <p14:creationId xmlns:p14="http://schemas.microsoft.com/office/powerpoint/2010/main" val="3282138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28</a:t>
            </a:fld>
            <a:endParaRPr lang="es-HN"/>
          </a:p>
        </p:txBody>
      </p:sp>
    </p:spTree>
    <p:extLst>
      <p:ext uri="{BB962C8B-B14F-4D97-AF65-F5344CB8AC3E}">
        <p14:creationId xmlns:p14="http://schemas.microsoft.com/office/powerpoint/2010/main" val="1253529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os operadores unarios solo requieren un operando y realizan varias tareas, entre ellas incrementar/disminuir un valor en uno, negar una expresión o invertir el valor de un booleano.</a:t>
            </a:r>
          </a:p>
          <a:p>
            <a:r>
              <a:rPr lang="es-HN" sz="1200" b="0" i="0" kern="1200" dirty="0">
                <a:solidFill>
                  <a:schemeClr val="tx1"/>
                </a:solidFill>
                <a:effectLst/>
                <a:latin typeface="+mn-lt"/>
                <a:ea typeface="+mn-ea"/>
                <a:cs typeface="+mn-cs"/>
              </a:rPr>
              <a:t>El operador </a:t>
            </a:r>
            <a:r>
              <a:rPr lang="es-HN" sz="1200" b="1" i="0" kern="1200" dirty="0">
                <a:solidFill>
                  <a:schemeClr val="tx1"/>
                </a:solidFill>
                <a:effectLst/>
                <a:latin typeface="+mn-lt"/>
                <a:ea typeface="+mn-ea"/>
                <a:cs typeface="+mn-cs"/>
              </a:rPr>
              <a:t>+</a:t>
            </a:r>
            <a:r>
              <a:rPr lang="es-HN" sz="1200" b="0" i="0" kern="1200" dirty="0">
                <a:solidFill>
                  <a:schemeClr val="tx1"/>
                </a:solidFill>
                <a:effectLst/>
                <a:latin typeface="+mn-lt"/>
                <a:ea typeface="+mn-ea"/>
                <a:cs typeface="+mn-cs"/>
              </a:rPr>
              <a:t> indica un valor positivo, el operador – indica un valor negativo, el operador ++ incrementa en uno, el operador</a:t>
            </a:r>
            <a:r>
              <a:rPr lang="es-HN" sz="1200" b="1" i="0" kern="1200" dirty="0">
                <a:solidFill>
                  <a:schemeClr val="tx1"/>
                </a:solidFill>
                <a:effectLst/>
                <a:latin typeface="+mn-lt"/>
                <a:ea typeface="+mn-ea"/>
                <a:cs typeface="+mn-cs"/>
              </a:rPr>
              <a:t> —</a:t>
            </a:r>
            <a:r>
              <a:rPr lang="es-HN" sz="1200" b="0" i="0" kern="1200" dirty="0">
                <a:solidFill>
                  <a:schemeClr val="tx1"/>
                </a:solidFill>
                <a:effectLst/>
                <a:latin typeface="+mn-lt"/>
                <a:ea typeface="+mn-ea"/>
                <a:cs typeface="+mn-cs"/>
              </a:rPr>
              <a:t> </a:t>
            </a:r>
            <a:r>
              <a:rPr lang="es-HN" sz="1200" b="0" i="0" kern="1200" dirty="0" err="1">
                <a:solidFill>
                  <a:schemeClr val="tx1"/>
                </a:solidFill>
                <a:effectLst/>
                <a:latin typeface="+mn-lt"/>
                <a:ea typeface="+mn-ea"/>
                <a:cs typeface="+mn-cs"/>
              </a:rPr>
              <a:t>decrementa</a:t>
            </a:r>
            <a:r>
              <a:rPr lang="es-HN" sz="1200" b="0" i="0" kern="1200" dirty="0">
                <a:solidFill>
                  <a:schemeClr val="tx1"/>
                </a:solidFill>
                <a:effectLst/>
                <a:latin typeface="+mn-lt"/>
                <a:ea typeface="+mn-ea"/>
                <a:cs typeface="+mn-cs"/>
              </a:rPr>
              <a:t> en</a:t>
            </a:r>
          </a:p>
          <a:p>
            <a:r>
              <a:rPr lang="es-HN" sz="1200" b="0" i="0" kern="1200" dirty="0">
                <a:solidFill>
                  <a:schemeClr val="tx1"/>
                </a:solidFill>
                <a:effectLst/>
                <a:latin typeface="+mn-lt"/>
                <a:ea typeface="+mn-ea"/>
                <a:cs typeface="+mn-cs"/>
              </a:rPr>
              <a:t>Los operadores unarios se anteponen a la expresión aritmética, y son los operadores de signo. </a:t>
            </a:r>
          </a:p>
          <a:p>
            <a:r>
              <a:rPr lang="es-HN" sz="1200" b="0" i="0" kern="1200" dirty="0">
                <a:solidFill>
                  <a:schemeClr val="tx1"/>
                </a:solidFill>
                <a:effectLst/>
                <a:latin typeface="+mn-lt"/>
                <a:ea typeface="+mn-ea"/>
                <a:cs typeface="+mn-cs"/>
              </a:rPr>
              <a:t>Los operadores binarios se sitúan entre 2 expresiones aritméticas.</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29</a:t>
            </a:fld>
            <a:endParaRPr lang="es-HN"/>
          </a:p>
        </p:txBody>
      </p:sp>
    </p:spTree>
    <p:extLst>
      <p:ext uri="{BB962C8B-B14F-4D97-AF65-F5344CB8AC3E}">
        <p14:creationId xmlns:p14="http://schemas.microsoft.com/office/powerpoint/2010/main" val="943871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1" i="0" kern="1200" dirty="0">
                <a:solidFill>
                  <a:schemeClr val="tx1"/>
                </a:solidFill>
                <a:effectLst/>
                <a:latin typeface="+mn-lt"/>
                <a:ea typeface="+mn-ea"/>
                <a:cs typeface="+mn-cs"/>
              </a:rPr>
              <a:t>Entrada de datos:</a:t>
            </a:r>
            <a:r>
              <a:rPr lang="es-HN" sz="1200" b="0" i="0" kern="1200" dirty="0">
                <a:solidFill>
                  <a:schemeClr val="tx1"/>
                </a:solidFill>
                <a:effectLst/>
                <a:latin typeface="+mn-lt"/>
                <a:ea typeface="+mn-ea"/>
                <a:cs typeface="+mn-cs"/>
              </a:rPr>
              <a:t> la constituyen todas aquellas instrucciones que toman datos de un dispositivo externo, almacenándolos en la memoria central para que puedan ser procesados.</a:t>
            </a:r>
          </a:p>
          <a:p>
            <a:r>
              <a:rPr lang="es-HN" sz="1200" b="1" i="0" kern="1200" dirty="0">
                <a:solidFill>
                  <a:schemeClr val="tx1"/>
                </a:solidFill>
                <a:effectLst/>
                <a:latin typeface="+mn-lt"/>
                <a:ea typeface="+mn-ea"/>
                <a:cs typeface="+mn-cs"/>
              </a:rPr>
              <a:t>Proceso o </a:t>
            </a:r>
            <a:r>
              <a:rPr lang="es-HN" sz="1200" b="1" i="0" u="none" strike="noStrike" kern="1200" dirty="0">
                <a:solidFill>
                  <a:schemeClr val="tx1"/>
                </a:solidFill>
                <a:effectLst/>
                <a:latin typeface="+mn-lt"/>
                <a:ea typeface="+mn-ea"/>
                <a:cs typeface="+mn-cs"/>
                <a:hlinkClick r:id="rId3" tooltip="Algoritmo"/>
              </a:rPr>
              <a:t>algoritmo</a:t>
            </a:r>
            <a:r>
              <a:rPr lang="es-HN" sz="1200" b="1" i="0" kern="1200" dirty="0">
                <a:solidFill>
                  <a:schemeClr val="tx1"/>
                </a:solidFill>
                <a:effectLst/>
                <a:latin typeface="+mn-lt"/>
                <a:ea typeface="+mn-ea"/>
                <a:cs typeface="+mn-cs"/>
              </a:rPr>
              <a:t>:</a:t>
            </a:r>
            <a:r>
              <a:rPr lang="es-HN" sz="1200" b="0" i="0" kern="1200" dirty="0">
                <a:solidFill>
                  <a:schemeClr val="tx1"/>
                </a:solidFill>
                <a:effectLst/>
                <a:latin typeface="+mn-lt"/>
                <a:ea typeface="+mn-ea"/>
                <a:cs typeface="+mn-cs"/>
              </a:rPr>
              <a:t> está formado por las instrucciones que modifican los objetos a partir de su estado inicial hasta el estado final, dejando éstos disponibles en la memoria central.</a:t>
            </a:r>
          </a:p>
          <a:p>
            <a:r>
              <a:rPr lang="es-HN" sz="1200" b="1" i="0" kern="1200" dirty="0">
                <a:solidFill>
                  <a:schemeClr val="tx1"/>
                </a:solidFill>
                <a:effectLst/>
                <a:latin typeface="+mn-lt"/>
                <a:ea typeface="+mn-ea"/>
                <a:cs typeface="+mn-cs"/>
              </a:rPr>
              <a:t>Salida de resultados:</a:t>
            </a:r>
            <a:r>
              <a:rPr lang="es-HN" sz="1200" b="0" i="0" kern="1200" dirty="0">
                <a:solidFill>
                  <a:schemeClr val="tx1"/>
                </a:solidFill>
                <a:effectLst/>
                <a:latin typeface="+mn-lt"/>
                <a:ea typeface="+mn-ea"/>
                <a:cs typeface="+mn-cs"/>
              </a:rPr>
              <a:t> conjunto de instrucciones que toman los datos finales de la memoria central y los envían a los dispositivos externos.</a:t>
            </a:r>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a:t>
            </a:fld>
            <a:endParaRPr lang="es-HN"/>
          </a:p>
        </p:txBody>
      </p:sp>
    </p:spTree>
    <p:extLst>
      <p:ext uri="{BB962C8B-B14F-4D97-AF65-F5344CB8AC3E}">
        <p14:creationId xmlns:p14="http://schemas.microsoft.com/office/powerpoint/2010/main" val="3787464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30</a:t>
            </a:fld>
            <a:endParaRPr lang="es-HN"/>
          </a:p>
        </p:txBody>
      </p:sp>
    </p:spTree>
    <p:extLst>
      <p:ext uri="{BB962C8B-B14F-4D97-AF65-F5344CB8AC3E}">
        <p14:creationId xmlns:p14="http://schemas.microsoft.com/office/powerpoint/2010/main" val="3307597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31</a:t>
            </a:fld>
            <a:endParaRPr lang="es-HN"/>
          </a:p>
        </p:txBody>
      </p:sp>
    </p:spTree>
    <p:extLst>
      <p:ext uri="{BB962C8B-B14F-4D97-AF65-F5344CB8AC3E}">
        <p14:creationId xmlns:p14="http://schemas.microsoft.com/office/powerpoint/2010/main" val="2553425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Si una expresión contiene </a:t>
            </a:r>
            <a:r>
              <a:rPr lang="es-HN" sz="1200" dirty="0" err="1"/>
              <a:t>subexpresiones</a:t>
            </a:r>
            <a:r>
              <a:rPr lang="es-HN" sz="1200" dirty="0"/>
              <a:t> entre paréntesis, éstas se evalúan primero; respetando claro está la jerarquía de los operadores aritméticos en esta </a:t>
            </a:r>
            <a:r>
              <a:rPr lang="es-HN" sz="1200" dirty="0" err="1"/>
              <a:t>subexpresión</a:t>
            </a:r>
            <a:r>
              <a:rPr lang="es-HN" sz="1200" dirty="0"/>
              <a:t>. Si las </a:t>
            </a:r>
            <a:r>
              <a:rPr lang="es-HN" sz="1200" dirty="0" err="1"/>
              <a:t>subexpresiones</a:t>
            </a:r>
            <a:r>
              <a:rPr lang="es-HN" sz="1200" dirty="0"/>
              <a:t> se encuentran anidadas por paréntesis, primero se evalúan las </a:t>
            </a:r>
            <a:r>
              <a:rPr lang="es-HN" sz="1200" dirty="0" err="1"/>
              <a:t>subexpresiones</a:t>
            </a:r>
            <a:r>
              <a:rPr lang="es-HN" sz="1200" dirty="0"/>
              <a:t> que se encuentran en el último nivel de anidamiento.</a:t>
            </a:r>
          </a:p>
          <a:p>
            <a:pPr marL="0" marR="0" lvl="0" indent="0" algn="l" defTabSz="914400" rtl="0" eaLnBrk="1" fontAlgn="auto" latinLnBrk="0" hangingPunct="1">
              <a:lnSpc>
                <a:spcPct val="100000"/>
              </a:lnSpc>
              <a:spcBef>
                <a:spcPts val="0"/>
              </a:spcBef>
              <a:spcAft>
                <a:spcPts val="0"/>
              </a:spcAft>
              <a:buClrTx/>
              <a:buSzTx/>
              <a:buFontTx/>
              <a:buNone/>
              <a:tabLst/>
              <a:defRPr/>
            </a:pPr>
            <a:r>
              <a:rPr lang="es-HN" sz="1200" b="1" i="0" kern="1200" dirty="0">
                <a:solidFill>
                  <a:schemeClr val="tx1"/>
                </a:solidFill>
                <a:effectLst/>
                <a:latin typeface="+mn-lt"/>
                <a:ea typeface="+mn-ea"/>
                <a:cs typeface="+mn-cs"/>
              </a:rPr>
              <a:t>Todas las expresiones entre paréntesis se evalúan primero</a:t>
            </a:r>
            <a:r>
              <a:rPr lang="es-HN" sz="1200" b="0" i="0" kern="1200" dirty="0">
                <a:solidFill>
                  <a:schemeClr val="tx1"/>
                </a:solidFill>
                <a:effectLst/>
                <a:latin typeface="+mn-lt"/>
                <a:ea typeface="+mn-ea"/>
                <a:cs typeface="+mn-cs"/>
              </a:rPr>
              <a:t>. Las expresiones con paréntesis anidados se evalúan de dentro a fuera, el paréntesis más interno se evalúa primero. </a:t>
            </a:r>
            <a:endParaRPr lang="es-H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32</a:t>
            </a:fld>
            <a:endParaRPr lang="es-HN"/>
          </a:p>
        </p:txBody>
      </p:sp>
    </p:spTree>
    <p:extLst>
      <p:ext uri="{BB962C8B-B14F-4D97-AF65-F5344CB8AC3E}">
        <p14:creationId xmlns:p14="http://schemas.microsoft.com/office/powerpoint/2010/main" val="268667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33</a:t>
            </a:fld>
            <a:endParaRPr lang="es-HN"/>
          </a:p>
        </p:txBody>
      </p:sp>
    </p:spTree>
    <p:extLst>
      <p:ext uri="{BB962C8B-B14F-4D97-AF65-F5344CB8AC3E}">
        <p14:creationId xmlns:p14="http://schemas.microsoft.com/office/powerpoint/2010/main" val="244477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34</a:t>
            </a:fld>
            <a:endParaRPr lang="es-HN"/>
          </a:p>
        </p:txBody>
      </p:sp>
    </p:spTree>
    <p:extLst>
      <p:ext uri="{BB962C8B-B14F-4D97-AF65-F5344CB8AC3E}">
        <p14:creationId xmlns:p14="http://schemas.microsoft.com/office/powerpoint/2010/main" val="4108390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35</a:t>
            </a:fld>
            <a:endParaRPr lang="es-HN"/>
          </a:p>
        </p:txBody>
      </p:sp>
    </p:spTree>
    <p:extLst>
      <p:ext uri="{BB962C8B-B14F-4D97-AF65-F5344CB8AC3E}">
        <p14:creationId xmlns:p14="http://schemas.microsoft.com/office/powerpoint/2010/main" val="4414370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Se utilizan para establecer una relación entre dos valores. Luego compara estos valores entre si y esta comparación produce un resultado de (verdadero o falso). </a:t>
            </a:r>
            <a:br>
              <a:rPr lang="es-HN" dirty="0"/>
            </a:br>
            <a:r>
              <a:rPr lang="es-HN" sz="1200" b="0" i="0" kern="1200" dirty="0">
                <a:solidFill>
                  <a:schemeClr val="tx1"/>
                </a:solidFill>
                <a:effectLst/>
                <a:latin typeface="+mn-lt"/>
                <a:ea typeface="+mn-ea"/>
                <a:cs typeface="+mn-cs"/>
              </a:rPr>
              <a:t>Los operadores relacionales comparan valores del mismo tipo (numéricos o cadenas). Estos tienen el mismo nivel de prioridad en su evaluación. </a:t>
            </a:r>
            <a:br>
              <a:rPr lang="es-HN" dirty="0"/>
            </a:br>
            <a:r>
              <a:rPr lang="es-HN" sz="1200" b="0" i="0" kern="1200" dirty="0">
                <a:solidFill>
                  <a:schemeClr val="tx1"/>
                </a:solidFill>
                <a:effectLst/>
                <a:latin typeface="+mn-lt"/>
                <a:ea typeface="+mn-ea"/>
                <a:cs typeface="+mn-cs"/>
              </a:rPr>
              <a:t>Los operadores relaciónales tiene menor prioridad que los aritméticos</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36</a:t>
            </a:fld>
            <a:endParaRPr lang="es-HN"/>
          </a:p>
        </p:txBody>
      </p:sp>
    </p:spTree>
    <p:extLst>
      <p:ext uri="{BB962C8B-B14F-4D97-AF65-F5344CB8AC3E}">
        <p14:creationId xmlns:p14="http://schemas.microsoft.com/office/powerpoint/2010/main" val="744851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Los operadores relacionales comparan valores del mismo tipo (numéricos o cadenas). </a:t>
            </a:r>
          </a:p>
          <a:p>
            <a:r>
              <a:rPr lang="es-HN" sz="1200" b="0" i="0" kern="1200" dirty="0">
                <a:solidFill>
                  <a:schemeClr val="tx1"/>
                </a:solidFill>
                <a:effectLst/>
                <a:latin typeface="+mn-lt"/>
                <a:ea typeface="+mn-ea"/>
                <a:cs typeface="+mn-cs"/>
              </a:rPr>
              <a:t>Estos tienen el mismo nivel de prioridad en su evaluación. </a:t>
            </a:r>
            <a:br>
              <a:rPr lang="es-HN" dirty="0"/>
            </a:br>
            <a:r>
              <a:rPr lang="es-HN" sz="1200" b="0" i="0" kern="1200" dirty="0">
                <a:solidFill>
                  <a:schemeClr val="tx1"/>
                </a:solidFill>
                <a:effectLst/>
                <a:latin typeface="+mn-lt"/>
                <a:ea typeface="+mn-ea"/>
                <a:cs typeface="+mn-cs"/>
              </a:rPr>
              <a:t>Los operadores relaciónales tiene menor prioridad que los aritméticos</a:t>
            </a:r>
          </a:p>
          <a:p>
            <a:r>
              <a:rPr lang="es-HN" sz="1200" b="0" i="0" kern="1200" dirty="0">
                <a:solidFill>
                  <a:schemeClr val="tx1"/>
                </a:solidFill>
                <a:effectLst/>
                <a:latin typeface="+mn-lt"/>
                <a:ea typeface="+mn-ea"/>
                <a:cs typeface="+mn-cs"/>
              </a:rPr>
              <a:t>hay que saber que el valor </a:t>
            </a:r>
            <a:r>
              <a:rPr lang="es-HN" sz="1200" b="0" i="1" kern="1200" dirty="0">
                <a:solidFill>
                  <a:schemeClr val="tx1"/>
                </a:solidFill>
                <a:effectLst/>
                <a:latin typeface="+mn-lt"/>
                <a:ea typeface="+mn-ea"/>
                <a:cs typeface="+mn-cs"/>
              </a:rPr>
              <a:t>falso</a:t>
            </a:r>
            <a:r>
              <a:rPr lang="es-HN" sz="1200" b="0" i="0" kern="1200" dirty="0">
                <a:solidFill>
                  <a:schemeClr val="tx1"/>
                </a:solidFill>
                <a:effectLst/>
                <a:latin typeface="+mn-lt"/>
                <a:ea typeface="+mn-ea"/>
                <a:cs typeface="+mn-cs"/>
              </a:rPr>
              <a:t> se considera menor que el valor </a:t>
            </a:r>
            <a:r>
              <a:rPr lang="es-HN" sz="1200" b="0" i="1" kern="1200" dirty="0">
                <a:solidFill>
                  <a:schemeClr val="tx1"/>
                </a:solidFill>
                <a:effectLst/>
                <a:latin typeface="+mn-lt"/>
                <a:ea typeface="+mn-ea"/>
                <a:cs typeface="+mn-cs"/>
              </a:rPr>
              <a:t>verdadero</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37</a:t>
            </a:fld>
            <a:endParaRPr lang="es-HN"/>
          </a:p>
        </p:txBody>
      </p:sp>
    </p:spTree>
    <p:extLst>
      <p:ext uri="{BB962C8B-B14F-4D97-AF65-F5344CB8AC3E}">
        <p14:creationId xmlns:p14="http://schemas.microsoft.com/office/powerpoint/2010/main" val="1575878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38</a:t>
            </a:fld>
            <a:endParaRPr lang="es-HN"/>
          </a:p>
        </p:txBody>
      </p:sp>
    </p:spTree>
    <p:extLst>
      <p:ext uri="{BB962C8B-B14F-4D97-AF65-F5344CB8AC3E}">
        <p14:creationId xmlns:p14="http://schemas.microsoft.com/office/powerpoint/2010/main" val="2481173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39</a:t>
            </a:fld>
            <a:endParaRPr lang="es-HN"/>
          </a:p>
        </p:txBody>
      </p:sp>
    </p:spTree>
    <p:extLst>
      <p:ext uri="{BB962C8B-B14F-4D97-AF65-F5344CB8AC3E}">
        <p14:creationId xmlns:p14="http://schemas.microsoft.com/office/powerpoint/2010/main" val="168592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Los lenguajes de programación pueden clasificarse de la siguiente manera:</a:t>
            </a:r>
          </a:p>
          <a:p>
            <a:r>
              <a:rPr lang="es-HN" sz="1200" b="0" i="0" kern="1200" dirty="0">
                <a:solidFill>
                  <a:schemeClr val="tx1"/>
                </a:solidFill>
                <a:effectLst/>
                <a:latin typeface="+mn-lt"/>
                <a:ea typeface="+mn-ea"/>
                <a:cs typeface="+mn-cs"/>
              </a:rPr>
              <a:t>Según su parecido con el lenguaje natural:</a:t>
            </a:r>
          </a:p>
          <a:p>
            <a:pPr lvl="1"/>
            <a:r>
              <a:rPr lang="es-HN" sz="1200" b="0" i="0" kern="1200" dirty="0">
                <a:solidFill>
                  <a:schemeClr val="tx1"/>
                </a:solidFill>
                <a:effectLst/>
                <a:latin typeface="+mn-lt"/>
                <a:ea typeface="+mn-ea"/>
                <a:cs typeface="+mn-cs"/>
              </a:rPr>
              <a:t>Bajo nivel: lenguajes máquina y ensambladores.</a:t>
            </a:r>
          </a:p>
          <a:p>
            <a:pPr lvl="1"/>
            <a:r>
              <a:rPr lang="es-HN" sz="1200" b="0" i="0" kern="1200" dirty="0">
                <a:solidFill>
                  <a:schemeClr val="tx1"/>
                </a:solidFill>
                <a:effectLst/>
                <a:latin typeface="+mn-lt"/>
                <a:ea typeface="+mn-ea"/>
                <a:cs typeface="+mn-cs"/>
              </a:rPr>
              <a:t>Alto nivel: todos los demás.</a:t>
            </a:r>
          </a:p>
          <a:p>
            <a:r>
              <a:rPr lang="es-HN" sz="1200" b="0" i="0" kern="1200" dirty="0">
                <a:solidFill>
                  <a:schemeClr val="tx1"/>
                </a:solidFill>
                <a:effectLst/>
                <a:latin typeface="+mn-lt"/>
                <a:ea typeface="+mn-ea"/>
                <a:cs typeface="+mn-cs"/>
              </a:rPr>
              <a:t>Según la estructura de los programas:</a:t>
            </a:r>
          </a:p>
          <a:p>
            <a:pPr lvl="1"/>
            <a:r>
              <a:rPr lang="es-HN" sz="1200" b="0" i="0" kern="1200" dirty="0">
                <a:solidFill>
                  <a:schemeClr val="tx1"/>
                </a:solidFill>
                <a:effectLst/>
                <a:latin typeface="+mn-lt"/>
                <a:ea typeface="+mn-ea"/>
                <a:cs typeface="+mn-cs"/>
              </a:rPr>
              <a:t>Convencionales o línea a línea: ensambladores, FORTRAN, BASIC, COBOL, etc.</a:t>
            </a:r>
          </a:p>
          <a:p>
            <a:pPr lvl="1"/>
            <a:r>
              <a:rPr lang="es-HN" sz="1200" b="0" i="0" kern="1200" dirty="0">
                <a:solidFill>
                  <a:schemeClr val="tx1"/>
                </a:solidFill>
                <a:effectLst/>
                <a:latin typeface="+mn-lt"/>
                <a:ea typeface="+mn-ea"/>
                <a:cs typeface="+mn-cs"/>
              </a:rPr>
              <a:t>Estructurados: Algol, PL/I, Pascal, Ada, COBOL estructurado, etc.</a:t>
            </a:r>
          </a:p>
          <a:p>
            <a:r>
              <a:rPr lang="es-HN" sz="1200" b="0" i="0" kern="1200" dirty="0">
                <a:solidFill>
                  <a:schemeClr val="tx1"/>
                </a:solidFill>
                <a:effectLst/>
                <a:latin typeface="+mn-lt"/>
                <a:ea typeface="+mn-ea"/>
                <a:cs typeface="+mn-cs"/>
              </a:rPr>
              <a:t>Según la realización de los programas:</a:t>
            </a:r>
          </a:p>
          <a:p>
            <a:pPr lvl="1"/>
            <a:r>
              <a:rPr lang="es-HN" sz="1200" b="0" i="0" kern="1200" dirty="0">
                <a:solidFill>
                  <a:schemeClr val="tx1"/>
                </a:solidFill>
                <a:effectLst/>
                <a:latin typeface="+mn-lt"/>
                <a:ea typeface="+mn-ea"/>
                <a:cs typeface="+mn-cs"/>
              </a:rPr>
              <a:t>Funcionales: </a:t>
            </a:r>
            <a:r>
              <a:rPr lang="es-HN" sz="1200" b="0" i="0" kern="1200" dirty="0" err="1">
                <a:solidFill>
                  <a:schemeClr val="tx1"/>
                </a:solidFill>
                <a:effectLst/>
                <a:latin typeface="+mn-lt"/>
                <a:ea typeface="+mn-ea"/>
                <a:cs typeface="+mn-cs"/>
              </a:rPr>
              <a:t>Lisp</a:t>
            </a:r>
            <a:r>
              <a:rPr lang="es-HN" sz="1200" b="0" i="0" kern="1200" dirty="0">
                <a:solidFill>
                  <a:schemeClr val="tx1"/>
                </a:solidFill>
                <a:effectLst/>
                <a:latin typeface="+mn-lt"/>
                <a:ea typeface="+mn-ea"/>
                <a:cs typeface="+mn-cs"/>
              </a:rPr>
              <a:t>, </a:t>
            </a:r>
            <a:r>
              <a:rPr lang="es-HN" sz="1200" b="0" i="0" kern="1200" dirty="0" err="1">
                <a:solidFill>
                  <a:schemeClr val="tx1"/>
                </a:solidFill>
                <a:effectLst/>
                <a:latin typeface="+mn-lt"/>
                <a:ea typeface="+mn-ea"/>
                <a:cs typeface="+mn-cs"/>
              </a:rPr>
              <a:t>Prolog</a:t>
            </a:r>
            <a:r>
              <a:rPr lang="es-HN" sz="1200" b="0" i="0" kern="1200" dirty="0">
                <a:solidFill>
                  <a:schemeClr val="tx1"/>
                </a:solidFill>
                <a:effectLst/>
                <a:latin typeface="+mn-lt"/>
                <a:ea typeface="+mn-ea"/>
                <a:cs typeface="+mn-cs"/>
              </a:rPr>
              <a:t>, APL, etc.</a:t>
            </a:r>
          </a:p>
          <a:p>
            <a:pPr lvl="1"/>
            <a:r>
              <a:rPr lang="es-HN" sz="1200" b="0" i="0" kern="1200" dirty="0">
                <a:solidFill>
                  <a:schemeClr val="tx1"/>
                </a:solidFill>
                <a:effectLst/>
                <a:latin typeface="+mn-lt"/>
                <a:ea typeface="+mn-ea"/>
                <a:cs typeface="+mn-cs"/>
              </a:rPr>
              <a:t>Imperativos: la mayoría.</a:t>
            </a:r>
          </a:p>
          <a:p>
            <a:r>
              <a:rPr lang="es-HN" sz="1200" b="0" i="0" kern="1200" dirty="0">
                <a:solidFill>
                  <a:schemeClr val="tx1"/>
                </a:solidFill>
                <a:effectLst/>
                <a:latin typeface="+mn-lt"/>
                <a:ea typeface="+mn-ea"/>
                <a:cs typeface="+mn-cs"/>
              </a:rPr>
              <a:t>Según el tipo de proceso:</a:t>
            </a:r>
          </a:p>
          <a:p>
            <a:pPr lvl="1"/>
            <a:r>
              <a:rPr lang="es-HN" sz="1200" b="0" i="0" kern="1200" dirty="0">
                <a:solidFill>
                  <a:schemeClr val="tx1"/>
                </a:solidFill>
                <a:effectLst/>
                <a:latin typeface="+mn-lt"/>
                <a:ea typeface="+mn-ea"/>
                <a:cs typeface="+mn-cs"/>
              </a:rPr>
              <a:t>Interactivos o conversacionales: </a:t>
            </a:r>
            <a:r>
              <a:rPr lang="es-HN" sz="1200" b="0" i="0" u="none" strike="noStrike" kern="1200" dirty="0">
                <a:solidFill>
                  <a:schemeClr val="tx1"/>
                </a:solidFill>
                <a:effectLst/>
                <a:latin typeface="+mn-lt"/>
                <a:ea typeface="+mn-ea"/>
                <a:cs typeface="+mn-cs"/>
                <a:hlinkClick r:id="rId3" tooltip="BASIC"/>
              </a:rPr>
              <a:t>BASIC</a:t>
            </a:r>
            <a:r>
              <a:rPr lang="es-HN" sz="1200" b="0" i="0" kern="1200" dirty="0">
                <a:solidFill>
                  <a:schemeClr val="tx1"/>
                </a:solidFill>
                <a:effectLst/>
                <a:latin typeface="+mn-lt"/>
                <a:ea typeface="+mn-ea"/>
                <a:cs typeface="+mn-cs"/>
              </a:rPr>
              <a:t>, </a:t>
            </a:r>
            <a:r>
              <a:rPr lang="es-HN" sz="1200" b="0" i="0" u="none" strike="noStrike" kern="1200" dirty="0">
                <a:solidFill>
                  <a:schemeClr val="tx1"/>
                </a:solidFill>
                <a:effectLst/>
                <a:latin typeface="+mn-lt"/>
                <a:ea typeface="+mn-ea"/>
                <a:cs typeface="+mn-cs"/>
                <a:hlinkClick r:id="rId4" tooltip="Pascal"/>
              </a:rPr>
              <a:t>Pascal</a:t>
            </a:r>
            <a:r>
              <a:rPr lang="es-HN" sz="1200" b="0" i="0" kern="1200" dirty="0">
                <a:solidFill>
                  <a:schemeClr val="tx1"/>
                </a:solidFill>
                <a:effectLst/>
                <a:latin typeface="+mn-lt"/>
                <a:ea typeface="+mn-ea"/>
                <a:cs typeface="+mn-cs"/>
              </a:rPr>
              <a:t>, APL, etc.</a:t>
            </a:r>
          </a:p>
          <a:p>
            <a:pPr lvl="1"/>
            <a:r>
              <a:rPr lang="es-HN" sz="1200" b="0" i="0" kern="1200" dirty="0">
                <a:solidFill>
                  <a:schemeClr val="tx1"/>
                </a:solidFill>
                <a:effectLst/>
                <a:latin typeface="+mn-lt"/>
                <a:ea typeface="+mn-ea"/>
                <a:cs typeface="+mn-cs"/>
              </a:rPr>
              <a:t>Orientados al proceso por lotes (</a:t>
            </a:r>
            <a:r>
              <a:rPr lang="es-HN" sz="1200" b="0" i="0" kern="1200" dirty="0" err="1">
                <a:solidFill>
                  <a:schemeClr val="tx1"/>
                </a:solidFill>
                <a:effectLst/>
                <a:latin typeface="+mn-lt"/>
                <a:ea typeface="+mn-ea"/>
                <a:cs typeface="+mn-cs"/>
              </a:rPr>
              <a:t>batch</a:t>
            </a:r>
            <a:r>
              <a:rPr lang="es-HN" sz="1200" b="0" i="0" kern="1200" dirty="0">
                <a:solidFill>
                  <a:schemeClr val="tx1"/>
                </a:solidFill>
                <a:effectLst/>
                <a:latin typeface="+mn-lt"/>
                <a:ea typeface="+mn-ea"/>
                <a:cs typeface="+mn-cs"/>
              </a:rPr>
              <a:t>): COBOL, FORTRAN, PL/I, etc. factorial.</a:t>
            </a:r>
          </a:p>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a:t>
            </a:fld>
            <a:endParaRPr lang="es-HN"/>
          </a:p>
        </p:txBody>
      </p:sp>
    </p:spTree>
    <p:extLst>
      <p:ext uri="{BB962C8B-B14F-4D97-AF65-F5344CB8AC3E}">
        <p14:creationId xmlns:p14="http://schemas.microsoft.com/office/powerpoint/2010/main" val="2843542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b="0" i="0" kern="1200" dirty="0">
                <a:solidFill>
                  <a:schemeClr val="tx1"/>
                </a:solidFill>
                <a:effectLst/>
                <a:latin typeface="+mn-lt"/>
                <a:ea typeface="+mn-ea"/>
                <a:cs typeface="+mn-cs"/>
              </a:rPr>
              <a:t>Los operadores lógicos permiten agrupar expresiones lógicas. Las expresiones lógicas son todas aquellas expresiones que obtienen como resultado verdadero o falso.</a:t>
            </a: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40</a:t>
            </a:fld>
            <a:endParaRPr lang="es-HN"/>
          </a:p>
        </p:txBody>
      </p:sp>
    </p:spTree>
    <p:extLst>
      <p:ext uri="{BB962C8B-B14F-4D97-AF65-F5344CB8AC3E}">
        <p14:creationId xmlns:p14="http://schemas.microsoft.com/office/powerpoint/2010/main" val="208736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AND y OR trabajan con dos </a:t>
            </a:r>
            <a:r>
              <a:rPr lang="es-HN" sz="1200" b="0" i="0" kern="1200" dirty="0" err="1">
                <a:solidFill>
                  <a:schemeClr val="tx1"/>
                </a:solidFill>
                <a:effectLst/>
                <a:latin typeface="+mn-lt"/>
                <a:ea typeface="+mn-ea"/>
                <a:cs typeface="+mn-cs"/>
              </a:rPr>
              <a:t>operandos</a:t>
            </a:r>
            <a:r>
              <a:rPr lang="es-HN" sz="1200" b="0" i="0" kern="1200" dirty="0">
                <a:solidFill>
                  <a:schemeClr val="tx1"/>
                </a:solidFill>
                <a:effectLst/>
                <a:latin typeface="+mn-lt"/>
                <a:ea typeface="+mn-ea"/>
                <a:cs typeface="+mn-cs"/>
              </a:rPr>
              <a:t> y retornan un valor lógico basadas en las denominadas tablas de verdad. El operador NOT actúa sobre un operando.</a:t>
            </a:r>
          </a:p>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Los operadores lógicos son tres, dos de ellos son binarios y el último (negación) es unitario:</a:t>
            </a:r>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41</a:t>
            </a:fld>
            <a:endParaRPr lang="es-HN"/>
          </a:p>
        </p:txBody>
      </p:sp>
    </p:spTree>
    <p:extLst>
      <p:ext uri="{BB962C8B-B14F-4D97-AF65-F5344CB8AC3E}">
        <p14:creationId xmlns:p14="http://schemas.microsoft.com/office/powerpoint/2010/main" val="3898000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El operador &amp;&amp; devuelve verdadero si TODAS las expresiones son verdaderas, con que una sea falsa el operador devolverá falso.</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42</a:t>
            </a:fld>
            <a:endParaRPr lang="es-HN"/>
          </a:p>
        </p:txBody>
      </p:sp>
    </p:spTree>
    <p:extLst>
      <p:ext uri="{BB962C8B-B14F-4D97-AF65-F5344CB8AC3E}">
        <p14:creationId xmlns:p14="http://schemas.microsoft.com/office/powerpoint/2010/main" val="4126514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b="0" i="0" kern="1200" dirty="0">
                <a:solidFill>
                  <a:schemeClr val="tx1"/>
                </a:solidFill>
                <a:effectLst/>
                <a:latin typeface="+mn-lt"/>
                <a:ea typeface="+mn-ea"/>
                <a:cs typeface="+mn-cs"/>
              </a:rPr>
              <a:t>El operador</a:t>
            </a:r>
            <a:r>
              <a:rPr lang="es-HN" sz="1200" b="0" i="0" kern="1200" baseline="0" dirty="0">
                <a:solidFill>
                  <a:schemeClr val="tx1"/>
                </a:solidFill>
                <a:effectLst/>
                <a:latin typeface="+mn-lt"/>
                <a:ea typeface="+mn-ea"/>
                <a:cs typeface="+mn-cs"/>
              </a:rPr>
              <a:t> O </a:t>
            </a:r>
            <a:r>
              <a:rPr lang="es-HN" sz="1200" b="0" i="0" kern="1200" dirty="0">
                <a:solidFill>
                  <a:schemeClr val="tx1"/>
                </a:solidFill>
                <a:effectLst/>
                <a:latin typeface="+mn-lt"/>
                <a:ea typeface="+mn-ea"/>
                <a:cs typeface="+mn-cs"/>
              </a:rPr>
              <a:t>devuelve Falso si TODAS las expresiones son falsas, con que una sea verdadera el operador devolverá verdadero.</a:t>
            </a:r>
            <a:endParaRPr lang="es-HN"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43</a:t>
            </a:fld>
            <a:endParaRPr lang="es-HN"/>
          </a:p>
        </p:txBody>
      </p:sp>
    </p:spTree>
    <p:extLst>
      <p:ext uri="{BB962C8B-B14F-4D97-AF65-F5344CB8AC3E}">
        <p14:creationId xmlns:p14="http://schemas.microsoft.com/office/powerpoint/2010/main" val="1498548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44</a:t>
            </a:fld>
            <a:endParaRPr lang="es-HN"/>
          </a:p>
        </p:txBody>
      </p:sp>
    </p:spTree>
    <p:extLst>
      <p:ext uri="{BB962C8B-B14F-4D97-AF65-F5344CB8AC3E}">
        <p14:creationId xmlns:p14="http://schemas.microsoft.com/office/powerpoint/2010/main" val="2752332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45</a:t>
            </a:fld>
            <a:endParaRPr lang="es-HN"/>
          </a:p>
        </p:txBody>
      </p:sp>
    </p:spTree>
    <p:extLst>
      <p:ext uri="{BB962C8B-B14F-4D97-AF65-F5344CB8AC3E}">
        <p14:creationId xmlns:p14="http://schemas.microsoft.com/office/powerpoint/2010/main" val="1457458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sz="1200" dirty="0"/>
          </a:p>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46</a:t>
            </a:fld>
            <a:endParaRPr lang="es-HN"/>
          </a:p>
        </p:txBody>
      </p:sp>
    </p:spTree>
    <p:extLst>
      <p:ext uri="{BB962C8B-B14F-4D97-AF65-F5344CB8AC3E}">
        <p14:creationId xmlns:p14="http://schemas.microsoft.com/office/powerpoint/2010/main" val="300432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5</a:t>
            </a:fld>
            <a:endParaRPr lang="es-HN"/>
          </a:p>
        </p:txBody>
      </p:sp>
    </p:spTree>
    <p:extLst>
      <p:ext uri="{BB962C8B-B14F-4D97-AF65-F5344CB8AC3E}">
        <p14:creationId xmlns:p14="http://schemas.microsoft.com/office/powerpoint/2010/main" val="378746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6</a:t>
            </a:fld>
            <a:endParaRPr lang="es-HN"/>
          </a:p>
        </p:txBody>
      </p:sp>
    </p:spTree>
    <p:extLst>
      <p:ext uri="{BB962C8B-B14F-4D97-AF65-F5344CB8AC3E}">
        <p14:creationId xmlns:p14="http://schemas.microsoft.com/office/powerpoint/2010/main" val="284354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7</a:t>
            </a:fld>
            <a:endParaRPr lang="es-HN"/>
          </a:p>
        </p:txBody>
      </p:sp>
    </p:spTree>
    <p:extLst>
      <p:ext uri="{BB962C8B-B14F-4D97-AF65-F5344CB8AC3E}">
        <p14:creationId xmlns:p14="http://schemas.microsoft.com/office/powerpoint/2010/main" val="2914564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HN" sz="1200" b="0" i="0" kern="1200" dirty="0">
                <a:solidFill>
                  <a:schemeClr val="tx1"/>
                </a:solidFill>
                <a:effectLst/>
                <a:latin typeface="+mn-lt"/>
                <a:ea typeface="+mn-ea"/>
                <a:cs typeface="+mn-cs"/>
              </a:rPr>
              <a:t>El nombre de una variable comenzará siempre por una letra, pudiendo contener a continuación tanto letras como números</a:t>
            </a:r>
            <a:endParaRPr lang="es-HN" dirty="0"/>
          </a:p>
        </p:txBody>
      </p:sp>
      <p:sp>
        <p:nvSpPr>
          <p:cNvPr id="4" name="3 Marcador de número de diapositiva"/>
          <p:cNvSpPr>
            <a:spLocks noGrp="1"/>
          </p:cNvSpPr>
          <p:nvPr>
            <p:ph type="sldNum" sz="quarter" idx="10"/>
          </p:nvPr>
        </p:nvSpPr>
        <p:spPr/>
        <p:txBody>
          <a:bodyPr/>
          <a:lstStyle/>
          <a:p>
            <a:fld id="{87647607-5710-42B9-8399-60640F035021}" type="slidenum">
              <a:rPr lang="es-HN" smtClean="0"/>
              <a:t>8</a:t>
            </a:fld>
            <a:endParaRPr lang="es-HN"/>
          </a:p>
        </p:txBody>
      </p:sp>
    </p:spTree>
    <p:extLst>
      <p:ext uri="{BB962C8B-B14F-4D97-AF65-F5344CB8AC3E}">
        <p14:creationId xmlns:p14="http://schemas.microsoft.com/office/powerpoint/2010/main" val="378746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HN"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7647607-5710-42B9-8399-60640F035021}" type="slidenum">
              <a:rPr lang="es-HN" smtClean="0"/>
              <a:t>9</a:t>
            </a:fld>
            <a:endParaRPr lang="es-HN"/>
          </a:p>
        </p:txBody>
      </p:sp>
    </p:spTree>
    <p:extLst>
      <p:ext uri="{BB962C8B-B14F-4D97-AF65-F5344CB8AC3E}">
        <p14:creationId xmlns:p14="http://schemas.microsoft.com/office/powerpoint/2010/main" val="284354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HN"/>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31324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HN"/>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208713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HN"/>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422289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HN"/>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332153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HN"/>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133575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HN"/>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4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321816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HN"/>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7" name="6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8" name="7 Marcador de pie de página"/>
          <p:cNvSpPr>
            <a:spLocks noGrp="1"/>
          </p:cNvSpPr>
          <p:nvPr>
            <p:ph type="ftr" sz="quarter" idx="11"/>
          </p:nvPr>
        </p:nvSpPr>
        <p:spPr/>
        <p:txBody>
          <a:bodyPr/>
          <a:lstStyle/>
          <a:p>
            <a:endParaRPr lang="es-HN"/>
          </a:p>
        </p:txBody>
      </p:sp>
      <p:sp>
        <p:nvSpPr>
          <p:cNvPr id="9" name="8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121063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HN"/>
          </a:p>
        </p:txBody>
      </p:sp>
      <p:sp>
        <p:nvSpPr>
          <p:cNvPr id="3" name="2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4" name="3 Marcador de pie de página"/>
          <p:cNvSpPr>
            <a:spLocks noGrp="1"/>
          </p:cNvSpPr>
          <p:nvPr>
            <p:ph type="ftr" sz="quarter" idx="11"/>
          </p:nvPr>
        </p:nvSpPr>
        <p:spPr/>
        <p:txBody>
          <a:bodyPr/>
          <a:lstStyle/>
          <a:p>
            <a:endParaRPr lang="es-HN"/>
          </a:p>
        </p:txBody>
      </p:sp>
      <p:sp>
        <p:nvSpPr>
          <p:cNvPr id="5" name="4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393789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3" name="2 Marcador de pie de página"/>
          <p:cNvSpPr>
            <a:spLocks noGrp="1"/>
          </p:cNvSpPr>
          <p:nvPr>
            <p:ph type="ftr" sz="quarter" idx="11"/>
          </p:nvPr>
        </p:nvSpPr>
        <p:spPr/>
        <p:txBody>
          <a:bodyPr/>
          <a:lstStyle/>
          <a:p>
            <a:endParaRPr lang="es-HN"/>
          </a:p>
        </p:txBody>
      </p:sp>
      <p:sp>
        <p:nvSpPr>
          <p:cNvPr id="4" name="3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151107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HN"/>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199571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HN"/>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57BB861-86AC-42C3-9BF2-1317EE11334F}" type="datetimeFigureOut">
              <a:rPr lang="es-HN" smtClean="0"/>
              <a:t>15/3/2024</a:t>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192737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BB861-86AC-42C3-9BF2-1317EE11334F}" type="datetimeFigureOut">
              <a:rPr lang="es-HN" smtClean="0"/>
              <a:t>15/3/2024</a:t>
            </a:fld>
            <a:endParaRPr lang="es-H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E67F-A849-4843-BF9D-F92B4F139567}" type="slidenum">
              <a:rPr lang="es-HN" smtClean="0"/>
              <a:t>‹Nº›</a:t>
            </a:fld>
            <a:endParaRPr lang="es-HN"/>
          </a:p>
        </p:txBody>
      </p:sp>
    </p:spTree>
    <p:extLst>
      <p:ext uri="{BB962C8B-B14F-4D97-AF65-F5344CB8AC3E}">
        <p14:creationId xmlns:p14="http://schemas.microsoft.com/office/powerpoint/2010/main" val="1958889440"/>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CuadroTexto"/>
          <p:cNvSpPr txBox="1"/>
          <p:nvPr/>
        </p:nvSpPr>
        <p:spPr>
          <a:xfrm>
            <a:off x="935877" y="1089439"/>
            <a:ext cx="7267694" cy="1412119"/>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800" b="1" i="1" spc="50" dirty="0">
                <a:latin typeface="+mj-lt"/>
                <a:ea typeface="+mj-ea"/>
                <a:cs typeface="+mj-cs"/>
              </a:rPr>
              <a:t>Media Técnica </a:t>
            </a:r>
            <a:r>
              <a:rPr lang="en-US" sz="4800" b="1" i="1" spc="50" dirty="0" err="1">
                <a:latin typeface="+mj-lt"/>
                <a:ea typeface="+mj-ea"/>
                <a:cs typeface="+mj-cs"/>
              </a:rPr>
              <a:t>en</a:t>
            </a:r>
            <a:r>
              <a:rPr lang="en-US" sz="4800" b="1" i="1" spc="50" dirty="0">
                <a:latin typeface="+mj-lt"/>
                <a:ea typeface="+mj-ea"/>
                <a:cs typeface="+mj-cs"/>
              </a:rPr>
              <a:t> Desarrollo de </a:t>
            </a:r>
            <a:r>
              <a:rPr lang="en-US" sz="4800" b="1" i="1" spc="50" dirty="0" err="1">
                <a:latin typeface="+mj-lt"/>
                <a:ea typeface="+mj-ea"/>
                <a:cs typeface="+mj-cs"/>
              </a:rPr>
              <a:t>Softare</a:t>
            </a:r>
            <a:endParaRPr lang="en-US" sz="4800" b="1" i="1" spc="50" dirty="0">
              <a:latin typeface="+mj-lt"/>
              <a:ea typeface="+mj-ea"/>
              <a:cs typeface="+mj-cs"/>
            </a:endParaRPr>
          </a:p>
          <a:p>
            <a:pPr algn="ctr">
              <a:lnSpc>
                <a:spcPct val="90000"/>
              </a:lnSpc>
              <a:spcBef>
                <a:spcPct val="0"/>
              </a:spcBef>
              <a:spcAft>
                <a:spcPts val="600"/>
              </a:spcAft>
            </a:pPr>
            <a:endParaRPr lang="en-US" sz="4800" b="1" i="1" spc="50" dirty="0">
              <a:latin typeface="+mj-lt"/>
              <a:ea typeface="+mj-ea"/>
              <a:cs typeface="+mj-cs"/>
            </a:endParaRPr>
          </a:p>
          <a:p>
            <a:pPr algn="ctr">
              <a:lnSpc>
                <a:spcPct val="90000"/>
              </a:lnSpc>
              <a:spcBef>
                <a:spcPct val="0"/>
              </a:spcBef>
              <a:spcAft>
                <a:spcPts val="600"/>
              </a:spcAft>
            </a:pPr>
            <a:r>
              <a:rPr lang="en-US" sz="4800" b="1" i="1" spc="50" dirty="0">
                <a:latin typeface="+mj-lt"/>
                <a:ea typeface="+mj-ea"/>
                <a:cs typeface="+mj-cs"/>
              </a:rPr>
              <a:t>Silvia García Sánchez</a:t>
            </a:r>
          </a:p>
        </p:txBody>
      </p:sp>
      <p:sp>
        <p:nvSpPr>
          <p:cNvPr id="18"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nterfaz de usuario gráfica, Aplicación&#10;&#10;Descripción generada automáticamente"/>
          <p:cNvPicPr>
            <a:picLocks noChangeAspect="1"/>
          </p:cNvPicPr>
          <p:nvPr/>
        </p:nvPicPr>
        <p:blipFill rotWithShape="1">
          <a:blip r:embed="rId3"/>
          <a:srcRect t="15495"/>
          <a:stretch/>
        </p:blipFill>
        <p:spPr>
          <a:xfrm>
            <a:off x="-2266" y="3545560"/>
            <a:ext cx="9143980" cy="386358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Tree>
    <p:extLst>
      <p:ext uri="{BB962C8B-B14F-4D97-AF65-F5344CB8AC3E}">
        <p14:creationId xmlns:p14="http://schemas.microsoft.com/office/powerpoint/2010/main" val="170569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10</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t>Ámbito de Una Variable</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0" name="CuadroTexto 6"/>
          <p:cNvSpPr txBox="1"/>
          <p:nvPr/>
        </p:nvSpPr>
        <p:spPr>
          <a:xfrm>
            <a:off x="62743" y="1978838"/>
            <a:ext cx="2493033" cy="830997"/>
          </a:xfrm>
          <a:prstGeom prst="rect">
            <a:avLst/>
          </a:prstGeom>
          <a:noFill/>
        </p:spPr>
        <p:txBody>
          <a:bodyPr wrap="square" rtlCol="0">
            <a:spAutoFit/>
          </a:bodyPr>
          <a:lstStyle/>
          <a:p>
            <a:pPr marL="342900" indent="-342900">
              <a:buFont typeface="Wingdings" panose="05000000000000000000" pitchFamily="2" charset="2"/>
              <a:buChar char="Ø"/>
            </a:pPr>
            <a:r>
              <a:rPr lang="es-HN" sz="2400" b="1" dirty="0"/>
              <a:t>Local</a:t>
            </a:r>
          </a:p>
          <a:p>
            <a:pPr marL="342900" indent="-342900">
              <a:buFont typeface="Wingdings" panose="05000000000000000000" pitchFamily="2" charset="2"/>
              <a:buChar char="Ø"/>
            </a:pPr>
            <a:r>
              <a:rPr lang="es-HN" sz="2400" b="1" dirty="0"/>
              <a:t>Global</a:t>
            </a:r>
          </a:p>
        </p:txBody>
      </p:sp>
    </p:spTree>
    <p:extLst>
      <p:ext uri="{BB962C8B-B14F-4D97-AF65-F5344CB8AC3E}">
        <p14:creationId xmlns:p14="http://schemas.microsoft.com/office/powerpoint/2010/main" val="3291826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1500"/>
                                        <p:tgtEl>
                                          <p:spTgt spid="20">
                                            <p:txEl>
                                              <p:pRg st="0" end="0"/>
                                            </p:txEl>
                                          </p:spTgt>
                                        </p:tgtEl>
                                      </p:cBhvr>
                                    </p:animEffect>
                                    <p:anim calcmode="lin" valueType="num">
                                      <p:cBhvr>
                                        <p:cTn id="15" dur="1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fade">
                                      <p:cBhvr>
                                        <p:cTn id="21" dur="1500"/>
                                        <p:tgtEl>
                                          <p:spTgt spid="20">
                                            <p:txEl>
                                              <p:pRg st="1" end="1"/>
                                            </p:txEl>
                                          </p:spTgt>
                                        </p:tgtEl>
                                      </p:cBhvr>
                                    </p:animEffect>
                                    <p:anim calcmode="lin" valueType="num">
                                      <p:cBhvr>
                                        <p:cTn id="22" dur="15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23" dur="15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11</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¿Qué es una Constante?</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1" y="1746929"/>
            <a:ext cx="3923928" cy="2677656"/>
          </a:xfrm>
          <a:prstGeom prst="rect">
            <a:avLst/>
          </a:prstGeom>
          <a:noFill/>
        </p:spPr>
        <p:txBody>
          <a:bodyPr wrap="square" rtlCol="0">
            <a:spAutoFit/>
          </a:bodyPr>
          <a:lstStyle/>
          <a:p>
            <a:r>
              <a:rPr lang="es-HN" sz="2400" dirty="0"/>
              <a:t>Es un dato cuyo valor</a:t>
            </a:r>
            <a:r>
              <a:rPr lang="es-HN" sz="2400" b="1" dirty="0"/>
              <a:t> no puede cambiar</a:t>
            </a:r>
            <a:r>
              <a:rPr lang="es-HN" sz="2400" dirty="0"/>
              <a:t> durante la ejecución del programa. Recibe un valor en el momento de la compilación y este permanece inalterado durante todo el programa.</a:t>
            </a:r>
          </a:p>
        </p:txBody>
      </p:sp>
      <p:sp>
        <p:nvSpPr>
          <p:cNvPr id="9" name="CuadroTexto 6"/>
          <p:cNvSpPr txBox="1"/>
          <p:nvPr/>
        </p:nvSpPr>
        <p:spPr>
          <a:xfrm>
            <a:off x="268612" y="5373216"/>
            <a:ext cx="2431180" cy="461665"/>
          </a:xfrm>
          <a:prstGeom prst="rect">
            <a:avLst/>
          </a:prstGeom>
          <a:noFill/>
        </p:spPr>
        <p:txBody>
          <a:bodyPr wrap="square" rtlCol="0">
            <a:spAutoFit/>
          </a:bodyPr>
          <a:lstStyle/>
          <a:p>
            <a:r>
              <a:rPr lang="es-HN" sz="2400" b="1" dirty="0">
                <a:solidFill>
                  <a:srgbClr val="FF0000"/>
                </a:solidFill>
              </a:rPr>
              <a:t>Pi = 3.141592 </a:t>
            </a:r>
            <a:r>
              <a:rPr lang="es-HN" sz="2400" b="1" dirty="0"/>
              <a:t>;</a:t>
            </a:r>
          </a:p>
        </p:txBody>
      </p:sp>
    </p:spTree>
    <p:extLst>
      <p:ext uri="{BB962C8B-B14F-4D97-AF65-F5344CB8AC3E}">
        <p14:creationId xmlns:p14="http://schemas.microsoft.com/office/powerpoint/2010/main" val="3735806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500"/>
                                        <p:tgtEl>
                                          <p:spTgt spid="25"/>
                                        </p:tgtEl>
                                      </p:cBhvr>
                                    </p:animEffect>
                                    <p:anim calcmode="lin" valueType="num">
                                      <p:cBhvr>
                                        <p:cTn id="13" dur="1500" fill="hold"/>
                                        <p:tgtEl>
                                          <p:spTgt spid="25"/>
                                        </p:tgtEl>
                                        <p:attrNameLst>
                                          <p:attrName>ppt_x</p:attrName>
                                        </p:attrNameLst>
                                      </p:cBhvr>
                                      <p:tavLst>
                                        <p:tav tm="0">
                                          <p:val>
                                            <p:strVal val="#ppt_x"/>
                                          </p:val>
                                        </p:tav>
                                        <p:tav tm="100000">
                                          <p:val>
                                            <p:strVal val="#ppt_x"/>
                                          </p:val>
                                        </p:tav>
                                      </p:tavLst>
                                    </p:anim>
                                    <p:anim calcmode="lin" valueType="num">
                                      <p:cBhvr>
                                        <p:cTn id="14"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animEffect transition="in" filter="fade">
                                      <p:cBhvr>
                                        <p:cTn id="19" dur="1500"/>
                                        <p:tgtEl>
                                          <p:spTgt spid="26">
                                            <p:txEl>
                                              <p:pRg st="0" end="0"/>
                                            </p:txEl>
                                          </p:spTgt>
                                        </p:tgtEl>
                                      </p:cBhvr>
                                    </p:animEffect>
                                    <p:anim calcmode="lin" valueType="num">
                                      <p:cBhvr>
                                        <p:cTn id="20"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21"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1500"/>
                                        <p:tgtEl>
                                          <p:spTgt spid="9">
                                            <p:txEl>
                                              <p:pRg st="0" end="0"/>
                                            </p:txEl>
                                          </p:spTgt>
                                        </p:tgtEl>
                                      </p:cBhvr>
                                    </p:animEffect>
                                    <p:anim calcmode="lin" valueType="num">
                                      <p:cBhvr>
                                        <p:cTn id="27" dur="1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8" dur="1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build="p"/>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12</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Partes fundamentales en la vida de una Variable</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29415" y="1982947"/>
            <a:ext cx="3923928" cy="1754326"/>
          </a:xfrm>
          <a:prstGeom prst="rect">
            <a:avLst/>
          </a:prstGeom>
          <a:noFill/>
        </p:spPr>
        <p:txBody>
          <a:bodyPr wrap="square" rtlCol="0">
            <a:spAutoFit/>
          </a:bodyPr>
          <a:lstStyle/>
          <a:p>
            <a:pPr marL="457200" indent="-457200">
              <a:buFont typeface="Wingdings" panose="05000000000000000000" pitchFamily="2" charset="2"/>
              <a:buChar char="ü"/>
            </a:pPr>
            <a:r>
              <a:rPr lang="es-HN" sz="2800" dirty="0"/>
              <a:t>Declaración</a:t>
            </a:r>
          </a:p>
          <a:p>
            <a:pPr marL="457200" indent="-457200">
              <a:buFont typeface="Wingdings" panose="05000000000000000000" pitchFamily="2" charset="2"/>
              <a:buChar char="ü"/>
            </a:pPr>
            <a:r>
              <a:rPr lang="es-HN" sz="2800" dirty="0"/>
              <a:t>Iniciación </a:t>
            </a:r>
          </a:p>
          <a:p>
            <a:pPr marL="457200" indent="-457200">
              <a:buFont typeface="Wingdings" panose="05000000000000000000" pitchFamily="2" charset="2"/>
              <a:buChar char="ü"/>
            </a:pPr>
            <a:r>
              <a:rPr lang="es-HN" sz="2800" dirty="0"/>
              <a:t>Utilización </a:t>
            </a:r>
          </a:p>
          <a:p>
            <a:endParaRPr lang="es-HN" sz="2400" dirty="0"/>
          </a:p>
        </p:txBody>
      </p:sp>
    </p:spTree>
    <p:extLst>
      <p:ext uri="{BB962C8B-B14F-4D97-AF65-F5344CB8AC3E}">
        <p14:creationId xmlns:p14="http://schemas.microsoft.com/office/powerpoint/2010/main" val="3400380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500"/>
                                        <p:tgtEl>
                                          <p:spTgt spid="25"/>
                                        </p:tgtEl>
                                      </p:cBhvr>
                                    </p:animEffect>
                                    <p:anim calcmode="lin" valueType="num">
                                      <p:cBhvr>
                                        <p:cTn id="13" dur="1500" fill="hold"/>
                                        <p:tgtEl>
                                          <p:spTgt spid="25"/>
                                        </p:tgtEl>
                                        <p:attrNameLst>
                                          <p:attrName>ppt_x</p:attrName>
                                        </p:attrNameLst>
                                      </p:cBhvr>
                                      <p:tavLst>
                                        <p:tav tm="0">
                                          <p:val>
                                            <p:strVal val="#ppt_x"/>
                                          </p:val>
                                        </p:tav>
                                        <p:tav tm="100000">
                                          <p:val>
                                            <p:strVal val="#ppt_x"/>
                                          </p:val>
                                        </p:tav>
                                      </p:tavLst>
                                    </p:anim>
                                    <p:anim calcmode="lin" valueType="num">
                                      <p:cBhvr>
                                        <p:cTn id="14"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animEffect transition="in" filter="fade">
                                      <p:cBhvr>
                                        <p:cTn id="19" dur="1500"/>
                                        <p:tgtEl>
                                          <p:spTgt spid="26">
                                            <p:txEl>
                                              <p:pRg st="0" end="0"/>
                                            </p:txEl>
                                          </p:spTgt>
                                        </p:tgtEl>
                                      </p:cBhvr>
                                    </p:animEffect>
                                    <p:anim calcmode="lin" valueType="num">
                                      <p:cBhvr>
                                        <p:cTn id="20"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21"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
                                            <p:txEl>
                                              <p:pRg st="1" end="1"/>
                                            </p:txEl>
                                          </p:spTgt>
                                        </p:tgtEl>
                                        <p:attrNameLst>
                                          <p:attrName>style.visibility</p:attrName>
                                        </p:attrNameLst>
                                      </p:cBhvr>
                                      <p:to>
                                        <p:strVal val="visible"/>
                                      </p:to>
                                    </p:set>
                                    <p:animEffect transition="in" filter="fade">
                                      <p:cBhvr>
                                        <p:cTn id="26" dur="1500"/>
                                        <p:tgtEl>
                                          <p:spTgt spid="26">
                                            <p:txEl>
                                              <p:pRg st="1" end="1"/>
                                            </p:txEl>
                                          </p:spTgt>
                                        </p:tgtEl>
                                      </p:cBhvr>
                                    </p:animEffect>
                                    <p:anim calcmode="lin" valueType="num">
                                      <p:cBhvr>
                                        <p:cTn id="27" dur="15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28" dur="15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6">
                                            <p:txEl>
                                              <p:pRg st="2" end="2"/>
                                            </p:txEl>
                                          </p:spTgt>
                                        </p:tgtEl>
                                        <p:attrNameLst>
                                          <p:attrName>style.visibility</p:attrName>
                                        </p:attrNameLst>
                                      </p:cBhvr>
                                      <p:to>
                                        <p:strVal val="visible"/>
                                      </p:to>
                                    </p:set>
                                    <p:animEffect transition="in" filter="fade">
                                      <p:cBhvr>
                                        <p:cTn id="33" dur="1500"/>
                                        <p:tgtEl>
                                          <p:spTgt spid="26">
                                            <p:txEl>
                                              <p:pRg st="2" end="2"/>
                                            </p:txEl>
                                          </p:spTgt>
                                        </p:tgtEl>
                                      </p:cBhvr>
                                    </p:animEffect>
                                    <p:anim calcmode="lin" valueType="num">
                                      <p:cBhvr>
                                        <p:cTn id="34" dur="15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35" dur="15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13</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Variables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5" name="Rectángulo 4"/>
          <p:cNvSpPr/>
          <p:nvPr/>
        </p:nvSpPr>
        <p:spPr>
          <a:xfrm>
            <a:off x="1403648" y="1988840"/>
            <a:ext cx="547260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HN" dirty="0"/>
          </a:p>
        </p:txBody>
      </p:sp>
      <p:sp>
        <p:nvSpPr>
          <p:cNvPr id="18" name="Rectángulo 17"/>
          <p:cNvSpPr/>
          <p:nvPr/>
        </p:nvSpPr>
        <p:spPr>
          <a:xfrm>
            <a:off x="1547664" y="2122853"/>
            <a:ext cx="855712" cy="6396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HN"/>
          </a:p>
        </p:txBody>
      </p:sp>
      <p:sp>
        <p:nvSpPr>
          <p:cNvPr id="6" name="CuadroTexto 5"/>
          <p:cNvSpPr txBox="1"/>
          <p:nvPr/>
        </p:nvSpPr>
        <p:spPr>
          <a:xfrm>
            <a:off x="1778992" y="2101690"/>
            <a:ext cx="393056" cy="584775"/>
          </a:xfrm>
          <a:prstGeom prst="rect">
            <a:avLst/>
          </a:prstGeom>
          <a:noFill/>
        </p:spPr>
        <p:txBody>
          <a:bodyPr wrap="none" rtlCol="0">
            <a:spAutoFit/>
          </a:bodyPr>
          <a:lstStyle/>
          <a:p>
            <a:r>
              <a:rPr lang="es-HN" sz="3200" b="1" dirty="0"/>
              <a:t>5</a:t>
            </a:r>
          </a:p>
        </p:txBody>
      </p:sp>
      <p:sp>
        <p:nvSpPr>
          <p:cNvPr id="7" name="Rectángulo 6"/>
          <p:cNvSpPr/>
          <p:nvPr/>
        </p:nvSpPr>
        <p:spPr>
          <a:xfrm>
            <a:off x="2483768" y="2101690"/>
            <a:ext cx="720080" cy="660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HN"/>
          </a:p>
        </p:txBody>
      </p:sp>
      <p:sp>
        <p:nvSpPr>
          <p:cNvPr id="21" name="CuadroTexto 20"/>
          <p:cNvSpPr txBox="1"/>
          <p:nvPr/>
        </p:nvSpPr>
        <p:spPr>
          <a:xfrm>
            <a:off x="2483768" y="2177766"/>
            <a:ext cx="710451" cy="584775"/>
          </a:xfrm>
          <a:prstGeom prst="rect">
            <a:avLst/>
          </a:prstGeom>
          <a:noFill/>
        </p:spPr>
        <p:txBody>
          <a:bodyPr wrap="none" rtlCol="0">
            <a:spAutoFit/>
          </a:bodyPr>
          <a:lstStyle/>
          <a:p>
            <a:r>
              <a:rPr lang="es-HN" sz="3200" b="1" dirty="0"/>
              <a:t>3.5</a:t>
            </a:r>
          </a:p>
        </p:txBody>
      </p:sp>
    </p:spTree>
    <p:extLst>
      <p:ext uri="{BB962C8B-B14F-4D97-AF65-F5344CB8AC3E}">
        <p14:creationId xmlns:p14="http://schemas.microsoft.com/office/powerpoint/2010/main" val="3392251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1+#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18" grpId="0" animBg="1"/>
      <p:bldP spid="6" grpId="0"/>
      <p:bldP spid="7"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14</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¿Cómo declarar una variable?</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13" name="CuadroTexto 12"/>
          <p:cNvSpPr txBox="1"/>
          <p:nvPr/>
        </p:nvSpPr>
        <p:spPr>
          <a:xfrm>
            <a:off x="869231" y="2573467"/>
            <a:ext cx="1542529" cy="923330"/>
          </a:xfrm>
          <a:prstGeom prst="rect">
            <a:avLst/>
          </a:prstGeom>
          <a:noFill/>
        </p:spPr>
        <p:txBody>
          <a:bodyPr wrap="square" rtlCol="0">
            <a:spAutoFit/>
          </a:bodyPr>
          <a:lstStyle/>
          <a:p>
            <a:r>
              <a:rPr lang="es-HN" sz="5400" b="1" dirty="0"/>
              <a:t>Tipo </a:t>
            </a:r>
          </a:p>
        </p:txBody>
      </p:sp>
      <p:sp>
        <p:nvSpPr>
          <p:cNvPr id="15" name="CuadroTexto 14"/>
          <p:cNvSpPr txBox="1"/>
          <p:nvPr/>
        </p:nvSpPr>
        <p:spPr>
          <a:xfrm>
            <a:off x="2521830" y="2577678"/>
            <a:ext cx="4858482" cy="923330"/>
          </a:xfrm>
          <a:prstGeom prst="rect">
            <a:avLst/>
          </a:prstGeom>
          <a:noFill/>
        </p:spPr>
        <p:txBody>
          <a:bodyPr wrap="square" rtlCol="0">
            <a:spAutoFit/>
          </a:bodyPr>
          <a:lstStyle/>
          <a:p>
            <a:r>
              <a:rPr lang="es-HN" sz="5400" b="1" dirty="0" err="1"/>
              <a:t>NombreVariable</a:t>
            </a:r>
            <a:endParaRPr lang="es-HN" sz="5400" b="1" dirty="0"/>
          </a:p>
        </p:txBody>
      </p:sp>
      <p:sp>
        <p:nvSpPr>
          <p:cNvPr id="16" name="CuadroTexto 15"/>
          <p:cNvSpPr txBox="1"/>
          <p:nvPr/>
        </p:nvSpPr>
        <p:spPr>
          <a:xfrm>
            <a:off x="7456428" y="2600913"/>
            <a:ext cx="548948" cy="923330"/>
          </a:xfrm>
          <a:prstGeom prst="rect">
            <a:avLst/>
          </a:prstGeom>
          <a:noFill/>
        </p:spPr>
        <p:txBody>
          <a:bodyPr wrap="square" rtlCol="0">
            <a:spAutoFit/>
          </a:bodyPr>
          <a:lstStyle/>
          <a:p>
            <a:r>
              <a:rPr lang="es-HN" sz="5400" b="1" dirty="0"/>
              <a:t>;</a:t>
            </a:r>
          </a:p>
        </p:txBody>
      </p:sp>
      <p:sp>
        <p:nvSpPr>
          <p:cNvPr id="17" name="CuadroTexto 16"/>
          <p:cNvSpPr txBox="1"/>
          <p:nvPr/>
        </p:nvSpPr>
        <p:spPr>
          <a:xfrm>
            <a:off x="2090663" y="3610805"/>
            <a:ext cx="2304256" cy="923330"/>
          </a:xfrm>
          <a:prstGeom prst="rect">
            <a:avLst/>
          </a:prstGeom>
          <a:noFill/>
        </p:spPr>
        <p:txBody>
          <a:bodyPr wrap="square" rtlCol="0">
            <a:spAutoFit/>
          </a:bodyPr>
          <a:lstStyle/>
          <a:p>
            <a:r>
              <a:rPr lang="es-HN" sz="5400" b="1" dirty="0">
                <a:solidFill>
                  <a:srgbClr val="FF0000"/>
                </a:solidFill>
              </a:rPr>
              <a:t>entero</a:t>
            </a:r>
          </a:p>
        </p:txBody>
      </p:sp>
      <p:sp>
        <p:nvSpPr>
          <p:cNvPr id="20" name="CuadroTexto 19"/>
          <p:cNvSpPr txBox="1"/>
          <p:nvPr/>
        </p:nvSpPr>
        <p:spPr>
          <a:xfrm>
            <a:off x="4290339" y="3549113"/>
            <a:ext cx="2626234" cy="923330"/>
          </a:xfrm>
          <a:prstGeom prst="rect">
            <a:avLst/>
          </a:prstGeom>
          <a:noFill/>
        </p:spPr>
        <p:txBody>
          <a:bodyPr wrap="square" rtlCol="0">
            <a:spAutoFit/>
          </a:bodyPr>
          <a:lstStyle/>
          <a:p>
            <a:r>
              <a:rPr lang="es-HN" sz="5400" b="1" dirty="0">
                <a:solidFill>
                  <a:srgbClr val="FF0000"/>
                </a:solidFill>
              </a:rPr>
              <a:t>numero</a:t>
            </a:r>
          </a:p>
        </p:txBody>
      </p:sp>
      <p:sp>
        <p:nvSpPr>
          <p:cNvPr id="22" name="CuadroTexto 21"/>
          <p:cNvSpPr txBox="1"/>
          <p:nvPr/>
        </p:nvSpPr>
        <p:spPr>
          <a:xfrm>
            <a:off x="6803754" y="3610805"/>
            <a:ext cx="548948" cy="923330"/>
          </a:xfrm>
          <a:prstGeom prst="rect">
            <a:avLst/>
          </a:prstGeom>
          <a:noFill/>
        </p:spPr>
        <p:txBody>
          <a:bodyPr wrap="square" rtlCol="0">
            <a:spAutoFit/>
          </a:bodyPr>
          <a:lstStyle/>
          <a:p>
            <a:r>
              <a:rPr lang="es-HN" sz="5400" b="1" dirty="0">
                <a:solidFill>
                  <a:srgbClr val="FF0000"/>
                </a:solidFill>
              </a:rPr>
              <a:t>;</a:t>
            </a:r>
          </a:p>
        </p:txBody>
      </p:sp>
    </p:spTree>
    <p:extLst>
      <p:ext uri="{BB962C8B-B14F-4D97-AF65-F5344CB8AC3E}">
        <p14:creationId xmlns:p14="http://schemas.microsoft.com/office/powerpoint/2010/main" val="181211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additive="base">
                                        <p:cTn id="1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anim calcmode="lin" valueType="num">
                                      <p:cBhvr additive="base">
                                        <p:cTn id="20"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0">
                                            <p:txEl>
                                              <p:pRg st="0" end="0"/>
                                            </p:txEl>
                                          </p:spTgt>
                                        </p:tgtEl>
                                        <p:attrNameLst>
                                          <p:attrName>style.visibility</p:attrName>
                                        </p:attrNameLst>
                                      </p:cBhvr>
                                      <p:to>
                                        <p:strVal val="visible"/>
                                      </p:to>
                                    </p:set>
                                    <p:anim calcmode="lin" valueType="num">
                                      <p:cBhvr additive="base">
                                        <p:cTn id="3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 calcmode="lin" valueType="num">
                                      <p:cBhvr additive="base">
                                        <p:cTn id="44"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build="p"/>
      <p:bldP spid="15" grpId="0" build="p"/>
      <p:bldP spid="16" grpId="0" build="p"/>
      <p:bldP spid="17" grpId="0" build="p"/>
      <p:bldP spid="20" grpId="0" build="p"/>
      <p:bldP spid="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15</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¿Cómo declarar una variable?</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13" name="CuadroTexto 12"/>
          <p:cNvSpPr txBox="1"/>
          <p:nvPr/>
        </p:nvSpPr>
        <p:spPr>
          <a:xfrm>
            <a:off x="611560" y="2316095"/>
            <a:ext cx="1542529" cy="646331"/>
          </a:xfrm>
          <a:prstGeom prst="rect">
            <a:avLst/>
          </a:prstGeom>
          <a:noFill/>
        </p:spPr>
        <p:txBody>
          <a:bodyPr wrap="square" rtlCol="0">
            <a:spAutoFit/>
          </a:bodyPr>
          <a:lstStyle/>
          <a:p>
            <a:r>
              <a:rPr lang="es-HN" sz="3600" b="1" dirty="0"/>
              <a:t>Tipo </a:t>
            </a:r>
          </a:p>
        </p:txBody>
      </p:sp>
      <p:sp>
        <p:nvSpPr>
          <p:cNvPr id="15" name="CuadroTexto 14"/>
          <p:cNvSpPr txBox="1"/>
          <p:nvPr/>
        </p:nvSpPr>
        <p:spPr>
          <a:xfrm>
            <a:off x="1738122" y="2316095"/>
            <a:ext cx="3337934" cy="646331"/>
          </a:xfrm>
          <a:prstGeom prst="rect">
            <a:avLst/>
          </a:prstGeom>
          <a:noFill/>
        </p:spPr>
        <p:txBody>
          <a:bodyPr wrap="square" rtlCol="0">
            <a:spAutoFit/>
          </a:bodyPr>
          <a:lstStyle/>
          <a:p>
            <a:r>
              <a:rPr lang="es-HN" sz="3600" b="1" dirty="0" err="1"/>
              <a:t>NombreVariable</a:t>
            </a:r>
            <a:endParaRPr lang="es-HN" sz="3600" b="1" dirty="0"/>
          </a:p>
        </p:txBody>
      </p:sp>
      <p:sp>
        <p:nvSpPr>
          <p:cNvPr id="20" name="CuadroTexto 19"/>
          <p:cNvSpPr txBox="1"/>
          <p:nvPr/>
        </p:nvSpPr>
        <p:spPr>
          <a:xfrm>
            <a:off x="5076056" y="2332031"/>
            <a:ext cx="3510753" cy="646331"/>
          </a:xfrm>
          <a:prstGeom prst="rect">
            <a:avLst/>
          </a:prstGeom>
          <a:noFill/>
        </p:spPr>
        <p:txBody>
          <a:bodyPr wrap="square" rtlCol="0">
            <a:spAutoFit/>
          </a:bodyPr>
          <a:lstStyle/>
          <a:p>
            <a:r>
              <a:rPr lang="es-HN" sz="3600" b="1" dirty="0">
                <a:solidFill>
                  <a:srgbClr val="FF0000"/>
                </a:solidFill>
              </a:rPr>
              <a:t>= Valor Inicial ;</a:t>
            </a:r>
          </a:p>
        </p:txBody>
      </p:sp>
      <p:sp>
        <p:nvSpPr>
          <p:cNvPr id="18" name="CuadroTexto 17"/>
          <p:cNvSpPr txBox="1"/>
          <p:nvPr/>
        </p:nvSpPr>
        <p:spPr>
          <a:xfrm>
            <a:off x="1475657" y="3059692"/>
            <a:ext cx="1516894" cy="646331"/>
          </a:xfrm>
          <a:prstGeom prst="rect">
            <a:avLst/>
          </a:prstGeom>
          <a:noFill/>
        </p:spPr>
        <p:txBody>
          <a:bodyPr wrap="square" rtlCol="0">
            <a:spAutoFit/>
          </a:bodyPr>
          <a:lstStyle/>
          <a:p>
            <a:r>
              <a:rPr lang="es-HN" sz="3600" b="1" dirty="0"/>
              <a:t>entero</a:t>
            </a:r>
          </a:p>
        </p:txBody>
      </p:sp>
      <p:sp>
        <p:nvSpPr>
          <p:cNvPr id="21" name="CuadroTexto 20"/>
          <p:cNvSpPr txBox="1"/>
          <p:nvPr/>
        </p:nvSpPr>
        <p:spPr>
          <a:xfrm>
            <a:off x="2856679" y="3059691"/>
            <a:ext cx="1728123" cy="646331"/>
          </a:xfrm>
          <a:prstGeom prst="rect">
            <a:avLst/>
          </a:prstGeom>
          <a:noFill/>
        </p:spPr>
        <p:txBody>
          <a:bodyPr wrap="square" rtlCol="0">
            <a:spAutoFit/>
          </a:bodyPr>
          <a:lstStyle/>
          <a:p>
            <a:r>
              <a:rPr lang="es-HN" sz="3600" b="1" dirty="0"/>
              <a:t>numero</a:t>
            </a:r>
          </a:p>
        </p:txBody>
      </p:sp>
      <p:sp>
        <p:nvSpPr>
          <p:cNvPr id="23" name="CuadroTexto 22"/>
          <p:cNvSpPr txBox="1"/>
          <p:nvPr/>
        </p:nvSpPr>
        <p:spPr>
          <a:xfrm>
            <a:off x="4572000" y="3059690"/>
            <a:ext cx="1126493" cy="646331"/>
          </a:xfrm>
          <a:prstGeom prst="rect">
            <a:avLst/>
          </a:prstGeom>
          <a:noFill/>
        </p:spPr>
        <p:txBody>
          <a:bodyPr wrap="square" rtlCol="0">
            <a:spAutoFit/>
          </a:bodyPr>
          <a:lstStyle/>
          <a:p>
            <a:r>
              <a:rPr lang="es-HN" sz="3600" b="1" dirty="0">
                <a:solidFill>
                  <a:srgbClr val="FF0000"/>
                </a:solidFill>
              </a:rPr>
              <a:t>= 5 ;</a:t>
            </a:r>
          </a:p>
        </p:txBody>
      </p:sp>
    </p:spTree>
    <p:extLst>
      <p:ext uri="{BB962C8B-B14F-4D97-AF65-F5344CB8AC3E}">
        <p14:creationId xmlns:p14="http://schemas.microsoft.com/office/powerpoint/2010/main" val="95791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anim calcmode="lin" valueType="num">
                                      <p:cBhvr additive="base">
                                        <p:cTn id="1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16</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Nombre de la Variable</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7"/>
          <p:cNvSpPr txBox="1"/>
          <p:nvPr/>
        </p:nvSpPr>
        <p:spPr>
          <a:xfrm>
            <a:off x="689802" y="2054482"/>
            <a:ext cx="7951154" cy="2031325"/>
          </a:xfrm>
          <a:prstGeom prst="rect">
            <a:avLst/>
          </a:prstGeom>
          <a:noFill/>
        </p:spPr>
        <p:txBody>
          <a:bodyPr wrap="square" rtlCol="0">
            <a:spAutoFit/>
          </a:bodyPr>
          <a:lstStyle/>
          <a:p>
            <a:pPr marL="285750" indent="-285750">
              <a:buFont typeface="Wingdings" panose="05000000000000000000" pitchFamily="2" charset="2"/>
              <a:buChar char="Ø"/>
            </a:pPr>
            <a:r>
              <a:rPr lang="es-HN" dirty="0"/>
              <a:t>Cada nombre de variable debe ser exclusivo; no se permiten duplicados</a:t>
            </a:r>
          </a:p>
          <a:p>
            <a:pPr marL="285750" indent="-285750">
              <a:buFont typeface="Wingdings" panose="05000000000000000000" pitchFamily="2" charset="2"/>
              <a:buChar char="Ø"/>
            </a:pPr>
            <a:r>
              <a:rPr lang="es-HN" dirty="0"/>
              <a:t>No puede ser una palabra reservada del lenguaje o un literal booleano (</a:t>
            </a:r>
            <a:r>
              <a:rPr lang="es-HN" i="1" dirty="0"/>
              <a:t>true</a:t>
            </a:r>
            <a:r>
              <a:rPr lang="es-HN" dirty="0"/>
              <a:t> o </a:t>
            </a:r>
            <a:r>
              <a:rPr lang="es-HN" i="1" dirty="0"/>
              <a:t>false</a:t>
            </a:r>
            <a:r>
              <a:rPr lang="es-HN" dirty="0"/>
              <a:t>)</a:t>
            </a:r>
          </a:p>
          <a:p>
            <a:pPr marL="285750" indent="-285750">
              <a:buFont typeface="Wingdings" panose="05000000000000000000" pitchFamily="2" charset="2"/>
              <a:buChar char="Ø"/>
            </a:pPr>
            <a:r>
              <a:rPr lang="es-HN" dirty="0"/>
              <a:t>Puede contener cualquier carácter Unicode, pero no puede comenzar con un número</a:t>
            </a:r>
          </a:p>
          <a:p>
            <a:pPr marL="285750" indent="-285750">
              <a:buFont typeface="Wingdings" panose="05000000000000000000" pitchFamily="2" charset="2"/>
              <a:buChar char="Ø"/>
            </a:pPr>
            <a:r>
              <a:rPr lang="es-HN" dirty="0"/>
              <a:t>No debe contener los símbolos que se utilicen como operadores ( + , - , ?, </a:t>
            </a:r>
            <a:r>
              <a:rPr lang="es-HN" dirty="0" err="1"/>
              <a:t>etc</a:t>
            </a:r>
            <a:r>
              <a:rPr lang="es-HN" dirty="0"/>
              <a:t> )</a:t>
            </a:r>
          </a:p>
          <a:p>
            <a:pPr marL="285750" indent="-285750">
              <a:buFont typeface="Wingdings" panose="05000000000000000000" pitchFamily="2" charset="2"/>
              <a:buChar char="Ø"/>
            </a:pPr>
            <a:r>
              <a:rPr lang="es-HN" dirty="0"/>
              <a:t>Las variables no pueden contener espacios</a:t>
            </a:r>
          </a:p>
        </p:txBody>
      </p:sp>
    </p:spTree>
    <p:extLst>
      <p:ext uri="{BB962C8B-B14F-4D97-AF65-F5344CB8AC3E}">
        <p14:creationId xmlns:p14="http://schemas.microsoft.com/office/powerpoint/2010/main" val="2005215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additive="base">
                                        <p:cTn id="3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additive="base">
                                        <p:cTn id="3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17</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Declarando Variables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7"/>
          <p:cNvSpPr txBox="1"/>
          <p:nvPr/>
        </p:nvSpPr>
        <p:spPr>
          <a:xfrm>
            <a:off x="460375" y="1864429"/>
            <a:ext cx="6320598" cy="584775"/>
          </a:xfrm>
          <a:prstGeom prst="rect">
            <a:avLst/>
          </a:prstGeom>
          <a:noFill/>
        </p:spPr>
        <p:txBody>
          <a:bodyPr wrap="square" rtlCol="0">
            <a:spAutoFit/>
          </a:bodyPr>
          <a:lstStyle/>
          <a:p>
            <a:r>
              <a:rPr lang="es-HN" sz="3200" b="1" dirty="0"/>
              <a:t>Tipo </a:t>
            </a:r>
            <a:r>
              <a:rPr lang="es-HN" sz="3200" b="1" dirty="0" err="1"/>
              <a:t>NombreVariable</a:t>
            </a:r>
            <a:r>
              <a:rPr lang="es-HN" sz="3200" b="1" dirty="0"/>
              <a:t>;</a:t>
            </a:r>
          </a:p>
        </p:txBody>
      </p:sp>
      <p:sp>
        <p:nvSpPr>
          <p:cNvPr id="9" name="CuadroTexto 8"/>
          <p:cNvSpPr txBox="1"/>
          <p:nvPr/>
        </p:nvSpPr>
        <p:spPr>
          <a:xfrm>
            <a:off x="689802" y="2748131"/>
            <a:ext cx="6320598" cy="523220"/>
          </a:xfrm>
          <a:prstGeom prst="rect">
            <a:avLst/>
          </a:prstGeom>
          <a:noFill/>
        </p:spPr>
        <p:txBody>
          <a:bodyPr wrap="square" rtlCol="0">
            <a:spAutoFit/>
          </a:bodyPr>
          <a:lstStyle/>
          <a:p>
            <a:r>
              <a:rPr lang="es-HN" sz="2800" dirty="0"/>
              <a:t>Entero numero;</a:t>
            </a:r>
          </a:p>
        </p:txBody>
      </p:sp>
      <p:sp>
        <p:nvSpPr>
          <p:cNvPr id="10" name="CuadroTexto 9"/>
          <p:cNvSpPr txBox="1"/>
          <p:nvPr/>
        </p:nvSpPr>
        <p:spPr>
          <a:xfrm>
            <a:off x="677176" y="3235516"/>
            <a:ext cx="6320598" cy="523220"/>
          </a:xfrm>
          <a:prstGeom prst="rect">
            <a:avLst/>
          </a:prstGeom>
          <a:noFill/>
        </p:spPr>
        <p:txBody>
          <a:bodyPr wrap="square" rtlCol="0">
            <a:spAutoFit/>
          </a:bodyPr>
          <a:lstStyle/>
          <a:p>
            <a:r>
              <a:rPr lang="es-HN" sz="2800" dirty="0"/>
              <a:t>Entero numero1;</a:t>
            </a:r>
          </a:p>
        </p:txBody>
      </p:sp>
      <p:sp>
        <p:nvSpPr>
          <p:cNvPr id="11" name="CuadroTexto 10"/>
          <p:cNvSpPr txBox="1"/>
          <p:nvPr/>
        </p:nvSpPr>
        <p:spPr>
          <a:xfrm>
            <a:off x="701061" y="3679033"/>
            <a:ext cx="6320598" cy="523220"/>
          </a:xfrm>
          <a:prstGeom prst="rect">
            <a:avLst/>
          </a:prstGeom>
          <a:noFill/>
        </p:spPr>
        <p:txBody>
          <a:bodyPr wrap="square" rtlCol="0">
            <a:spAutoFit/>
          </a:bodyPr>
          <a:lstStyle/>
          <a:p>
            <a:r>
              <a:rPr lang="es-HN" sz="2800" dirty="0"/>
              <a:t>Entero numero2;</a:t>
            </a:r>
          </a:p>
        </p:txBody>
      </p:sp>
      <p:sp>
        <p:nvSpPr>
          <p:cNvPr id="12" name="CuadroTexto 11"/>
          <p:cNvSpPr txBox="1"/>
          <p:nvPr/>
        </p:nvSpPr>
        <p:spPr>
          <a:xfrm>
            <a:off x="681640" y="4166418"/>
            <a:ext cx="6320598" cy="523220"/>
          </a:xfrm>
          <a:prstGeom prst="rect">
            <a:avLst/>
          </a:prstGeom>
          <a:noFill/>
        </p:spPr>
        <p:txBody>
          <a:bodyPr wrap="square" rtlCol="0">
            <a:spAutoFit/>
          </a:bodyPr>
          <a:lstStyle/>
          <a:p>
            <a:r>
              <a:rPr lang="es-HN" sz="2800" dirty="0"/>
              <a:t>Entero numero3;</a:t>
            </a:r>
          </a:p>
        </p:txBody>
      </p:sp>
      <p:sp>
        <p:nvSpPr>
          <p:cNvPr id="13" name="CuadroTexto 12"/>
          <p:cNvSpPr txBox="1"/>
          <p:nvPr/>
        </p:nvSpPr>
        <p:spPr>
          <a:xfrm>
            <a:off x="701061" y="5507481"/>
            <a:ext cx="1278651" cy="523220"/>
          </a:xfrm>
          <a:prstGeom prst="rect">
            <a:avLst/>
          </a:prstGeom>
          <a:noFill/>
        </p:spPr>
        <p:txBody>
          <a:bodyPr wrap="square" rtlCol="0">
            <a:spAutoFit/>
          </a:bodyPr>
          <a:lstStyle/>
          <a:p>
            <a:r>
              <a:rPr lang="es-HN" sz="2800" b="1" dirty="0"/>
              <a:t>Entero</a:t>
            </a:r>
          </a:p>
        </p:txBody>
      </p:sp>
      <p:sp>
        <p:nvSpPr>
          <p:cNvPr id="15" name="CuadroTexto 14"/>
          <p:cNvSpPr txBox="1"/>
          <p:nvPr/>
        </p:nvSpPr>
        <p:spPr>
          <a:xfrm>
            <a:off x="460375" y="4922707"/>
            <a:ext cx="7939895" cy="584775"/>
          </a:xfrm>
          <a:prstGeom prst="rect">
            <a:avLst/>
          </a:prstGeom>
          <a:noFill/>
        </p:spPr>
        <p:txBody>
          <a:bodyPr wrap="square" rtlCol="0">
            <a:spAutoFit/>
          </a:bodyPr>
          <a:lstStyle/>
          <a:p>
            <a:r>
              <a:rPr lang="es-HN" sz="3200" b="1" dirty="0"/>
              <a:t>Lista de Variables</a:t>
            </a:r>
          </a:p>
        </p:txBody>
      </p:sp>
      <p:sp>
        <p:nvSpPr>
          <p:cNvPr id="16" name="CuadroTexto 15"/>
          <p:cNvSpPr txBox="1"/>
          <p:nvPr/>
        </p:nvSpPr>
        <p:spPr>
          <a:xfrm>
            <a:off x="1763688" y="5507481"/>
            <a:ext cx="6877268" cy="523220"/>
          </a:xfrm>
          <a:prstGeom prst="rect">
            <a:avLst/>
          </a:prstGeom>
          <a:noFill/>
        </p:spPr>
        <p:txBody>
          <a:bodyPr wrap="square" rtlCol="0">
            <a:spAutoFit/>
          </a:bodyPr>
          <a:lstStyle/>
          <a:p>
            <a:r>
              <a:rPr lang="es-HN" sz="2800" dirty="0"/>
              <a:t>numero, numero1, numero2, numero3</a:t>
            </a:r>
            <a:r>
              <a:rPr lang="es-HN" sz="2800" b="1" dirty="0"/>
              <a:t>;</a:t>
            </a:r>
          </a:p>
        </p:txBody>
      </p:sp>
    </p:spTree>
    <p:extLst>
      <p:ext uri="{BB962C8B-B14F-4D97-AF65-F5344CB8AC3E}">
        <p14:creationId xmlns:p14="http://schemas.microsoft.com/office/powerpoint/2010/main" val="665270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 calcmode="lin" valueType="num">
                                      <p:cBhvr additive="base">
                                        <p:cTn id="2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 calcmode="lin" valueType="num">
                                      <p:cBhvr additive="base">
                                        <p:cTn id="3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5">
                                            <p:txEl>
                                              <p:pRg st="0" end="0"/>
                                            </p:txEl>
                                          </p:spTgt>
                                        </p:tgtEl>
                                        <p:attrNameLst>
                                          <p:attrName>style.visibility</p:attrName>
                                        </p:attrNameLst>
                                      </p:cBhvr>
                                      <p:to>
                                        <p:strVal val="visible"/>
                                      </p:to>
                                    </p:set>
                                    <p:anim calcmode="lin" valueType="num">
                                      <p:cBhvr additive="base">
                                        <p:cTn id="4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 calcmode="lin" valueType="num">
                                      <p:cBhvr additive="base">
                                        <p:cTn id="5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 calcmode="lin" valueType="num">
                                      <p:cBhvr additive="base">
                                        <p:cTn id="5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build="p"/>
      <p:bldP spid="9" grpId="0" build="p"/>
      <p:bldP spid="10" grpId="0" build="p"/>
      <p:bldP spid="11" grpId="0" build="p"/>
      <p:bldP spid="12" grpId="0" build="p"/>
      <p:bldP spid="13" grpId="0" build="p"/>
      <p:bldP spid="15" grpId="0" build="p"/>
      <p:bldP spid="1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18</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Declarando Variables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7"/>
          <p:cNvSpPr txBox="1"/>
          <p:nvPr/>
        </p:nvSpPr>
        <p:spPr>
          <a:xfrm>
            <a:off x="689802" y="2054482"/>
            <a:ext cx="6320598" cy="584775"/>
          </a:xfrm>
          <a:prstGeom prst="rect">
            <a:avLst/>
          </a:prstGeom>
          <a:noFill/>
        </p:spPr>
        <p:txBody>
          <a:bodyPr wrap="square" rtlCol="0">
            <a:spAutoFit/>
          </a:bodyPr>
          <a:lstStyle/>
          <a:p>
            <a:r>
              <a:rPr lang="es-HN" sz="3200" b="1" dirty="0"/>
              <a:t>Tipo </a:t>
            </a:r>
            <a:r>
              <a:rPr lang="es-HN" sz="3200" b="1" dirty="0" err="1"/>
              <a:t>NombreVariable</a:t>
            </a:r>
            <a:r>
              <a:rPr lang="es-HN" sz="3200" b="1" dirty="0"/>
              <a:t> = </a:t>
            </a:r>
            <a:r>
              <a:rPr lang="es-HN" sz="3200" b="1" dirty="0" err="1"/>
              <a:t>valorInicial</a:t>
            </a:r>
            <a:r>
              <a:rPr lang="es-HN" sz="3200" b="1" dirty="0"/>
              <a:t>;</a:t>
            </a:r>
          </a:p>
        </p:txBody>
      </p:sp>
      <p:sp>
        <p:nvSpPr>
          <p:cNvPr id="9" name="CuadroTexto 8"/>
          <p:cNvSpPr txBox="1"/>
          <p:nvPr/>
        </p:nvSpPr>
        <p:spPr>
          <a:xfrm>
            <a:off x="689802" y="2748131"/>
            <a:ext cx="6320598" cy="523220"/>
          </a:xfrm>
          <a:prstGeom prst="rect">
            <a:avLst/>
          </a:prstGeom>
          <a:noFill/>
        </p:spPr>
        <p:txBody>
          <a:bodyPr wrap="square" rtlCol="0">
            <a:spAutoFit/>
          </a:bodyPr>
          <a:lstStyle/>
          <a:p>
            <a:r>
              <a:rPr lang="es-HN" sz="2800" dirty="0"/>
              <a:t>Entero </a:t>
            </a:r>
            <a:r>
              <a:rPr lang="es-HN" sz="2800" dirty="0" err="1"/>
              <a:t>num</a:t>
            </a:r>
            <a:r>
              <a:rPr lang="es-HN" sz="2800" dirty="0"/>
              <a:t> = 34;</a:t>
            </a:r>
          </a:p>
        </p:txBody>
      </p:sp>
      <p:sp>
        <p:nvSpPr>
          <p:cNvPr id="10" name="CuadroTexto 9"/>
          <p:cNvSpPr txBox="1"/>
          <p:nvPr/>
        </p:nvSpPr>
        <p:spPr>
          <a:xfrm>
            <a:off x="677176" y="3235516"/>
            <a:ext cx="6320598" cy="523220"/>
          </a:xfrm>
          <a:prstGeom prst="rect">
            <a:avLst/>
          </a:prstGeom>
          <a:noFill/>
        </p:spPr>
        <p:txBody>
          <a:bodyPr wrap="square" rtlCol="0">
            <a:spAutoFit/>
          </a:bodyPr>
          <a:lstStyle/>
          <a:p>
            <a:r>
              <a:rPr lang="es-HN" sz="2800" dirty="0"/>
              <a:t>Entero num1 = 74;</a:t>
            </a:r>
          </a:p>
        </p:txBody>
      </p:sp>
      <p:sp>
        <p:nvSpPr>
          <p:cNvPr id="11" name="CuadroTexto 10"/>
          <p:cNvSpPr txBox="1"/>
          <p:nvPr/>
        </p:nvSpPr>
        <p:spPr>
          <a:xfrm>
            <a:off x="701061" y="3679033"/>
            <a:ext cx="6320598" cy="523220"/>
          </a:xfrm>
          <a:prstGeom prst="rect">
            <a:avLst/>
          </a:prstGeom>
          <a:noFill/>
        </p:spPr>
        <p:txBody>
          <a:bodyPr wrap="square" rtlCol="0">
            <a:spAutoFit/>
          </a:bodyPr>
          <a:lstStyle/>
          <a:p>
            <a:r>
              <a:rPr lang="es-HN" sz="2800" dirty="0"/>
              <a:t>Entero num2 = 38;</a:t>
            </a:r>
          </a:p>
        </p:txBody>
      </p:sp>
      <p:sp>
        <p:nvSpPr>
          <p:cNvPr id="12" name="CuadroTexto 11"/>
          <p:cNvSpPr txBox="1"/>
          <p:nvPr/>
        </p:nvSpPr>
        <p:spPr>
          <a:xfrm>
            <a:off x="681640" y="4166418"/>
            <a:ext cx="6320598" cy="523220"/>
          </a:xfrm>
          <a:prstGeom prst="rect">
            <a:avLst/>
          </a:prstGeom>
          <a:noFill/>
        </p:spPr>
        <p:txBody>
          <a:bodyPr wrap="square" rtlCol="0">
            <a:spAutoFit/>
          </a:bodyPr>
          <a:lstStyle/>
          <a:p>
            <a:r>
              <a:rPr lang="es-HN" sz="2800" dirty="0"/>
              <a:t>Entero num3 = 2;</a:t>
            </a:r>
          </a:p>
        </p:txBody>
      </p:sp>
      <p:sp>
        <p:nvSpPr>
          <p:cNvPr id="13" name="CuadroTexto 12"/>
          <p:cNvSpPr txBox="1"/>
          <p:nvPr/>
        </p:nvSpPr>
        <p:spPr>
          <a:xfrm>
            <a:off x="677176" y="5116893"/>
            <a:ext cx="8180581" cy="553998"/>
          </a:xfrm>
          <a:prstGeom prst="rect">
            <a:avLst/>
          </a:prstGeom>
          <a:noFill/>
        </p:spPr>
        <p:txBody>
          <a:bodyPr wrap="square" rtlCol="0">
            <a:spAutoFit/>
          </a:bodyPr>
          <a:lstStyle/>
          <a:p>
            <a:r>
              <a:rPr lang="es-HN" sz="3000" b="1" dirty="0"/>
              <a:t>Entero </a:t>
            </a:r>
            <a:r>
              <a:rPr lang="es-HN" sz="3000" b="1" dirty="0" err="1"/>
              <a:t>num</a:t>
            </a:r>
            <a:r>
              <a:rPr lang="es-HN" sz="3000" b="1" dirty="0"/>
              <a:t> </a:t>
            </a:r>
            <a:r>
              <a:rPr lang="es-HN" sz="3000" dirty="0"/>
              <a:t>= 34</a:t>
            </a:r>
            <a:r>
              <a:rPr lang="es-HN" sz="3000" b="1" dirty="0"/>
              <a:t>, num1</a:t>
            </a:r>
            <a:r>
              <a:rPr lang="es-HN" sz="3000" dirty="0"/>
              <a:t>=74</a:t>
            </a:r>
            <a:r>
              <a:rPr lang="es-HN" sz="3000" b="1" dirty="0"/>
              <a:t>, num2</a:t>
            </a:r>
            <a:r>
              <a:rPr lang="es-HN" sz="3000" dirty="0"/>
              <a:t>=38</a:t>
            </a:r>
            <a:r>
              <a:rPr lang="es-HN" sz="3000" b="1" dirty="0"/>
              <a:t>, num3</a:t>
            </a:r>
            <a:r>
              <a:rPr lang="es-HN" sz="3000" dirty="0"/>
              <a:t>=2</a:t>
            </a:r>
            <a:r>
              <a:rPr lang="es-HN" sz="3000" b="1" dirty="0"/>
              <a:t>;</a:t>
            </a:r>
          </a:p>
        </p:txBody>
      </p:sp>
    </p:spTree>
    <p:extLst>
      <p:ext uri="{BB962C8B-B14F-4D97-AF65-F5344CB8AC3E}">
        <p14:creationId xmlns:p14="http://schemas.microsoft.com/office/powerpoint/2010/main" val="2158337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P spid="12" grpId="0" build="p"/>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19</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¿Qué es un Operador?</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4437249" cy="2308324"/>
          </a:xfrm>
          <a:prstGeom prst="rect">
            <a:avLst/>
          </a:prstGeom>
          <a:noFill/>
        </p:spPr>
        <p:txBody>
          <a:bodyPr wrap="square" rtlCol="0">
            <a:spAutoFit/>
          </a:bodyPr>
          <a:lstStyle/>
          <a:p>
            <a:r>
              <a:rPr lang="es-HN" sz="2400" dirty="0"/>
              <a:t>Un operador es un símbolo formado por uno o más caracteres que permite realizar una determinada operación  entre uno o más  datos  y  produce un resultado.</a:t>
            </a:r>
          </a:p>
        </p:txBody>
      </p:sp>
    </p:spTree>
    <p:extLst>
      <p:ext uri="{BB962C8B-B14F-4D97-AF65-F5344CB8AC3E}">
        <p14:creationId xmlns:p14="http://schemas.microsoft.com/office/powerpoint/2010/main" val="2586508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CuadroTexto"/>
          <p:cNvSpPr txBox="1"/>
          <p:nvPr/>
        </p:nvSpPr>
        <p:spPr>
          <a:xfrm>
            <a:off x="480059" y="4777739"/>
            <a:ext cx="2787127" cy="14121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900" b="1" i="1" spc="50" dirty="0">
                <a:latin typeface="+mj-lt"/>
                <a:ea typeface="+mj-ea"/>
                <a:cs typeface="+mj-cs"/>
              </a:rPr>
              <a:t>¿</a:t>
            </a:r>
            <a:r>
              <a:rPr lang="en-US" sz="2900" b="1" i="1" spc="50" dirty="0" err="1">
                <a:latin typeface="+mj-lt"/>
                <a:ea typeface="+mj-ea"/>
                <a:cs typeface="+mj-cs"/>
              </a:rPr>
              <a:t>Qué</a:t>
            </a:r>
            <a:r>
              <a:rPr lang="en-US" sz="2900" b="1" i="1" spc="50" dirty="0">
                <a:latin typeface="+mj-lt"/>
                <a:ea typeface="+mj-ea"/>
                <a:cs typeface="+mj-cs"/>
              </a:rPr>
              <a:t> es la </a:t>
            </a:r>
            <a:r>
              <a:rPr lang="en-US" sz="2900" b="1" i="1" spc="50" dirty="0" err="1">
                <a:latin typeface="+mj-lt"/>
                <a:ea typeface="+mj-ea"/>
                <a:cs typeface="+mj-cs"/>
              </a:rPr>
              <a:t>Programación</a:t>
            </a:r>
            <a:r>
              <a:rPr lang="en-US" sz="2900" b="1" i="1" spc="50" dirty="0">
                <a:latin typeface="+mj-lt"/>
                <a:ea typeface="+mj-ea"/>
                <a:cs typeface="+mj-cs"/>
              </a:rPr>
              <a:t>?</a:t>
            </a:r>
          </a:p>
        </p:txBody>
      </p:sp>
      <p:pic>
        <p:nvPicPr>
          <p:cNvPr id="6" name="Imagen 5" descr="Interfaz de usuario gráfica, Aplicación&#10;&#10;Descripción generada automáticamente"/>
          <p:cNvPicPr>
            <a:picLocks noChangeAspect="1"/>
          </p:cNvPicPr>
          <p:nvPr/>
        </p:nvPicPr>
        <p:blipFill rotWithShape="1">
          <a:blip r:embed="rId3"/>
          <a:srcRect t="297"/>
          <a:stretch/>
        </p:blipFill>
        <p:spPr>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8"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9 CuadroTexto"/>
          <p:cNvSpPr txBox="1"/>
          <p:nvPr/>
        </p:nvSpPr>
        <p:spPr>
          <a:xfrm>
            <a:off x="3490720" y="4777739"/>
            <a:ext cx="5173220" cy="139922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i="1" spc="50"/>
              <a:t>Es el proceso de diseñar, codificar, depurar y mantener el código fuente de programas de computadora.</a:t>
            </a:r>
          </a:p>
        </p:txBody>
      </p:sp>
    </p:spTree>
    <p:extLst>
      <p:ext uri="{BB962C8B-B14F-4D97-AF65-F5344CB8AC3E}">
        <p14:creationId xmlns:p14="http://schemas.microsoft.com/office/powerpoint/2010/main" val="38236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20</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Expresiones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9"/>
            <a:ext cx="1556929" cy="830997"/>
          </a:xfrm>
          <a:prstGeom prst="rect">
            <a:avLst/>
          </a:prstGeom>
          <a:noFill/>
        </p:spPr>
        <p:txBody>
          <a:bodyPr wrap="square" rtlCol="0">
            <a:spAutoFit/>
          </a:bodyPr>
          <a:lstStyle/>
          <a:p>
            <a:r>
              <a:rPr lang="es-HN" sz="2400" b="1" dirty="0"/>
              <a:t>Operando</a:t>
            </a:r>
          </a:p>
          <a:p>
            <a:endParaRPr lang="es-HN" sz="2400" dirty="0"/>
          </a:p>
        </p:txBody>
      </p:sp>
      <p:sp>
        <p:nvSpPr>
          <p:cNvPr id="9" name="CuadroTexto 6"/>
          <p:cNvSpPr txBox="1"/>
          <p:nvPr/>
        </p:nvSpPr>
        <p:spPr>
          <a:xfrm>
            <a:off x="1403648" y="1994344"/>
            <a:ext cx="1800200" cy="830997"/>
          </a:xfrm>
          <a:prstGeom prst="rect">
            <a:avLst/>
          </a:prstGeom>
          <a:noFill/>
        </p:spPr>
        <p:txBody>
          <a:bodyPr wrap="square" rtlCol="0">
            <a:spAutoFit/>
          </a:bodyPr>
          <a:lstStyle/>
          <a:p>
            <a:r>
              <a:rPr lang="es-HN" sz="2400" b="1" dirty="0"/>
              <a:t>( </a:t>
            </a:r>
            <a:r>
              <a:rPr lang="es-HN" sz="2400" b="1" dirty="0">
                <a:solidFill>
                  <a:srgbClr val="FF0000"/>
                </a:solidFill>
              </a:rPr>
              <a:t>Operador</a:t>
            </a:r>
            <a:r>
              <a:rPr lang="es-HN" sz="2400" b="1" dirty="0"/>
              <a:t> )</a:t>
            </a:r>
          </a:p>
          <a:p>
            <a:endParaRPr lang="es-HN" sz="2400" dirty="0"/>
          </a:p>
        </p:txBody>
      </p:sp>
      <p:sp>
        <p:nvSpPr>
          <p:cNvPr id="10" name="CuadroTexto 6"/>
          <p:cNvSpPr txBox="1"/>
          <p:nvPr/>
        </p:nvSpPr>
        <p:spPr>
          <a:xfrm>
            <a:off x="3028037" y="1994343"/>
            <a:ext cx="1556929" cy="830997"/>
          </a:xfrm>
          <a:prstGeom prst="rect">
            <a:avLst/>
          </a:prstGeom>
          <a:noFill/>
        </p:spPr>
        <p:txBody>
          <a:bodyPr wrap="square" rtlCol="0">
            <a:spAutoFit/>
          </a:bodyPr>
          <a:lstStyle/>
          <a:p>
            <a:r>
              <a:rPr lang="es-HN" sz="2400" b="1" dirty="0"/>
              <a:t>Operando</a:t>
            </a:r>
          </a:p>
          <a:p>
            <a:endParaRPr lang="es-HN" sz="2400" dirty="0"/>
          </a:p>
        </p:txBody>
      </p:sp>
      <p:grpSp>
        <p:nvGrpSpPr>
          <p:cNvPr id="20" name="Grupo 19"/>
          <p:cNvGrpSpPr/>
          <p:nvPr/>
        </p:nvGrpSpPr>
        <p:grpSpPr>
          <a:xfrm>
            <a:off x="841207" y="2366467"/>
            <a:ext cx="2965294" cy="774501"/>
            <a:chOff x="841207" y="2366467"/>
            <a:chExt cx="2965294" cy="774501"/>
          </a:xfrm>
        </p:grpSpPr>
        <p:sp>
          <p:nvSpPr>
            <p:cNvPr id="5" name="Rectángulo 4"/>
            <p:cNvSpPr/>
            <p:nvPr/>
          </p:nvSpPr>
          <p:spPr>
            <a:xfrm>
              <a:off x="1619672" y="2636912"/>
              <a:ext cx="140836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HN" sz="2800" b="1" dirty="0"/>
                <a:t>Valor</a:t>
              </a:r>
            </a:p>
          </p:txBody>
        </p:sp>
        <p:grpSp>
          <p:nvGrpSpPr>
            <p:cNvPr id="17" name="Grupo 16"/>
            <p:cNvGrpSpPr/>
            <p:nvPr/>
          </p:nvGrpSpPr>
          <p:grpSpPr>
            <a:xfrm>
              <a:off x="841207" y="2409841"/>
              <a:ext cx="778465" cy="479099"/>
              <a:chOff x="841207" y="2409841"/>
              <a:chExt cx="778465" cy="479099"/>
            </a:xfrm>
          </p:grpSpPr>
          <p:cxnSp>
            <p:nvCxnSpPr>
              <p:cNvPr id="8" name="Conector recto 7"/>
              <p:cNvCxnSpPr>
                <a:stCxn id="5" idx="1"/>
              </p:cNvCxnSpPr>
              <p:nvPr/>
            </p:nvCxnSpPr>
            <p:spPr>
              <a:xfrm flipH="1">
                <a:off x="841207" y="2888940"/>
                <a:ext cx="778465" cy="0"/>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p:cNvCxnSpPr/>
              <p:nvPr/>
            </p:nvCxnSpPr>
            <p:spPr>
              <a:xfrm flipV="1">
                <a:off x="841207" y="2409841"/>
                <a:ext cx="0" cy="479099"/>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upo 17"/>
            <p:cNvGrpSpPr/>
            <p:nvPr/>
          </p:nvGrpSpPr>
          <p:grpSpPr>
            <a:xfrm>
              <a:off x="3028038" y="2366467"/>
              <a:ext cx="778463" cy="484885"/>
              <a:chOff x="3028038" y="2366467"/>
              <a:chExt cx="778463" cy="484885"/>
            </a:xfrm>
          </p:grpSpPr>
          <p:cxnSp>
            <p:nvCxnSpPr>
              <p:cNvPr id="15" name="Conector recto 14"/>
              <p:cNvCxnSpPr/>
              <p:nvPr/>
            </p:nvCxnSpPr>
            <p:spPr>
              <a:xfrm flipH="1" flipV="1">
                <a:off x="3028038" y="2845566"/>
                <a:ext cx="778463" cy="5786"/>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p:cNvCxnSpPr/>
              <p:nvPr/>
            </p:nvCxnSpPr>
            <p:spPr>
              <a:xfrm flipV="1">
                <a:off x="3782191" y="2366467"/>
                <a:ext cx="0" cy="479099"/>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80138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500"/>
                                        <p:tgtEl>
                                          <p:spTgt spid="9">
                                            <p:txEl>
                                              <p:pRg st="0" end="0"/>
                                            </p:txEl>
                                          </p:spTgt>
                                        </p:tgtEl>
                                      </p:cBhvr>
                                    </p:animEffect>
                                    <p:anim calcmode="lin" valueType="num">
                                      <p:cBhvr>
                                        <p:cTn id="22" dur="1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500"/>
                                        <p:tgtEl>
                                          <p:spTgt spid="10">
                                            <p:txEl>
                                              <p:pRg st="0" end="0"/>
                                            </p:txEl>
                                          </p:spTgt>
                                        </p:tgtEl>
                                      </p:cBhvr>
                                    </p:animEffect>
                                    <p:anim calcmode="lin" valueType="num">
                                      <p:cBhvr>
                                        <p:cTn id="29" dur="1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9" grpId="0" build="p"/>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21</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Tipos de Operadores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4437249" cy="1569660"/>
          </a:xfrm>
          <a:prstGeom prst="rect">
            <a:avLst/>
          </a:prstGeom>
          <a:noFill/>
        </p:spPr>
        <p:txBody>
          <a:bodyPr wrap="square" rtlCol="0">
            <a:spAutoFit/>
          </a:bodyPr>
          <a:lstStyle/>
          <a:p>
            <a:pPr marL="342900" indent="-342900">
              <a:buFont typeface="Wingdings" panose="05000000000000000000" pitchFamily="2" charset="2"/>
              <a:buChar char="Ø"/>
            </a:pPr>
            <a:r>
              <a:rPr lang="es-HN" sz="2400" dirty="0"/>
              <a:t>Operadores Aritméticos</a:t>
            </a:r>
          </a:p>
          <a:p>
            <a:pPr marL="342900" indent="-342900">
              <a:buFont typeface="Wingdings" panose="05000000000000000000" pitchFamily="2" charset="2"/>
              <a:buChar char="Ø"/>
            </a:pPr>
            <a:r>
              <a:rPr lang="es-HN" sz="2400" dirty="0"/>
              <a:t>Operadores Relacionales</a:t>
            </a:r>
          </a:p>
          <a:p>
            <a:pPr marL="342900" indent="-342900">
              <a:buFont typeface="Wingdings" panose="05000000000000000000" pitchFamily="2" charset="2"/>
              <a:buChar char="Ø"/>
            </a:pPr>
            <a:r>
              <a:rPr lang="es-HN" sz="2400" dirty="0"/>
              <a:t>Operadores Lógicos</a:t>
            </a:r>
          </a:p>
          <a:p>
            <a:endParaRPr lang="es-HN" sz="2400" dirty="0"/>
          </a:p>
        </p:txBody>
      </p:sp>
    </p:spTree>
    <p:extLst>
      <p:ext uri="{BB962C8B-B14F-4D97-AF65-F5344CB8AC3E}">
        <p14:creationId xmlns:p14="http://schemas.microsoft.com/office/powerpoint/2010/main" val="400381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xEl>
                                              <p:pRg st="1" end="1"/>
                                            </p:txEl>
                                          </p:spTgt>
                                        </p:tgtEl>
                                        <p:attrNameLst>
                                          <p:attrName>style.visibility</p:attrName>
                                        </p:attrNameLst>
                                      </p:cBhvr>
                                      <p:to>
                                        <p:strVal val="visible"/>
                                      </p:to>
                                    </p:set>
                                    <p:animEffect transition="in" filter="fade">
                                      <p:cBhvr>
                                        <p:cTn id="21" dur="1500"/>
                                        <p:tgtEl>
                                          <p:spTgt spid="26">
                                            <p:txEl>
                                              <p:pRg st="1" end="1"/>
                                            </p:txEl>
                                          </p:spTgt>
                                        </p:tgtEl>
                                      </p:cBhvr>
                                    </p:animEffect>
                                    <p:anim calcmode="lin" valueType="num">
                                      <p:cBhvr>
                                        <p:cTn id="22" dur="15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23" dur="15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animEffect transition="in" filter="fade">
                                      <p:cBhvr>
                                        <p:cTn id="28" dur="1500"/>
                                        <p:tgtEl>
                                          <p:spTgt spid="26">
                                            <p:txEl>
                                              <p:pRg st="2" end="2"/>
                                            </p:txEl>
                                          </p:spTgt>
                                        </p:tgtEl>
                                      </p:cBhvr>
                                    </p:animEffect>
                                    <p:anim calcmode="lin" valueType="num">
                                      <p:cBhvr>
                                        <p:cTn id="29" dur="15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30" dur="15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22</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8685721" cy="1200329"/>
          </a:xfrm>
          <a:prstGeom prst="rect">
            <a:avLst/>
          </a:prstGeom>
          <a:noFill/>
        </p:spPr>
        <p:txBody>
          <a:bodyPr wrap="square" rtlCol="0">
            <a:spAutoFit/>
          </a:bodyPr>
          <a:lstStyle/>
          <a:p>
            <a:r>
              <a:rPr lang="es-HN" sz="2400" dirty="0"/>
              <a:t>Los operadores aritméticos nos permiten, básicamente, hacer cualquier operación aritmética, que necesitemos (ejemplo: suma, resta, multiplicación, </a:t>
            </a:r>
            <a:r>
              <a:rPr lang="es-HN" sz="2400" dirty="0" err="1"/>
              <a:t>etc</a:t>
            </a:r>
            <a:r>
              <a:rPr lang="es-HN" sz="2400" dirty="0"/>
              <a:t>).</a:t>
            </a:r>
          </a:p>
        </p:txBody>
      </p:sp>
    </p:spTree>
    <p:extLst>
      <p:ext uri="{BB962C8B-B14F-4D97-AF65-F5344CB8AC3E}">
        <p14:creationId xmlns:p14="http://schemas.microsoft.com/office/powerpoint/2010/main" val="3677391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23</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Resultado de imagen para operadores aritmeticos"/>
          <p:cNvPicPr>
            <a:picLocks noChangeAspect="1" noChangeArrowheads="1"/>
          </p:cNvPicPr>
          <p:nvPr/>
        </p:nvPicPr>
        <p:blipFill rotWithShape="1">
          <a:blip r:embed="rId3">
            <a:extLst>
              <a:ext uri="{28A0092B-C50C-407E-A947-70E740481C1C}">
                <a14:useLocalDpi xmlns:a14="http://schemas.microsoft.com/office/drawing/2010/main" val="0"/>
              </a:ext>
            </a:extLst>
          </a:blip>
          <a:srcRect t="22682"/>
          <a:stretch/>
        </p:blipFill>
        <p:spPr bwMode="auto">
          <a:xfrm>
            <a:off x="-53381" y="2185273"/>
            <a:ext cx="8660632" cy="334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99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24</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Relacionales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23246" y="2388100"/>
            <a:ext cx="8685721" cy="1200329"/>
          </a:xfrm>
          <a:prstGeom prst="rect">
            <a:avLst/>
          </a:prstGeom>
          <a:noFill/>
        </p:spPr>
        <p:txBody>
          <a:bodyPr wrap="square" rtlCol="0">
            <a:spAutoFit/>
          </a:bodyPr>
          <a:lstStyle/>
          <a:p>
            <a:r>
              <a:rPr lang="es-HN" sz="2400" dirty="0"/>
              <a:t>Los operadores relacionales son símbolos que se usan para comparar dos valores. Si el resultado de la comparación es correcto la expresión considerada es verdadera, en caso contrario es falsa. </a:t>
            </a:r>
          </a:p>
        </p:txBody>
      </p:sp>
    </p:spTree>
    <p:extLst>
      <p:ext uri="{BB962C8B-B14F-4D97-AF65-F5344CB8AC3E}">
        <p14:creationId xmlns:p14="http://schemas.microsoft.com/office/powerpoint/2010/main" val="3585913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25</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Relacionales</a:t>
            </a:r>
            <a:endParaRPr lang="es-HN" sz="3200" b="1" dirty="0">
              <a:solidFill>
                <a:schemeClr val="bg1"/>
              </a:solidFill>
              <a:latin typeface="Times New Roman" panose="02020603050405020304" pitchFamily="18" charset="0"/>
              <a:cs typeface="Times New Roman" panose="02020603050405020304" pitchFamily="18" charset="0"/>
            </a:endParaRPr>
          </a:p>
        </p:txBody>
      </p:sp>
      <p:pic>
        <p:nvPicPr>
          <p:cNvPr id="3074" name="Picture 2" descr="https://4.bp.blogspot.com/-kcse5fsrZ2k/UW-pnRhdydI/AAAAAAAAAJU/9Xriz9ftHT8/s1600/operadores+relaciona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76872"/>
            <a:ext cx="8471406" cy="256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71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26</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Lógicos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8757729" cy="2308324"/>
          </a:xfrm>
          <a:prstGeom prst="rect">
            <a:avLst/>
          </a:prstGeom>
          <a:noFill/>
        </p:spPr>
        <p:txBody>
          <a:bodyPr wrap="square" rtlCol="0">
            <a:spAutoFit/>
          </a:bodyPr>
          <a:lstStyle/>
          <a:p>
            <a:r>
              <a:rPr lang="es-HN" sz="2400" dirty="0"/>
              <a:t>Producen un resultado booleano, y sus </a:t>
            </a:r>
            <a:r>
              <a:rPr lang="es-HN" sz="2400" dirty="0" err="1"/>
              <a:t>operandos</a:t>
            </a:r>
            <a:r>
              <a:rPr lang="es-HN" sz="2400" dirty="0"/>
              <a:t> son también valores lógicos o asimilables a ellos.</a:t>
            </a:r>
          </a:p>
          <a:p>
            <a:endParaRPr lang="es-HN" sz="2400" dirty="0"/>
          </a:p>
          <a:p>
            <a:r>
              <a:rPr lang="es-HN" sz="2400" dirty="0"/>
              <a:t>El Valor que pueden tomar estas expresiones es el de verdadero o falso.</a:t>
            </a:r>
          </a:p>
          <a:p>
            <a:endParaRPr lang="es-HN" sz="2400" dirty="0"/>
          </a:p>
        </p:txBody>
      </p:sp>
    </p:spTree>
    <p:extLst>
      <p:ext uri="{BB962C8B-B14F-4D97-AF65-F5344CB8AC3E}">
        <p14:creationId xmlns:p14="http://schemas.microsoft.com/office/powerpoint/2010/main" val="541451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xEl>
                                              <p:pRg st="2" end="2"/>
                                            </p:txEl>
                                          </p:spTgt>
                                        </p:tgtEl>
                                        <p:attrNameLst>
                                          <p:attrName>style.visibility</p:attrName>
                                        </p:attrNameLst>
                                      </p:cBhvr>
                                      <p:to>
                                        <p:strVal val="visible"/>
                                      </p:to>
                                    </p:set>
                                    <p:animEffect transition="in" filter="fade">
                                      <p:cBhvr>
                                        <p:cTn id="21" dur="1500"/>
                                        <p:tgtEl>
                                          <p:spTgt spid="26">
                                            <p:txEl>
                                              <p:pRg st="2" end="2"/>
                                            </p:txEl>
                                          </p:spTgt>
                                        </p:tgtEl>
                                      </p:cBhvr>
                                    </p:animEffect>
                                    <p:anim calcmode="lin" valueType="num">
                                      <p:cBhvr>
                                        <p:cTn id="22" dur="15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23" dur="15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27</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Lógicos</a:t>
            </a:r>
            <a:endParaRPr lang="es-HN" sz="3200" b="1"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https://primerospasosparaprogramar.files.wordpress.com/2010/11/operadores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57" y="2563612"/>
            <a:ext cx="8248441" cy="180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84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28</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pic>
        <p:nvPicPr>
          <p:cNvPr id="8"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1030765"/>
            <a:ext cx="9123759" cy="488656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6"/>
          <p:cNvSpPr txBox="1"/>
          <p:nvPr/>
        </p:nvSpPr>
        <p:spPr>
          <a:xfrm>
            <a:off x="62743" y="1978838"/>
            <a:ext cx="3645161" cy="2677656"/>
          </a:xfrm>
          <a:prstGeom prst="rect">
            <a:avLst/>
          </a:prstGeom>
          <a:noFill/>
        </p:spPr>
        <p:txBody>
          <a:bodyPr wrap="square" rtlCol="0">
            <a:spAutoFit/>
          </a:bodyPr>
          <a:lstStyle/>
          <a:p>
            <a:r>
              <a:rPr lang="es-HN" sz="2400" dirty="0"/>
              <a:t>Los operadores aritméticos nos permiten, básicamente, hacer cualquier operación aritmética, que necesitemos (ejemplo: suma, resta, multiplicación, </a:t>
            </a:r>
            <a:r>
              <a:rPr lang="es-HN" sz="2400" dirty="0" err="1"/>
              <a:t>etc</a:t>
            </a:r>
            <a:r>
              <a:rPr lang="es-HN" sz="2400" dirty="0"/>
              <a:t>).</a:t>
            </a:r>
          </a:p>
        </p:txBody>
      </p:sp>
      <p:sp>
        <p:nvSpPr>
          <p:cNvPr id="10"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870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500"/>
                                        <p:tgtEl>
                                          <p:spTgt spid="10"/>
                                        </p:tgtEl>
                                      </p:cBhvr>
                                    </p:animEffect>
                                    <p:anim calcmode="lin" valueType="num">
                                      <p:cBhvr>
                                        <p:cTn id="8" dur="1500" fill="hold"/>
                                        <p:tgtEl>
                                          <p:spTgt spid="10"/>
                                        </p:tgtEl>
                                        <p:attrNameLst>
                                          <p:attrName>ppt_x</p:attrName>
                                        </p:attrNameLst>
                                      </p:cBhvr>
                                      <p:tavLst>
                                        <p:tav tm="0">
                                          <p:val>
                                            <p:strVal val="#ppt_x"/>
                                          </p:val>
                                        </p:tav>
                                        <p:tav tm="100000">
                                          <p:val>
                                            <p:strVal val="#ppt_x"/>
                                          </p:val>
                                        </p:tav>
                                      </p:tavLst>
                                    </p:anim>
                                    <p:anim calcmode="lin" valueType="num">
                                      <p:cBhvr>
                                        <p:cTn id="9"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500"/>
                                        <p:tgtEl>
                                          <p:spTgt spid="9">
                                            <p:txEl>
                                              <p:pRg st="0" end="0"/>
                                            </p:txEl>
                                          </p:spTgt>
                                        </p:tgtEl>
                                      </p:cBhvr>
                                    </p:animEffect>
                                    <p:anim calcmode="lin" valueType="num">
                                      <p:cBhvr>
                                        <p:cTn id="15" dur="1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29</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9197381"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Tipos de 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5"/>
          <p:cNvSpPr txBox="1"/>
          <p:nvPr/>
        </p:nvSpPr>
        <p:spPr>
          <a:xfrm>
            <a:off x="155575" y="1686450"/>
            <a:ext cx="2328193" cy="523220"/>
          </a:xfrm>
          <a:prstGeom prst="rect">
            <a:avLst/>
          </a:prstGeom>
          <a:noFill/>
        </p:spPr>
        <p:txBody>
          <a:bodyPr wrap="square" rtlCol="0">
            <a:spAutoFit/>
          </a:bodyPr>
          <a:lstStyle/>
          <a:p>
            <a:pPr marL="457200" indent="-457200" algn="just">
              <a:buFont typeface="Wingdings" panose="05000000000000000000" pitchFamily="2" charset="2"/>
              <a:buChar char="Ø"/>
            </a:pPr>
            <a:r>
              <a:rPr lang="es-HN" sz="2800" dirty="0">
                <a:latin typeface="Times New Roman" panose="02020603050405020304" pitchFamily="18" charset="0"/>
                <a:cs typeface="Times New Roman" panose="02020603050405020304" pitchFamily="18" charset="0"/>
              </a:rPr>
              <a:t>Unarios </a:t>
            </a:r>
          </a:p>
        </p:txBody>
      </p:sp>
      <p:graphicFrame>
        <p:nvGraphicFramePr>
          <p:cNvPr id="5" name="Tabla 4"/>
          <p:cNvGraphicFramePr>
            <a:graphicFrameLocks noGrp="1"/>
          </p:cNvGraphicFramePr>
          <p:nvPr>
            <p:extLst>
              <p:ext uri="{D42A27DB-BD31-4B8C-83A1-F6EECF244321}">
                <p14:modId xmlns:p14="http://schemas.microsoft.com/office/powerpoint/2010/main" val="2478384723"/>
              </p:ext>
            </p:extLst>
          </p:nvPr>
        </p:nvGraphicFramePr>
        <p:xfrm>
          <a:off x="791580" y="3038773"/>
          <a:ext cx="7560840" cy="3421276"/>
        </p:xfrm>
        <a:graphic>
          <a:graphicData uri="http://schemas.openxmlformats.org/drawingml/2006/table">
            <a:tbl>
              <a:tblPr firstRow="1" bandRow="1">
                <a:tableStyleId>{7DF18680-E054-41AD-8BC1-D1AEF772440D}</a:tableStyleId>
              </a:tblPr>
              <a:tblGrid>
                <a:gridCol w="1946355">
                  <a:extLst>
                    <a:ext uri="{9D8B030D-6E8A-4147-A177-3AD203B41FA5}">
                      <a16:colId xmlns:a16="http://schemas.microsoft.com/office/drawing/2014/main" val="20000"/>
                    </a:ext>
                  </a:extLst>
                </a:gridCol>
                <a:gridCol w="5614485">
                  <a:extLst>
                    <a:ext uri="{9D8B030D-6E8A-4147-A177-3AD203B41FA5}">
                      <a16:colId xmlns:a16="http://schemas.microsoft.com/office/drawing/2014/main" val="20001"/>
                    </a:ext>
                  </a:extLst>
                </a:gridCol>
              </a:tblGrid>
              <a:tr h="598118">
                <a:tc>
                  <a:txBody>
                    <a:bodyPr/>
                    <a:lstStyle/>
                    <a:p>
                      <a:r>
                        <a:rPr lang="es-HN" sz="3200" dirty="0"/>
                        <a:t>Operador</a:t>
                      </a:r>
                    </a:p>
                  </a:txBody>
                  <a:tcPr/>
                </a:tc>
                <a:tc>
                  <a:txBody>
                    <a:bodyPr/>
                    <a:lstStyle/>
                    <a:p>
                      <a:r>
                        <a:rPr lang="es-HN" sz="3200" dirty="0"/>
                        <a:t>Operación </a:t>
                      </a:r>
                    </a:p>
                  </a:txBody>
                  <a:tcPr/>
                </a:tc>
                <a:extLst>
                  <a:ext uri="{0D108BD9-81ED-4DB2-BD59-A6C34878D82A}">
                    <a16:rowId xmlns:a16="http://schemas.microsoft.com/office/drawing/2014/main" val="10000"/>
                  </a:ext>
                </a:extLst>
              </a:tr>
              <a:tr h="598118">
                <a:tc>
                  <a:txBody>
                    <a:bodyPr/>
                    <a:lstStyle/>
                    <a:p>
                      <a:pPr algn="ctr"/>
                      <a:r>
                        <a:rPr lang="es-HN" sz="3200" b="1" dirty="0"/>
                        <a:t>+</a:t>
                      </a:r>
                    </a:p>
                  </a:txBody>
                  <a:tcPr/>
                </a:tc>
                <a:tc>
                  <a:txBody>
                    <a:bodyPr/>
                    <a:lstStyle/>
                    <a:p>
                      <a:r>
                        <a:rPr lang="es-HN" sz="2400" b="1" dirty="0"/>
                        <a:t>Signo</a:t>
                      </a:r>
                      <a:r>
                        <a:rPr lang="es-HN" sz="2400" b="1" baseline="0" dirty="0"/>
                        <a:t> positivo</a:t>
                      </a:r>
                      <a:endParaRPr lang="es-HN" sz="2400" b="1" dirty="0"/>
                    </a:p>
                  </a:txBody>
                  <a:tcPr/>
                </a:tc>
                <a:extLst>
                  <a:ext uri="{0D108BD9-81ED-4DB2-BD59-A6C34878D82A}">
                    <a16:rowId xmlns:a16="http://schemas.microsoft.com/office/drawing/2014/main" val="10001"/>
                  </a:ext>
                </a:extLst>
              </a:tr>
              <a:tr h="543108">
                <a:tc>
                  <a:txBody>
                    <a:bodyPr/>
                    <a:lstStyle/>
                    <a:p>
                      <a:pPr algn="ctr"/>
                      <a:r>
                        <a:rPr lang="es-HN" sz="3200" b="1" dirty="0"/>
                        <a:t>-</a:t>
                      </a:r>
                    </a:p>
                  </a:txBody>
                  <a:tcPr/>
                </a:tc>
                <a:tc>
                  <a:txBody>
                    <a:bodyPr/>
                    <a:lstStyle/>
                    <a:p>
                      <a:r>
                        <a:rPr lang="es-HN" sz="2400" b="1" dirty="0"/>
                        <a:t>Signo negativo</a:t>
                      </a:r>
                    </a:p>
                  </a:txBody>
                  <a:tcPr/>
                </a:tc>
                <a:extLst>
                  <a:ext uri="{0D108BD9-81ED-4DB2-BD59-A6C34878D82A}">
                    <a16:rowId xmlns:a16="http://schemas.microsoft.com/office/drawing/2014/main" val="10002"/>
                  </a:ext>
                </a:extLst>
              </a:tr>
              <a:tr h="771786">
                <a:tc>
                  <a:txBody>
                    <a:bodyPr/>
                    <a:lstStyle/>
                    <a:p>
                      <a:pPr algn="ctr"/>
                      <a:r>
                        <a:rPr lang="es-HN" sz="3200" b="1" dirty="0"/>
                        <a:t>++</a:t>
                      </a:r>
                    </a:p>
                  </a:txBody>
                  <a:tcPr/>
                </a:tc>
                <a:tc>
                  <a:txBody>
                    <a:bodyPr/>
                    <a:lstStyle/>
                    <a:p>
                      <a:r>
                        <a:rPr lang="es-HN" sz="2400" b="1" dirty="0"/>
                        <a:t>Operador de Incremento</a:t>
                      </a:r>
                    </a:p>
                    <a:p>
                      <a:r>
                        <a:rPr lang="es-HN" sz="2400" b="1" dirty="0"/>
                        <a:t>Incrementa un valor</a:t>
                      </a:r>
                      <a:r>
                        <a:rPr lang="es-HN" sz="2400" b="1" baseline="0" dirty="0"/>
                        <a:t> en 1</a:t>
                      </a:r>
                      <a:endParaRPr lang="es-HN" sz="2400" b="1" dirty="0"/>
                    </a:p>
                  </a:txBody>
                  <a:tcPr/>
                </a:tc>
                <a:extLst>
                  <a:ext uri="{0D108BD9-81ED-4DB2-BD59-A6C34878D82A}">
                    <a16:rowId xmlns:a16="http://schemas.microsoft.com/office/drawing/2014/main" val="10003"/>
                  </a:ext>
                </a:extLst>
              </a:tr>
              <a:tr h="771786">
                <a:tc>
                  <a:txBody>
                    <a:bodyPr/>
                    <a:lstStyle/>
                    <a:p>
                      <a:pPr algn="ctr"/>
                      <a:r>
                        <a:rPr lang="es-HN" sz="3200" b="1" dirty="0"/>
                        <a:t>--</a:t>
                      </a:r>
                    </a:p>
                  </a:txBody>
                  <a:tcPr/>
                </a:tc>
                <a:tc>
                  <a:txBody>
                    <a:bodyPr/>
                    <a:lstStyle/>
                    <a:p>
                      <a:r>
                        <a:rPr lang="es-HN" sz="2400" b="1" dirty="0"/>
                        <a:t>Operador de decremento</a:t>
                      </a:r>
                    </a:p>
                    <a:p>
                      <a:r>
                        <a:rPr lang="es-HN" sz="2400" b="1" dirty="0" err="1"/>
                        <a:t>Decrementa</a:t>
                      </a:r>
                      <a:r>
                        <a:rPr lang="es-HN" sz="2400" b="1" dirty="0"/>
                        <a:t> un valor en 1</a:t>
                      </a:r>
                    </a:p>
                  </a:txBody>
                  <a:tcPr/>
                </a:tc>
                <a:extLst>
                  <a:ext uri="{0D108BD9-81ED-4DB2-BD59-A6C34878D82A}">
                    <a16:rowId xmlns:a16="http://schemas.microsoft.com/office/drawing/2014/main" val="10004"/>
                  </a:ext>
                </a:extLst>
              </a:tr>
            </a:tbl>
          </a:graphicData>
        </a:graphic>
      </p:graphicFrame>
      <p:sp>
        <p:nvSpPr>
          <p:cNvPr id="10" name="CuadroTexto 5"/>
          <p:cNvSpPr txBox="1"/>
          <p:nvPr/>
        </p:nvSpPr>
        <p:spPr>
          <a:xfrm>
            <a:off x="155574" y="2158666"/>
            <a:ext cx="2328193" cy="523220"/>
          </a:xfrm>
          <a:prstGeom prst="rect">
            <a:avLst/>
          </a:prstGeom>
          <a:noFill/>
        </p:spPr>
        <p:txBody>
          <a:bodyPr wrap="square" rtlCol="0">
            <a:spAutoFit/>
          </a:bodyPr>
          <a:lstStyle/>
          <a:p>
            <a:pPr marL="457200" indent="-457200" algn="just">
              <a:buFont typeface="Wingdings" panose="05000000000000000000" pitchFamily="2" charset="2"/>
              <a:buChar char="Ø"/>
            </a:pPr>
            <a:r>
              <a:rPr lang="es-HN" sz="2800" dirty="0">
                <a:latin typeface="Times New Roman" panose="02020603050405020304" pitchFamily="18" charset="0"/>
                <a:cs typeface="Times New Roman" panose="02020603050405020304" pitchFamily="18" charset="0"/>
              </a:rPr>
              <a:t>Binarios</a:t>
            </a:r>
            <a:endParaRPr lang="es-H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150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build="p"/>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999838"/>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646331"/>
          </a:xfrm>
          <a:prstGeom prst="rect">
            <a:avLst/>
          </a:prstGeom>
          <a:noFill/>
        </p:spPr>
        <p:txBody>
          <a:bodyPr wrap="square" rtlCol="0">
            <a:spAutoFit/>
          </a:bodyPr>
          <a:lstStyle/>
          <a:p>
            <a:pPr algn="just"/>
            <a:r>
              <a:rPr lang="es-HN" sz="3600" b="1" dirty="0">
                <a:latin typeface="Times New Roman" panose="02020603050405020304" pitchFamily="18" charset="0"/>
                <a:cs typeface="Times New Roman" panose="02020603050405020304" pitchFamily="18" charset="0"/>
              </a:rPr>
              <a:t>¿Qué es un Programa?</a:t>
            </a:r>
            <a:endParaRPr lang="es-HN" sz="36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3861185" cy="1631216"/>
          </a:xfrm>
          <a:prstGeom prst="rect">
            <a:avLst/>
          </a:prstGeom>
          <a:noFill/>
        </p:spPr>
        <p:txBody>
          <a:bodyPr wrap="square" rtlCol="0">
            <a:spAutoFit/>
          </a:bodyPr>
          <a:lstStyle/>
          <a:p>
            <a:pPr lvl="0"/>
            <a:r>
              <a:rPr lang="es-HN" sz="2000" i="1" dirty="0"/>
              <a:t>Secuencia de instrucciones que indica las acciones o tareas que la computadora debe ejecutar para dar solución a un problema determinado.</a:t>
            </a:r>
          </a:p>
        </p:txBody>
      </p:sp>
      <p:sp>
        <p:nvSpPr>
          <p:cNvPr id="27" name="Elipse 26"/>
          <p:cNvSpPr/>
          <p:nvPr/>
        </p:nvSpPr>
        <p:spPr>
          <a:xfrm>
            <a:off x="486805" y="5617542"/>
            <a:ext cx="1584176" cy="7920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HN" dirty="0"/>
              <a:t>Entrada</a:t>
            </a:r>
          </a:p>
        </p:txBody>
      </p:sp>
      <p:sp>
        <p:nvSpPr>
          <p:cNvPr id="28" name="Flecha derecha 27"/>
          <p:cNvSpPr/>
          <p:nvPr/>
        </p:nvSpPr>
        <p:spPr>
          <a:xfrm>
            <a:off x="2106452" y="5797562"/>
            <a:ext cx="1882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9" name="Elipse 28"/>
          <p:cNvSpPr/>
          <p:nvPr/>
        </p:nvSpPr>
        <p:spPr>
          <a:xfrm>
            <a:off x="2843808" y="5617542"/>
            <a:ext cx="1584176" cy="7920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HN" dirty="0"/>
              <a:t>Proceso</a:t>
            </a:r>
          </a:p>
        </p:txBody>
      </p:sp>
      <p:sp>
        <p:nvSpPr>
          <p:cNvPr id="30" name="Flecha derecha 29"/>
          <p:cNvSpPr/>
          <p:nvPr/>
        </p:nvSpPr>
        <p:spPr>
          <a:xfrm>
            <a:off x="4451201" y="5803056"/>
            <a:ext cx="1882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1" name="Elipse 30"/>
          <p:cNvSpPr/>
          <p:nvPr/>
        </p:nvSpPr>
        <p:spPr>
          <a:xfrm>
            <a:off x="5486003" y="5617542"/>
            <a:ext cx="1584176" cy="7920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HN" dirty="0"/>
              <a:t>Salida</a:t>
            </a:r>
          </a:p>
        </p:txBody>
      </p:sp>
    </p:spTree>
    <p:extLst>
      <p:ext uri="{BB962C8B-B14F-4D97-AF65-F5344CB8AC3E}">
        <p14:creationId xmlns:p14="http://schemas.microsoft.com/office/powerpoint/2010/main" val="363257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500"/>
                                        <p:tgtEl>
                                          <p:spTgt spid="25"/>
                                        </p:tgtEl>
                                      </p:cBhvr>
                                    </p:animEffect>
                                    <p:anim calcmode="lin" valueType="num">
                                      <p:cBhvr>
                                        <p:cTn id="13" dur="1500" fill="hold"/>
                                        <p:tgtEl>
                                          <p:spTgt spid="25"/>
                                        </p:tgtEl>
                                        <p:attrNameLst>
                                          <p:attrName>ppt_x</p:attrName>
                                        </p:attrNameLst>
                                      </p:cBhvr>
                                      <p:tavLst>
                                        <p:tav tm="0">
                                          <p:val>
                                            <p:strVal val="#ppt_x"/>
                                          </p:val>
                                        </p:tav>
                                        <p:tav tm="100000">
                                          <p:val>
                                            <p:strVal val="#ppt_x"/>
                                          </p:val>
                                        </p:tav>
                                      </p:tavLst>
                                    </p:anim>
                                    <p:anim calcmode="lin" valueType="num">
                                      <p:cBhvr>
                                        <p:cTn id="14"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500"/>
                                        <p:tgtEl>
                                          <p:spTgt spid="26"/>
                                        </p:tgtEl>
                                      </p:cBhvr>
                                    </p:animEffect>
                                    <p:anim calcmode="lin" valueType="num">
                                      <p:cBhvr>
                                        <p:cTn id="20" dur="1500" fill="hold"/>
                                        <p:tgtEl>
                                          <p:spTgt spid="26"/>
                                        </p:tgtEl>
                                        <p:attrNameLst>
                                          <p:attrName>ppt_x</p:attrName>
                                        </p:attrNameLst>
                                      </p:cBhvr>
                                      <p:tavLst>
                                        <p:tav tm="0">
                                          <p:val>
                                            <p:strVal val="#ppt_x"/>
                                          </p:val>
                                        </p:tav>
                                        <p:tav tm="100000">
                                          <p:val>
                                            <p:strVal val="#ppt_x"/>
                                          </p:val>
                                        </p:tav>
                                      </p:tavLst>
                                    </p:anim>
                                    <p:anim calcmode="lin" valueType="num">
                                      <p:cBhvr>
                                        <p:cTn id="21" dur="1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animBg="1"/>
      <p:bldP spid="28" grpId="0" animBg="1"/>
      <p:bldP spid="29" grpId="0" animBg="1"/>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30</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Resultado de imagen para operadores aritmeticos"/>
          <p:cNvPicPr>
            <a:picLocks noChangeAspect="1" noChangeArrowheads="1"/>
          </p:cNvPicPr>
          <p:nvPr/>
        </p:nvPicPr>
        <p:blipFill rotWithShape="1">
          <a:blip r:embed="rId3">
            <a:extLst>
              <a:ext uri="{28A0092B-C50C-407E-A947-70E740481C1C}">
                <a14:useLocalDpi xmlns:a14="http://schemas.microsoft.com/office/drawing/2010/main" val="0"/>
              </a:ext>
            </a:extLst>
          </a:blip>
          <a:srcRect t="22682"/>
          <a:stretch/>
        </p:blipFill>
        <p:spPr bwMode="auto">
          <a:xfrm>
            <a:off x="-53381" y="2185273"/>
            <a:ext cx="8660632" cy="334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355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31</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Jerarquía de 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pic>
        <p:nvPicPr>
          <p:cNvPr id="1028" name="Picture 4" descr="Prioridad entre operadores (orden de prelación). Exponenciación, mod, div,  lógicos, etc. (CU00133A)">
            <a:extLst>
              <a:ext uri="{FF2B5EF4-FFF2-40B4-BE49-F238E27FC236}">
                <a16:creationId xmlns:a16="http://schemas.microsoft.com/office/drawing/2014/main" id="{A30B1C48-73F4-28F3-A45A-9FAB8EDFA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052" y="1790755"/>
            <a:ext cx="5708307" cy="526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280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32</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1077218"/>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Reglas para resolver problemas con 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5"/>
          <p:cNvSpPr txBox="1"/>
          <p:nvPr/>
        </p:nvSpPr>
        <p:spPr>
          <a:xfrm>
            <a:off x="3084" y="2276872"/>
            <a:ext cx="8694337" cy="3539430"/>
          </a:xfrm>
          <a:prstGeom prst="rect">
            <a:avLst/>
          </a:prstGeom>
          <a:noFill/>
        </p:spPr>
        <p:txBody>
          <a:bodyPr wrap="square" rtlCol="0">
            <a:spAutoFit/>
          </a:bodyPr>
          <a:lstStyle/>
          <a:p>
            <a:pPr marL="514350" indent="-514350">
              <a:buFont typeface="+mj-lt"/>
              <a:buAutoNum type="arabicPeriod"/>
            </a:pPr>
            <a:r>
              <a:rPr lang="es-HN" sz="3200" dirty="0"/>
              <a:t>Si una expresión contiene </a:t>
            </a:r>
            <a:r>
              <a:rPr lang="es-HN" sz="3200" dirty="0" err="1"/>
              <a:t>subexpresiones</a:t>
            </a:r>
            <a:r>
              <a:rPr lang="es-HN" sz="3200" dirty="0"/>
              <a:t> entre paréntesis, éstas se evalúan primero; respetando claro está la jerarquía de los operadores aritméticos en esta </a:t>
            </a:r>
            <a:r>
              <a:rPr lang="es-HN" sz="3200" dirty="0" err="1"/>
              <a:t>subexpresión</a:t>
            </a:r>
            <a:r>
              <a:rPr lang="es-HN" sz="3200" dirty="0"/>
              <a:t>. </a:t>
            </a:r>
          </a:p>
          <a:p>
            <a:endParaRPr lang="es-HN" sz="3200" dirty="0"/>
          </a:p>
          <a:p>
            <a:pPr marL="514350" indent="-514350">
              <a:buFont typeface="+mj-lt"/>
              <a:buAutoNum type="arabicPeriod"/>
            </a:pPr>
            <a:r>
              <a:rPr lang="es-HN" sz="3200" dirty="0"/>
              <a:t>Los operadores aritméticos se aplican teniendo en cuenta la jerarquía y de izquierda a derecha.</a:t>
            </a:r>
          </a:p>
        </p:txBody>
      </p:sp>
    </p:spTree>
    <p:extLst>
      <p:ext uri="{BB962C8B-B14F-4D97-AF65-F5344CB8AC3E}">
        <p14:creationId xmlns:p14="http://schemas.microsoft.com/office/powerpoint/2010/main" val="58271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33</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Ejemplos con 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5"/>
          <p:cNvSpPr txBox="1"/>
          <p:nvPr/>
        </p:nvSpPr>
        <p:spPr>
          <a:xfrm>
            <a:off x="1187624" y="2122853"/>
            <a:ext cx="1800200" cy="584775"/>
          </a:xfrm>
          <a:prstGeom prst="rect">
            <a:avLst/>
          </a:prstGeom>
          <a:noFill/>
        </p:spPr>
        <p:txBody>
          <a:bodyPr wrap="square" rtlCol="0">
            <a:spAutoFit/>
          </a:bodyPr>
          <a:lstStyle/>
          <a:p>
            <a:r>
              <a:rPr lang="es-HN" sz="3200" dirty="0"/>
              <a:t> 5 + 8 - 7</a:t>
            </a:r>
          </a:p>
        </p:txBody>
      </p:sp>
      <p:sp>
        <p:nvSpPr>
          <p:cNvPr id="9" name="CuadroTexto 5"/>
          <p:cNvSpPr txBox="1"/>
          <p:nvPr/>
        </p:nvSpPr>
        <p:spPr>
          <a:xfrm>
            <a:off x="1323443" y="2734739"/>
            <a:ext cx="1269086" cy="584775"/>
          </a:xfrm>
          <a:prstGeom prst="rect">
            <a:avLst/>
          </a:prstGeom>
          <a:noFill/>
        </p:spPr>
        <p:txBody>
          <a:bodyPr wrap="square" rtlCol="0">
            <a:spAutoFit/>
          </a:bodyPr>
          <a:lstStyle/>
          <a:p>
            <a:r>
              <a:rPr lang="es-HN" sz="3200" dirty="0"/>
              <a:t> </a:t>
            </a:r>
            <a:r>
              <a:rPr lang="es-HN" sz="3200" dirty="0">
                <a:solidFill>
                  <a:srgbClr val="FF0000"/>
                </a:solidFill>
              </a:rPr>
              <a:t>13 </a:t>
            </a:r>
            <a:r>
              <a:rPr lang="es-HN" sz="3200" dirty="0"/>
              <a:t>- 7</a:t>
            </a:r>
          </a:p>
        </p:txBody>
      </p:sp>
      <p:sp>
        <p:nvSpPr>
          <p:cNvPr id="10" name="CuadroTexto 5"/>
          <p:cNvSpPr txBox="1"/>
          <p:nvPr/>
        </p:nvSpPr>
        <p:spPr>
          <a:xfrm>
            <a:off x="1695921" y="3363289"/>
            <a:ext cx="524130" cy="646331"/>
          </a:xfrm>
          <a:prstGeom prst="rect">
            <a:avLst/>
          </a:prstGeom>
          <a:noFill/>
        </p:spPr>
        <p:txBody>
          <a:bodyPr wrap="square" rtlCol="0">
            <a:spAutoFit/>
          </a:bodyPr>
          <a:lstStyle/>
          <a:p>
            <a:r>
              <a:rPr lang="es-HN" sz="3600" b="1" dirty="0">
                <a:solidFill>
                  <a:srgbClr val="FF0000"/>
                </a:solidFill>
              </a:rPr>
              <a:t>6</a:t>
            </a:r>
          </a:p>
        </p:txBody>
      </p:sp>
      <p:cxnSp>
        <p:nvCxnSpPr>
          <p:cNvPr id="6" name="Conector recto 5"/>
          <p:cNvCxnSpPr/>
          <p:nvPr/>
        </p:nvCxnSpPr>
        <p:spPr>
          <a:xfrm>
            <a:off x="1323443" y="263691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Conector recto 11"/>
          <p:cNvCxnSpPr/>
          <p:nvPr/>
        </p:nvCxnSpPr>
        <p:spPr>
          <a:xfrm>
            <a:off x="1443144" y="3296615"/>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CuadroTexto 5"/>
          <p:cNvSpPr txBox="1"/>
          <p:nvPr/>
        </p:nvSpPr>
        <p:spPr>
          <a:xfrm>
            <a:off x="460375" y="2184407"/>
            <a:ext cx="727249" cy="461665"/>
          </a:xfrm>
          <a:prstGeom prst="rect">
            <a:avLst/>
          </a:prstGeom>
          <a:noFill/>
        </p:spPr>
        <p:txBody>
          <a:bodyPr wrap="square" rtlCol="0">
            <a:spAutoFit/>
          </a:bodyPr>
          <a:lstStyle/>
          <a:p>
            <a:r>
              <a:rPr lang="es-HN" sz="2400" dirty="0"/>
              <a:t>1)</a:t>
            </a:r>
          </a:p>
        </p:txBody>
      </p:sp>
      <p:sp>
        <p:nvSpPr>
          <p:cNvPr id="15" name="CuadroTexto 5"/>
          <p:cNvSpPr txBox="1"/>
          <p:nvPr/>
        </p:nvSpPr>
        <p:spPr>
          <a:xfrm>
            <a:off x="1187624" y="4044543"/>
            <a:ext cx="1800200" cy="584775"/>
          </a:xfrm>
          <a:prstGeom prst="rect">
            <a:avLst/>
          </a:prstGeom>
          <a:noFill/>
        </p:spPr>
        <p:txBody>
          <a:bodyPr wrap="square" rtlCol="0">
            <a:spAutoFit/>
          </a:bodyPr>
          <a:lstStyle/>
          <a:p>
            <a:r>
              <a:rPr lang="es-HN" sz="3200" dirty="0"/>
              <a:t> 3 * 5 + 4</a:t>
            </a:r>
          </a:p>
        </p:txBody>
      </p:sp>
      <p:sp>
        <p:nvSpPr>
          <p:cNvPr id="16" name="CuadroTexto 5"/>
          <p:cNvSpPr txBox="1"/>
          <p:nvPr/>
        </p:nvSpPr>
        <p:spPr>
          <a:xfrm>
            <a:off x="1323442" y="4656429"/>
            <a:ext cx="1520365" cy="584775"/>
          </a:xfrm>
          <a:prstGeom prst="rect">
            <a:avLst/>
          </a:prstGeom>
          <a:noFill/>
        </p:spPr>
        <p:txBody>
          <a:bodyPr wrap="square" rtlCol="0">
            <a:spAutoFit/>
          </a:bodyPr>
          <a:lstStyle/>
          <a:p>
            <a:r>
              <a:rPr lang="es-HN" sz="3200" dirty="0"/>
              <a:t> </a:t>
            </a:r>
            <a:r>
              <a:rPr lang="es-HN" sz="3200" dirty="0">
                <a:solidFill>
                  <a:srgbClr val="FF0000"/>
                </a:solidFill>
              </a:rPr>
              <a:t>15 </a:t>
            </a:r>
            <a:r>
              <a:rPr lang="es-HN" sz="3200" dirty="0"/>
              <a:t>+ 4</a:t>
            </a:r>
          </a:p>
        </p:txBody>
      </p:sp>
      <p:sp>
        <p:nvSpPr>
          <p:cNvPr id="17" name="CuadroTexto 5"/>
          <p:cNvSpPr txBox="1"/>
          <p:nvPr/>
        </p:nvSpPr>
        <p:spPr>
          <a:xfrm>
            <a:off x="1547664" y="5284979"/>
            <a:ext cx="672387" cy="646331"/>
          </a:xfrm>
          <a:prstGeom prst="rect">
            <a:avLst/>
          </a:prstGeom>
          <a:noFill/>
        </p:spPr>
        <p:txBody>
          <a:bodyPr wrap="square" rtlCol="0">
            <a:spAutoFit/>
          </a:bodyPr>
          <a:lstStyle/>
          <a:p>
            <a:r>
              <a:rPr lang="es-HN" sz="3600" b="1" dirty="0">
                <a:solidFill>
                  <a:srgbClr val="FF0000"/>
                </a:solidFill>
              </a:rPr>
              <a:t>19</a:t>
            </a:r>
          </a:p>
        </p:txBody>
      </p:sp>
      <p:cxnSp>
        <p:nvCxnSpPr>
          <p:cNvPr id="18" name="Conector recto 17"/>
          <p:cNvCxnSpPr/>
          <p:nvPr/>
        </p:nvCxnSpPr>
        <p:spPr>
          <a:xfrm>
            <a:off x="1323443" y="455860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 name="Conector recto 18"/>
          <p:cNvCxnSpPr/>
          <p:nvPr/>
        </p:nvCxnSpPr>
        <p:spPr>
          <a:xfrm>
            <a:off x="1443144" y="5218305"/>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0" name="CuadroTexto 5"/>
          <p:cNvSpPr txBox="1"/>
          <p:nvPr/>
        </p:nvSpPr>
        <p:spPr>
          <a:xfrm>
            <a:off x="460375" y="4106097"/>
            <a:ext cx="727249" cy="461665"/>
          </a:xfrm>
          <a:prstGeom prst="rect">
            <a:avLst/>
          </a:prstGeom>
          <a:noFill/>
        </p:spPr>
        <p:txBody>
          <a:bodyPr wrap="square" rtlCol="0">
            <a:spAutoFit/>
          </a:bodyPr>
          <a:lstStyle/>
          <a:p>
            <a:r>
              <a:rPr lang="es-HN" sz="2400" dirty="0"/>
              <a:t>2)</a:t>
            </a:r>
          </a:p>
        </p:txBody>
      </p:sp>
      <p:sp>
        <p:nvSpPr>
          <p:cNvPr id="21" name="CuadroTexto 5"/>
          <p:cNvSpPr txBox="1"/>
          <p:nvPr/>
        </p:nvSpPr>
        <p:spPr>
          <a:xfrm>
            <a:off x="4845038" y="2181529"/>
            <a:ext cx="3232162" cy="584775"/>
          </a:xfrm>
          <a:prstGeom prst="rect">
            <a:avLst/>
          </a:prstGeom>
          <a:noFill/>
        </p:spPr>
        <p:txBody>
          <a:bodyPr wrap="square" rtlCol="0">
            <a:spAutoFit/>
          </a:bodyPr>
          <a:lstStyle/>
          <a:p>
            <a:r>
              <a:rPr lang="es-HN" sz="3200" dirty="0"/>
              <a:t> 6 + 5* 4  - 28 / 7</a:t>
            </a:r>
          </a:p>
        </p:txBody>
      </p:sp>
      <p:sp>
        <p:nvSpPr>
          <p:cNvPr id="23" name="CuadroTexto 5"/>
          <p:cNvSpPr txBox="1"/>
          <p:nvPr/>
        </p:nvSpPr>
        <p:spPr>
          <a:xfrm>
            <a:off x="5535725" y="4551880"/>
            <a:ext cx="672387" cy="646331"/>
          </a:xfrm>
          <a:prstGeom prst="rect">
            <a:avLst/>
          </a:prstGeom>
          <a:noFill/>
        </p:spPr>
        <p:txBody>
          <a:bodyPr wrap="square" rtlCol="0">
            <a:spAutoFit/>
          </a:bodyPr>
          <a:lstStyle/>
          <a:p>
            <a:r>
              <a:rPr lang="es-HN" sz="3600" b="1" dirty="0">
                <a:solidFill>
                  <a:srgbClr val="FF0000"/>
                </a:solidFill>
              </a:rPr>
              <a:t>22</a:t>
            </a:r>
          </a:p>
        </p:txBody>
      </p:sp>
      <p:cxnSp>
        <p:nvCxnSpPr>
          <p:cNvPr id="24" name="Conector recto 23"/>
          <p:cNvCxnSpPr/>
          <p:nvPr/>
        </p:nvCxnSpPr>
        <p:spPr>
          <a:xfrm>
            <a:off x="5516302" y="2704750"/>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6" name="Conector recto 25"/>
          <p:cNvCxnSpPr/>
          <p:nvPr/>
        </p:nvCxnSpPr>
        <p:spPr>
          <a:xfrm>
            <a:off x="6372200" y="3284984"/>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7" name="CuadroTexto 5"/>
          <p:cNvSpPr txBox="1"/>
          <p:nvPr/>
        </p:nvSpPr>
        <p:spPr>
          <a:xfrm>
            <a:off x="4429013" y="2243085"/>
            <a:ext cx="727249" cy="461665"/>
          </a:xfrm>
          <a:prstGeom prst="rect">
            <a:avLst/>
          </a:prstGeom>
          <a:noFill/>
        </p:spPr>
        <p:txBody>
          <a:bodyPr wrap="square" rtlCol="0">
            <a:spAutoFit/>
          </a:bodyPr>
          <a:lstStyle/>
          <a:p>
            <a:r>
              <a:rPr lang="es-HN" sz="2400" dirty="0"/>
              <a:t>3)</a:t>
            </a:r>
          </a:p>
        </p:txBody>
      </p:sp>
      <p:sp>
        <p:nvSpPr>
          <p:cNvPr id="28" name="CuadroTexto 5"/>
          <p:cNvSpPr txBox="1"/>
          <p:nvPr/>
        </p:nvSpPr>
        <p:spPr>
          <a:xfrm>
            <a:off x="4856731" y="2746133"/>
            <a:ext cx="3232162" cy="584775"/>
          </a:xfrm>
          <a:prstGeom prst="rect">
            <a:avLst/>
          </a:prstGeom>
          <a:noFill/>
        </p:spPr>
        <p:txBody>
          <a:bodyPr wrap="square" rtlCol="0">
            <a:spAutoFit/>
          </a:bodyPr>
          <a:lstStyle/>
          <a:p>
            <a:r>
              <a:rPr lang="es-HN" sz="3200" dirty="0"/>
              <a:t> 6 + </a:t>
            </a:r>
            <a:r>
              <a:rPr lang="es-HN" sz="3200" b="1" dirty="0">
                <a:solidFill>
                  <a:srgbClr val="FF0000"/>
                </a:solidFill>
              </a:rPr>
              <a:t>20</a:t>
            </a:r>
            <a:r>
              <a:rPr lang="es-HN" sz="3200" dirty="0"/>
              <a:t> - 28 / 7</a:t>
            </a:r>
          </a:p>
        </p:txBody>
      </p:sp>
      <p:sp>
        <p:nvSpPr>
          <p:cNvPr id="29" name="CuadroTexto 5"/>
          <p:cNvSpPr txBox="1"/>
          <p:nvPr/>
        </p:nvSpPr>
        <p:spPr>
          <a:xfrm>
            <a:off x="5156262" y="3382330"/>
            <a:ext cx="1935341" cy="584775"/>
          </a:xfrm>
          <a:prstGeom prst="rect">
            <a:avLst/>
          </a:prstGeom>
          <a:noFill/>
        </p:spPr>
        <p:txBody>
          <a:bodyPr wrap="square" rtlCol="0">
            <a:spAutoFit/>
          </a:bodyPr>
          <a:lstStyle/>
          <a:p>
            <a:r>
              <a:rPr lang="es-HN" sz="3200" dirty="0"/>
              <a:t> 6 + </a:t>
            </a:r>
            <a:r>
              <a:rPr lang="es-HN" sz="3200" dirty="0">
                <a:solidFill>
                  <a:srgbClr val="FF0000"/>
                </a:solidFill>
              </a:rPr>
              <a:t>20</a:t>
            </a:r>
            <a:r>
              <a:rPr lang="es-HN" sz="3200" dirty="0"/>
              <a:t> - </a:t>
            </a:r>
            <a:r>
              <a:rPr lang="es-HN" sz="3200" b="1" dirty="0">
                <a:solidFill>
                  <a:srgbClr val="FF0000"/>
                </a:solidFill>
              </a:rPr>
              <a:t>4</a:t>
            </a:r>
          </a:p>
        </p:txBody>
      </p:sp>
      <p:cxnSp>
        <p:nvCxnSpPr>
          <p:cNvPr id="30" name="Conector recto 29"/>
          <p:cNvCxnSpPr/>
          <p:nvPr/>
        </p:nvCxnSpPr>
        <p:spPr>
          <a:xfrm>
            <a:off x="5404191" y="3933056"/>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1" name="CuadroTexto 5"/>
          <p:cNvSpPr txBox="1"/>
          <p:nvPr/>
        </p:nvSpPr>
        <p:spPr>
          <a:xfrm>
            <a:off x="5248163" y="3967105"/>
            <a:ext cx="1412070" cy="584775"/>
          </a:xfrm>
          <a:prstGeom prst="rect">
            <a:avLst/>
          </a:prstGeom>
          <a:noFill/>
        </p:spPr>
        <p:txBody>
          <a:bodyPr wrap="square" rtlCol="0">
            <a:spAutoFit/>
          </a:bodyPr>
          <a:lstStyle/>
          <a:p>
            <a:r>
              <a:rPr lang="es-HN" sz="3200" dirty="0"/>
              <a:t> 26 - 4</a:t>
            </a:r>
          </a:p>
        </p:txBody>
      </p:sp>
      <p:cxnSp>
        <p:nvCxnSpPr>
          <p:cNvPr id="32" name="Conector recto 31"/>
          <p:cNvCxnSpPr/>
          <p:nvPr/>
        </p:nvCxnSpPr>
        <p:spPr>
          <a:xfrm>
            <a:off x="5475592" y="443711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7908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0-#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0-#ppt_w/2"/>
                                          </p:val>
                                        </p:tav>
                                        <p:tav tm="100000">
                                          <p:val>
                                            <p:strVal val="#ppt_x"/>
                                          </p:val>
                                        </p:tav>
                                      </p:tavLst>
                                    </p:anim>
                                    <p:anim calcmode="lin" valueType="num">
                                      <p:cBhvr additive="base">
                                        <p:cTn id="8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ppt_x"/>
                                          </p:val>
                                        </p:tav>
                                        <p:tav tm="100000">
                                          <p:val>
                                            <p:strVal val="#ppt_x"/>
                                          </p:val>
                                        </p:tav>
                                      </p:tavLst>
                                    </p:anim>
                                    <p:anim calcmode="lin" valueType="num">
                                      <p:cBhvr additive="base">
                                        <p:cTn id="9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0-#ppt_w/2"/>
                                          </p:val>
                                        </p:tav>
                                        <p:tav tm="100000">
                                          <p:val>
                                            <p:strVal val="#ppt_x"/>
                                          </p:val>
                                        </p:tav>
                                      </p:tavLst>
                                    </p:anim>
                                    <p:anim calcmode="lin" valueType="num">
                                      <p:cBhvr additive="base">
                                        <p:cTn id="9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additive="base">
                                        <p:cTn id="115" dur="500" fill="hold"/>
                                        <p:tgtEl>
                                          <p:spTgt spid="29"/>
                                        </p:tgtEl>
                                        <p:attrNameLst>
                                          <p:attrName>ppt_x</p:attrName>
                                        </p:attrNameLst>
                                      </p:cBhvr>
                                      <p:tavLst>
                                        <p:tav tm="0">
                                          <p:val>
                                            <p:strVal val="#ppt_x"/>
                                          </p:val>
                                        </p:tav>
                                        <p:tav tm="100000">
                                          <p:val>
                                            <p:strVal val="#ppt_x"/>
                                          </p:val>
                                        </p:tav>
                                      </p:tavLst>
                                    </p:anim>
                                    <p:anim calcmode="lin" valueType="num">
                                      <p:cBhvr additive="base">
                                        <p:cTn id="1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grpId="0" nodeType="click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additive="base">
                                        <p:cTn id="127" dur="500" fill="hold"/>
                                        <p:tgtEl>
                                          <p:spTgt spid="31"/>
                                        </p:tgtEl>
                                        <p:attrNameLst>
                                          <p:attrName>ppt_x</p:attrName>
                                        </p:attrNameLst>
                                      </p:cBhvr>
                                      <p:tavLst>
                                        <p:tav tm="0">
                                          <p:val>
                                            <p:strVal val="#ppt_x"/>
                                          </p:val>
                                        </p:tav>
                                        <p:tav tm="100000">
                                          <p:val>
                                            <p:strVal val="#ppt_x"/>
                                          </p:val>
                                        </p:tav>
                                      </p:tavLst>
                                    </p:anim>
                                    <p:anim calcmode="lin" valueType="num">
                                      <p:cBhvr additive="base">
                                        <p:cTn id="12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2"/>
                                        </p:tgtEl>
                                        <p:attrNameLst>
                                          <p:attrName>style.visibility</p:attrName>
                                        </p:attrNameLst>
                                      </p:cBhvr>
                                      <p:to>
                                        <p:strVal val="visible"/>
                                      </p:to>
                                    </p:set>
                                    <p:anim calcmode="lin" valueType="num">
                                      <p:cBhvr additive="base">
                                        <p:cTn id="133" dur="500" fill="hold"/>
                                        <p:tgtEl>
                                          <p:spTgt spid="32"/>
                                        </p:tgtEl>
                                        <p:attrNameLst>
                                          <p:attrName>ppt_x</p:attrName>
                                        </p:attrNameLst>
                                      </p:cBhvr>
                                      <p:tavLst>
                                        <p:tav tm="0">
                                          <p:val>
                                            <p:strVal val="#ppt_x"/>
                                          </p:val>
                                        </p:tav>
                                        <p:tav tm="100000">
                                          <p:val>
                                            <p:strVal val="#ppt_x"/>
                                          </p:val>
                                        </p:tav>
                                      </p:tavLst>
                                    </p:anim>
                                    <p:anim calcmode="lin" valueType="num">
                                      <p:cBhvr additive="base">
                                        <p:cTn id="1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23"/>
                                        </p:tgtEl>
                                        <p:attrNameLst>
                                          <p:attrName>style.visibility</p:attrName>
                                        </p:attrNameLst>
                                      </p:cBhvr>
                                      <p:to>
                                        <p:strVal val="visible"/>
                                      </p:to>
                                    </p:set>
                                    <p:anim calcmode="lin" valueType="num">
                                      <p:cBhvr additive="base">
                                        <p:cTn id="139" dur="500" fill="hold"/>
                                        <p:tgtEl>
                                          <p:spTgt spid="23"/>
                                        </p:tgtEl>
                                        <p:attrNameLst>
                                          <p:attrName>ppt_x</p:attrName>
                                        </p:attrNameLst>
                                      </p:cBhvr>
                                      <p:tavLst>
                                        <p:tav tm="0">
                                          <p:val>
                                            <p:strVal val="#ppt_x"/>
                                          </p:val>
                                        </p:tav>
                                        <p:tav tm="100000">
                                          <p:val>
                                            <p:strVal val="#ppt_x"/>
                                          </p:val>
                                        </p:tav>
                                      </p:tavLst>
                                    </p:anim>
                                    <p:anim calcmode="lin" valueType="num">
                                      <p:cBhvr additive="base">
                                        <p:cTn id="14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P spid="9" grpId="0"/>
      <p:bldP spid="10" grpId="0"/>
      <p:bldP spid="13" grpId="0"/>
      <p:bldP spid="15" grpId="0"/>
      <p:bldP spid="16" grpId="0"/>
      <p:bldP spid="17" grpId="0"/>
      <p:bldP spid="20" grpId="0"/>
      <p:bldP spid="21" grpId="0"/>
      <p:bldP spid="23" grpId="0"/>
      <p:bldP spid="27" grpId="0"/>
      <p:bldP spid="28" grpId="0"/>
      <p:bldP spid="29"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34</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Ejemplos con 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1" name="CuadroTexto 5"/>
          <p:cNvSpPr txBox="1"/>
          <p:nvPr/>
        </p:nvSpPr>
        <p:spPr>
          <a:xfrm>
            <a:off x="512774" y="1700808"/>
            <a:ext cx="8128181" cy="584775"/>
          </a:xfrm>
          <a:prstGeom prst="rect">
            <a:avLst/>
          </a:prstGeom>
          <a:noFill/>
        </p:spPr>
        <p:txBody>
          <a:bodyPr wrap="square" rtlCol="0">
            <a:spAutoFit/>
          </a:bodyPr>
          <a:lstStyle/>
          <a:p>
            <a:r>
              <a:rPr lang="es-HN" sz="3200" dirty="0"/>
              <a:t> 7 * 8 (160 </a:t>
            </a:r>
            <a:r>
              <a:rPr lang="es-HN" sz="3200" dirty="0" err="1"/>
              <a:t>mod</a:t>
            </a:r>
            <a:r>
              <a:rPr lang="es-HN" sz="3200" dirty="0"/>
              <a:t> 3**3) div 5 * 13 - 28</a:t>
            </a:r>
          </a:p>
        </p:txBody>
      </p:sp>
      <p:sp>
        <p:nvSpPr>
          <p:cNvPr id="27" name="CuadroTexto 5"/>
          <p:cNvSpPr txBox="1"/>
          <p:nvPr/>
        </p:nvSpPr>
        <p:spPr>
          <a:xfrm>
            <a:off x="96750" y="1732516"/>
            <a:ext cx="727249" cy="461665"/>
          </a:xfrm>
          <a:prstGeom prst="rect">
            <a:avLst/>
          </a:prstGeom>
          <a:noFill/>
        </p:spPr>
        <p:txBody>
          <a:bodyPr wrap="square" rtlCol="0">
            <a:spAutoFit/>
          </a:bodyPr>
          <a:lstStyle/>
          <a:p>
            <a:r>
              <a:rPr lang="es-HN" sz="2400" dirty="0"/>
              <a:t>4)</a:t>
            </a:r>
          </a:p>
        </p:txBody>
      </p:sp>
    </p:spTree>
    <p:extLst>
      <p:ext uri="{BB962C8B-B14F-4D97-AF65-F5344CB8AC3E}">
        <p14:creationId xmlns:p14="http://schemas.microsoft.com/office/powerpoint/2010/main" val="1729886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35</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Ejemplos con Operadores Aritméticos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1" name="CuadroTexto 5"/>
          <p:cNvSpPr txBox="1"/>
          <p:nvPr/>
        </p:nvSpPr>
        <p:spPr>
          <a:xfrm>
            <a:off x="512774" y="1700808"/>
            <a:ext cx="8128181" cy="584775"/>
          </a:xfrm>
          <a:prstGeom prst="rect">
            <a:avLst/>
          </a:prstGeom>
          <a:noFill/>
        </p:spPr>
        <p:txBody>
          <a:bodyPr wrap="square" rtlCol="0">
            <a:spAutoFit/>
          </a:bodyPr>
          <a:lstStyle/>
          <a:p>
            <a:r>
              <a:rPr lang="es-HN" sz="3200" dirty="0"/>
              <a:t> 7 * 8 (160 </a:t>
            </a:r>
            <a:r>
              <a:rPr lang="es-HN" sz="3200" dirty="0" err="1"/>
              <a:t>mod</a:t>
            </a:r>
            <a:r>
              <a:rPr lang="es-HN" sz="3200" dirty="0"/>
              <a:t> 3**3) div 5 * 13 - 28</a:t>
            </a:r>
          </a:p>
        </p:txBody>
      </p:sp>
      <p:sp>
        <p:nvSpPr>
          <p:cNvPr id="23" name="CuadroTexto 5"/>
          <p:cNvSpPr txBox="1"/>
          <p:nvPr/>
        </p:nvSpPr>
        <p:spPr>
          <a:xfrm>
            <a:off x="2108151" y="5982107"/>
            <a:ext cx="1471343" cy="769441"/>
          </a:xfrm>
          <a:prstGeom prst="rect">
            <a:avLst/>
          </a:prstGeom>
          <a:noFill/>
        </p:spPr>
        <p:txBody>
          <a:bodyPr wrap="square" rtlCol="0">
            <a:spAutoFit/>
          </a:bodyPr>
          <a:lstStyle/>
          <a:p>
            <a:r>
              <a:rPr lang="es-HN" sz="4400" b="1" dirty="0">
                <a:solidFill>
                  <a:srgbClr val="FF0000"/>
                </a:solidFill>
              </a:rPr>
              <a:t>3612</a:t>
            </a:r>
          </a:p>
        </p:txBody>
      </p:sp>
      <p:cxnSp>
        <p:nvCxnSpPr>
          <p:cNvPr id="24" name="Conector recto 23"/>
          <p:cNvCxnSpPr/>
          <p:nvPr/>
        </p:nvCxnSpPr>
        <p:spPr>
          <a:xfrm>
            <a:off x="3203848" y="227687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7" name="CuadroTexto 5"/>
          <p:cNvSpPr txBox="1"/>
          <p:nvPr/>
        </p:nvSpPr>
        <p:spPr>
          <a:xfrm>
            <a:off x="96750" y="1732516"/>
            <a:ext cx="727249" cy="461665"/>
          </a:xfrm>
          <a:prstGeom prst="rect">
            <a:avLst/>
          </a:prstGeom>
          <a:noFill/>
        </p:spPr>
        <p:txBody>
          <a:bodyPr wrap="square" rtlCol="0">
            <a:spAutoFit/>
          </a:bodyPr>
          <a:lstStyle/>
          <a:p>
            <a:r>
              <a:rPr lang="es-HN" sz="2400" dirty="0"/>
              <a:t>4)</a:t>
            </a:r>
          </a:p>
        </p:txBody>
      </p:sp>
      <p:sp>
        <p:nvSpPr>
          <p:cNvPr id="33" name="CuadroTexto 5"/>
          <p:cNvSpPr txBox="1"/>
          <p:nvPr/>
        </p:nvSpPr>
        <p:spPr>
          <a:xfrm>
            <a:off x="512774" y="2204864"/>
            <a:ext cx="8128181" cy="584775"/>
          </a:xfrm>
          <a:prstGeom prst="rect">
            <a:avLst/>
          </a:prstGeom>
          <a:noFill/>
        </p:spPr>
        <p:txBody>
          <a:bodyPr wrap="square" rtlCol="0">
            <a:spAutoFit/>
          </a:bodyPr>
          <a:lstStyle/>
          <a:p>
            <a:r>
              <a:rPr lang="es-HN" sz="3200" dirty="0"/>
              <a:t> 7 * 8 ( 160 </a:t>
            </a:r>
            <a:r>
              <a:rPr lang="es-HN" sz="3200" dirty="0" err="1"/>
              <a:t>mod</a:t>
            </a:r>
            <a:r>
              <a:rPr lang="es-HN" sz="3200" dirty="0"/>
              <a:t> </a:t>
            </a:r>
            <a:r>
              <a:rPr lang="es-HN" sz="3200" b="1" dirty="0">
                <a:solidFill>
                  <a:srgbClr val="FF0000"/>
                </a:solidFill>
              </a:rPr>
              <a:t>27 </a:t>
            </a:r>
            <a:r>
              <a:rPr lang="es-HN" sz="3200" dirty="0"/>
              <a:t>) div 5 * 13 - 28</a:t>
            </a:r>
          </a:p>
        </p:txBody>
      </p:sp>
      <p:sp>
        <p:nvSpPr>
          <p:cNvPr id="34" name="CuadroTexto 5"/>
          <p:cNvSpPr txBox="1"/>
          <p:nvPr/>
        </p:nvSpPr>
        <p:spPr>
          <a:xfrm>
            <a:off x="886203" y="2852936"/>
            <a:ext cx="4635290" cy="584775"/>
          </a:xfrm>
          <a:prstGeom prst="rect">
            <a:avLst/>
          </a:prstGeom>
          <a:noFill/>
        </p:spPr>
        <p:txBody>
          <a:bodyPr wrap="square" rtlCol="0">
            <a:spAutoFit/>
          </a:bodyPr>
          <a:lstStyle/>
          <a:p>
            <a:r>
              <a:rPr lang="es-HN" sz="3200" dirty="0"/>
              <a:t> 7 * 8 * </a:t>
            </a:r>
            <a:r>
              <a:rPr lang="es-HN" sz="3200" b="1" dirty="0">
                <a:solidFill>
                  <a:srgbClr val="FF0000"/>
                </a:solidFill>
              </a:rPr>
              <a:t>25</a:t>
            </a:r>
            <a:r>
              <a:rPr lang="es-HN" sz="3200" dirty="0"/>
              <a:t> div 5 * 13 - 28</a:t>
            </a:r>
          </a:p>
        </p:txBody>
      </p:sp>
      <p:sp>
        <p:nvSpPr>
          <p:cNvPr id="35" name="CuadroTexto 5"/>
          <p:cNvSpPr txBox="1"/>
          <p:nvPr/>
        </p:nvSpPr>
        <p:spPr>
          <a:xfrm>
            <a:off x="1104357" y="3429000"/>
            <a:ext cx="4198982" cy="584775"/>
          </a:xfrm>
          <a:prstGeom prst="rect">
            <a:avLst/>
          </a:prstGeom>
          <a:noFill/>
        </p:spPr>
        <p:txBody>
          <a:bodyPr wrap="square" rtlCol="0">
            <a:spAutoFit/>
          </a:bodyPr>
          <a:lstStyle/>
          <a:p>
            <a:r>
              <a:rPr lang="es-HN" sz="3200" b="1" dirty="0">
                <a:solidFill>
                  <a:srgbClr val="FF0000"/>
                </a:solidFill>
              </a:rPr>
              <a:t> 56 </a:t>
            </a:r>
            <a:r>
              <a:rPr lang="es-HN" sz="3200" dirty="0"/>
              <a:t>* 25 div 5 * 13 - 28</a:t>
            </a:r>
          </a:p>
        </p:txBody>
      </p:sp>
      <p:sp>
        <p:nvSpPr>
          <p:cNvPr id="36" name="CuadroTexto 5"/>
          <p:cNvSpPr txBox="1"/>
          <p:nvPr/>
        </p:nvSpPr>
        <p:spPr>
          <a:xfrm>
            <a:off x="1084020" y="4005064"/>
            <a:ext cx="4936767" cy="584775"/>
          </a:xfrm>
          <a:prstGeom prst="rect">
            <a:avLst/>
          </a:prstGeom>
          <a:noFill/>
        </p:spPr>
        <p:txBody>
          <a:bodyPr wrap="square" rtlCol="0">
            <a:spAutoFit/>
          </a:bodyPr>
          <a:lstStyle/>
          <a:p>
            <a:r>
              <a:rPr lang="es-HN" sz="3200" b="1" dirty="0">
                <a:solidFill>
                  <a:srgbClr val="FF0000"/>
                </a:solidFill>
              </a:rPr>
              <a:t> 1400 </a:t>
            </a:r>
            <a:r>
              <a:rPr lang="es-HN" sz="3200" dirty="0"/>
              <a:t>div 5 * 13 - 28</a:t>
            </a:r>
          </a:p>
        </p:txBody>
      </p:sp>
      <p:sp>
        <p:nvSpPr>
          <p:cNvPr id="38" name="CuadroTexto 5"/>
          <p:cNvSpPr txBox="1"/>
          <p:nvPr/>
        </p:nvSpPr>
        <p:spPr>
          <a:xfrm>
            <a:off x="1587190" y="4716270"/>
            <a:ext cx="2513266" cy="584775"/>
          </a:xfrm>
          <a:prstGeom prst="rect">
            <a:avLst/>
          </a:prstGeom>
          <a:noFill/>
        </p:spPr>
        <p:txBody>
          <a:bodyPr wrap="square" rtlCol="0">
            <a:spAutoFit/>
          </a:bodyPr>
          <a:lstStyle/>
          <a:p>
            <a:r>
              <a:rPr lang="es-HN" sz="3200" b="1" dirty="0">
                <a:solidFill>
                  <a:srgbClr val="FF0000"/>
                </a:solidFill>
              </a:rPr>
              <a:t> 280 </a:t>
            </a:r>
            <a:r>
              <a:rPr lang="es-HN" sz="3200" dirty="0"/>
              <a:t>* 13 - 28</a:t>
            </a:r>
          </a:p>
        </p:txBody>
      </p:sp>
      <p:sp>
        <p:nvSpPr>
          <p:cNvPr id="39" name="CuadroTexto 5"/>
          <p:cNvSpPr txBox="1"/>
          <p:nvPr/>
        </p:nvSpPr>
        <p:spPr>
          <a:xfrm>
            <a:off x="1830158" y="5384031"/>
            <a:ext cx="2270298" cy="584775"/>
          </a:xfrm>
          <a:prstGeom prst="rect">
            <a:avLst/>
          </a:prstGeom>
          <a:noFill/>
        </p:spPr>
        <p:txBody>
          <a:bodyPr wrap="square" rtlCol="0">
            <a:spAutoFit/>
          </a:bodyPr>
          <a:lstStyle/>
          <a:p>
            <a:r>
              <a:rPr lang="es-HN" sz="3200" b="1" dirty="0">
                <a:solidFill>
                  <a:srgbClr val="FF0000"/>
                </a:solidFill>
              </a:rPr>
              <a:t> 3640 </a:t>
            </a:r>
            <a:r>
              <a:rPr lang="es-HN" sz="3200" dirty="0"/>
              <a:t>- 28</a:t>
            </a:r>
          </a:p>
        </p:txBody>
      </p:sp>
      <p:cxnSp>
        <p:nvCxnSpPr>
          <p:cNvPr id="40" name="Conector recto 39"/>
          <p:cNvCxnSpPr/>
          <p:nvPr/>
        </p:nvCxnSpPr>
        <p:spPr>
          <a:xfrm>
            <a:off x="1781331" y="2780928"/>
            <a:ext cx="207058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1" name="Conector recto 40"/>
          <p:cNvCxnSpPr/>
          <p:nvPr/>
        </p:nvCxnSpPr>
        <p:spPr>
          <a:xfrm>
            <a:off x="1016202" y="3420805"/>
            <a:ext cx="813956" cy="1690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2" name="Conector recto 41"/>
          <p:cNvCxnSpPr/>
          <p:nvPr/>
        </p:nvCxnSpPr>
        <p:spPr>
          <a:xfrm>
            <a:off x="1335250" y="3957837"/>
            <a:ext cx="1220526" cy="1690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3" name="Conector recto 42"/>
          <p:cNvCxnSpPr/>
          <p:nvPr/>
        </p:nvCxnSpPr>
        <p:spPr>
          <a:xfrm flipV="1">
            <a:off x="1259632" y="4502989"/>
            <a:ext cx="1759613" cy="1645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6" name="Conector recto 45"/>
          <p:cNvCxnSpPr/>
          <p:nvPr/>
        </p:nvCxnSpPr>
        <p:spPr>
          <a:xfrm>
            <a:off x="1781331" y="5301045"/>
            <a:ext cx="1422517"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8" name="Conector recto 47"/>
          <p:cNvCxnSpPr/>
          <p:nvPr/>
        </p:nvCxnSpPr>
        <p:spPr>
          <a:xfrm>
            <a:off x="2122637" y="5968806"/>
            <a:ext cx="142976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553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0-#ppt_w/2"/>
                                          </p:val>
                                        </p:tav>
                                        <p:tav tm="100000">
                                          <p:val>
                                            <p:strVal val="#ppt_x"/>
                                          </p:val>
                                        </p:tav>
                                      </p:tavLst>
                                    </p:anim>
                                    <p:anim calcmode="lin" valueType="num">
                                      <p:cBhvr additive="base">
                                        <p:cTn id="32"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0-#ppt_w/2"/>
                                          </p:val>
                                        </p:tav>
                                        <p:tav tm="100000">
                                          <p:val>
                                            <p:strVal val="#ppt_x"/>
                                          </p:val>
                                        </p:tav>
                                      </p:tavLst>
                                    </p:anim>
                                    <p:anim calcmode="lin" valueType="num">
                                      <p:cBhvr additive="base">
                                        <p:cTn id="5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ppt_x"/>
                                          </p:val>
                                        </p:tav>
                                        <p:tav tm="100000">
                                          <p:val>
                                            <p:strVal val="#ppt_x"/>
                                          </p:val>
                                        </p:tav>
                                      </p:tavLst>
                                    </p:anim>
                                    <p:anim calcmode="lin" valueType="num">
                                      <p:cBhvr additive="base">
                                        <p:cTn id="62"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0-#ppt_w/2"/>
                                          </p:val>
                                        </p:tav>
                                        <p:tav tm="100000">
                                          <p:val>
                                            <p:strVal val="#ppt_x"/>
                                          </p:val>
                                        </p:tav>
                                      </p:tavLst>
                                    </p:anim>
                                    <p:anim calcmode="lin" valueType="num">
                                      <p:cBhvr additive="base">
                                        <p:cTn id="6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additive="base">
                                        <p:cTn id="73" dur="500" fill="hold"/>
                                        <p:tgtEl>
                                          <p:spTgt spid="38"/>
                                        </p:tgtEl>
                                        <p:attrNameLst>
                                          <p:attrName>ppt_x</p:attrName>
                                        </p:attrNameLst>
                                      </p:cBhvr>
                                      <p:tavLst>
                                        <p:tav tm="0">
                                          <p:val>
                                            <p:strVal val="#ppt_x"/>
                                          </p:val>
                                        </p:tav>
                                        <p:tav tm="100000">
                                          <p:val>
                                            <p:strVal val="#ppt_x"/>
                                          </p:val>
                                        </p:tav>
                                      </p:tavLst>
                                    </p:anim>
                                    <p:anim calcmode="lin" valueType="num">
                                      <p:cBhvr additive="base">
                                        <p:cTn id="74"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500" fill="hold"/>
                                        <p:tgtEl>
                                          <p:spTgt spid="39"/>
                                        </p:tgtEl>
                                        <p:attrNameLst>
                                          <p:attrName>ppt_x</p:attrName>
                                        </p:attrNameLst>
                                      </p:cBhvr>
                                      <p:tavLst>
                                        <p:tav tm="0">
                                          <p:val>
                                            <p:strVal val="#ppt_x"/>
                                          </p:val>
                                        </p:tav>
                                        <p:tav tm="100000">
                                          <p:val>
                                            <p:strVal val="#ppt_x"/>
                                          </p:val>
                                        </p:tav>
                                      </p:tavLst>
                                    </p:anim>
                                    <p:anim calcmode="lin" valueType="num">
                                      <p:cBhvr additive="base">
                                        <p:cTn id="8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additive="base">
                                        <p:cTn id="91" dur="500" fill="hold"/>
                                        <p:tgtEl>
                                          <p:spTgt spid="48"/>
                                        </p:tgtEl>
                                        <p:attrNameLst>
                                          <p:attrName>ppt_x</p:attrName>
                                        </p:attrNameLst>
                                      </p:cBhvr>
                                      <p:tavLst>
                                        <p:tav tm="0">
                                          <p:val>
                                            <p:strVal val="#ppt_x"/>
                                          </p:val>
                                        </p:tav>
                                        <p:tav tm="100000">
                                          <p:val>
                                            <p:strVal val="#ppt_x"/>
                                          </p:val>
                                        </p:tav>
                                      </p:tavLst>
                                    </p:anim>
                                    <p:anim calcmode="lin" valueType="num">
                                      <p:cBhvr additive="base">
                                        <p:cTn id="9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7" grpId="0"/>
      <p:bldP spid="33" grpId="0"/>
      <p:bldP spid="34" grpId="0"/>
      <p:bldP spid="35" grpId="0"/>
      <p:bldP spid="36" grpId="0"/>
      <p:bldP spid="38"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36</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Relacionales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23246" y="2388100"/>
            <a:ext cx="8685721" cy="1569660"/>
          </a:xfrm>
          <a:prstGeom prst="rect">
            <a:avLst/>
          </a:prstGeom>
          <a:noFill/>
        </p:spPr>
        <p:txBody>
          <a:bodyPr wrap="square" rtlCol="0">
            <a:spAutoFit/>
          </a:bodyPr>
          <a:lstStyle/>
          <a:p>
            <a:r>
              <a:rPr lang="es-HN" sz="2400" dirty="0"/>
              <a:t>Los operadores relacionales son símbolos que se usan para comparar dos valores. </a:t>
            </a:r>
          </a:p>
          <a:p>
            <a:r>
              <a:rPr lang="es-HN" sz="2400" dirty="0"/>
              <a:t>Si el resultado de la comparación es correcto la expresión considerada es verdadera, en caso contrario es falsa. </a:t>
            </a:r>
          </a:p>
        </p:txBody>
      </p:sp>
    </p:spTree>
    <p:extLst>
      <p:ext uri="{BB962C8B-B14F-4D97-AF65-F5344CB8AC3E}">
        <p14:creationId xmlns:p14="http://schemas.microsoft.com/office/powerpoint/2010/main" val="3648952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xEl>
                                              <p:pRg st="1" end="1"/>
                                            </p:txEl>
                                          </p:spTgt>
                                        </p:tgtEl>
                                        <p:attrNameLst>
                                          <p:attrName>style.visibility</p:attrName>
                                        </p:attrNameLst>
                                      </p:cBhvr>
                                      <p:to>
                                        <p:strVal val="visible"/>
                                      </p:to>
                                    </p:set>
                                    <p:animEffect transition="in" filter="fade">
                                      <p:cBhvr>
                                        <p:cTn id="21" dur="1500"/>
                                        <p:tgtEl>
                                          <p:spTgt spid="26">
                                            <p:txEl>
                                              <p:pRg st="1" end="1"/>
                                            </p:txEl>
                                          </p:spTgt>
                                        </p:tgtEl>
                                      </p:cBhvr>
                                    </p:animEffect>
                                    <p:anim calcmode="lin" valueType="num">
                                      <p:cBhvr>
                                        <p:cTn id="22" dur="15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23" dur="15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37</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Relacionales</a:t>
            </a:r>
            <a:endParaRPr lang="es-HN" sz="3200" b="1" dirty="0">
              <a:solidFill>
                <a:schemeClr val="bg1"/>
              </a:solidFill>
              <a:latin typeface="Times New Roman" panose="02020603050405020304" pitchFamily="18" charset="0"/>
              <a:cs typeface="Times New Roman" panose="02020603050405020304" pitchFamily="18" charset="0"/>
            </a:endParaRPr>
          </a:p>
        </p:txBody>
      </p:sp>
      <p:pic>
        <p:nvPicPr>
          <p:cNvPr id="3074" name="Picture 2" descr="https://4.bp.blogspot.com/-kcse5fsrZ2k/UW-pnRhdydI/AAAAAAAAAJU/9Xriz9ftHT8/s1600/operadores+relaciona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76872"/>
            <a:ext cx="8471406" cy="256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476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38</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Ejemplos con Operadores Relacionales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5"/>
          <p:cNvSpPr txBox="1"/>
          <p:nvPr/>
        </p:nvSpPr>
        <p:spPr>
          <a:xfrm>
            <a:off x="1022130" y="2122853"/>
            <a:ext cx="2448272" cy="584775"/>
          </a:xfrm>
          <a:prstGeom prst="rect">
            <a:avLst/>
          </a:prstGeom>
          <a:noFill/>
        </p:spPr>
        <p:txBody>
          <a:bodyPr wrap="square" rtlCol="0">
            <a:spAutoFit/>
          </a:bodyPr>
          <a:lstStyle/>
          <a:p>
            <a:r>
              <a:rPr lang="es-HN" sz="3200" dirty="0"/>
              <a:t> (3 + 4) &gt; 9</a:t>
            </a:r>
          </a:p>
        </p:txBody>
      </p:sp>
      <p:sp>
        <p:nvSpPr>
          <p:cNvPr id="13" name="CuadroTexto 5"/>
          <p:cNvSpPr txBox="1"/>
          <p:nvPr/>
        </p:nvSpPr>
        <p:spPr>
          <a:xfrm>
            <a:off x="460375" y="2184407"/>
            <a:ext cx="727249" cy="461665"/>
          </a:xfrm>
          <a:prstGeom prst="rect">
            <a:avLst/>
          </a:prstGeom>
          <a:noFill/>
        </p:spPr>
        <p:txBody>
          <a:bodyPr wrap="square" rtlCol="0">
            <a:spAutoFit/>
          </a:bodyPr>
          <a:lstStyle/>
          <a:p>
            <a:r>
              <a:rPr lang="es-HN" sz="2400" dirty="0"/>
              <a:t>1)</a:t>
            </a:r>
          </a:p>
        </p:txBody>
      </p:sp>
      <p:sp>
        <p:nvSpPr>
          <p:cNvPr id="15" name="CuadroTexto 5"/>
          <p:cNvSpPr txBox="1"/>
          <p:nvPr/>
        </p:nvSpPr>
        <p:spPr>
          <a:xfrm>
            <a:off x="1187624" y="4044543"/>
            <a:ext cx="2282778" cy="584775"/>
          </a:xfrm>
          <a:prstGeom prst="rect">
            <a:avLst/>
          </a:prstGeom>
          <a:noFill/>
        </p:spPr>
        <p:txBody>
          <a:bodyPr wrap="square" rtlCol="0">
            <a:spAutoFit/>
          </a:bodyPr>
          <a:lstStyle/>
          <a:p>
            <a:r>
              <a:rPr lang="es-HN" sz="3200" dirty="0"/>
              <a:t> 3 * 5 == 15</a:t>
            </a:r>
          </a:p>
        </p:txBody>
      </p:sp>
      <p:sp>
        <p:nvSpPr>
          <p:cNvPr id="20" name="CuadroTexto 5"/>
          <p:cNvSpPr txBox="1"/>
          <p:nvPr/>
        </p:nvSpPr>
        <p:spPr>
          <a:xfrm>
            <a:off x="460375" y="4106097"/>
            <a:ext cx="727249" cy="461665"/>
          </a:xfrm>
          <a:prstGeom prst="rect">
            <a:avLst/>
          </a:prstGeom>
          <a:noFill/>
        </p:spPr>
        <p:txBody>
          <a:bodyPr wrap="square" rtlCol="0">
            <a:spAutoFit/>
          </a:bodyPr>
          <a:lstStyle/>
          <a:p>
            <a:r>
              <a:rPr lang="es-HN" sz="2400" dirty="0"/>
              <a:t>2)</a:t>
            </a:r>
          </a:p>
        </p:txBody>
      </p:sp>
      <p:sp>
        <p:nvSpPr>
          <p:cNvPr id="21" name="CuadroTexto 5"/>
          <p:cNvSpPr txBox="1"/>
          <p:nvPr/>
        </p:nvSpPr>
        <p:spPr>
          <a:xfrm>
            <a:off x="4845038" y="2181529"/>
            <a:ext cx="3232162" cy="584775"/>
          </a:xfrm>
          <a:prstGeom prst="rect">
            <a:avLst/>
          </a:prstGeom>
          <a:noFill/>
        </p:spPr>
        <p:txBody>
          <a:bodyPr wrap="square" rtlCol="0">
            <a:spAutoFit/>
          </a:bodyPr>
          <a:lstStyle/>
          <a:p>
            <a:r>
              <a:rPr lang="es-HN" sz="3200" dirty="0"/>
              <a:t> </a:t>
            </a:r>
            <a:r>
              <a:rPr lang="es-HN" sz="3200" b="1" dirty="0"/>
              <a:t>a = 5 </a:t>
            </a:r>
            <a:r>
              <a:rPr lang="es-HN" sz="3200" dirty="0"/>
              <a:t>, </a:t>
            </a:r>
            <a:r>
              <a:rPr lang="es-HN" sz="3200" b="1" dirty="0"/>
              <a:t>b = 16</a:t>
            </a:r>
          </a:p>
        </p:txBody>
      </p:sp>
      <p:sp>
        <p:nvSpPr>
          <p:cNvPr id="27" name="CuadroTexto 5"/>
          <p:cNvSpPr txBox="1"/>
          <p:nvPr/>
        </p:nvSpPr>
        <p:spPr>
          <a:xfrm>
            <a:off x="4429013" y="2243085"/>
            <a:ext cx="727249" cy="461665"/>
          </a:xfrm>
          <a:prstGeom prst="rect">
            <a:avLst/>
          </a:prstGeom>
          <a:noFill/>
        </p:spPr>
        <p:txBody>
          <a:bodyPr wrap="square" rtlCol="0">
            <a:spAutoFit/>
          </a:bodyPr>
          <a:lstStyle/>
          <a:p>
            <a:r>
              <a:rPr lang="es-HN" sz="2400" dirty="0"/>
              <a:t>3)</a:t>
            </a:r>
          </a:p>
        </p:txBody>
      </p:sp>
    </p:spTree>
    <p:extLst>
      <p:ext uri="{BB962C8B-B14F-4D97-AF65-F5344CB8AC3E}">
        <p14:creationId xmlns:p14="http://schemas.microsoft.com/office/powerpoint/2010/main" val="456958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P spid="13" grpId="0"/>
      <p:bldP spid="15" grpId="0"/>
      <p:bldP spid="20" grpId="0"/>
      <p:bldP spid="21"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39</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Ejemplos con Operadores Relacionales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5"/>
          <p:cNvSpPr txBox="1"/>
          <p:nvPr/>
        </p:nvSpPr>
        <p:spPr>
          <a:xfrm>
            <a:off x="1022130" y="2122853"/>
            <a:ext cx="2448272" cy="584775"/>
          </a:xfrm>
          <a:prstGeom prst="rect">
            <a:avLst/>
          </a:prstGeom>
          <a:noFill/>
        </p:spPr>
        <p:txBody>
          <a:bodyPr wrap="square" rtlCol="0">
            <a:spAutoFit/>
          </a:bodyPr>
          <a:lstStyle/>
          <a:p>
            <a:r>
              <a:rPr lang="es-HN" sz="3200" dirty="0"/>
              <a:t> (3 + 4) &gt; 9</a:t>
            </a:r>
          </a:p>
        </p:txBody>
      </p:sp>
      <p:sp>
        <p:nvSpPr>
          <p:cNvPr id="9" name="CuadroTexto 5"/>
          <p:cNvSpPr txBox="1"/>
          <p:nvPr/>
        </p:nvSpPr>
        <p:spPr>
          <a:xfrm>
            <a:off x="1286779" y="2713941"/>
            <a:ext cx="1764945" cy="584775"/>
          </a:xfrm>
          <a:prstGeom prst="rect">
            <a:avLst/>
          </a:prstGeom>
          <a:noFill/>
        </p:spPr>
        <p:txBody>
          <a:bodyPr wrap="square" rtlCol="0">
            <a:spAutoFit/>
          </a:bodyPr>
          <a:lstStyle/>
          <a:p>
            <a:r>
              <a:rPr lang="es-HN" sz="3200" dirty="0"/>
              <a:t> </a:t>
            </a:r>
            <a:r>
              <a:rPr lang="es-HN" sz="3200" dirty="0">
                <a:solidFill>
                  <a:srgbClr val="FF0000"/>
                </a:solidFill>
              </a:rPr>
              <a:t>7 </a:t>
            </a:r>
            <a:r>
              <a:rPr lang="es-HN" sz="3200" dirty="0"/>
              <a:t>&gt; 9</a:t>
            </a:r>
          </a:p>
        </p:txBody>
      </p:sp>
      <p:sp>
        <p:nvSpPr>
          <p:cNvPr id="10" name="CuadroTexto 5"/>
          <p:cNvSpPr txBox="1"/>
          <p:nvPr/>
        </p:nvSpPr>
        <p:spPr>
          <a:xfrm>
            <a:off x="1311864" y="3359600"/>
            <a:ext cx="1291903" cy="646331"/>
          </a:xfrm>
          <a:prstGeom prst="rect">
            <a:avLst/>
          </a:prstGeom>
          <a:noFill/>
        </p:spPr>
        <p:txBody>
          <a:bodyPr wrap="square" rtlCol="0">
            <a:spAutoFit/>
          </a:bodyPr>
          <a:lstStyle/>
          <a:p>
            <a:r>
              <a:rPr lang="es-HN" sz="3600" b="1" dirty="0">
                <a:solidFill>
                  <a:srgbClr val="FF0000"/>
                </a:solidFill>
              </a:rPr>
              <a:t>Falso</a:t>
            </a:r>
          </a:p>
        </p:txBody>
      </p:sp>
      <p:cxnSp>
        <p:nvCxnSpPr>
          <p:cNvPr id="6" name="Conector recto 5"/>
          <p:cNvCxnSpPr/>
          <p:nvPr/>
        </p:nvCxnSpPr>
        <p:spPr>
          <a:xfrm>
            <a:off x="1323443" y="263691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Conector recto 11"/>
          <p:cNvCxnSpPr/>
          <p:nvPr/>
        </p:nvCxnSpPr>
        <p:spPr>
          <a:xfrm>
            <a:off x="1443144" y="3296615"/>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CuadroTexto 5"/>
          <p:cNvSpPr txBox="1"/>
          <p:nvPr/>
        </p:nvSpPr>
        <p:spPr>
          <a:xfrm>
            <a:off x="460375" y="2184407"/>
            <a:ext cx="727249" cy="461665"/>
          </a:xfrm>
          <a:prstGeom prst="rect">
            <a:avLst/>
          </a:prstGeom>
          <a:noFill/>
        </p:spPr>
        <p:txBody>
          <a:bodyPr wrap="square" rtlCol="0">
            <a:spAutoFit/>
          </a:bodyPr>
          <a:lstStyle/>
          <a:p>
            <a:r>
              <a:rPr lang="es-HN" sz="2400" dirty="0"/>
              <a:t>1)</a:t>
            </a:r>
          </a:p>
        </p:txBody>
      </p:sp>
      <p:sp>
        <p:nvSpPr>
          <p:cNvPr id="15" name="CuadroTexto 5"/>
          <p:cNvSpPr txBox="1"/>
          <p:nvPr/>
        </p:nvSpPr>
        <p:spPr>
          <a:xfrm>
            <a:off x="1187624" y="4044543"/>
            <a:ext cx="2282778" cy="584775"/>
          </a:xfrm>
          <a:prstGeom prst="rect">
            <a:avLst/>
          </a:prstGeom>
          <a:noFill/>
        </p:spPr>
        <p:txBody>
          <a:bodyPr wrap="square" rtlCol="0">
            <a:spAutoFit/>
          </a:bodyPr>
          <a:lstStyle/>
          <a:p>
            <a:r>
              <a:rPr lang="es-HN" sz="3200" dirty="0"/>
              <a:t> 3 * 5 == 15</a:t>
            </a:r>
          </a:p>
        </p:txBody>
      </p:sp>
      <p:sp>
        <p:nvSpPr>
          <p:cNvPr id="16" name="CuadroTexto 5"/>
          <p:cNvSpPr txBox="1"/>
          <p:nvPr/>
        </p:nvSpPr>
        <p:spPr>
          <a:xfrm>
            <a:off x="1323442" y="4656429"/>
            <a:ext cx="1880406" cy="584775"/>
          </a:xfrm>
          <a:prstGeom prst="rect">
            <a:avLst/>
          </a:prstGeom>
          <a:noFill/>
        </p:spPr>
        <p:txBody>
          <a:bodyPr wrap="square" rtlCol="0">
            <a:spAutoFit/>
          </a:bodyPr>
          <a:lstStyle/>
          <a:p>
            <a:r>
              <a:rPr lang="es-HN" sz="3200" dirty="0"/>
              <a:t> </a:t>
            </a:r>
            <a:r>
              <a:rPr lang="es-HN" sz="3200" dirty="0">
                <a:solidFill>
                  <a:srgbClr val="FF0000"/>
                </a:solidFill>
              </a:rPr>
              <a:t>15 </a:t>
            </a:r>
            <a:r>
              <a:rPr lang="es-HN" sz="3200" dirty="0"/>
              <a:t>== 15</a:t>
            </a:r>
          </a:p>
        </p:txBody>
      </p:sp>
      <p:sp>
        <p:nvSpPr>
          <p:cNvPr id="17" name="CuadroTexto 5"/>
          <p:cNvSpPr txBox="1"/>
          <p:nvPr/>
        </p:nvSpPr>
        <p:spPr>
          <a:xfrm>
            <a:off x="1104877" y="5291081"/>
            <a:ext cx="2448272" cy="646331"/>
          </a:xfrm>
          <a:prstGeom prst="rect">
            <a:avLst/>
          </a:prstGeom>
          <a:noFill/>
        </p:spPr>
        <p:txBody>
          <a:bodyPr wrap="square" rtlCol="0">
            <a:spAutoFit/>
          </a:bodyPr>
          <a:lstStyle/>
          <a:p>
            <a:r>
              <a:rPr lang="es-HN" sz="3600" b="1" dirty="0">
                <a:solidFill>
                  <a:srgbClr val="FF0000"/>
                </a:solidFill>
              </a:rPr>
              <a:t>Verdadero</a:t>
            </a:r>
          </a:p>
        </p:txBody>
      </p:sp>
      <p:cxnSp>
        <p:nvCxnSpPr>
          <p:cNvPr id="18" name="Conector recto 17"/>
          <p:cNvCxnSpPr/>
          <p:nvPr/>
        </p:nvCxnSpPr>
        <p:spPr>
          <a:xfrm>
            <a:off x="1323443" y="455860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 name="Conector recto 18"/>
          <p:cNvCxnSpPr/>
          <p:nvPr/>
        </p:nvCxnSpPr>
        <p:spPr>
          <a:xfrm flipV="1">
            <a:off x="1443144" y="5199493"/>
            <a:ext cx="1608580" cy="1881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0" name="CuadroTexto 5"/>
          <p:cNvSpPr txBox="1"/>
          <p:nvPr/>
        </p:nvSpPr>
        <p:spPr>
          <a:xfrm>
            <a:off x="460375" y="4106097"/>
            <a:ext cx="727249" cy="461665"/>
          </a:xfrm>
          <a:prstGeom prst="rect">
            <a:avLst/>
          </a:prstGeom>
          <a:noFill/>
        </p:spPr>
        <p:txBody>
          <a:bodyPr wrap="square" rtlCol="0">
            <a:spAutoFit/>
          </a:bodyPr>
          <a:lstStyle/>
          <a:p>
            <a:r>
              <a:rPr lang="es-HN" sz="2400" dirty="0"/>
              <a:t>2)</a:t>
            </a:r>
          </a:p>
        </p:txBody>
      </p:sp>
      <p:sp>
        <p:nvSpPr>
          <p:cNvPr id="21" name="CuadroTexto 5"/>
          <p:cNvSpPr txBox="1"/>
          <p:nvPr/>
        </p:nvSpPr>
        <p:spPr>
          <a:xfrm>
            <a:off x="4845038" y="2181529"/>
            <a:ext cx="3232162" cy="584775"/>
          </a:xfrm>
          <a:prstGeom prst="rect">
            <a:avLst/>
          </a:prstGeom>
          <a:noFill/>
        </p:spPr>
        <p:txBody>
          <a:bodyPr wrap="square" rtlCol="0">
            <a:spAutoFit/>
          </a:bodyPr>
          <a:lstStyle/>
          <a:p>
            <a:r>
              <a:rPr lang="es-HN" sz="3200" dirty="0"/>
              <a:t> </a:t>
            </a:r>
            <a:r>
              <a:rPr lang="es-HN" sz="3200" b="1" dirty="0"/>
              <a:t>a = 5 </a:t>
            </a:r>
            <a:r>
              <a:rPr lang="es-HN" sz="3200" dirty="0"/>
              <a:t>, </a:t>
            </a:r>
            <a:r>
              <a:rPr lang="es-HN" sz="3200" b="1" dirty="0"/>
              <a:t>b = 16</a:t>
            </a:r>
          </a:p>
        </p:txBody>
      </p:sp>
      <p:sp>
        <p:nvSpPr>
          <p:cNvPr id="23" name="CuadroTexto 5"/>
          <p:cNvSpPr txBox="1"/>
          <p:nvPr/>
        </p:nvSpPr>
        <p:spPr>
          <a:xfrm>
            <a:off x="5389718" y="4553162"/>
            <a:ext cx="1555878" cy="646331"/>
          </a:xfrm>
          <a:prstGeom prst="rect">
            <a:avLst/>
          </a:prstGeom>
          <a:noFill/>
        </p:spPr>
        <p:txBody>
          <a:bodyPr wrap="square" rtlCol="0">
            <a:spAutoFit/>
          </a:bodyPr>
          <a:lstStyle/>
          <a:p>
            <a:r>
              <a:rPr lang="es-HN" sz="3600" b="1" dirty="0">
                <a:solidFill>
                  <a:srgbClr val="FF0000"/>
                </a:solidFill>
              </a:rPr>
              <a:t>Falso</a:t>
            </a:r>
          </a:p>
        </p:txBody>
      </p:sp>
      <p:cxnSp>
        <p:nvCxnSpPr>
          <p:cNvPr id="26" name="Conector recto 25"/>
          <p:cNvCxnSpPr/>
          <p:nvPr/>
        </p:nvCxnSpPr>
        <p:spPr>
          <a:xfrm>
            <a:off x="5057590" y="3359600"/>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7" name="CuadroTexto 5"/>
          <p:cNvSpPr txBox="1"/>
          <p:nvPr/>
        </p:nvSpPr>
        <p:spPr>
          <a:xfrm>
            <a:off x="4429013" y="2243085"/>
            <a:ext cx="727249" cy="461665"/>
          </a:xfrm>
          <a:prstGeom prst="rect">
            <a:avLst/>
          </a:prstGeom>
          <a:noFill/>
        </p:spPr>
        <p:txBody>
          <a:bodyPr wrap="square" rtlCol="0">
            <a:spAutoFit/>
          </a:bodyPr>
          <a:lstStyle/>
          <a:p>
            <a:r>
              <a:rPr lang="es-HN" sz="2400" dirty="0"/>
              <a:t>3)</a:t>
            </a:r>
          </a:p>
        </p:txBody>
      </p:sp>
      <p:sp>
        <p:nvSpPr>
          <p:cNvPr id="28" name="CuadroTexto 5"/>
          <p:cNvSpPr txBox="1"/>
          <p:nvPr/>
        </p:nvSpPr>
        <p:spPr>
          <a:xfrm>
            <a:off x="4756119" y="2732255"/>
            <a:ext cx="3232162" cy="584775"/>
          </a:xfrm>
          <a:prstGeom prst="rect">
            <a:avLst/>
          </a:prstGeom>
          <a:noFill/>
        </p:spPr>
        <p:txBody>
          <a:bodyPr wrap="square" rtlCol="0">
            <a:spAutoFit/>
          </a:bodyPr>
          <a:lstStyle/>
          <a:p>
            <a:r>
              <a:rPr lang="es-HN" sz="3200" dirty="0"/>
              <a:t> (a**2) &gt; (b * 2)</a:t>
            </a:r>
          </a:p>
        </p:txBody>
      </p:sp>
      <p:sp>
        <p:nvSpPr>
          <p:cNvPr id="29" name="CuadroTexto 5"/>
          <p:cNvSpPr txBox="1"/>
          <p:nvPr/>
        </p:nvSpPr>
        <p:spPr>
          <a:xfrm>
            <a:off x="5156262" y="3382330"/>
            <a:ext cx="1935341" cy="584775"/>
          </a:xfrm>
          <a:prstGeom prst="rect">
            <a:avLst/>
          </a:prstGeom>
          <a:noFill/>
        </p:spPr>
        <p:txBody>
          <a:bodyPr wrap="square" rtlCol="0">
            <a:spAutoFit/>
          </a:bodyPr>
          <a:lstStyle/>
          <a:p>
            <a:r>
              <a:rPr lang="es-HN" sz="3200" b="1" dirty="0">
                <a:solidFill>
                  <a:srgbClr val="FF0000"/>
                </a:solidFill>
              </a:rPr>
              <a:t>25</a:t>
            </a:r>
            <a:r>
              <a:rPr lang="es-HN" sz="3200" dirty="0"/>
              <a:t> &gt; (b*2)</a:t>
            </a:r>
            <a:endParaRPr lang="es-HN" sz="3200" b="1" dirty="0">
              <a:solidFill>
                <a:srgbClr val="FF0000"/>
              </a:solidFill>
            </a:endParaRPr>
          </a:p>
        </p:txBody>
      </p:sp>
      <p:cxnSp>
        <p:nvCxnSpPr>
          <p:cNvPr id="30" name="Conector recto 29"/>
          <p:cNvCxnSpPr/>
          <p:nvPr/>
        </p:nvCxnSpPr>
        <p:spPr>
          <a:xfrm>
            <a:off x="6051656" y="3933056"/>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1" name="CuadroTexto 5"/>
          <p:cNvSpPr txBox="1"/>
          <p:nvPr/>
        </p:nvSpPr>
        <p:spPr>
          <a:xfrm>
            <a:off x="5134340" y="3950722"/>
            <a:ext cx="1762237" cy="584775"/>
          </a:xfrm>
          <a:prstGeom prst="rect">
            <a:avLst/>
          </a:prstGeom>
          <a:noFill/>
        </p:spPr>
        <p:txBody>
          <a:bodyPr wrap="square" rtlCol="0">
            <a:spAutoFit/>
          </a:bodyPr>
          <a:lstStyle/>
          <a:p>
            <a:r>
              <a:rPr lang="es-HN" sz="3200" dirty="0"/>
              <a:t> 25 &gt; </a:t>
            </a:r>
            <a:r>
              <a:rPr lang="es-HN" sz="3200" b="1" dirty="0">
                <a:solidFill>
                  <a:srgbClr val="FF0000"/>
                </a:solidFill>
              </a:rPr>
              <a:t>32</a:t>
            </a:r>
          </a:p>
        </p:txBody>
      </p:sp>
      <p:cxnSp>
        <p:nvCxnSpPr>
          <p:cNvPr id="32" name="Conector recto 31"/>
          <p:cNvCxnSpPr/>
          <p:nvPr/>
        </p:nvCxnSpPr>
        <p:spPr>
          <a:xfrm>
            <a:off x="5475592" y="443711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0037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0-#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0-#ppt_w/2"/>
                                          </p:val>
                                        </p:tav>
                                        <p:tav tm="100000">
                                          <p:val>
                                            <p:strVal val="#ppt_x"/>
                                          </p:val>
                                        </p:tav>
                                      </p:tavLst>
                                    </p:anim>
                                    <p:anim calcmode="lin" valueType="num">
                                      <p:cBhvr additive="base">
                                        <p:cTn id="8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ppt_x"/>
                                          </p:val>
                                        </p:tav>
                                        <p:tav tm="100000">
                                          <p:val>
                                            <p:strVal val="#ppt_x"/>
                                          </p:val>
                                        </p:tav>
                                      </p:tavLst>
                                    </p:anim>
                                    <p:anim calcmode="lin" valueType="num">
                                      <p:cBhvr additive="base">
                                        <p:cTn id="9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anim calcmode="lin" valueType="num">
                                      <p:cBhvr additive="base">
                                        <p:cTn id="103" dur="500" fill="hold"/>
                                        <p:tgtEl>
                                          <p:spTgt spid="26"/>
                                        </p:tgtEl>
                                        <p:attrNameLst>
                                          <p:attrName>ppt_x</p:attrName>
                                        </p:attrNameLst>
                                      </p:cBhvr>
                                      <p:tavLst>
                                        <p:tav tm="0">
                                          <p:val>
                                            <p:strVal val="#ppt_x"/>
                                          </p:val>
                                        </p:tav>
                                        <p:tav tm="100000">
                                          <p:val>
                                            <p:strVal val="#ppt_x"/>
                                          </p:val>
                                        </p:tav>
                                      </p:tavLst>
                                    </p:anim>
                                    <p:anim calcmode="lin" valueType="num">
                                      <p:cBhvr additive="base">
                                        <p:cTn id="10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ppt_x"/>
                                          </p:val>
                                        </p:tav>
                                        <p:tav tm="100000">
                                          <p:val>
                                            <p:strVal val="#ppt_x"/>
                                          </p:val>
                                        </p:tav>
                                      </p:tavLst>
                                    </p:anim>
                                    <p:anim calcmode="lin" valueType="num">
                                      <p:cBhvr additive="base">
                                        <p:cTn id="110"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500" fill="hold"/>
                                        <p:tgtEl>
                                          <p:spTgt spid="30"/>
                                        </p:tgtEl>
                                        <p:attrNameLst>
                                          <p:attrName>ppt_x</p:attrName>
                                        </p:attrNameLst>
                                      </p:cBhvr>
                                      <p:tavLst>
                                        <p:tav tm="0">
                                          <p:val>
                                            <p:strVal val="#ppt_x"/>
                                          </p:val>
                                        </p:tav>
                                        <p:tav tm="100000">
                                          <p:val>
                                            <p:strVal val="#ppt_x"/>
                                          </p:val>
                                        </p:tav>
                                      </p:tavLst>
                                    </p:anim>
                                    <p:anim calcmode="lin" valueType="num">
                                      <p:cBhvr additive="base">
                                        <p:cTn id="1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23"/>
                                        </p:tgtEl>
                                        <p:attrNameLst>
                                          <p:attrName>style.visibility</p:attrName>
                                        </p:attrNameLst>
                                      </p:cBhvr>
                                      <p:to>
                                        <p:strVal val="visible"/>
                                      </p:to>
                                    </p:set>
                                    <p:anim calcmode="lin" valueType="num">
                                      <p:cBhvr additive="base">
                                        <p:cTn id="133" dur="500" fill="hold"/>
                                        <p:tgtEl>
                                          <p:spTgt spid="23"/>
                                        </p:tgtEl>
                                        <p:attrNameLst>
                                          <p:attrName>ppt_x</p:attrName>
                                        </p:attrNameLst>
                                      </p:cBhvr>
                                      <p:tavLst>
                                        <p:tav tm="0">
                                          <p:val>
                                            <p:strVal val="#ppt_x"/>
                                          </p:val>
                                        </p:tav>
                                        <p:tav tm="100000">
                                          <p:val>
                                            <p:strVal val="#ppt_x"/>
                                          </p:val>
                                        </p:tav>
                                      </p:tavLst>
                                    </p:anim>
                                    <p:anim calcmode="lin" valueType="num">
                                      <p:cBhvr additive="base">
                                        <p:cTn id="13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P spid="9" grpId="0"/>
      <p:bldP spid="10" grpId="0"/>
      <p:bldP spid="13" grpId="0"/>
      <p:bldP spid="15" grpId="0"/>
      <p:bldP spid="16" grpId="0"/>
      <p:bldP spid="17" grpId="0"/>
      <p:bldP spid="20" grpId="0"/>
      <p:bldP spid="21" grpId="0"/>
      <p:bldP spid="23" grpId="0"/>
      <p:bldP spid="27" grpId="0"/>
      <p:bldP spid="28" grpId="0"/>
      <p:bldP spid="29"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646331"/>
          </a:xfrm>
          <a:prstGeom prst="rect">
            <a:avLst/>
          </a:prstGeom>
          <a:noFill/>
        </p:spPr>
        <p:txBody>
          <a:bodyPr wrap="square" rtlCol="0">
            <a:spAutoFit/>
          </a:bodyPr>
          <a:lstStyle/>
          <a:p>
            <a:pPr algn="just"/>
            <a:r>
              <a:rPr lang="es-HN" sz="3600" b="1" dirty="0">
                <a:latin typeface="Times New Roman" panose="02020603050405020304" pitchFamily="18" charset="0"/>
                <a:cs typeface="Times New Roman" panose="02020603050405020304" pitchFamily="18" charset="0"/>
              </a:rPr>
              <a:t>¿Qué es un lenguaje de Programación?</a:t>
            </a:r>
            <a:endParaRPr lang="es-HN" sz="3600" b="1" dirty="0">
              <a:solidFill>
                <a:schemeClr val="bg1"/>
              </a:solidFill>
              <a:latin typeface="Times New Roman" panose="02020603050405020304" pitchFamily="18" charset="0"/>
              <a:cs typeface="Times New Roman" panose="02020603050405020304" pitchFamily="18" charset="0"/>
            </a:endParaRPr>
          </a:p>
        </p:txBody>
      </p:sp>
      <p:sp>
        <p:nvSpPr>
          <p:cNvPr id="20" name="CuadroTexto 6"/>
          <p:cNvSpPr txBox="1"/>
          <p:nvPr/>
        </p:nvSpPr>
        <p:spPr>
          <a:xfrm>
            <a:off x="62743" y="1978838"/>
            <a:ext cx="3861185" cy="1323439"/>
          </a:xfrm>
          <a:prstGeom prst="rect">
            <a:avLst/>
          </a:prstGeom>
          <a:noFill/>
        </p:spPr>
        <p:txBody>
          <a:bodyPr wrap="square" rtlCol="0">
            <a:spAutoFit/>
          </a:bodyPr>
          <a:lstStyle/>
          <a:p>
            <a:pPr lvl="0" algn="just"/>
            <a:r>
              <a:rPr lang="es-HN" sz="2000" i="1" dirty="0"/>
              <a:t>Es un lenguaje formal diseñado para realizar procesos que pueden ser llevados a cabo por máquinas como las computadoras.</a:t>
            </a:r>
          </a:p>
        </p:txBody>
      </p:sp>
    </p:spTree>
    <p:extLst>
      <p:ext uri="{BB962C8B-B14F-4D97-AF65-F5344CB8AC3E}">
        <p14:creationId xmlns:p14="http://schemas.microsoft.com/office/powerpoint/2010/main" val="4244216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500"/>
                                        <p:tgtEl>
                                          <p:spTgt spid="19"/>
                                        </p:tgtEl>
                                      </p:cBhvr>
                                    </p:animEffect>
                                    <p:anim calcmode="lin" valueType="num">
                                      <p:cBhvr>
                                        <p:cTn id="13" dur="1500" fill="hold"/>
                                        <p:tgtEl>
                                          <p:spTgt spid="19"/>
                                        </p:tgtEl>
                                        <p:attrNameLst>
                                          <p:attrName>ppt_x</p:attrName>
                                        </p:attrNameLst>
                                      </p:cBhvr>
                                      <p:tavLst>
                                        <p:tav tm="0">
                                          <p:val>
                                            <p:strVal val="#ppt_x"/>
                                          </p:val>
                                        </p:tav>
                                        <p:tav tm="100000">
                                          <p:val>
                                            <p:strVal val="#ppt_x"/>
                                          </p:val>
                                        </p:tav>
                                      </p:tavLst>
                                    </p:anim>
                                    <p:anim calcmode="lin" valueType="num">
                                      <p:cBhvr>
                                        <p:cTn id="14"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500"/>
                                        <p:tgtEl>
                                          <p:spTgt spid="20"/>
                                        </p:tgtEl>
                                      </p:cBhvr>
                                    </p:animEffect>
                                    <p:anim calcmode="lin" valueType="num">
                                      <p:cBhvr>
                                        <p:cTn id="20" dur="1500" fill="hold"/>
                                        <p:tgtEl>
                                          <p:spTgt spid="20"/>
                                        </p:tgtEl>
                                        <p:attrNameLst>
                                          <p:attrName>ppt_x</p:attrName>
                                        </p:attrNameLst>
                                      </p:cBhvr>
                                      <p:tavLst>
                                        <p:tav tm="0">
                                          <p:val>
                                            <p:strVal val="#ppt_x"/>
                                          </p:val>
                                        </p:tav>
                                        <p:tav tm="100000">
                                          <p:val>
                                            <p:strVal val="#ppt_x"/>
                                          </p:val>
                                        </p:tav>
                                      </p:tavLst>
                                    </p:anim>
                                    <p:anim calcmode="lin" valueType="num">
                                      <p:cBhvr>
                                        <p:cTn id="21" dur="1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40</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Lógicos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8757729" cy="2308324"/>
          </a:xfrm>
          <a:prstGeom prst="rect">
            <a:avLst/>
          </a:prstGeom>
          <a:noFill/>
        </p:spPr>
        <p:txBody>
          <a:bodyPr wrap="square" rtlCol="0">
            <a:spAutoFit/>
          </a:bodyPr>
          <a:lstStyle/>
          <a:p>
            <a:r>
              <a:rPr lang="es-HN" sz="2400" dirty="0"/>
              <a:t>Producen un resultado booleano, y sus </a:t>
            </a:r>
            <a:r>
              <a:rPr lang="es-HN" sz="2400" dirty="0" err="1"/>
              <a:t>operandos</a:t>
            </a:r>
            <a:r>
              <a:rPr lang="es-HN" sz="2400" dirty="0"/>
              <a:t> son también valores lógicos o asimilables a ellos.</a:t>
            </a:r>
          </a:p>
          <a:p>
            <a:endParaRPr lang="es-HN" sz="2400" dirty="0"/>
          </a:p>
          <a:p>
            <a:r>
              <a:rPr lang="es-HN" sz="2400" dirty="0"/>
              <a:t>El Valor que pueden tomar estas expresiones es el de verdadero o falso.</a:t>
            </a:r>
          </a:p>
          <a:p>
            <a:endParaRPr lang="es-HN" sz="2400" dirty="0"/>
          </a:p>
        </p:txBody>
      </p:sp>
    </p:spTree>
    <p:extLst>
      <p:ext uri="{BB962C8B-B14F-4D97-AF65-F5344CB8AC3E}">
        <p14:creationId xmlns:p14="http://schemas.microsoft.com/office/powerpoint/2010/main" val="2801522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ppt_x</p:attrName>
                                        </p:attrNameLst>
                                      </p:cBhvr>
                                      <p:tavLst>
                                        <p:tav tm="0">
                                          <p:val>
                                            <p:strVal val="#ppt_x"/>
                                          </p:val>
                                        </p:tav>
                                        <p:tav tm="100000">
                                          <p:val>
                                            <p:strVal val="#ppt_x"/>
                                          </p:val>
                                        </p:tav>
                                      </p:tavLst>
                                    </p:anim>
                                    <p:anim calcmode="lin" valueType="num">
                                      <p:cBhvr>
                                        <p:cTn id="9"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500"/>
                                        <p:tgtEl>
                                          <p:spTgt spid="26">
                                            <p:txEl>
                                              <p:pRg st="0" end="0"/>
                                            </p:txEl>
                                          </p:spTgt>
                                        </p:tgtEl>
                                      </p:cBhvr>
                                    </p:animEffect>
                                    <p:anim calcmode="lin" valueType="num">
                                      <p:cBhvr>
                                        <p:cTn id="15"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xEl>
                                              <p:pRg st="2" end="2"/>
                                            </p:txEl>
                                          </p:spTgt>
                                        </p:tgtEl>
                                        <p:attrNameLst>
                                          <p:attrName>style.visibility</p:attrName>
                                        </p:attrNameLst>
                                      </p:cBhvr>
                                      <p:to>
                                        <p:strVal val="visible"/>
                                      </p:to>
                                    </p:set>
                                    <p:animEffect transition="in" filter="fade">
                                      <p:cBhvr>
                                        <p:cTn id="21" dur="1500"/>
                                        <p:tgtEl>
                                          <p:spTgt spid="26">
                                            <p:txEl>
                                              <p:pRg st="2" end="2"/>
                                            </p:txEl>
                                          </p:spTgt>
                                        </p:tgtEl>
                                      </p:cBhvr>
                                    </p:animEffect>
                                    <p:anim calcmode="lin" valueType="num">
                                      <p:cBhvr>
                                        <p:cTn id="22" dur="15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23" dur="15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41</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Operadores Lógicos</a:t>
            </a:r>
            <a:endParaRPr lang="es-HN" sz="3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a 4"/>
          <p:cNvGraphicFramePr>
            <a:graphicFrameLocks noGrp="1"/>
          </p:cNvGraphicFramePr>
          <p:nvPr>
            <p:extLst>
              <p:ext uri="{D42A27DB-BD31-4B8C-83A1-F6EECF244321}">
                <p14:modId xmlns:p14="http://schemas.microsoft.com/office/powerpoint/2010/main" val="1969648966"/>
              </p:ext>
            </p:extLst>
          </p:nvPr>
        </p:nvGraphicFramePr>
        <p:xfrm>
          <a:off x="1245787" y="2699930"/>
          <a:ext cx="6096000" cy="2072640"/>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s-HN" sz="4000" dirty="0"/>
                        <a:t>Operador</a:t>
                      </a:r>
                    </a:p>
                  </a:txBody>
                  <a:tcPr/>
                </a:tc>
                <a:tc>
                  <a:txBody>
                    <a:bodyPr/>
                    <a:lstStyle/>
                    <a:p>
                      <a:r>
                        <a:rPr lang="es-HN" sz="4000" dirty="0"/>
                        <a:t>Significado</a:t>
                      </a:r>
                    </a:p>
                  </a:txBody>
                  <a:tcPr/>
                </a:tc>
                <a:extLst>
                  <a:ext uri="{0D108BD9-81ED-4DB2-BD59-A6C34878D82A}">
                    <a16:rowId xmlns:a16="http://schemas.microsoft.com/office/drawing/2014/main" val="10000"/>
                  </a:ext>
                </a:extLst>
              </a:tr>
              <a:tr h="370840">
                <a:tc>
                  <a:txBody>
                    <a:bodyPr/>
                    <a:lstStyle/>
                    <a:p>
                      <a:pPr algn="ctr"/>
                      <a:r>
                        <a:rPr lang="es-HN" sz="2400" dirty="0"/>
                        <a:t>&amp;&amp;</a:t>
                      </a:r>
                    </a:p>
                  </a:txBody>
                  <a:tcPr/>
                </a:tc>
                <a:tc>
                  <a:txBody>
                    <a:bodyPr/>
                    <a:lstStyle/>
                    <a:p>
                      <a:pPr algn="ctr"/>
                      <a:r>
                        <a:rPr lang="es-HN" sz="2400" dirty="0"/>
                        <a:t>Y ( </a:t>
                      </a:r>
                      <a:r>
                        <a:rPr lang="es-HN" sz="2400" b="1" dirty="0"/>
                        <a:t>AND</a:t>
                      </a:r>
                      <a:r>
                        <a:rPr lang="es-HN" sz="2400" dirty="0"/>
                        <a:t> )</a:t>
                      </a:r>
                    </a:p>
                  </a:txBody>
                  <a:tcPr/>
                </a:tc>
                <a:extLst>
                  <a:ext uri="{0D108BD9-81ED-4DB2-BD59-A6C34878D82A}">
                    <a16:rowId xmlns:a16="http://schemas.microsoft.com/office/drawing/2014/main" val="10001"/>
                  </a:ext>
                </a:extLst>
              </a:tr>
              <a:tr h="370840">
                <a:tc>
                  <a:txBody>
                    <a:bodyPr/>
                    <a:lstStyle/>
                    <a:p>
                      <a:pPr algn="ctr"/>
                      <a:r>
                        <a:rPr lang="es-HN" sz="2400" dirty="0"/>
                        <a:t>||</a:t>
                      </a:r>
                    </a:p>
                  </a:txBody>
                  <a:tcPr/>
                </a:tc>
                <a:tc>
                  <a:txBody>
                    <a:bodyPr/>
                    <a:lstStyle/>
                    <a:p>
                      <a:pPr algn="ctr"/>
                      <a:r>
                        <a:rPr lang="es-HN" sz="2400" dirty="0"/>
                        <a:t>O ( </a:t>
                      </a:r>
                      <a:r>
                        <a:rPr lang="es-HN" sz="2400" b="1" dirty="0"/>
                        <a:t>OR</a:t>
                      </a:r>
                      <a:r>
                        <a:rPr lang="es-HN" sz="2400" dirty="0"/>
                        <a:t> )</a:t>
                      </a:r>
                    </a:p>
                  </a:txBody>
                  <a:tcPr/>
                </a:tc>
                <a:extLst>
                  <a:ext uri="{0D108BD9-81ED-4DB2-BD59-A6C34878D82A}">
                    <a16:rowId xmlns:a16="http://schemas.microsoft.com/office/drawing/2014/main" val="10002"/>
                  </a:ext>
                </a:extLst>
              </a:tr>
              <a:tr h="370840">
                <a:tc>
                  <a:txBody>
                    <a:bodyPr/>
                    <a:lstStyle/>
                    <a:p>
                      <a:pPr algn="ctr"/>
                      <a:r>
                        <a:rPr lang="es-HN" sz="2400" dirty="0"/>
                        <a:t>!</a:t>
                      </a:r>
                    </a:p>
                  </a:txBody>
                  <a:tcPr/>
                </a:tc>
                <a:tc>
                  <a:txBody>
                    <a:bodyPr/>
                    <a:lstStyle/>
                    <a:p>
                      <a:pPr algn="ctr"/>
                      <a:r>
                        <a:rPr lang="es-HN" sz="2400" dirty="0"/>
                        <a:t>NO</a:t>
                      </a:r>
                      <a:r>
                        <a:rPr lang="es-HN" sz="2400" baseline="0" dirty="0"/>
                        <a:t> ( </a:t>
                      </a:r>
                      <a:r>
                        <a:rPr lang="es-HN" sz="2400" b="1" baseline="0" dirty="0"/>
                        <a:t>NOT</a:t>
                      </a:r>
                      <a:r>
                        <a:rPr lang="es-HN" sz="2400" baseline="0" dirty="0"/>
                        <a:t> )</a:t>
                      </a:r>
                      <a:endParaRPr lang="es-HN"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9046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42</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 Lógico AND</a:t>
            </a:r>
            <a:endParaRPr lang="es-HN" sz="3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a 4"/>
          <p:cNvGraphicFramePr>
            <a:graphicFrameLocks noGrp="1"/>
          </p:cNvGraphicFramePr>
          <p:nvPr>
            <p:extLst>
              <p:ext uri="{D42A27DB-BD31-4B8C-83A1-F6EECF244321}">
                <p14:modId xmlns:p14="http://schemas.microsoft.com/office/powerpoint/2010/main" val="562402505"/>
              </p:ext>
            </p:extLst>
          </p:nvPr>
        </p:nvGraphicFramePr>
        <p:xfrm>
          <a:off x="1547664" y="2757248"/>
          <a:ext cx="5832649" cy="2471951"/>
        </p:xfrm>
        <a:graphic>
          <a:graphicData uri="http://schemas.openxmlformats.org/drawingml/2006/table">
            <a:tbl>
              <a:tblPr firstRow="1" bandRow="1">
                <a:tableStyleId>{5A111915-BE36-4E01-A7E5-04B1672EAD32}</a:tableStyleId>
              </a:tblPr>
              <a:tblGrid>
                <a:gridCol w="1582919">
                  <a:extLst>
                    <a:ext uri="{9D8B030D-6E8A-4147-A177-3AD203B41FA5}">
                      <a16:colId xmlns:a16="http://schemas.microsoft.com/office/drawing/2014/main" val="20000"/>
                    </a:ext>
                  </a:extLst>
                </a:gridCol>
                <a:gridCol w="1582919">
                  <a:extLst>
                    <a:ext uri="{9D8B030D-6E8A-4147-A177-3AD203B41FA5}">
                      <a16:colId xmlns:a16="http://schemas.microsoft.com/office/drawing/2014/main" val="20001"/>
                    </a:ext>
                  </a:extLst>
                </a:gridCol>
                <a:gridCol w="2666811">
                  <a:extLst>
                    <a:ext uri="{9D8B030D-6E8A-4147-A177-3AD203B41FA5}">
                      <a16:colId xmlns:a16="http://schemas.microsoft.com/office/drawing/2014/main" val="20002"/>
                    </a:ext>
                  </a:extLst>
                </a:gridCol>
              </a:tblGrid>
              <a:tr h="609031">
                <a:tc>
                  <a:txBody>
                    <a:bodyPr/>
                    <a:lstStyle/>
                    <a:p>
                      <a:pPr algn="ctr"/>
                      <a:r>
                        <a:rPr lang="es-HN" sz="2800" dirty="0"/>
                        <a:t>X</a:t>
                      </a:r>
                    </a:p>
                  </a:txBody>
                  <a:tcPr/>
                </a:tc>
                <a:tc>
                  <a:txBody>
                    <a:bodyPr/>
                    <a:lstStyle/>
                    <a:p>
                      <a:pPr algn="ctr"/>
                      <a:r>
                        <a:rPr lang="es-HN" sz="2800" dirty="0"/>
                        <a:t>Y</a:t>
                      </a:r>
                    </a:p>
                  </a:txBody>
                  <a:tcPr/>
                </a:tc>
                <a:tc>
                  <a:txBody>
                    <a:bodyPr/>
                    <a:lstStyle/>
                    <a:p>
                      <a:pPr algn="ctr"/>
                      <a:r>
                        <a:rPr lang="es-HN" sz="2800" dirty="0"/>
                        <a:t>Resultado</a:t>
                      </a:r>
                    </a:p>
                  </a:txBody>
                  <a:tcPr/>
                </a:tc>
                <a:extLst>
                  <a:ext uri="{0D108BD9-81ED-4DB2-BD59-A6C34878D82A}">
                    <a16:rowId xmlns:a16="http://schemas.microsoft.com/office/drawing/2014/main" val="10000"/>
                  </a:ext>
                </a:extLst>
              </a:tr>
              <a:tr h="465730">
                <a:tc>
                  <a:txBody>
                    <a:bodyPr/>
                    <a:lstStyle/>
                    <a:p>
                      <a:r>
                        <a:rPr lang="es-HN" sz="2000" dirty="0"/>
                        <a:t>Verdadero</a:t>
                      </a:r>
                    </a:p>
                  </a:txBody>
                  <a:tcPr/>
                </a:tc>
                <a:tc>
                  <a:txBody>
                    <a:bodyPr/>
                    <a:lstStyle/>
                    <a:p>
                      <a:r>
                        <a:rPr lang="es-HN" sz="2000" dirty="0"/>
                        <a:t>Verdadero</a:t>
                      </a:r>
                    </a:p>
                  </a:txBody>
                  <a:tcPr/>
                </a:tc>
                <a:tc>
                  <a:txBody>
                    <a:bodyPr/>
                    <a:lstStyle/>
                    <a:p>
                      <a:r>
                        <a:rPr lang="es-HN" sz="2000" b="1" dirty="0"/>
                        <a:t>Verdadero</a:t>
                      </a:r>
                    </a:p>
                  </a:txBody>
                  <a:tcPr/>
                </a:tc>
                <a:extLst>
                  <a:ext uri="{0D108BD9-81ED-4DB2-BD59-A6C34878D82A}">
                    <a16:rowId xmlns:a16="http://schemas.microsoft.com/office/drawing/2014/main" val="10001"/>
                  </a:ext>
                </a:extLst>
              </a:tr>
              <a:tr h="465730">
                <a:tc>
                  <a:txBody>
                    <a:bodyPr/>
                    <a:lstStyle/>
                    <a:p>
                      <a:r>
                        <a:rPr lang="es-HN" sz="2000" dirty="0"/>
                        <a:t>Verdadero</a:t>
                      </a:r>
                    </a:p>
                  </a:txBody>
                  <a:tcPr/>
                </a:tc>
                <a:tc>
                  <a:txBody>
                    <a:bodyPr/>
                    <a:lstStyle/>
                    <a:p>
                      <a:r>
                        <a:rPr lang="es-HN" sz="2000" dirty="0"/>
                        <a:t>Falso</a:t>
                      </a:r>
                    </a:p>
                  </a:txBody>
                  <a:tcPr/>
                </a:tc>
                <a:tc>
                  <a:txBody>
                    <a:bodyPr/>
                    <a:lstStyle/>
                    <a:p>
                      <a:r>
                        <a:rPr lang="es-HN" sz="2000" b="1" dirty="0"/>
                        <a:t>Falso</a:t>
                      </a:r>
                    </a:p>
                  </a:txBody>
                  <a:tcPr/>
                </a:tc>
                <a:extLst>
                  <a:ext uri="{0D108BD9-81ED-4DB2-BD59-A6C34878D82A}">
                    <a16:rowId xmlns:a16="http://schemas.microsoft.com/office/drawing/2014/main" val="10002"/>
                  </a:ext>
                </a:extLst>
              </a:tr>
              <a:tr h="465730">
                <a:tc>
                  <a:txBody>
                    <a:bodyPr/>
                    <a:lstStyle/>
                    <a:p>
                      <a:r>
                        <a:rPr lang="es-HN" sz="2000" dirty="0"/>
                        <a:t>Falso</a:t>
                      </a:r>
                    </a:p>
                  </a:txBody>
                  <a:tcPr/>
                </a:tc>
                <a:tc>
                  <a:txBody>
                    <a:bodyPr/>
                    <a:lstStyle/>
                    <a:p>
                      <a:r>
                        <a:rPr lang="es-HN" sz="2000" dirty="0"/>
                        <a:t>Verdadero</a:t>
                      </a:r>
                    </a:p>
                  </a:txBody>
                  <a:tcPr/>
                </a:tc>
                <a:tc>
                  <a:txBody>
                    <a:bodyPr/>
                    <a:lstStyle/>
                    <a:p>
                      <a:r>
                        <a:rPr lang="es-HN" sz="2000" b="1" dirty="0"/>
                        <a:t>Falso</a:t>
                      </a:r>
                    </a:p>
                  </a:txBody>
                  <a:tcPr/>
                </a:tc>
                <a:extLst>
                  <a:ext uri="{0D108BD9-81ED-4DB2-BD59-A6C34878D82A}">
                    <a16:rowId xmlns:a16="http://schemas.microsoft.com/office/drawing/2014/main" val="10003"/>
                  </a:ext>
                </a:extLst>
              </a:tr>
              <a:tr h="465730">
                <a:tc>
                  <a:txBody>
                    <a:bodyPr/>
                    <a:lstStyle/>
                    <a:p>
                      <a:r>
                        <a:rPr lang="es-HN" sz="2000" dirty="0"/>
                        <a:t>Falso</a:t>
                      </a:r>
                    </a:p>
                  </a:txBody>
                  <a:tcPr/>
                </a:tc>
                <a:tc>
                  <a:txBody>
                    <a:bodyPr/>
                    <a:lstStyle/>
                    <a:p>
                      <a:r>
                        <a:rPr lang="es-HN" sz="2000" dirty="0"/>
                        <a:t>Falso</a:t>
                      </a:r>
                    </a:p>
                  </a:txBody>
                  <a:tcPr/>
                </a:tc>
                <a:tc>
                  <a:txBody>
                    <a:bodyPr/>
                    <a:lstStyle/>
                    <a:p>
                      <a:r>
                        <a:rPr lang="es-HN" sz="2000" b="1" dirty="0"/>
                        <a:t>Falso</a:t>
                      </a:r>
                    </a:p>
                  </a:txBody>
                  <a:tcPr/>
                </a:tc>
                <a:extLst>
                  <a:ext uri="{0D108BD9-81ED-4DB2-BD59-A6C34878D82A}">
                    <a16:rowId xmlns:a16="http://schemas.microsoft.com/office/drawing/2014/main" val="10004"/>
                  </a:ext>
                </a:extLst>
              </a:tr>
            </a:tbl>
          </a:graphicData>
        </a:graphic>
      </p:graphicFrame>
      <p:sp>
        <p:nvSpPr>
          <p:cNvPr id="9" name="CuadroTexto 5"/>
          <p:cNvSpPr txBox="1"/>
          <p:nvPr/>
        </p:nvSpPr>
        <p:spPr>
          <a:xfrm>
            <a:off x="5220073" y="1686450"/>
            <a:ext cx="3923928" cy="400110"/>
          </a:xfrm>
          <a:prstGeom prst="rect">
            <a:avLst/>
          </a:prstGeom>
          <a:noFill/>
        </p:spPr>
        <p:txBody>
          <a:bodyPr wrap="square" rtlCol="0">
            <a:spAutoFit/>
          </a:bodyPr>
          <a:lstStyle/>
          <a:p>
            <a:pPr algn="just"/>
            <a:r>
              <a:rPr lang="es-HN" sz="2000" dirty="0">
                <a:latin typeface="Times New Roman" panose="02020603050405020304" pitchFamily="18" charset="0"/>
                <a:cs typeface="Times New Roman" panose="02020603050405020304" pitchFamily="18" charset="0"/>
              </a:rPr>
              <a:t>Tabla de Verdad </a:t>
            </a:r>
            <a:r>
              <a:rPr lang="es-HN" sz="2000" b="1" dirty="0">
                <a:latin typeface="Times New Roman" panose="02020603050405020304" pitchFamily="18" charset="0"/>
                <a:cs typeface="Times New Roman" panose="02020603050405020304" pitchFamily="18" charset="0"/>
              </a:rPr>
              <a:t>(Conjunción )</a:t>
            </a:r>
            <a:endParaRPr lang="es-H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971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43</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 Lógico OR</a:t>
            </a:r>
            <a:endParaRPr lang="es-HN" sz="3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a 4"/>
          <p:cNvGraphicFramePr>
            <a:graphicFrameLocks noGrp="1"/>
          </p:cNvGraphicFramePr>
          <p:nvPr>
            <p:extLst>
              <p:ext uri="{D42A27DB-BD31-4B8C-83A1-F6EECF244321}">
                <p14:modId xmlns:p14="http://schemas.microsoft.com/office/powerpoint/2010/main" val="1257946664"/>
              </p:ext>
            </p:extLst>
          </p:nvPr>
        </p:nvGraphicFramePr>
        <p:xfrm>
          <a:off x="1547664" y="2757248"/>
          <a:ext cx="5832649" cy="2471951"/>
        </p:xfrm>
        <a:graphic>
          <a:graphicData uri="http://schemas.openxmlformats.org/drawingml/2006/table">
            <a:tbl>
              <a:tblPr firstRow="1" bandRow="1">
                <a:tableStyleId>{5A111915-BE36-4E01-A7E5-04B1672EAD32}</a:tableStyleId>
              </a:tblPr>
              <a:tblGrid>
                <a:gridCol w="1582919">
                  <a:extLst>
                    <a:ext uri="{9D8B030D-6E8A-4147-A177-3AD203B41FA5}">
                      <a16:colId xmlns:a16="http://schemas.microsoft.com/office/drawing/2014/main" val="20000"/>
                    </a:ext>
                  </a:extLst>
                </a:gridCol>
                <a:gridCol w="1582919">
                  <a:extLst>
                    <a:ext uri="{9D8B030D-6E8A-4147-A177-3AD203B41FA5}">
                      <a16:colId xmlns:a16="http://schemas.microsoft.com/office/drawing/2014/main" val="20001"/>
                    </a:ext>
                  </a:extLst>
                </a:gridCol>
                <a:gridCol w="2666811">
                  <a:extLst>
                    <a:ext uri="{9D8B030D-6E8A-4147-A177-3AD203B41FA5}">
                      <a16:colId xmlns:a16="http://schemas.microsoft.com/office/drawing/2014/main" val="20002"/>
                    </a:ext>
                  </a:extLst>
                </a:gridCol>
              </a:tblGrid>
              <a:tr h="609031">
                <a:tc>
                  <a:txBody>
                    <a:bodyPr/>
                    <a:lstStyle/>
                    <a:p>
                      <a:pPr algn="ctr"/>
                      <a:r>
                        <a:rPr lang="es-HN" sz="2800" dirty="0"/>
                        <a:t>X</a:t>
                      </a:r>
                    </a:p>
                  </a:txBody>
                  <a:tcPr/>
                </a:tc>
                <a:tc>
                  <a:txBody>
                    <a:bodyPr/>
                    <a:lstStyle/>
                    <a:p>
                      <a:pPr algn="ctr"/>
                      <a:r>
                        <a:rPr lang="es-HN" sz="2800" dirty="0"/>
                        <a:t>Y</a:t>
                      </a:r>
                    </a:p>
                  </a:txBody>
                  <a:tcPr/>
                </a:tc>
                <a:tc>
                  <a:txBody>
                    <a:bodyPr/>
                    <a:lstStyle/>
                    <a:p>
                      <a:pPr algn="ctr"/>
                      <a:r>
                        <a:rPr lang="es-HN" sz="2800" dirty="0"/>
                        <a:t>Resultado</a:t>
                      </a:r>
                    </a:p>
                  </a:txBody>
                  <a:tcPr/>
                </a:tc>
                <a:extLst>
                  <a:ext uri="{0D108BD9-81ED-4DB2-BD59-A6C34878D82A}">
                    <a16:rowId xmlns:a16="http://schemas.microsoft.com/office/drawing/2014/main" val="10000"/>
                  </a:ext>
                </a:extLst>
              </a:tr>
              <a:tr h="465730">
                <a:tc>
                  <a:txBody>
                    <a:bodyPr/>
                    <a:lstStyle/>
                    <a:p>
                      <a:r>
                        <a:rPr lang="es-HN" sz="2000" dirty="0"/>
                        <a:t>Verdadero</a:t>
                      </a:r>
                    </a:p>
                  </a:txBody>
                  <a:tcPr/>
                </a:tc>
                <a:tc>
                  <a:txBody>
                    <a:bodyPr/>
                    <a:lstStyle/>
                    <a:p>
                      <a:r>
                        <a:rPr lang="es-HN" sz="2000" dirty="0"/>
                        <a:t>Verdadero</a:t>
                      </a:r>
                    </a:p>
                  </a:txBody>
                  <a:tcPr/>
                </a:tc>
                <a:tc>
                  <a:txBody>
                    <a:bodyPr/>
                    <a:lstStyle/>
                    <a:p>
                      <a:r>
                        <a:rPr lang="es-HN" sz="2000" b="1" dirty="0"/>
                        <a:t>Verdadero</a:t>
                      </a:r>
                    </a:p>
                  </a:txBody>
                  <a:tcPr/>
                </a:tc>
                <a:extLst>
                  <a:ext uri="{0D108BD9-81ED-4DB2-BD59-A6C34878D82A}">
                    <a16:rowId xmlns:a16="http://schemas.microsoft.com/office/drawing/2014/main" val="10001"/>
                  </a:ext>
                </a:extLst>
              </a:tr>
              <a:tr h="465730">
                <a:tc>
                  <a:txBody>
                    <a:bodyPr/>
                    <a:lstStyle/>
                    <a:p>
                      <a:r>
                        <a:rPr lang="es-HN" sz="2000" dirty="0"/>
                        <a:t>Verdadero</a:t>
                      </a:r>
                    </a:p>
                  </a:txBody>
                  <a:tcPr/>
                </a:tc>
                <a:tc>
                  <a:txBody>
                    <a:bodyPr/>
                    <a:lstStyle/>
                    <a:p>
                      <a:r>
                        <a:rPr lang="es-HN" sz="2000" dirty="0"/>
                        <a:t>Falso</a:t>
                      </a:r>
                    </a:p>
                  </a:txBody>
                  <a:tcPr/>
                </a:tc>
                <a:tc>
                  <a:txBody>
                    <a:bodyPr/>
                    <a:lstStyle/>
                    <a:p>
                      <a:r>
                        <a:rPr lang="es-HN" sz="2000" b="1" dirty="0"/>
                        <a:t>Verdadero</a:t>
                      </a:r>
                    </a:p>
                  </a:txBody>
                  <a:tcPr/>
                </a:tc>
                <a:extLst>
                  <a:ext uri="{0D108BD9-81ED-4DB2-BD59-A6C34878D82A}">
                    <a16:rowId xmlns:a16="http://schemas.microsoft.com/office/drawing/2014/main" val="10002"/>
                  </a:ext>
                </a:extLst>
              </a:tr>
              <a:tr h="465730">
                <a:tc>
                  <a:txBody>
                    <a:bodyPr/>
                    <a:lstStyle/>
                    <a:p>
                      <a:r>
                        <a:rPr lang="es-HN" sz="2000" dirty="0"/>
                        <a:t>Falso</a:t>
                      </a:r>
                    </a:p>
                  </a:txBody>
                  <a:tcPr/>
                </a:tc>
                <a:tc>
                  <a:txBody>
                    <a:bodyPr/>
                    <a:lstStyle/>
                    <a:p>
                      <a:r>
                        <a:rPr lang="es-HN" sz="2000" dirty="0"/>
                        <a:t>Verdadero</a:t>
                      </a:r>
                    </a:p>
                  </a:txBody>
                  <a:tcPr/>
                </a:tc>
                <a:tc>
                  <a:txBody>
                    <a:bodyPr/>
                    <a:lstStyle/>
                    <a:p>
                      <a:r>
                        <a:rPr lang="es-HN" sz="2000" b="1" dirty="0"/>
                        <a:t>Verdadero</a:t>
                      </a:r>
                    </a:p>
                  </a:txBody>
                  <a:tcPr/>
                </a:tc>
                <a:extLst>
                  <a:ext uri="{0D108BD9-81ED-4DB2-BD59-A6C34878D82A}">
                    <a16:rowId xmlns:a16="http://schemas.microsoft.com/office/drawing/2014/main" val="10003"/>
                  </a:ext>
                </a:extLst>
              </a:tr>
              <a:tr h="465730">
                <a:tc>
                  <a:txBody>
                    <a:bodyPr/>
                    <a:lstStyle/>
                    <a:p>
                      <a:r>
                        <a:rPr lang="es-HN" sz="2000" dirty="0"/>
                        <a:t>Falso</a:t>
                      </a:r>
                    </a:p>
                  </a:txBody>
                  <a:tcPr/>
                </a:tc>
                <a:tc>
                  <a:txBody>
                    <a:bodyPr/>
                    <a:lstStyle/>
                    <a:p>
                      <a:r>
                        <a:rPr lang="es-HN" sz="2000" dirty="0"/>
                        <a:t>Falso</a:t>
                      </a:r>
                    </a:p>
                  </a:txBody>
                  <a:tcPr/>
                </a:tc>
                <a:tc>
                  <a:txBody>
                    <a:bodyPr/>
                    <a:lstStyle/>
                    <a:p>
                      <a:r>
                        <a:rPr lang="es-HN" sz="2000" b="1" dirty="0"/>
                        <a:t>Falso</a:t>
                      </a:r>
                    </a:p>
                  </a:txBody>
                  <a:tcPr/>
                </a:tc>
                <a:extLst>
                  <a:ext uri="{0D108BD9-81ED-4DB2-BD59-A6C34878D82A}">
                    <a16:rowId xmlns:a16="http://schemas.microsoft.com/office/drawing/2014/main" val="10004"/>
                  </a:ext>
                </a:extLst>
              </a:tr>
            </a:tbl>
          </a:graphicData>
        </a:graphic>
      </p:graphicFrame>
      <p:sp>
        <p:nvSpPr>
          <p:cNvPr id="9" name="CuadroTexto 5"/>
          <p:cNvSpPr txBox="1"/>
          <p:nvPr/>
        </p:nvSpPr>
        <p:spPr>
          <a:xfrm>
            <a:off x="5364089" y="1686450"/>
            <a:ext cx="3779912" cy="400110"/>
          </a:xfrm>
          <a:prstGeom prst="rect">
            <a:avLst/>
          </a:prstGeom>
          <a:noFill/>
        </p:spPr>
        <p:txBody>
          <a:bodyPr wrap="square" rtlCol="0">
            <a:spAutoFit/>
          </a:bodyPr>
          <a:lstStyle/>
          <a:p>
            <a:pPr algn="just"/>
            <a:r>
              <a:rPr lang="es-HN" sz="2000" dirty="0">
                <a:latin typeface="Times New Roman" panose="02020603050405020304" pitchFamily="18" charset="0"/>
                <a:cs typeface="Times New Roman" panose="02020603050405020304" pitchFamily="18" charset="0"/>
              </a:rPr>
              <a:t>Tabla de Verdad </a:t>
            </a:r>
            <a:r>
              <a:rPr lang="es-HN" sz="2000" b="1" dirty="0">
                <a:latin typeface="Times New Roman" panose="02020603050405020304" pitchFamily="18" charset="0"/>
                <a:cs typeface="Times New Roman" panose="02020603050405020304" pitchFamily="18" charset="0"/>
              </a:rPr>
              <a:t>(Disyunción) </a:t>
            </a:r>
            <a:endParaRPr lang="es-H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024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44</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Operador Lógico NOT</a:t>
            </a:r>
            <a:endParaRPr lang="es-HN" sz="3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a 4"/>
          <p:cNvGraphicFramePr>
            <a:graphicFrameLocks noGrp="1"/>
          </p:cNvGraphicFramePr>
          <p:nvPr>
            <p:extLst>
              <p:ext uri="{D42A27DB-BD31-4B8C-83A1-F6EECF244321}">
                <p14:modId xmlns:p14="http://schemas.microsoft.com/office/powerpoint/2010/main" val="765568314"/>
              </p:ext>
            </p:extLst>
          </p:nvPr>
        </p:nvGraphicFramePr>
        <p:xfrm>
          <a:off x="1943708" y="2892725"/>
          <a:ext cx="5256584" cy="1751870"/>
        </p:xfrm>
        <a:graphic>
          <a:graphicData uri="http://schemas.openxmlformats.org/drawingml/2006/table">
            <a:tbl>
              <a:tblPr firstRow="1" bandRow="1">
                <a:tableStyleId>{5A111915-BE36-4E01-A7E5-04B1672EAD32}</a:tableStyleId>
              </a:tblPr>
              <a:tblGrid>
                <a:gridCol w="1957947">
                  <a:extLst>
                    <a:ext uri="{9D8B030D-6E8A-4147-A177-3AD203B41FA5}">
                      <a16:colId xmlns:a16="http://schemas.microsoft.com/office/drawing/2014/main" val="20000"/>
                    </a:ext>
                  </a:extLst>
                </a:gridCol>
                <a:gridCol w="3298637">
                  <a:extLst>
                    <a:ext uri="{9D8B030D-6E8A-4147-A177-3AD203B41FA5}">
                      <a16:colId xmlns:a16="http://schemas.microsoft.com/office/drawing/2014/main" val="20001"/>
                    </a:ext>
                  </a:extLst>
                </a:gridCol>
              </a:tblGrid>
              <a:tr h="692600">
                <a:tc>
                  <a:txBody>
                    <a:bodyPr/>
                    <a:lstStyle/>
                    <a:p>
                      <a:pPr algn="ctr"/>
                      <a:r>
                        <a:rPr lang="es-HN" sz="2800" dirty="0"/>
                        <a:t>X</a:t>
                      </a:r>
                    </a:p>
                  </a:txBody>
                  <a:tcPr/>
                </a:tc>
                <a:tc>
                  <a:txBody>
                    <a:bodyPr/>
                    <a:lstStyle/>
                    <a:p>
                      <a:pPr algn="ctr"/>
                      <a:r>
                        <a:rPr lang="es-HN" sz="2800" dirty="0"/>
                        <a:t>Resultado</a:t>
                      </a:r>
                    </a:p>
                  </a:txBody>
                  <a:tcPr/>
                </a:tc>
                <a:extLst>
                  <a:ext uri="{0D108BD9-81ED-4DB2-BD59-A6C34878D82A}">
                    <a16:rowId xmlns:a16="http://schemas.microsoft.com/office/drawing/2014/main" val="10000"/>
                  </a:ext>
                </a:extLst>
              </a:tr>
              <a:tr h="529635">
                <a:tc>
                  <a:txBody>
                    <a:bodyPr/>
                    <a:lstStyle/>
                    <a:p>
                      <a:r>
                        <a:rPr lang="es-HN" sz="2000" dirty="0"/>
                        <a:t>Verdadero</a:t>
                      </a:r>
                    </a:p>
                  </a:txBody>
                  <a:tcPr/>
                </a:tc>
                <a:tc>
                  <a:txBody>
                    <a:bodyPr/>
                    <a:lstStyle/>
                    <a:p>
                      <a:r>
                        <a:rPr lang="es-HN" sz="2000" b="1" dirty="0"/>
                        <a:t>Falso</a:t>
                      </a:r>
                    </a:p>
                  </a:txBody>
                  <a:tcPr/>
                </a:tc>
                <a:extLst>
                  <a:ext uri="{0D108BD9-81ED-4DB2-BD59-A6C34878D82A}">
                    <a16:rowId xmlns:a16="http://schemas.microsoft.com/office/drawing/2014/main" val="10001"/>
                  </a:ext>
                </a:extLst>
              </a:tr>
              <a:tr h="529635">
                <a:tc>
                  <a:txBody>
                    <a:bodyPr/>
                    <a:lstStyle/>
                    <a:p>
                      <a:r>
                        <a:rPr lang="es-HN" sz="2000" dirty="0"/>
                        <a:t>Falso</a:t>
                      </a:r>
                    </a:p>
                  </a:txBody>
                  <a:tcPr/>
                </a:tc>
                <a:tc>
                  <a:txBody>
                    <a:bodyPr/>
                    <a:lstStyle/>
                    <a:p>
                      <a:r>
                        <a:rPr lang="es-HN" sz="2000" b="1" dirty="0"/>
                        <a:t>Verdadero</a:t>
                      </a:r>
                    </a:p>
                  </a:txBody>
                  <a:tcPr/>
                </a:tc>
                <a:extLst>
                  <a:ext uri="{0D108BD9-81ED-4DB2-BD59-A6C34878D82A}">
                    <a16:rowId xmlns:a16="http://schemas.microsoft.com/office/drawing/2014/main" val="10002"/>
                  </a:ext>
                </a:extLst>
              </a:tr>
            </a:tbl>
          </a:graphicData>
        </a:graphic>
      </p:graphicFrame>
      <p:sp>
        <p:nvSpPr>
          <p:cNvPr id="9" name="CuadroTexto 5"/>
          <p:cNvSpPr txBox="1"/>
          <p:nvPr/>
        </p:nvSpPr>
        <p:spPr>
          <a:xfrm>
            <a:off x="5508105" y="1686450"/>
            <a:ext cx="3635896" cy="400110"/>
          </a:xfrm>
          <a:prstGeom prst="rect">
            <a:avLst/>
          </a:prstGeom>
          <a:noFill/>
        </p:spPr>
        <p:txBody>
          <a:bodyPr wrap="square" rtlCol="0">
            <a:spAutoFit/>
          </a:bodyPr>
          <a:lstStyle/>
          <a:p>
            <a:pPr algn="just"/>
            <a:r>
              <a:rPr lang="es-HN" sz="2000" dirty="0">
                <a:latin typeface="Times New Roman" panose="02020603050405020304" pitchFamily="18" charset="0"/>
                <a:cs typeface="Times New Roman" panose="02020603050405020304" pitchFamily="18" charset="0"/>
              </a:rPr>
              <a:t>Tabla de Verdad </a:t>
            </a:r>
            <a:r>
              <a:rPr lang="es-HN" sz="2000" b="1" dirty="0">
                <a:latin typeface="Times New Roman" panose="02020603050405020304" pitchFamily="18" charset="0"/>
                <a:cs typeface="Times New Roman" panose="02020603050405020304" pitchFamily="18" charset="0"/>
              </a:rPr>
              <a:t>(Negación)</a:t>
            </a:r>
            <a:endParaRPr lang="es-H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848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45</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Ejemplos con Operadores Lógicos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5"/>
          <p:cNvSpPr txBox="1"/>
          <p:nvPr/>
        </p:nvSpPr>
        <p:spPr>
          <a:xfrm>
            <a:off x="1022129" y="2122853"/>
            <a:ext cx="3406883" cy="584775"/>
          </a:xfrm>
          <a:prstGeom prst="rect">
            <a:avLst/>
          </a:prstGeom>
          <a:noFill/>
        </p:spPr>
        <p:txBody>
          <a:bodyPr wrap="square" rtlCol="0">
            <a:spAutoFit/>
          </a:bodyPr>
          <a:lstStyle/>
          <a:p>
            <a:r>
              <a:rPr lang="es-HN" sz="3200" dirty="0"/>
              <a:t> (7 &lt; 8) &amp;&amp; (20&gt;5)</a:t>
            </a:r>
          </a:p>
        </p:txBody>
      </p:sp>
      <p:sp>
        <p:nvSpPr>
          <p:cNvPr id="13" name="CuadroTexto 5"/>
          <p:cNvSpPr txBox="1"/>
          <p:nvPr/>
        </p:nvSpPr>
        <p:spPr>
          <a:xfrm>
            <a:off x="460375" y="2184407"/>
            <a:ext cx="727249" cy="461665"/>
          </a:xfrm>
          <a:prstGeom prst="rect">
            <a:avLst/>
          </a:prstGeom>
          <a:noFill/>
        </p:spPr>
        <p:txBody>
          <a:bodyPr wrap="square" rtlCol="0">
            <a:spAutoFit/>
          </a:bodyPr>
          <a:lstStyle/>
          <a:p>
            <a:r>
              <a:rPr lang="es-HN" sz="2400" dirty="0"/>
              <a:t>1)</a:t>
            </a:r>
          </a:p>
        </p:txBody>
      </p:sp>
      <p:sp>
        <p:nvSpPr>
          <p:cNvPr id="55" name="CuadroTexto 5"/>
          <p:cNvSpPr txBox="1"/>
          <p:nvPr/>
        </p:nvSpPr>
        <p:spPr>
          <a:xfrm>
            <a:off x="4968738" y="2159943"/>
            <a:ext cx="3406883" cy="584775"/>
          </a:xfrm>
          <a:prstGeom prst="rect">
            <a:avLst/>
          </a:prstGeom>
          <a:noFill/>
        </p:spPr>
        <p:txBody>
          <a:bodyPr wrap="square" rtlCol="0">
            <a:spAutoFit/>
          </a:bodyPr>
          <a:lstStyle/>
          <a:p>
            <a:r>
              <a:rPr lang="es-HN" sz="3200" dirty="0"/>
              <a:t> (7 &lt; 8) || (20&gt;30)</a:t>
            </a:r>
          </a:p>
        </p:txBody>
      </p:sp>
      <p:sp>
        <p:nvSpPr>
          <p:cNvPr id="60" name="CuadroTexto 5"/>
          <p:cNvSpPr txBox="1"/>
          <p:nvPr/>
        </p:nvSpPr>
        <p:spPr>
          <a:xfrm>
            <a:off x="4406984" y="2221497"/>
            <a:ext cx="727249" cy="461665"/>
          </a:xfrm>
          <a:prstGeom prst="rect">
            <a:avLst/>
          </a:prstGeom>
          <a:noFill/>
        </p:spPr>
        <p:txBody>
          <a:bodyPr wrap="square" rtlCol="0">
            <a:spAutoFit/>
          </a:bodyPr>
          <a:lstStyle/>
          <a:p>
            <a:r>
              <a:rPr lang="es-HN" sz="2400" dirty="0"/>
              <a:t>2)</a:t>
            </a:r>
          </a:p>
        </p:txBody>
      </p:sp>
      <p:sp>
        <p:nvSpPr>
          <p:cNvPr id="74" name="CuadroTexto 5"/>
          <p:cNvSpPr txBox="1"/>
          <p:nvPr/>
        </p:nvSpPr>
        <p:spPr>
          <a:xfrm>
            <a:off x="361219" y="4267618"/>
            <a:ext cx="727249" cy="461665"/>
          </a:xfrm>
          <a:prstGeom prst="rect">
            <a:avLst/>
          </a:prstGeom>
          <a:noFill/>
        </p:spPr>
        <p:txBody>
          <a:bodyPr wrap="square" rtlCol="0">
            <a:spAutoFit/>
          </a:bodyPr>
          <a:lstStyle/>
          <a:p>
            <a:r>
              <a:rPr lang="es-HN" sz="2400" dirty="0"/>
              <a:t>3)</a:t>
            </a:r>
          </a:p>
        </p:txBody>
      </p:sp>
      <p:sp>
        <p:nvSpPr>
          <p:cNvPr id="76" name="CuadroTexto 5"/>
          <p:cNvSpPr txBox="1"/>
          <p:nvPr/>
        </p:nvSpPr>
        <p:spPr>
          <a:xfrm>
            <a:off x="1373919" y="4829339"/>
            <a:ext cx="1773301" cy="584775"/>
          </a:xfrm>
          <a:prstGeom prst="rect">
            <a:avLst/>
          </a:prstGeom>
          <a:noFill/>
        </p:spPr>
        <p:txBody>
          <a:bodyPr wrap="square" rtlCol="0">
            <a:spAutoFit/>
          </a:bodyPr>
          <a:lstStyle/>
          <a:p>
            <a:r>
              <a:rPr lang="es-HN" sz="3200" dirty="0"/>
              <a:t>!(18&gt; 5)</a:t>
            </a:r>
            <a:endParaRPr lang="es-HN" sz="3200" dirty="0">
              <a:solidFill>
                <a:srgbClr val="FF0000"/>
              </a:solidFill>
            </a:endParaRPr>
          </a:p>
        </p:txBody>
      </p:sp>
    </p:spTree>
    <p:extLst>
      <p:ext uri="{BB962C8B-B14F-4D97-AF65-F5344CB8AC3E}">
        <p14:creationId xmlns:p14="http://schemas.microsoft.com/office/powerpoint/2010/main" val="344594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0-#ppt_w/2"/>
                                          </p:val>
                                        </p:tav>
                                        <p:tav tm="100000">
                                          <p:val>
                                            <p:strVal val="#ppt_x"/>
                                          </p:val>
                                        </p:tav>
                                      </p:tavLst>
                                    </p:anim>
                                    <p:anim calcmode="lin" valueType="num">
                                      <p:cBhvr additive="base">
                                        <p:cTn id="26"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0-#ppt_w/2"/>
                                          </p:val>
                                        </p:tav>
                                        <p:tav tm="100000">
                                          <p:val>
                                            <p:strVal val="#ppt_x"/>
                                          </p:val>
                                        </p:tav>
                                      </p:tavLst>
                                    </p:anim>
                                    <p:anim calcmode="lin" valueType="num">
                                      <p:cBhvr additive="base">
                                        <p:cTn id="38"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additive="base">
                                        <p:cTn id="43" dur="500" fill="hold"/>
                                        <p:tgtEl>
                                          <p:spTgt spid="76"/>
                                        </p:tgtEl>
                                        <p:attrNameLst>
                                          <p:attrName>ppt_x</p:attrName>
                                        </p:attrNameLst>
                                      </p:cBhvr>
                                      <p:tavLst>
                                        <p:tav tm="0">
                                          <p:val>
                                            <p:strVal val="#ppt_x"/>
                                          </p:val>
                                        </p:tav>
                                        <p:tav tm="100000">
                                          <p:val>
                                            <p:strVal val="#ppt_x"/>
                                          </p:val>
                                        </p:tav>
                                      </p:tavLst>
                                    </p:anim>
                                    <p:anim calcmode="lin" valueType="num">
                                      <p:cBhvr additive="base">
                                        <p:cTn id="44"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P spid="13" grpId="0"/>
      <p:bldP spid="55" grpId="0"/>
      <p:bldP spid="60" grpId="0"/>
      <p:bldP spid="74" grpId="0"/>
      <p:bldP spid="7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46</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r>
              <a:rPr lang="es-HN" sz="3200" b="1" dirty="0">
                <a:latin typeface="Times New Roman" panose="02020603050405020304" pitchFamily="18" charset="0"/>
                <a:cs typeface="Times New Roman" panose="02020603050405020304" pitchFamily="18" charset="0"/>
              </a:rPr>
              <a:t>Ejemplos con Operadores Lógicos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8" name="CuadroTexto 5"/>
          <p:cNvSpPr txBox="1"/>
          <p:nvPr/>
        </p:nvSpPr>
        <p:spPr>
          <a:xfrm>
            <a:off x="1022129" y="2122853"/>
            <a:ext cx="3406883" cy="584775"/>
          </a:xfrm>
          <a:prstGeom prst="rect">
            <a:avLst/>
          </a:prstGeom>
          <a:noFill/>
        </p:spPr>
        <p:txBody>
          <a:bodyPr wrap="square" rtlCol="0">
            <a:spAutoFit/>
          </a:bodyPr>
          <a:lstStyle/>
          <a:p>
            <a:r>
              <a:rPr lang="es-HN" sz="3200" dirty="0"/>
              <a:t> (7 &lt; 8) &amp;&amp; (20&gt;5)</a:t>
            </a:r>
          </a:p>
        </p:txBody>
      </p:sp>
      <p:sp>
        <p:nvSpPr>
          <p:cNvPr id="9" name="CuadroTexto 5"/>
          <p:cNvSpPr txBox="1"/>
          <p:nvPr/>
        </p:nvSpPr>
        <p:spPr>
          <a:xfrm>
            <a:off x="1286780" y="2713941"/>
            <a:ext cx="933272" cy="646331"/>
          </a:xfrm>
          <a:prstGeom prst="rect">
            <a:avLst/>
          </a:prstGeom>
          <a:noFill/>
        </p:spPr>
        <p:txBody>
          <a:bodyPr wrap="square" rtlCol="0">
            <a:spAutoFit/>
          </a:bodyPr>
          <a:lstStyle/>
          <a:p>
            <a:r>
              <a:rPr lang="es-HN" sz="3600" dirty="0"/>
              <a:t> </a:t>
            </a:r>
            <a:r>
              <a:rPr lang="es-HN" sz="3600" dirty="0">
                <a:solidFill>
                  <a:srgbClr val="FF0000"/>
                </a:solidFill>
              </a:rPr>
              <a:t>v</a:t>
            </a:r>
          </a:p>
        </p:txBody>
      </p:sp>
      <p:sp>
        <p:nvSpPr>
          <p:cNvPr id="10" name="CuadroTexto 5"/>
          <p:cNvSpPr txBox="1"/>
          <p:nvPr/>
        </p:nvSpPr>
        <p:spPr>
          <a:xfrm>
            <a:off x="1960872" y="3391049"/>
            <a:ext cx="523832" cy="646331"/>
          </a:xfrm>
          <a:prstGeom prst="rect">
            <a:avLst/>
          </a:prstGeom>
          <a:noFill/>
        </p:spPr>
        <p:txBody>
          <a:bodyPr wrap="square" rtlCol="0">
            <a:spAutoFit/>
          </a:bodyPr>
          <a:lstStyle/>
          <a:p>
            <a:r>
              <a:rPr lang="es-HN" sz="3600" b="1" dirty="0">
                <a:solidFill>
                  <a:srgbClr val="FF0000"/>
                </a:solidFill>
              </a:rPr>
              <a:t>v</a:t>
            </a:r>
          </a:p>
        </p:txBody>
      </p:sp>
      <p:cxnSp>
        <p:nvCxnSpPr>
          <p:cNvPr id="6" name="Conector recto 5"/>
          <p:cNvCxnSpPr/>
          <p:nvPr/>
        </p:nvCxnSpPr>
        <p:spPr>
          <a:xfrm>
            <a:off x="1323443" y="263691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Conector recto 11"/>
          <p:cNvCxnSpPr/>
          <p:nvPr/>
        </p:nvCxnSpPr>
        <p:spPr>
          <a:xfrm>
            <a:off x="1585359" y="3354302"/>
            <a:ext cx="1184640" cy="21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CuadroTexto 5"/>
          <p:cNvSpPr txBox="1"/>
          <p:nvPr/>
        </p:nvSpPr>
        <p:spPr>
          <a:xfrm>
            <a:off x="460375" y="2184407"/>
            <a:ext cx="727249" cy="461665"/>
          </a:xfrm>
          <a:prstGeom prst="rect">
            <a:avLst/>
          </a:prstGeom>
          <a:noFill/>
        </p:spPr>
        <p:txBody>
          <a:bodyPr wrap="square" rtlCol="0">
            <a:spAutoFit/>
          </a:bodyPr>
          <a:lstStyle/>
          <a:p>
            <a:r>
              <a:rPr lang="es-HN" sz="2400" dirty="0"/>
              <a:t>1)</a:t>
            </a:r>
          </a:p>
        </p:txBody>
      </p:sp>
      <p:cxnSp>
        <p:nvCxnSpPr>
          <p:cNvPr id="33" name="Conector recto 32"/>
          <p:cNvCxnSpPr/>
          <p:nvPr/>
        </p:nvCxnSpPr>
        <p:spPr>
          <a:xfrm>
            <a:off x="3051724" y="264607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3" name="CuadroTexto 5"/>
          <p:cNvSpPr txBox="1"/>
          <p:nvPr/>
        </p:nvSpPr>
        <p:spPr>
          <a:xfrm>
            <a:off x="1735084" y="2744718"/>
            <a:ext cx="749620" cy="584775"/>
          </a:xfrm>
          <a:prstGeom prst="rect">
            <a:avLst/>
          </a:prstGeom>
          <a:noFill/>
        </p:spPr>
        <p:txBody>
          <a:bodyPr wrap="square" rtlCol="0">
            <a:spAutoFit/>
          </a:bodyPr>
          <a:lstStyle/>
          <a:p>
            <a:r>
              <a:rPr lang="es-HN" sz="3200" dirty="0"/>
              <a:t>&amp;&amp; </a:t>
            </a:r>
            <a:endParaRPr lang="es-HN" sz="3200" dirty="0">
              <a:solidFill>
                <a:srgbClr val="FF0000"/>
              </a:solidFill>
            </a:endParaRPr>
          </a:p>
        </p:txBody>
      </p:sp>
      <p:sp>
        <p:nvSpPr>
          <p:cNvPr id="54" name="CuadroTexto 5"/>
          <p:cNvSpPr txBox="1"/>
          <p:nvPr/>
        </p:nvSpPr>
        <p:spPr>
          <a:xfrm>
            <a:off x="2553905" y="2744718"/>
            <a:ext cx="497820" cy="584775"/>
          </a:xfrm>
          <a:prstGeom prst="rect">
            <a:avLst/>
          </a:prstGeom>
          <a:noFill/>
        </p:spPr>
        <p:txBody>
          <a:bodyPr wrap="square" rtlCol="0">
            <a:spAutoFit/>
          </a:bodyPr>
          <a:lstStyle/>
          <a:p>
            <a:r>
              <a:rPr lang="es-HN" sz="3200" dirty="0">
                <a:solidFill>
                  <a:srgbClr val="FF0000"/>
                </a:solidFill>
              </a:rPr>
              <a:t>v</a:t>
            </a:r>
          </a:p>
        </p:txBody>
      </p:sp>
      <p:sp>
        <p:nvSpPr>
          <p:cNvPr id="55" name="CuadroTexto 5"/>
          <p:cNvSpPr txBox="1"/>
          <p:nvPr/>
        </p:nvSpPr>
        <p:spPr>
          <a:xfrm>
            <a:off x="4968738" y="2159943"/>
            <a:ext cx="3406883" cy="584775"/>
          </a:xfrm>
          <a:prstGeom prst="rect">
            <a:avLst/>
          </a:prstGeom>
          <a:noFill/>
        </p:spPr>
        <p:txBody>
          <a:bodyPr wrap="square" rtlCol="0">
            <a:spAutoFit/>
          </a:bodyPr>
          <a:lstStyle/>
          <a:p>
            <a:r>
              <a:rPr lang="es-HN" sz="3200" dirty="0"/>
              <a:t> (7 &lt; 8) || (20&gt;30)</a:t>
            </a:r>
          </a:p>
        </p:txBody>
      </p:sp>
      <p:sp>
        <p:nvSpPr>
          <p:cNvPr id="56" name="CuadroTexto 5"/>
          <p:cNvSpPr txBox="1"/>
          <p:nvPr/>
        </p:nvSpPr>
        <p:spPr>
          <a:xfrm>
            <a:off x="5581308" y="2735049"/>
            <a:ext cx="933272" cy="646331"/>
          </a:xfrm>
          <a:prstGeom prst="rect">
            <a:avLst/>
          </a:prstGeom>
          <a:noFill/>
        </p:spPr>
        <p:txBody>
          <a:bodyPr wrap="square" rtlCol="0">
            <a:spAutoFit/>
          </a:bodyPr>
          <a:lstStyle/>
          <a:p>
            <a:r>
              <a:rPr lang="es-HN" sz="3600" dirty="0"/>
              <a:t> </a:t>
            </a:r>
            <a:r>
              <a:rPr lang="es-HN" sz="3600" dirty="0">
                <a:solidFill>
                  <a:srgbClr val="FF0000"/>
                </a:solidFill>
              </a:rPr>
              <a:t>v</a:t>
            </a:r>
          </a:p>
        </p:txBody>
      </p:sp>
      <p:sp>
        <p:nvSpPr>
          <p:cNvPr id="57" name="CuadroTexto 5"/>
          <p:cNvSpPr txBox="1"/>
          <p:nvPr/>
        </p:nvSpPr>
        <p:spPr>
          <a:xfrm>
            <a:off x="6235994" y="3417616"/>
            <a:ext cx="523832" cy="646331"/>
          </a:xfrm>
          <a:prstGeom prst="rect">
            <a:avLst/>
          </a:prstGeom>
          <a:noFill/>
        </p:spPr>
        <p:txBody>
          <a:bodyPr wrap="square" rtlCol="0">
            <a:spAutoFit/>
          </a:bodyPr>
          <a:lstStyle/>
          <a:p>
            <a:r>
              <a:rPr lang="es-HN" sz="3600" b="1" dirty="0">
                <a:solidFill>
                  <a:srgbClr val="FF0000"/>
                </a:solidFill>
              </a:rPr>
              <a:t>v</a:t>
            </a:r>
          </a:p>
        </p:txBody>
      </p:sp>
      <p:cxnSp>
        <p:nvCxnSpPr>
          <p:cNvPr id="58" name="Conector recto 57"/>
          <p:cNvCxnSpPr/>
          <p:nvPr/>
        </p:nvCxnSpPr>
        <p:spPr>
          <a:xfrm>
            <a:off x="5270052" y="2674002"/>
            <a:ext cx="8966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9" name="Conector recto 58"/>
          <p:cNvCxnSpPr/>
          <p:nvPr/>
        </p:nvCxnSpPr>
        <p:spPr>
          <a:xfrm>
            <a:off x="5905590" y="3391049"/>
            <a:ext cx="1184640" cy="21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60" name="CuadroTexto 5"/>
          <p:cNvSpPr txBox="1"/>
          <p:nvPr/>
        </p:nvSpPr>
        <p:spPr>
          <a:xfrm>
            <a:off x="4406984" y="2221497"/>
            <a:ext cx="727249" cy="461665"/>
          </a:xfrm>
          <a:prstGeom prst="rect">
            <a:avLst/>
          </a:prstGeom>
          <a:noFill/>
        </p:spPr>
        <p:txBody>
          <a:bodyPr wrap="square" rtlCol="0">
            <a:spAutoFit/>
          </a:bodyPr>
          <a:lstStyle/>
          <a:p>
            <a:r>
              <a:rPr lang="es-HN" sz="2400" dirty="0"/>
              <a:t>2)</a:t>
            </a:r>
          </a:p>
        </p:txBody>
      </p:sp>
      <p:cxnSp>
        <p:nvCxnSpPr>
          <p:cNvPr id="61" name="Conector recto 60"/>
          <p:cNvCxnSpPr/>
          <p:nvPr/>
        </p:nvCxnSpPr>
        <p:spPr>
          <a:xfrm flipV="1">
            <a:off x="6804248" y="2674002"/>
            <a:ext cx="1174067" cy="9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62" name="CuadroTexto 5"/>
          <p:cNvSpPr txBox="1"/>
          <p:nvPr/>
        </p:nvSpPr>
        <p:spPr>
          <a:xfrm>
            <a:off x="6167117" y="2744718"/>
            <a:ext cx="749620" cy="584775"/>
          </a:xfrm>
          <a:prstGeom prst="rect">
            <a:avLst/>
          </a:prstGeom>
          <a:noFill/>
        </p:spPr>
        <p:txBody>
          <a:bodyPr wrap="square" rtlCol="0">
            <a:spAutoFit/>
          </a:bodyPr>
          <a:lstStyle/>
          <a:p>
            <a:r>
              <a:rPr lang="es-HN" sz="3200" dirty="0"/>
              <a:t>|| </a:t>
            </a:r>
            <a:endParaRPr lang="es-HN" sz="3200" dirty="0">
              <a:solidFill>
                <a:srgbClr val="FF0000"/>
              </a:solidFill>
            </a:endParaRPr>
          </a:p>
        </p:txBody>
      </p:sp>
      <p:sp>
        <p:nvSpPr>
          <p:cNvPr id="63" name="CuadroTexto 5"/>
          <p:cNvSpPr txBox="1"/>
          <p:nvPr/>
        </p:nvSpPr>
        <p:spPr>
          <a:xfrm>
            <a:off x="6879617" y="2781808"/>
            <a:ext cx="497820" cy="584775"/>
          </a:xfrm>
          <a:prstGeom prst="rect">
            <a:avLst/>
          </a:prstGeom>
          <a:noFill/>
        </p:spPr>
        <p:txBody>
          <a:bodyPr wrap="square" rtlCol="0">
            <a:spAutoFit/>
          </a:bodyPr>
          <a:lstStyle/>
          <a:p>
            <a:r>
              <a:rPr lang="es-HN" sz="3200" dirty="0">
                <a:solidFill>
                  <a:srgbClr val="FF0000"/>
                </a:solidFill>
              </a:rPr>
              <a:t>f</a:t>
            </a:r>
          </a:p>
        </p:txBody>
      </p:sp>
      <p:cxnSp>
        <p:nvCxnSpPr>
          <p:cNvPr id="73" name="Conector recto 72"/>
          <p:cNvCxnSpPr/>
          <p:nvPr/>
        </p:nvCxnSpPr>
        <p:spPr>
          <a:xfrm>
            <a:off x="1635928" y="5455942"/>
            <a:ext cx="1184640" cy="21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4" name="CuadroTexto 5"/>
          <p:cNvSpPr txBox="1"/>
          <p:nvPr/>
        </p:nvSpPr>
        <p:spPr>
          <a:xfrm>
            <a:off x="361219" y="4267618"/>
            <a:ext cx="727249" cy="461665"/>
          </a:xfrm>
          <a:prstGeom prst="rect">
            <a:avLst/>
          </a:prstGeom>
          <a:noFill/>
        </p:spPr>
        <p:txBody>
          <a:bodyPr wrap="square" rtlCol="0">
            <a:spAutoFit/>
          </a:bodyPr>
          <a:lstStyle/>
          <a:p>
            <a:r>
              <a:rPr lang="es-HN" sz="2400" dirty="0"/>
              <a:t>3)</a:t>
            </a:r>
          </a:p>
        </p:txBody>
      </p:sp>
      <p:sp>
        <p:nvSpPr>
          <p:cNvPr id="76" name="CuadroTexto 5"/>
          <p:cNvSpPr txBox="1"/>
          <p:nvPr/>
        </p:nvSpPr>
        <p:spPr>
          <a:xfrm>
            <a:off x="1373919" y="4829339"/>
            <a:ext cx="1773301" cy="584775"/>
          </a:xfrm>
          <a:prstGeom prst="rect">
            <a:avLst/>
          </a:prstGeom>
          <a:noFill/>
        </p:spPr>
        <p:txBody>
          <a:bodyPr wrap="square" rtlCol="0">
            <a:spAutoFit/>
          </a:bodyPr>
          <a:lstStyle/>
          <a:p>
            <a:r>
              <a:rPr lang="es-HN" sz="3200" dirty="0"/>
              <a:t>!(18&gt; 5)</a:t>
            </a:r>
            <a:endParaRPr lang="es-HN" sz="3200" dirty="0">
              <a:solidFill>
                <a:srgbClr val="FF0000"/>
              </a:solidFill>
            </a:endParaRPr>
          </a:p>
        </p:txBody>
      </p:sp>
      <p:sp>
        <p:nvSpPr>
          <p:cNvPr id="78" name="CuadroTexto 5"/>
          <p:cNvSpPr txBox="1"/>
          <p:nvPr/>
        </p:nvSpPr>
        <p:spPr>
          <a:xfrm>
            <a:off x="1689390" y="5446965"/>
            <a:ext cx="448304" cy="646331"/>
          </a:xfrm>
          <a:prstGeom prst="rect">
            <a:avLst/>
          </a:prstGeom>
          <a:noFill/>
        </p:spPr>
        <p:txBody>
          <a:bodyPr wrap="square" rtlCol="0">
            <a:spAutoFit/>
          </a:bodyPr>
          <a:lstStyle/>
          <a:p>
            <a:r>
              <a:rPr lang="es-HN" sz="3600" dirty="0"/>
              <a:t> !</a:t>
            </a:r>
          </a:p>
        </p:txBody>
      </p:sp>
      <p:sp>
        <p:nvSpPr>
          <p:cNvPr id="79" name="CuadroTexto 5"/>
          <p:cNvSpPr txBox="1"/>
          <p:nvPr/>
        </p:nvSpPr>
        <p:spPr>
          <a:xfrm>
            <a:off x="1956816" y="5499871"/>
            <a:ext cx="670968" cy="584775"/>
          </a:xfrm>
          <a:prstGeom prst="rect">
            <a:avLst/>
          </a:prstGeom>
          <a:noFill/>
        </p:spPr>
        <p:txBody>
          <a:bodyPr wrap="square" rtlCol="0">
            <a:spAutoFit/>
          </a:bodyPr>
          <a:lstStyle/>
          <a:p>
            <a:r>
              <a:rPr lang="es-HN" sz="3200" dirty="0"/>
              <a:t>(</a:t>
            </a:r>
            <a:r>
              <a:rPr lang="es-HN" sz="3200" b="1" dirty="0">
                <a:solidFill>
                  <a:srgbClr val="FF0000"/>
                </a:solidFill>
              </a:rPr>
              <a:t>v</a:t>
            </a:r>
            <a:r>
              <a:rPr lang="es-HN" sz="3200" dirty="0"/>
              <a:t>)</a:t>
            </a:r>
            <a:endParaRPr lang="es-HN" sz="3200" dirty="0">
              <a:solidFill>
                <a:srgbClr val="FF0000"/>
              </a:solidFill>
            </a:endParaRPr>
          </a:p>
        </p:txBody>
      </p:sp>
      <p:cxnSp>
        <p:nvCxnSpPr>
          <p:cNvPr id="81" name="Conector recto 80"/>
          <p:cNvCxnSpPr/>
          <p:nvPr/>
        </p:nvCxnSpPr>
        <p:spPr>
          <a:xfrm>
            <a:off x="1762752" y="6021288"/>
            <a:ext cx="793024" cy="21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3" name="CuadroTexto 5"/>
          <p:cNvSpPr txBox="1"/>
          <p:nvPr/>
        </p:nvSpPr>
        <p:spPr>
          <a:xfrm>
            <a:off x="1980978" y="6135124"/>
            <a:ext cx="313431" cy="584775"/>
          </a:xfrm>
          <a:prstGeom prst="rect">
            <a:avLst/>
          </a:prstGeom>
          <a:noFill/>
        </p:spPr>
        <p:txBody>
          <a:bodyPr wrap="square" rtlCol="0">
            <a:spAutoFit/>
          </a:bodyPr>
          <a:lstStyle/>
          <a:p>
            <a:r>
              <a:rPr lang="es-HN" sz="3200" b="1" dirty="0">
                <a:solidFill>
                  <a:srgbClr val="FF0000"/>
                </a:solidFill>
              </a:rPr>
              <a:t>f</a:t>
            </a:r>
          </a:p>
        </p:txBody>
      </p:sp>
    </p:spTree>
    <p:extLst>
      <p:ext uri="{BB962C8B-B14F-4D97-AF65-F5344CB8AC3E}">
        <p14:creationId xmlns:p14="http://schemas.microsoft.com/office/powerpoint/2010/main" val="4168163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0-#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additive="base">
                                        <p:cTn id="67" dur="500" fill="hold"/>
                                        <p:tgtEl>
                                          <p:spTgt spid="60"/>
                                        </p:tgtEl>
                                        <p:attrNameLst>
                                          <p:attrName>ppt_x</p:attrName>
                                        </p:attrNameLst>
                                      </p:cBhvr>
                                      <p:tavLst>
                                        <p:tav tm="0">
                                          <p:val>
                                            <p:strVal val="0-#ppt_w/2"/>
                                          </p:val>
                                        </p:tav>
                                        <p:tav tm="100000">
                                          <p:val>
                                            <p:strVal val="#ppt_x"/>
                                          </p:val>
                                        </p:tav>
                                      </p:tavLst>
                                    </p:anim>
                                    <p:anim calcmode="lin" valueType="num">
                                      <p:cBhvr additive="base">
                                        <p:cTn id="6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500" fill="hold"/>
                                        <p:tgtEl>
                                          <p:spTgt spid="55"/>
                                        </p:tgtEl>
                                        <p:attrNameLst>
                                          <p:attrName>ppt_x</p:attrName>
                                        </p:attrNameLst>
                                      </p:cBhvr>
                                      <p:tavLst>
                                        <p:tav tm="0">
                                          <p:val>
                                            <p:strVal val="#ppt_x"/>
                                          </p:val>
                                        </p:tav>
                                        <p:tav tm="100000">
                                          <p:val>
                                            <p:strVal val="#ppt_x"/>
                                          </p:val>
                                        </p:tav>
                                      </p:tavLst>
                                    </p:anim>
                                    <p:anim calcmode="lin" valueType="num">
                                      <p:cBhvr additive="base">
                                        <p:cTn id="74"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fill="hold"/>
                                        <p:tgtEl>
                                          <p:spTgt spid="58"/>
                                        </p:tgtEl>
                                        <p:attrNameLst>
                                          <p:attrName>ppt_x</p:attrName>
                                        </p:attrNameLst>
                                      </p:cBhvr>
                                      <p:tavLst>
                                        <p:tav tm="0">
                                          <p:val>
                                            <p:strVal val="0-#ppt_w/2"/>
                                          </p:val>
                                        </p:tav>
                                        <p:tav tm="100000">
                                          <p:val>
                                            <p:strVal val="#ppt_x"/>
                                          </p:val>
                                        </p:tav>
                                      </p:tavLst>
                                    </p:anim>
                                    <p:anim calcmode="lin" valueType="num">
                                      <p:cBhvr additive="base">
                                        <p:cTn id="80"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additive="base">
                                        <p:cTn id="85" dur="500" fill="hold"/>
                                        <p:tgtEl>
                                          <p:spTgt spid="56"/>
                                        </p:tgtEl>
                                        <p:attrNameLst>
                                          <p:attrName>ppt_x</p:attrName>
                                        </p:attrNameLst>
                                      </p:cBhvr>
                                      <p:tavLst>
                                        <p:tav tm="0">
                                          <p:val>
                                            <p:strVal val="#ppt_x"/>
                                          </p:val>
                                        </p:tav>
                                        <p:tav tm="100000">
                                          <p:val>
                                            <p:strVal val="#ppt_x"/>
                                          </p:val>
                                        </p:tav>
                                      </p:tavLst>
                                    </p:anim>
                                    <p:anim calcmode="lin" valueType="num">
                                      <p:cBhvr additive="base">
                                        <p:cTn id="86" dur="500" fill="hold"/>
                                        <p:tgtEl>
                                          <p:spTgt spid="56"/>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additive="base">
                                        <p:cTn id="91" dur="500" fill="hold"/>
                                        <p:tgtEl>
                                          <p:spTgt spid="62"/>
                                        </p:tgtEl>
                                        <p:attrNameLst>
                                          <p:attrName>ppt_x</p:attrName>
                                        </p:attrNameLst>
                                      </p:cBhvr>
                                      <p:tavLst>
                                        <p:tav tm="0">
                                          <p:val>
                                            <p:strVal val="#ppt_x"/>
                                          </p:val>
                                        </p:tav>
                                        <p:tav tm="100000">
                                          <p:val>
                                            <p:strVal val="#ppt_x"/>
                                          </p:val>
                                        </p:tav>
                                      </p:tavLst>
                                    </p:anim>
                                    <p:anim calcmode="lin" valueType="num">
                                      <p:cBhvr additive="base">
                                        <p:cTn id="92"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61"/>
                                        </p:tgtEl>
                                        <p:attrNameLst>
                                          <p:attrName>style.visibility</p:attrName>
                                        </p:attrNameLst>
                                      </p:cBhvr>
                                      <p:to>
                                        <p:strVal val="visible"/>
                                      </p:to>
                                    </p:set>
                                    <p:anim calcmode="lin" valueType="num">
                                      <p:cBhvr additive="base">
                                        <p:cTn id="97" dur="500" fill="hold"/>
                                        <p:tgtEl>
                                          <p:spTgt spid="61"/>
                                        </p:tgtEl>
                                        <p:attrNameLst>
                                          <p:attrName>ppt_x</p:attrName>
                                        </p:attrNameLst>
                                      </p:cBhvr>
                                      <p:tavLst>
                                        <p:tav tm="0">
                                          <p:val>
                                            <p:strVal val="0-#ppt_w/2"/>
                                          </p:val>
                                        </p:tav>
                                        <p:tav tm="100000">
                                          <p:val>
                                            <p:strVal val="#ppt_x"/>
                                          </p:val>
                                        </p:tav>
                                      </p:tavLst>
                                    </p:anim>
                                    <p:anim calcmode="lin" valueType="num">
                                      <p:cBhvr additive="base">
                                        <p:cTn id="98"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additive="base">
                                        <p:cTn id="103" dur="500" fill="hold"/>
                                        <p:tgtEl>
                                          <p:spTgt spid="63"/>
                                        </p:tgtEl>
                                        <p:attrNameLst>
                                          <p:attrName>ppt_x</p:attrName>
                                        </p:attrNameLst>
                                      </p:cBhvr>
                                      <p:tavLst>
                                        <p:tav tm="0">
                                          <p:val>
                                            <p:strVal val="#ppt_x"/>
                                          </p:val>
                                        </p:tav>
                                        <p:tav tm="100000">
                                          <p:val>
                                            <p:strVal val="#ppt_x"/>
                                          </p:val>
                                        </p:tav>
                                      </p:tavLst>
                                    </p:anim>
                                    <p:anim calcmode="lin" valueType="num">
                                      <p:cBhvr additive="base">
                                        <p:cTn id="104"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9"/>
                                        </p:tgtEl>
                                        <p:attrNameLst>
                                          <p:attrName>style.visibility</p:attrName>
                                        </p:attrNameLst>
                                      </p:cBhvr>
                                      <p:to>
                                        <p:strVal val="visible"/>
                                      </p:to>
                                    </p:set>
                                    <p:anim calcmode="lin" valueType="num">
                                      <p:cBhvr additive="base">
                                        <p:cTn id="109" dur="500" fill="hold"/>
                                        <p:tgtEl>
                                          <p:spTgt spid="59"/>
                                        </p:tgtEl>
                                        <p:attrNameLst>
                                          <p:attrName>ppt_x</p:attrName>
                                        </p:attrNameLst>
                                      </p:cBhvr>
                                      <p:tavLst>
                                        <p:tav tm="0">
                                          <p:val>
                                            <p:strVal val="#ppt_x"/>
                                          </p:val>
                                        </p:tav>
                                        <p:tav tm="100000">
                                          <p:val>
                                            <p:strVal val="#ppt_x"/>
                                          </p:val>
                                        </p:tav>
                                      </p:tavLst>
                                    </p:anim>
                                    <p:anim calcmode="lin" valueType="num">
                                      <p:cBhvr additive="base">
                                        <p:cTn id="11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57"/>
                                        </p:tgtEl>
                                        <p:attrNameLst>
                                          <p:attrName>style.visibility</p:attrName>
                                        </p:attrNameLst>
                                      </p:cBhvr>
                                      <p:to>
                                        <p:strVal val="visible"/>
                                      </p:to>
                                    </p:set>
                                    <p:anim calcmode="lin" valueType="num">
                                      <p:cBhvr additive="base">
                                        <p:cTn id="115" dur="500" fill="hold"/>
                                        <p:tgtEl>
                                          <p:spTgt spid="57"/>
                                        </p:tgtEl>
                                        <p:attrNameLst>
                                          <p:attrName>ppt_x</p:attrName>
                                        </p:attrNameLst>
                                      </p:cBhvr>
                                      <p:tavLst>
                                        <p:tav tm="0">
                                          <p:val>
                                            <p:strVal val="#ppt_x"/>
                                          </p:val>
                                        </p:tav>
                                        <p:tav tm="100000">
                                          <p:val>
                                            <p:strVal val="#ppt_x"/>
                                          </p:val>
                                        </p:tav>
                                      </p:tavLst>
                                    </p:anim>
                                    <p:anim calcmode="lin" valueType="num">
                                      <p:cBhvr additive="base">
                                        <p:cTn id="116"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additive="base">
                                        <p:cTn id="121" dur="500" fill="hold"/>
                                        <p:tgtEl>
                                          <p:spTgt spid="74"/>
                                        </p:tgtEl>
                                        <p:attrNameLst>
                                          <p:attrName>ppt_x</p:attrName>
                                        </p:attrNameLst>
                                      </p:cBhvr>
                                      <p:tavLst>
                                        <p:tav tm="0">
                                          <p:val>
                                            <p:strVal val="0-#ppt_w/2"/>
                                          </p:val>
                                        </p:tav>
                                        <p:tav tm="100000">
                                          <p:val>
                                            <p:strVal val="#ppt_x"/>
                                          </p:val>
                                        </p:tav>
                                      </p:tavLst>
                                    </p:anim>
                                    <p:anim calcmode="lin" valueType="num">
                                      <p:cBhvr additive="base">
                                        <p:cTn id="12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grpId="0" nodeType="clickEffect">
                                  <p:stCondLst>
                                    <p:cond delay="0"/>
                                  </p:stCondLst>
                                  <p:childTnLst>
                                    <p:set>
                                      <p:cBhvr>
                                        <p:cTn id="126" dur="1" fill="hold">
                                          <p:stCondLst>
                                            <p:cond delay="0"/>
                                          </p:stCondLst>
                                        </p:cTn>
                                        <p:tgtEl>
                                          <p:spTgt spid="76"/>
                                        </p:tgtEl>
                                        <p:attrNameLst>
                                          <p:attrName>style.visibility</p:attrName>
                                        </p:attrNameLst>
                                      </p:cBhvr>
                                      <p:to>
                                        <p:strVal val="visible"/>
                                      </p:to>
                                    </p:set>
                                    <p:anim calcmode="lin" valueType="num">
                                      <p:cBhvr additive="base">
                                        <p:cTn id="127" dur="500" fill="hold"/>
                                        <p:tgtEl>
                                          <p:spTgt spid="76"/>
                                        </p:tgtEl>
                                        <p:attrNameLst>
                                          <p:attrName>ppt_x</p:attrName>
                                        </p:attrNameLst>
                                      </p:cBhvr>
                                      <p:tavLst>
                                        <p:tav tm="0">
                                          <p:val>
                                            <p:strVal val="#ppt_x"/>
                                          </p:val>
                                        </p:tav>
                                        <p:tav tm="100000">
                                          <p:val>
                                            <p:strVal val="#ppt_x"/>
                                          </p:val>
                                        </p:tav>
                                      </p:tavLst>
                                    </p:anim>
                                    <p:anim calcmode="lin" valueType="num">
                                      <p:cBhvr additive="base">
                                        <p:cTn id="128"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73"/>
                                        </p:tgtEl>
                                        <p:attrNameLst>
                                          <p:attrName>style.visibility</p:attrName>
                                        </p:attrNameLst>
                                      </p:cBhvr>
                                      <p:to>
                                        <p:strVal val="visible"/>
                                      </p:to>
                                    </p:set>
                                    <p:anim calcmode="lin" valueType="num">
                                      <p:cBhvr additive="base">
                                        <p:cTn id="133" dur="500" fill="hold"/>
                                        <p:tgtEl>
                                          <p:spTgt spid="73"/>
                                        </p:tgtEl>
                                        <p:attrNameLst>
                                          <p:attrName>ppt_x</p:attrName>
                                        </p:attrNameLst>
                                      </p:cBhvr>
                                      <p:tavLst>
                                        <p:tav tm="0">
                                          <p:val>
                                            <p:strVal val="#ppt_x"/>
                                          </p:val>
                                        </p:tav>
                                        <p:tav tm="100000">
                                          <p:val>
                                            <p:strVal val="#ppt_x"/>
                                          </p:val>
                                        </p:tav>
                                      </p:tavLst>
                                    </p:anim>
                                    <p:anim calcmode="lin" valueType="num">
                                      <p:cBhvr additive="base">
                                        <p:cTn id="13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500" fill="hold"/>
                                        <p:tgtEl>
                                          <p:spTgt spid="78"/>
                                        </p:tgtEl>
                                        <p:attrNameLst>
                                          <p:attrName>ppt_x</p:attrName>
                                        </p:attrNameLst>
                                      </p:cBhvr>
                                      <p:tavLst>
                                        <p:tav tm="0">
                                          <p:val>
                                            <p:strVal val="#ppt_x"/>
                                          </p:val>
                                        </p:tav>
                                        <p:tav tm="100000">
                                          <p:val>
                                            <p:strVal val="#ppt_x"/>
                                          </p:val>
                                        </p:tav>
                                      </p:tavLst>
                                    </p:anim>
                                    <p:anim calcmode="lin" valueType="num">
                                      <p:cBhvr additive="base">
                                        <p:cTn id="140" dur="500" fill="hold"/>
                                        <p:tgtEl>
                                          <p:spTgt spid="78"/>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1" fill="hold" grpId="0" nodeType="clickEffect">
                                  <p:stCondLst>
                                    <p:cond delay="0"/>
                                  </p:stCondLst>
                                  <p:childTnLst>
                                    <p:set>
                                      <p:cBhvr>
                                        <p:cTn id="144" dur="1" fill="hold">
                                          <p:stCondLst>
                                            <p:cond delay="0"/>
                                          </p:stCondLst>
                                        </p:cTn>
                                        <p:tgtEl>
                                          <p:spTgt spid="79"/>
                                        </p:tgtEl>
                                        <p:attrNameLst>
                                          <p:attrName>style.visibility</p:attrName>
                                        </p:attrNameLst>
                                      </p:cBhvr>
                                      <p:to>
                                        <p:strVal val="visible"/>
                                      </p:to>
                                    </p:set>
                                    <p:anim calcmode="lin" valueType="num">
                                      <p:cBhvr additive="base">
                                        <p:cTn id="145" dur="500" fill="hold"/>
                                        <p:tgtEl>
                                          <p:spTgt spid="79"/>
                                        </p:tgtEl>
                                        <p:attrNameLst>
                                          <p:attrName>ppt_x</p:attrName>
                                        </p:attrNameLst>
                                      </p:cBhvr>
                                      <p:tavLst>
                                        <p:tav tm="0">
                                          <p:val>
                                            <p:strVal val="#ppt_x"/>
                                          </p:val>
                                        </p:tav>
                                        <p:tav tm="100000">
                                          <p:val>
                                            <p:strVal val="#ppt_x"/>
                                          </p:val>
                                        </p:tav>
                                      </p:tavLst>
                                    </p:anim>
                                    <p:anim calcmode="lin" valueType="num">
                                      <p:cBhvr additive="base">
                                        <p:cTn id="146" dur="500" fill="hold"/>
                                        <p:tgtEl>
                                          <p:spTgt spid="79"/>
                                        </p:tgtEl>
                                        <p:attrNameLst>
                                          <p:attrName>ppt_y</p:attrName>
                                        </p:attrNameLst>
                                      </p:cBhvr>
                                      <p:tavLst>
                                        <p:tav tm="0">
                                          <p:val>
                                            <p:strVal val="0-#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81"/>
                                        </p:tgtEl>
                                        <p:attrNameLst>
                                          <p:attrName>style.visibility</p:attrName>
                                        </p:attrNameLst>
                                      </p:cBhvr>
                                      <p:to>
                                        <p:strVal val="visible"/>
                                      </p:to>
                                    </p:set>
                                    <p:anim calcmode="lin" valueType="num">
                                      <p:cBhvr additive="base">
                                        <p:cTn id="151" dur="500" fill="hold"/>
                                        <p:tgtEl>
                                          <p:spTgt spid="81"/>
                                        </p:tgtEl>
                                        <p:attrNameLst>
                                          <p:attrName>ppt_x</p:attrName>
                                        </p:attrNameLst>
                                      </p:cBhvr>
                                      <p:tavLst>
                                        <p:tav tm="0">
                                          <p:val>
                                            <p:strVal val="#ppt_x"/>
                                          </p:val>
                                        </p:tav>
                                        <p:tav tm="100000">
                                          <p:val>
                                            <p:strVal val="#ppt_x"/>
                                          </p:val>
                                        </p:tav>
                                      </p:tavLst>
                                    </p:anim>
                                    <p:anim calcmode="lin" valueType="num">
                                      <p:cBhvr additive="base">
                                        <p:cTn id="152"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83"/>
                                        </p:tgtEl>
                                        <p:attrNameLst>
                                          <p:attrName>style.visibility</p:attrName>
                                        </p:attrNameLst>
                                      </p:cBhvr>
                                      <p:to>
                                        <p:strVal val="visible"/>
                                      </p:to>
                                    </p:set>
                                    <p:anim calcmode="lin" valueType="num">
                                      <p:cBhvr additive="base">
                                        <p:cTn id="157" dur="500" fill="hold"/>
                                        <p:tgtEl>
                                          <p:spTgt spid="83"/>
                                        </p:tgtEl>
                                        <p:attrNameLst>
                                          <p:attrName>ppt_x</p:attrName>
                                        </p:attrNameLst>
                                      </p:cBhvr>
                                      <p:tavLst>
                                        <p:tav tm="0">
                                          <p:val>
                                            <p:strVal val="#ppt_x"/>
                                          </p:val>
                                        </p:tav>
                                        <p:tav tm="100000">
                                          <p:val>
                                            <p:strVal val="#ppt_x"/>
                                          </p:val>
                                        </p:tav>
                                      </p:tavLst>
                                    </p:anim>
                                    <p:anim calcmode="lin" valueType="num">
                                      <p:cBhvr additive="base">
                                        <p:cTn id="158"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P spid="9" grpId="0"/>
      <p:bldP spid="10" grpId="0"/>
      <p:bldP spid="13" grpId="0"/>
      <p:bldP spid="53" grpId="0"/>
      <p:bldP spid="54" grpId="0"/>
      <p:bldP spid="55" grpId="0"/>
      <p:bldP spid="56" grpId="0"/>
      <p:bldP spid="57" grpId="0"/>
      <p:bldP spid="60" grpId="0"/>
      <p:bldP spid="62" grpId="0"/>
      <p:bldP spid="63" grpId="0"/>
      <p:bldP spid="74" grpId="0"/>
      <p:bldP spid="76" grpId="0"/>
      <p:bldP spid="78" grpId="0"/>
      <p:bldP spid="79" grpId="0"/>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5</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¿Qué es un Diagrama de Flujo?</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4221225" cy="2062103"/>
          </a:xfrm>
          <a:prstGeom prst="rect">
            <a:avLst/>
          </a:prstGeom>
          <a:noFill/>
        </p:spPr>
        <p:txBody>
          <a:bodyPr wrap="square" rtlCol="0">
            <a:spAutoFit/>
          </a:bodyPr>
          <a:lstStyle/>
          <a:p>
            <a:r>
              <a:rPr lang="es-HN" sz="2400" dirty="0"/>
              <a:t>Representa la esquematización grafica de un algoritmo.</a:t>
            </a:r>
          </a:p>
          <a:p>
            <a:endParaRPr lang="es-HN" sz="2000" dirty="0"/>
          </a:p>
          <a:p>
            <a:pPr marL="342900" indent="-342900">
              <a:buFont typeface="Wingdings" panose="05000000000000000000" pitchFamily="2" charset="2"/>
              <a:buChar char="Ø"/>
            </a:pPr>
            <a:r>
              <a:rPr lang="es-HN" sz="2000" dirty="0"/>
              <a:t>Muestra gráficamente los pasos o procesos a seguir para alcanzar la solución de un problema. </a:t>
            </a:r>
            <a:endParaRPr lang="es-HN" sz="2000" i="1" spc="50" dirty="0">
              <a:solidFill>
                <a:schemeClr val="tx1">
                  <a:lumMod val="50000"/>
                  <a:lumOff val="50000"/>
                </a:schemeClr>
              </a:solidFill>
              <a:latin typeface="Candara" panose="020E0502030303020204" pitchFamily="34" charset="0"/>
            </a:endParaRPr>
          </a:p>
        </p:txBody>
      </p:sp>
    </p:spTree>
    <p:extLst>
      <p:ext uri="{BB962C8B-B14F-4D97-AF65-F5344CB8AC3E}">
        <p14:creationId xmlns:p14="http://schemas.microsoft.com/office/powerpoint/2010/main" val="479657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500"/>
                                        <p:tgtEl>
                                          <p:spTgt spid="25"/>
                                        </p:tgtEl>
                                      </p:cBhvr>
                                    </p:animEffect>
                                    <p:anim calcmode="lin" valueType="num">
                                      <p:cBhvr>
                                        <p:cTn id="13" dur="1500" fill="hold"/>
                                        <p:tgtEl>
                                          <p:spTgt spid="25"/>
                                        </p:tgtEl>
                                        <p:attrNameLst>
                                          <p:attrName>ppt_x</p:attrName>
                                        </p:attrNameLst>
                                      </p:cBhvr>
                                      <p:tavLst>
                                        <p:tav tm="0">
                                          <p:val>
                                            <p:strVal val="#ppt_x"/>
                                          </p:val>
                                        </p:tav>
                                        <p:tav tm="100000">
                                          <p:val>
                                            <p:strVal val="#ppt_x"/>
                                          </p:val>
                                        </p:tav>
                                      </p:tavLst>
                                    </p:anim>
                                    <p:anim calcmode="lin" valueType="num">
                                      <p:cBhvr>
                                        <p:cTn id="14"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animEffect transition="in" filter="fade">
                                      <p:cBhvr>
                                        <p:cTn id="19" dur="1500"/>
                                        <p:tgtEl>
                                          <p:spTgt spid="26">
                                            <p:txEl>
                                              <p:pRg st="0" end="0"/>
                                            </p:txEl>
                                          </p:spTgt>
                                        </p:tgtEl>
                                      </p:cBhvr>
                                    </p:animEffect>
                                    <p:anim calcmode="lin" valueType="num">
                                      <p:cBhvr>
                                        <p:cTn id="20"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21"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
                                            <p:txEl>
                                              <p:pRg st="2" end="2"/>
                                            </p:txEl>
                                          </p:spTgt>
                                        </p:tgtEl>
                                        <p:attrNameLst>
                                          <p:attrName>style.visibility</p:attrName>
                                        </p:attrNameLst>
                                      </p:cBhvr>
                                      <p:to>
                                        <p:strVal val="visible"/>
                                      </p:to>
                                    </p:set>
                                    <p:animEffect transition="in" filter="fade">
                                      <p:cBhvr>
                                        <p:cTn id="26" dur="1500"/>
                                        <p:tgtEl>
                                          <p:spTgt spid="26">
                                            <p:txEl>
                                              <p:pRg st="2" end="2"/>
                                            </p:txEl>
                                          </p:spTgt>
                                        </p:tgtEl>
                                      </p:cBhvr>
                                    </p:animEffect>
                                    <p:anim calcmode="lin" valueType="num">
                                      <p:cBhvr>
                                        <p:cTn id="27" dur="15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28" dur="15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6</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Símbolos Utilizados en los Diagramas de Flujo</a:t>
            </a:r>
            <a:endParaRPr lang="es-HN" sz="32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https://lh5.googleusercontent.com/-iSv_ox_9lqE/TkONArQXazI/AAAAAAAAAKg/-ahFc8oe4nI/CU00138A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7" y="1961740"/>
            <a:ext cx="2128914" cy="617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45fIQ_skCbE/TkONBAKLGhI/AAAAAAAAAKo/xKZWPWUrouo/CU00138A_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367" y="2994281"/>
            <a:ext cx="2576338" cy="6805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3DtMQagkNks/TkONA4kO5KI/AAAAAAAAAKk/TMTY_57FbRs/CU00138A_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59" y="4125997"/>
            <a:ext cx="2014512" cy="7856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mL_pfEn_8pI/TkONBCpSVLI/AAAAAAAAAKs/vHJU3cRfxd8/CU00138A_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714" y="5103601"/>
            <a:ext cx="3986370" cy="13287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5.googleusercontent.com/-pZzdxbvQrh8/TkONBQi4X0I/AAAAAAAAAK4/oR5pHl-XTuY/CU00138A_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8598" y="1801119"/>
            <a:ext cx="3560380" cy="19551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3.googleusercontent.com/-1Xn0s2MXvcM/TkONBv5lFbI/AAAAAAAAAK8/uJqIjvlg4Ig/CU00138A_9.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6411" y="4149079"/>
            <a:ext cx="782191" cy="7821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para simbolos utilizados en los diagramas de flujo"/>
          <p:cNvPicPr>
            <a:picLocks noChangeAspect="1" noChangeArrowheads="1"/>
          </p:cNvPicPr>
          <p:nvPr/>
        </p:nvPicPr>
        <p:blipFill rotWithShape="1">
          <a:blip r:embed="rId9">
            <a:extLst>
              <a:ext uri="{28A0092B-C50C-407E-A947-70E740481C1C}">
                <a14:useLocalDpi xmlns:a14="http://schemas.microsoft.com/office/drawing/2010/main" val="0"/>
              </a:ext>
            </a:extLst>
          </a:blip>
          <a:srcRect t="74027" r="81201" b="15231"/>
          <a:stretch/>
        </p:blipFill>
        <p:spPr bwMode="auto">
          <a:xfrm>
            <a:off x="4425007" y="5216001"/>
            <a:ext cx="264667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Resultado de imagen para simbolos utilizados en los diagramas de flujo"/>
          <p:cNvPicPr>
            <a:picLocks noChangeAspect="1" noChangeArrowheads="1"/>
          </p:cNvPicPr>
          <p:nvPr/>
        </p:nvPicPr>
        <p:blipFill rotWithShape="1">
          <a:blip r:embed="rId9">
            <a:extLst>
              <a:ext uri="{28A0092B-C50C-407E-A947-70E740481C1C}">
                <a14:useLocalDpi xmlns:a14="http://schemas.microsoft.com/office/drawing/2010/main" val="0"/>
              </a:ext>
            </a:extLst>
          </a:blip>
          <a:srcRect l="4291" t="86822" r="79667" b="2963"/>
          <a:stretch/>
        </p:blipFill>
        <p:spPr bwMode="auto">
          <a:xfrm>
            <a:off x="7251206" y="5237652"/>
            <a:ext cx="1651988" cy="85822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n para conector a otra pagina diagrama de flujo"/>
          <p:cNvPicPr>
            <a:picLocks noChangeAspect="1" noChangeArrowheads="1"/>
          </p:cNvPicPr>
          <p:nvPr/>
        </p:nvPicPr>
        <p:blipFill rotWithShape="1">
          <a:blip r:embed="rId10">
            <a:extLst>
              <a:ext uri="{28A0092B-C50C-407E-A947-70E740481C1C}">
                <a14:useLocalDpi xmlns:a14="http://schemas.microsoft.com/office/drawing/2010/main" val="0"/>
              </a:ext>
            </a:extLst>
          </a:blip>
          <a:srcRect l="54345" t="63982" r="36309" b="27710"/>
          <a:stretch/>
        </p:blipFill>
        <p:spPr bwMode="auto">
          <a:xfrm>
            <a:off x="6993701" y="4125078"/>
            <a:ext cx="1224138" cy="81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628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1000" fill="hold"/>
                                        <p:tgtEl>
                                          <p:spTgt spid="1026"/>
                                        </p:tgtEl>
                                        <p:attrNameLst>
                                          <p:attrName>ppt_w</p:attrName>
                                        </p:attrNameLst>
                                      </p:cBhvr>
                                      <p:tavLst>
                                        <p:tav tm="0">
                                          <p:val>
                                            <p:fltVal val="0"/>
                                          </p:val>
                                        </p:tav>
                                        <p:tav tm="100000">
                                          <p:val>
                                            <p:strVal val="#ppt_w"/>
                                          </p:val>
                                        </p:tav>
                                      </p:tavLst>
                                    </p:anim>
                                    <p:anim calcmode="lin" valueType="num">
                                      <p:cBhvr>
                                        <p:cTn id="15" dur="1000" fill="hold"/>
                                        <p:tgtEl>
                                          <p:spTgt spid="1026"/>
                                        </p:tgtEl>
                                        <p:attrNameLst>
                                          <p:attrName>ppt_h</p:attrName>
                                        </p:attrNameLst>
                                      </p:cBhvr>
                                      <p:tavLst>
                                        <p:tav tm="0">
                                          <p:val>
                                            <p:fltVal val="0"/>
                                          </p:val>
                                        </p:tav>
                                        <p:tav tm="100000">
                                          <p:val>
                                            <p:strVal val="#ppt_h"/>
                                          </p:val>
                                        </p:tav>
                                      </p:tavLst>
                                    </p:anim>
                                    <p:anim calcmode="lin" valueType="num">
                                      <p:cBhvr>
                                        <p:cTn id="16" dur="1000" fill="hold"/>
                                        <p:tgtEl>
                                          <p:spTgt spid="1026"/>
                                        </p:tgtEl>
                                        <p:attrNameLst>
                                          <p:attrName>style.rotation</p:attrName>
                                        </p:attrNameLst>
                                      </p:cBhvr>
                                      <p:tavLst>
                                        <p:tav tm="0">
                                          <p:val>
                                            <p:fltVal val="90"/>
                                          </p:val>
                                        </p:tav>
                                        <p:tav tm="100000">
                                          <p:val>
                                            <p:fltVal val="0"/>
                                          </p:val>
                                        </p:tav>
                                      </p:tavLst>
                                    </p:anim>
                                    <p:animEffect transition="in" filter="fade">
                                      <p:cBhvr>
                                        <p:cTn id="17" dur="1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p:cTn id="22" dur="1000" fill="hold"/>
                                        <p:tgtEl>
                                          <p:spTgt spid="1028"/>
                                        </p:tgtEl>
                                        <p:attrNameLst>
                                          <p:attrName>ppt_w</p:attrName>
                                        </p:attrNameLst>
                                      </p:cBhvr>
                                      <p:tavLst>
                                        <p:tav tm="0">
                                          <p:val>
                                            <p:fltVal val="0"/>
                                          </p:val>
                                        </p:tav>
                                        <p:tav tm="100000">
                                          <p:val>
                                            <p:strVal val="#ppt_w"/>
                                          </p:val>
                                        </p:tav>
                                      </p:tavLst>
                                    </p:anim>
                                    <p:anim calcmode="lin" valueType="num">
                                      <p:cBhvr>
                                        <p:cTn id="23" dur="1000" fill="hold"/>
                                        <p:tgtEl>
                                          <p:spTgt spid="1028"/>
                                        </p:tgtEl>
                                        <p:attrNameLst>
                                          <p:attrName>ppt_h</p:attrName>
                                        </p:attrNameLst>
                                      </p:cBhvr>
                                      <p:tavLst>
                                        <p:tav tm="0">
                                          <p:val>
                                            <p:fltVal val="0"/>
                                          </p:val>
                                        </p:tav>
                                        <p:tav tm="100000">
                                          <p:val>
                                            <p:strVal val="#ppt_h"/>
                                          </p:val>
                                        </p:tav>
                                      </p:tavLst>
                                    </p:anim>
                                    <p:anim calcmode="lin" valueType="num">
                                      <p:cBhvr>
                                        <p:cTn id="24" dur="1000" fill="hold"/>
                                        <p:tgtEl>
                                          <p:spTgt spid="1028"/>
                                        </p:tgtEl>
                                        <p:attrNameLst>
                                          <p:attrName>style.rotation</p:attrName>
                                        </p:attrNameLst>
                                      </p:cBhvr>
                                      <p:tavLst>
                                        <p:tav tm="0">
                                          <p:val>
                                            <p:fltVal val="90"/>
                                          </p:val>
                                        </p:tav>
                                        <p:tav tm="100000">
                                          <p:val>
                                            <p:fltVal val="0"/>
                                          </p:val>
                                        </p:tav>
                                      </p:tavLst>
                                    </p:anim>
                                    <p:animEffect transition="in" filter="fade">
                                      <p:cBhvr>
                                        <p:cTn id="25" dur="1000"/>
                                        <p:tgtEl>
                                          <p:spTgt spid="1028"/>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030"/>
                                        </p:tgtEl>
                                        <p:attrNameLst>
                                          <p:attrName>style.visibility</p:attrName>
                                        </p:attrNameLst>
                                      </p:cBhvr>
                                      <p:to>
                                        <p:strVal val="visible"/>
                                      </p:to>
                                    </p:set>
                                    <p:anim calcmode="lin" valueType="num">
                                      <p:cBhvr>
                                        <p:cTn id="30" dur="1000" fill="hold"/>
                                        <p:tgtEl>
                                          <p:spTgt spid="1030"/>
                                        </p:tgtEl>
                                        <p:attrNameLst>
                                          <p:attrName>ppt_w</p:attrName>
                                        </p:attrNameLst>
                                      </p:cBhvr>
                                      <p:tavLst>
                                        <p:tav tm="0">
                                          <p:val>
                                            <p:fltVal val="0"/>
                                          </p:val>
                                        </p:tav>
                                        <p:tav tm="100000">
                                          <p:val>
                                            <p:strVal val="#ppt_w"/>
                                          </p:val>
                                        </p:tav>
                                      </p:tavLst>
                                    </p:anim>
                                    <p:anim calcmode="lin" valueType="num">
                                      <p:cBhvr>
                                        <p:cTn id="31" dur="1000" fill="hold"/>
                                        <p:tgtEl>
                                          <p:spTgt spid="1030"/>
                                        </p:tgtEl>
                                        <p:attrNameLst>
                                          <p:attrName>ppt_h</p:attrName>
                                        </p:attrNameLst>
                                      </p:cBhvr>
                                      <p:tavLst>
                                        <p:tav tm="0">
                                          <p:val>
                                            <p:fltVal val="0"/>
                                          </p:val>
                                        </p:tav>
                                        <p:tav tm="100000">
                                          <p:val>
                                            <p:strVal val="#ppt_h"/>
                                          </p:val>
                                        </p:tav>
                                      </p:tavLst>
                                    </p:anim>
                                    <p:anim calcmode="lin" valueType="num">
                                      <p:cBhvr>
                                        <p:cTn id="32" dur="1000" fill="hold"/>
                                        <p:tgtEl>
                                          <p:spTgt spid="1030"/>
                                        </p:tgtEl>
                                        <p:attrNameLst>
                                          <p:attrName>style.rotation</p:attrName>
                                        </p:attrNameLst>
                                      </p:cBhvr>
                                      <p:tavLst>
                                        <p:tav tm="0">
                                          <p:val>
                                            <p:fltVal val="90"/>
                                          </p:val>
                                        </p:tav>
                                        <p:tav tm="100000">
                                          <p:val>
                                            <p:fltVal val="0"/>
                                          </p:val>
                                        </p:tav>
                                      </p:tavLst>
                                    </p:anim>
                                    <p:animEffect transition="in" filter="fade">
                                      <p:cBhvr>
                                        <p:cTn id="33" dur="1000"/>
                                        <p:tgtEl>
                                          <p:spTgt spid="1030"/>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032"/>
                                        </p:tgtEl>
                                        <p:attrNameLst>
                                          <p:attrName>style.visibility</p:attrName>
                                        </p:attrNameLst>
                                      </p:cBhvr>
                                      <p:to>
                                        <p:strVal val="visible"/>
                                      </p:to>
                                    </p:set>
                                    <p:anim calcmode="lin" valueType="num">
                                      <p:cBhvr>
                                        <p:cTn id="38" dur="1000" fill="hold"/>
                                        <p:tgtEl>
                                          <p:spTgt spid="1032"/>
                                        </p:tgtEl>
                                        <p:attrNameLst>
                                          <p:attrName>ppt_w</p:attrName>
                                        </p:attrNameLst>
                                      </p:cBhvr>
                                      <p:tavLst>
                                        <p:tav tm="0">
                                          <p:val>
                                            <p:fltVal val="0"/>
                                          </p:val>
                                        </p:tav>
                                        <p:tav tm="100000">
                                          <p:val>
                                            <p:strVal val="#ppt_w"/>
                                          </p:val>
                                        </p:tav>
                                      </p:tavLst>
                                    </p:anim>
                                    <p:anim calcmode="lin" valueType="num">
                                      <p:cBhvr>
                                        <p:cTn id="39" dur="1000" fill="hold"/>
                                        <p:tgtEl>
                                          <p:spTgt spid="1032"/>
                                        </p:tgtEl>
                                        <p:attrNameLst>
                                          <p:attrName>ppt_h</p:attrName>
                                        </p:attrNameLst>
                                      </p:cBhvr>
                                      <p:tavLst>
                                        <p:tav tm="0">
                                          <p:val>
                                            <p:fltVal val="0"/>
                                          </p:val>
                                        </p:tav>
                                        <p:tav tm="100000">
                                          <p:val>
                                            <p:strVal val="#ppt_h"/>
                                          </p:val>
                                        </p:tav>
                                      </p:tavLst>
                                    </p:anim>
                                    <p:anim calcmode="lin" valueType="num">
                                      <p:cBhvr>
                                        <p:cTn id="40" dur="1000" fill="hold"/>
                                        <p:tgtEl>
                                          <p:spTgt spid="1032"/>
                                        </p:tgtEl>
                                        <p:attrNameLst>
                                          <p:attrName>style.rotation</p:attrName>
                                        </p:attrNameLst>
                                      </p:cBhvr>
                                      <p:tavLst>
                                        <p:tav tm="0">
                                          <p:val>
                                            <p:fltVal val="90"/>
                                          </p:val>
                                        </p:tav>
                                        <p:tav tm="100000">
                                          <p:val>
                                            <p:fltVal val="0"/>
                                          </p:val>
                                        </p:tav>
                                      </p:tavLst>
                                    </p:anim>
                                    <p:animEffect transition="in" filter="fade">
                                      <p:cBhvr>
                                        <p:cTn id="41" dur="1000"/>
                                        <p:tgtEl>
                                          <p:spTgt spid="1032"/>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1036"/>
                                        </p:tgtEl>
                                        <p:attrNameLst>
                                          <p:attrName>style.visibility</p:attrName>
                                        </p:attrNameLst>
                                      </p:cBhvr>
                                      <p:to>
                                        <p:strVal val="visible"/>
                                      </p:to>
                                    </p:set>
                                    <p:anim calcmode="lin" valueType="num">
                                      <p:cBhvr>
                                        <p:cTn id="46" dur="1000" fill="hold"/>
                                        <p:tgtEl>
                                          <p:spTgt spid="1036"/>
                                        </p:tgtEl>
                                        <p:attrNameLst>
                                          <p:attrName>ppt_w</p:attrName>
                                        </p:attrNameLst>
                                      </p:cBhvr>
                                      <p:tavLst>
                                        <p:tav tm="0">
                                          <p:val>
                                            <p:fltVal val="0"/>
                                          </p:val>
                                        </p:tav>
                                        <p:tav tm="100000">
                                          <p:val>
                                            <p:strVal val="#ppt_w"/>
                                          </p:val>
                                        </p:tav>
                                      </p:tavLst>
                                    </p:anim>
                                    <p:anim calcmode="lin" valueType="num">
                                      <p:cBhvr>
                                        <p:cTn id="47" dur="1000" fill="hold"/>
                                        <p:tgtEl>
                                          <p:spTgt spid="1036"/>
                                        </p:tgtEl>
                                        <p:attrNameLst>
                                          <p:attrName>ppt_h</p:attrName>
                                        </p:attrNameLst>
                                      </p:cBhvr>
                                      <p:tavLst>
                                        <p:tav tm="0">
                                          <p:val>
                                            <p:fltVal val="0"/>
                                          </p:val>
                                        </p:tav>
                                        <p:tav tm="100000">
                                          <p:val>
                                            <p:strVal val="#ppt_h"/>
                                          </p:val>
                                        </p:tav>
                                      </p:tavLst>
                                    </p:anim>
                                    <p:anim calcmode="lin" valueType="num">
                                      <p:cBhvr>
                                        <p:cTn id="48" dur="1000" fill="hold"/>
                                        <p:tgtEl>
                                          <p:spTgt spid="1036"/>
                                        </p:tgtEl>
                                        <p:attrNameLst>
                                          <p:attrName>style.rotation</p:attrName>
                                        </p:attrNameLst>
                                      </p:cBhvr>
                                      <p:tavLst>
                                        <p:tav tm="0">
                                          <p:val>
                                            <p:fltVal val="90"/>
                                          </p:val>
                                        </p:tav>
                                        <p:tav tm="100000">
                                          <p:val>
                                            <p:fltVal val="0"/>
                                          </p:val>
                                        </p:tav>
                                      </p:tavLst>
                                    </p:anim>
                                    <p:animEffect transition="in" filter="fade">
                                      <p:cBhvr>
                                        <p:cTn id="49" dur="1000"/>
                                        <p:tgtEl>
                                          <p:spTgt spid="1036"/>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1038"/>
                                        </p:tgtEl>
                                        <p:attrNameLst>
                                          <p:attrName>style.visibility</p:attrName>
                                        </p:attrNameLst>
                                      </p:cBhvr>
                                      <p:to>
                                        <p:strVal val="visible"/>
                                      </p:to>
                                    </p:set>
                                    <p:anim calcmode="lin" valueType="num">
                                      <p:cBhvr>
                                        <p:cTn id="54" dur="1000" fill="hold"/>
                                        <p:tgtEl>
                                          <p:spTgt spid="1038"/>
                                        </p:tgtEl>
                                        <p:attrNameLst>
                                          <p:attrName>ppt_w</p:attrName>
                                        </p:attrNameLst>
                                      </p:cBhvr>
                                      <p:tavLst>
                                        <p:tav tm="0">
                                          <p:val>
                                            <p:fltVal val="0"/>
                                          </p:val>
                                        </p:tav>
                                        <p:tav tm="100000">
                                          <p:val>
                                            <p:strVal val="#ppt_w"/>
                                          </p:val>
                                        </p:tav>
                                      </p:tavLst>
                                    </p:anim>
                                    <p:anim calcmode="lin" valueType="num">
                                      <p:cBhvr>
                                        <p:cTn id="55" dur="1000" fill="hold"/>
                                        <p:tgtEl>
                                          <p:spTgt spid="1038"/>
                                        </p:tgtEl>
                                        <p:attrNameLst>
                                          <p:attrName>ppt_h</p:attrName>
                                        </p:attrNameLst>
                                      </p:cBhvr>
                                      <p:tavLst>
                                        <p:tav tm="0">
                                          <p:val>
                                            <p:fltVal val="0"/>
                                          </p:val>
                                        </p:tav>
                                        <p:tav tm="100000">
                                          <p:val>
                                            <p:strVal val="#ppt_h"/>
                                          </p:val>
                                        </p:tav>
                                      </p:tavLst>
                                    </p:anim>
                                    <p:anim calcmode="lin" valueType="num">
                                      <p:cBhvr>
                                        <p:cTn id="56" dur="1000" fill="hold"/>
                                        <p:tgtEl>
                                          <p:spTgt spid="1038"/>
                                        </p:tgtEl>
                                        <p:attrNameLst>
                                          <p:attrName>style.rotation</p:attrName>
                                        </p:attrNameLst>
                                      </p:cBhvr>
                                      <p:tavLst>
                                        <p:tav tm="0">
                                          <p:val>
                                            <p:fltVal val="90"/>
                                          </p:val>
                                        </p:tav>
                                        <p:tav tm="100000">
                                          <p:val>
                                            <p:fltVal val="0"/>
                                          </p:val>
                                        </p:tav>
                                      </p:tavLst>
                                    </p:anim>
                                    <p:animEffect transition="in" filter="fade">
                                      <p:cBhvr>
                                        <p:cTn id="57" dur="1000"/>
                                        <p:tgtEl>
                                          <p:spTgt spid="1038"/>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1044"/>
                                        </p:tgtEl>
                                        <p:attrNameLst>
                                          <p:attrName>style.visibility</p:attrName>
                                        </p:attrNameLst>
                                      </p:cBhvr>
                                      <p:to>
                                        <p:strVal val="visible"/>
                                      </p:to>
                                    </p:set>
                                    <p:anim calcmode="lin" valueType="num">
                                      <p:cBhvr>
                                        <p:cTn id="62" dur="1000" fill="hold"/>
                                        <p:tgtEl>
                                          <p:spTgt spid="1044"/>
                                        </p:tgtEl>
                                        <p:attrNameLst>
                                          <p:attrName>ppt_w</p:attrName>
                                        </p:attrNameLst>
                                      </p:cBhvr>
                                      <p:tavLst>
                                        <p:tav tm="0">
                                          <p:val>
                                            <p:fltVal val="0"/>
                                          </p:val>
                                        </p:tav>
                                        <p:tav tm="100000">
                                          <p:val>
                                            <p:strVal val="#ppt_w"/>
                                          </p:val>
                                        </p:tav>
                                      </p:tavLst>
                                    </p:anim>
                                    <p:anim calcmode="lin" valueType="num">
                                      <p:cBhvr>
                                        <p:cTn id="63" dur="1000" fill="hold"/>
                                        <p:tgtEl>
                                          <p:spTgt spid="1044"/>
                                        </p:tgtEl>
                                        <p:attrNameLst>
                                          <p:attrName>ppt_h</p:attrName>
                                        </p:attrNameLst>
                                      </p:cBhvr>
                                      <p:tavLst>
                                        <p:tav tm="0">
                                          <p:val>
                                            <p:fltVal val="0"/>
                                          </p:val>
                                        </p:tav>
                                        <p:tav tm="100000">
                                          <p:val>
                                            <p:strVal val="#ppt_h"/>
                                          </p:val>
                                        </p:tav>
                                      </p:tavLst>
                                    </p:anim>
                                    <p:anim calcmode="lin" valueType="num">
                                      <p:cBhvr>
                                        <p:cTn id="64" dur="1000" fill="hold"/>
                                        <p:tgtEl>
                                          <p:spTgt spid="1044"/>
                                        </p:tgtEl>
                                        <p:attrNameLst>
                                          <p:attrName>style.rotation</p:attrName>
                                        </p:attrNameLst>
                                      </p:cBhvr>
                                      <p:tavLst>
                                        <p:tav tm="0">
                                          <p:val>
                                            <p:fltVal val="90"/>
                                          </p:val>
                                        </p:tav>
                                        <p:tav tm="100000">
                                          <p:val>
                                            <p:fltVal val="0"/>
                                          </p:val>
                                        </p:tav>
                                      </p:tavLst>
                                    </p:anim>
                                    <p:animEffect transition="in" filter="fade">
                                      <p:cBhvr>
                                        <p:cTn id="65" dur="1000"/>
                                        <p:tgtEl>
                                          <p:spTgt spid="1044"/>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1040"/>
                                        </p:tgtEl>
                                        <p:attrNameLst>
                                          <p:attrName>style.visibility</p:attrName>
                                        </p:attrNameLst>
                                      </p:cBhvr>
                                      <p:to>
                                        <p:strVal val="visible"/>
                                      </p:to>
                                    </p:set>
                                    <p:anim calcmode="lin" valueType="num">
                                      <p:cBhvr>
                                        <p:cTn id="70" dur="1000" fill="hold"/>
                                        <p:tgtEl>
                                          <p:spTgt spid="1040"/>
                                        </p:tgtEl>
                                        <p:attrNameLst>
                                          <p:attrName>ppt_w</p:attrName>
                                        </p:attrNameLst>
                                      </p:cBhvr>
                                      <p:tavLst>
                                        <p:tav tm="0">
                                          <p:val>
                                            <p:fltVal val="0"/>
                                          </p:val>
                                        </p:tav>
                                        <p:tav tm="100000">
                                          <p:val>
                                            <p:strVal val="#ppt_w"/>
                                          </p:val>
                                        </p:tav>
                                      </p:tavLst>
                                    </p:anim>
                                    <p:anim calcmode="lin" valueType="num">
                                      <p:cBhvr>
                                        <p:cTn id="71" dur="1000" fill="hold"/>
                                        <p:tgtEl>
                                          <p:spTgt spid="1040"/>
                                        </p:tgtEl>
                                        <p:attrNameLst>
                                          <p:attrName>ppt_h</p:attrName>
                                        </p:attrNameLst>
                                      </p:cBhvr>
                                      <p:tavLst>
                                        <p:tav tm="0">
                                          <p:val>
                                            <p:fltVal val="0"/>
                                          </p:val>
                                        </p:tav>
                                        <p:tav tm="100000">
                                          <p:val>
                                            <p:strVal val="#ppt_h"/>
                                          </p:val>
                                        </p:tav>
                                      </p:tavLst>
                                    </p:anim>
                                    <p:anim calcmode="lin" valueType="num">
                                      <p:cBhvr>
                                        <p:cTn id="72" dur="1000" fill="hold"/>
                                        <p:tgtEl>
                                          <p:spTgt spid="1040"/>
                                        </p:tgtEl>
                                        <p:attrNameLst>
                                          <p:attrName>style.rotation</p:attrName>
                                        </p:attrNameLst>
                                      </p:cBhvr>
                                      <p:tavLst>
                                        <p:tav tm="0">
                                          <p:val>
                                            <p:fltVal val="90"/>
                                          </p:val>
                                        </p:tav>
                                        <p:tav tm="100000">
                                          <p:val>
                                            <p:fltVal val="0"/>
                                          </p:val>
                                        </p:tav>
                                      </p:tavLst>
                                    </p:anim>
                                    <p:animEffect transition="in" filter="fade">
                                      <p:cBhvr>
                                        <p:cTn id="73" dur="1000"/>
                                        <p:tgtEl>
                                          <p:spTgt spid="1040"/>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p:cTn id="78" dur="1000" fill="hold"/>
                                        <p:tgtEl>
                                          <p:spTgt spid="17"/>
                                        </p:tgtEl>
                                        <p:attrNameLst>
                                          <p:attrName>ppt_w</p:attrName>
                                        </p:attrNameLst>
                                      </p:cBhvr>
                                      <p:tavLst>
                                        <p:tav tm="0">
                                          <p:val>
                                            <p:fltVal val="0"/>
                                          </p:val>
                                        </p:tav>
                                        <p:tav tm="100000">
                                          <p:val>
                                            <p:strVal val="#ppt_w"/>
                                          </p:val>
                                        </p:tav>
                                      </p:tavLst>
                                    </p:anim>
                                    <p:anim calcmode="lin" valueType="num">
                                      <p:cBhvr>
                                        <p:cTn id="79" dur="1000" fill="hold"/>
                                        <p:tgtEl>
                                          <p:spTgt spid="17"/>
                                        </p:tgtEl>
                                        <p:attrNameLst>
                                          <p:attrName>ppt_h</p:attrName>
                                        </p:attrNameLst>
                                      </p:cBhvr>
                                      <p:tavLst>
                                        <p:tav tm="0">
                                          <p:val>
                                            <p:fltVal val="0"/>
                                          </p:val>
                                        </p:tav>
                                        <p:tav tm="100000">
                                          <p:val>
                                            <p:strVal val="#ppt_h"/>
                                          </p:val>
                                        </p:tav>
                                      </p:tavLst>
                                    </p:anim>
                                    <p:anim calcmode="lin" valueType="num">
                                      <p:cBhvr>
                                        <p:cTn id="80" dur="1000" fill="hold"/>
                                        <p:tgtEl>
                                          <p:spTgt spid="17"/>
                                        </p:tgtEl>
                                        <p:attrNameLst>
                                          <p:attrName>style.rotation</p:attrName>
                                        </p:attrNameLst>
                                      </p:cBhvr>
                                      <p:tavLst>
                                        <p:tav tm="0">
                                          <p:val>
                                            <p:fltVal val="90"/>
                                          </p:val>
                                        </p:tav>
                                        <p:tav tm="100000">
                                          <p:val>
                                            <p:fltVal val="0"/>
                                          </p:val>
                                        </p:tav>
                                      </p:tavLst>
                                    </p:anim>
                                    <p:animEffect transition="in" filter="fade">
                                      <p:cBhvr>
                                        <p:cTn id="8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7</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t>Reglas para la construcción de Diagramas de Flujo </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0" name="CuadroTexto 6"/>
          <p:cNvSpPr txBox="1"/>
          <p:nvPr/>
        </p:nvSpPr>
        <p:spPr>
          <a:xfrm>
            <a:off x="62743" y="1978838"/>
            <a:ext cx="4581265" cy="4093428"/>
          </a:xfrm>
          <a:prstGeom prst="rect">
            <a:avLst/>
          </a:prstGeom>
          <a:noFill/>
        </p:spPr>
        <p:txBody>
          <a:bodyPr wrap="square" rtlCol="0">
            <a:spAutoFit/>
          </a:bodyPr>
          <a:lstStyle/>
          <a:p>
            <a:pPr marL="342900" indent="-342900">
              <a:buFont typeface="Wingdings" panose="05000000000000000000" pitchFamily="2" charset="2"/>
              <a:buChar char="Ø"/>
            </a:pPr>
            <a:r>
              <a:rPr lang="es-HN" sz="2000" dirty="0"/>
              <a:t> Todo diagrama de flujo debe de tener un inicio y un fin</a:t>
            </a:r>
          </a:p>
          <a:p>
            <a:pPr marL="342900" indent="-342900">
              <a:buFont typeface="Wingdings" panose="05000000000000000000" pitchFamily="2" charset="2"/>
              <a:buChar char="Ø"/>
            </a:pPr>
            <a:r>
              <a:rPr lang="es-HN" sz="2000" dirty="0"/>
              <a:t>Las líneas utilizadas para indicar la dirección del flujo del diagrama deben ser rectas, verticales y horizontales</a:t>
            </a:r>
          </a:p>
          <a:p>
            <a:pPr marL="342900" indent="-342900">
              <a:buFont typeface="Wingdings" panose="05000000000000000000" pitchFamily="2" charset="2"/>
              <a:buChar char="Ø"/>
            </a:pPr>
            <a:r>
              <a:rPr lang="es-HN" sz="2000" dirty="0"/>
              <a:t>El diagrama de flujo debe ser construido de arriba hacia abajo y de izquierda a derecha.</a:t>
            </a:r>
          </a:p>
          <a:p>
            <a:pPr marL="342900" indent="-342900">
              <a:buFont typeface="Wingdings" panose="05000000000000000000" pitchFamily="2" charset="2"/>
              <a:buChar char="Ø"/>
            </a:pPr>
            <a:r>
              <a:rPr lang="es-HN" sz="2000" dirty="0"/>
              <a:t>La notación utilizada en el diagrama de flujo debe ser independiente del lenguaje de programación. </a:t>
            </a:r>
          </a:p>
          <a:p>
            <a:pPr marL="342900" indent="-342900">
              <a:buFont typeface="Wingdings" panose="05000000000000000000" pitchFamily="2" charset="2"/>
              <a:buChar char="Ø"/>
            </a:pPr>
            <a:r>
              <a:rPr lang="es-HN" sz="2000" dirty="0"/>
              <a:t>No puede llegar mas de una línea a un símbolo. </a:t>
            </a:r>
          </a:p>
        </p:txBody>
      </p:sp>
    </p:spTree>
    <p:extLst>
      <p:ext uri="{BB962C8B-B14F-4D97-AF65-F5344CB8AC3E}">
        <p14:creationId xmlns:p14="http://schemas.microsoft.com/office/powerpoint/2010/main" val="1515472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1500"/>
                                        <p:tgtEl>
                                          <p:spTgt spid="20">
                                            <p:txEl>
                                              <p:pRg st="0" end="0"/>
                                            </p:txEl>
                                          </p:spTgt>
                                        </p:tgtEl>
                                      </p:cBhvr>
                                    </p:animEffect>
                                    <p:anim calcmode="lin" valueType="num">
                                      <p:cBhvr>
                                        <p:cTn id="15" dur="1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fade">
                                      <p:cBhvr>
                                        <p:cTn id="21" dur="1500"/>
                                        <p:tgtEl>
                                          <p:spTgt spid="20">
                                            <p:txEl>
                                              <p:pRg st="1" end="1"/>
                                            </p:txEl>
                                          </p:spTgt>
                                        </p:tgtEl>
                                      </p:cBhvr>
                                    </p:animEffect>
                                    <p:anim calcmode="lin" valueType="num">
                                      <p:cBhvr>
                                        <p:cTn id="22" dur="15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23" dur="15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xEl>
                                              <p:pRg st="2" end="2"/>
                                            </p:txEl>
                                          </p:spTgt>
                                        </p:tgtEl>
                                        <p:attrNameLst>
                                          <p:attrName>style.visibility</p:attrName>
                                        </p:attrNameLst>
                                      </p:cBhvr>
                                      <p:to>
                                        <p:strVal val="visible"/>
                                      </p:to>
                                    </p:set>
                                    <p:animEffect transition="in" filter="fade">
                                      <p:cBhvr>
                                        <p:cTn id="28" dur="1500"/>
                                        <p:tgtEl>
                                          <p:spTgt spid="20">
                                            <p:txEl>
                                              <p:pRg st="2" end="2"/>
                                            </p:txEl>
                                          </p:spTgt>
                                        </p:tgtEl>
                                      </p:cBhvr>
                                    </p:animEffect>
                                    <p:anim calcmode="lin" valueType="num">
                                      <p:cBhvr>
                                        <p:cTn id="29" dur="15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30" dur="1500" fill="hold"/>
                                        <p:tgtEl>
                                          <p:spTgt spid="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xEl>
                                              <p:pRg st="3" end="3"/>
                                            </p:txEl>
                                          </p:spTgt>
                                        </p:tgtEl>
                                        <p:attrNameLst>
                                          <p:attrName>style.visibility</p:attrName>
                                        </p:attrNameLst>
                                      </p:cBhvr>
                                      <p:to>
                                        <p:strVal val="visible"/>
                                      </p:to>
                                    </p:set>
                                    <p:animEffect transition="in" filter="fade">
                                      <p:cBhvr>
                                        <p:cTn id="35" dur="1500"/>
                                        <p:tgtEl>
                                          <p:spTgt spid="20">
                                            <p:txEl>
                                              <p:pRg st="3" end="3"/>
                                            </p:txEl>
                                          </p:spTgt>
                                        </p:tgtEl>
                                      </p:cBhvr>
                                    </p:animEffect>
                                    <p:anim calcmode="lin" valueType="num">
                                      <p:cBhvr>
                                        <p:cTn id="36" dur="1500" fill="hold"/>
                                        <p:tgtEl>
                                          <p:spTgt spid="20">
                                            <p:txEl>
                                              <p:pRg st="3" end="3"/>
                                            </p:txEl>
                                          </p:spTgt>
                                        </p:tgtEl>
                                        <p:attrNameLst>
                                          <p:attrName>ppt_x</p:attrName>
                                        </p:attrNameLst>
                                      </p:cBhvr>
                                      <p:tavLst>
                                        <p:tav tm="0">
                                          <p:val>
                                            <p:strVal val="#ppt_x"/>
                                          </p:val>
                                        </p:tav>
                                        <p:tav tm="100000">
                                          <p:val>
                                            <p:strVal val="#ppt_x"/>
                                          </p:val>
                                        </p:tav>
                                      </p:tavLst>
                                    </p:anim>
                                    <p:anim calcmode="lin" valueType="num">
                                      <p:cBhvr>
                                        <p:cTn id="37" dur="1500" fill="hold"/>
                                        <p:tgtEl>
                                          <p:spTgt spid="2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xEl>
                                              <p:pRg st="4" end="4"/>
                                            </p:txEl>
                                          </p:spTgt>
                                        </p:tgtEl>
                                        <p:attrNameLst>
                                          <p:attrName>style.visibility</p:attrName>
                                        </p:attrNameLst>
                                      </p:cBhvr>
                                      <p:to>
                                        <p:strVal val="visible"/>
                                      </p:to>
                                    </p:set>
                                    <p:animEffect transition="in" filter="fade">
                                      <p:cBhvr>
                                        <p:cTn id="42" dur="1500"/>
                                        <p:tgtEl>
                                          <p:spTgt spid="20">
                                            <p:txEl>
                                              <p:pRg st="4" end="4"/>
                                            </p:txEl>
                                          </p:spTgt>
                                        </p:tgtEl>
                                      </p:cBhvr>
                                    </p:animEffect>
                                    <p:anim calcmode="lin" valueType="num">
                                      <p:cBhvr>
                                        <p:cTn id="43" dur="1500" fill="hold"/>
                                        <p:tgtEl>
                                          <p:spTgt spid="20">
                                            <p:txEl>
                                              <p:pRg st="4" end="4"/>
                                            </p:txEl>
                                          </p:spTgt>
                                        </p:tgtEl>
                                        <p:attrNameLst>
                                          <p:attrName>ppt_x</p:attrName>
                                        </p:attrNameLst>
                                      </p:cBhvr>
                                      <p:tavLst>
                                        <p:tav tm="0">
                                          <p:val>
                                            <p:strVal val="#ppt_x"/>
                                          </p:val>
                                        </p:tav>
                                        <p:tav tm="100000">
                                          <p:val>
                                            <p:strVal val="#ppt_x"/>
                                          </p:val>
                                        </p:tav>
                                      </p:tavLst>
                                    </p:anim>
                                    <p:anim calcmode="lin" valueType="num">
                                      <p:cBhvr>
                                        <p:cTn id="44" dur="1500" fill="hold"/>
                                        <p:tgtEl>
                                          <p:spTgt spid="2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570" y="1062631"/>
            <a:ext cx="9123759" cy="48865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8</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25"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¿Qué es una Variable?</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26" name="CuadroTexto 6"/>
          <p:cNvSpPr txBox="1"/>
          <p:nvPr/>
        </p:nvSpPr>
        <p:spPr>
          <a:xfrm>
            <a:off x="62743" y="1978838"/>
            <a:ext cx="4437249" cy="2677656"/>
          </a:xfrm>
          <a:prstGeom prst="rect">
            <a:avLst/>
          </a:prstGeom>
          <a:noFill/>
        </p:spPr>
        <p:txBody>
          <a:bodyPr wrap="square" rtlCol="0">
            <a:spAutoFit/>
          </a:bodyPr>
          <a:lstStyle/>
          <a:p>
            <a:r>
              <a:rPr lang="es-HN" sz="2400" dirty="0"/>
              <a:t>Es un espacio de memoria reservado para almacenar un valor que corresponde a un tipo de dato soportado por el lenguaje de programación. </a:t>
            </a:r>
          </a:p>
          <a:p>
            <a:pPr marL="342900" indent="-342900">
              <a:buFont typeface="Wingdings" panose="05000000000000000000" pitchFamily="2" charset="2"/>
              <a:buChar char="ü"/>
            </a:pPr>
            <a:r>
              <a:rPr lang="es-HN" sz="2400" dirty="0"/>
              <a:t>Puede cambiar el valor durante la ejecución del programa. </a:t>
            </a:r>
          </a:p>
        </p:txBody>
      </p:sp>
    </p:spTree>
    <p:extLst>
      <p:ext uri="{BB962C8B-B14F-4D97-AF65-F5344CB8AC3E}">
        <p14:creationId xmlns:p14="http://schemas.microsoft.com/office/powerpoint/2010/main" val="323848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500"/>
                                        <p:tgtEl>
                                          <p:spTgt spid="25"/>
                                        </p:tgtEl>
                                      </p:cBhvr>
                                    </p:animEffect>
                                    <p:anim calcmode="lin" valueType="num">
                                      <p:cBhvr>
                                        <p:cTn id="13" dur="1500" fill="hold"/>
                                        <p:tgtEl>
                                          <p:spTgt spid="25"/>
                                        </p:tgtEl>
                                        <p:attrNameLst>
                                          <p:attrName>ppt_x</p:attrName>
                                        </p:attrNameLst>
                                      </p:cBhvr>
                                      <p:tavLst>
                                        <p:tav tm="0">
                                          <p:val>
                                            <p:strVal val="#ppt_x"/>
                                          </p:val>
                                        </p:tav>
                                        <p:tav tm="100000">
                                          <p:val>
                                            <p:strVal val="#ppt_x"/>
                                          </p:val>
                                        </p:tav>
                                      </p:tavLst>
                                    </p:anim>
                                    <p:anim calcmode="lin" valueType="num">
                                      <p:cBhvr>
                                        <p:cTn id="14" dur="1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animEffect transition="in" filter="fade">
                                      <p:cBhvr>
                                        <p:cTn id="19" dur="1500"/>
                                        <p:tgtEl>
                                          <p:spTgt spid="26">
                                            <p:txEl>
                                              <p:pRg st="0" end="0"/>
                                            </p:txEl>
                                          </p:spTgt>
                                        </p:tgtEl>
                                      </p:cBhvr>
                                    </p:animEffect>
                                    <p:anim calcmode="lin" valueType="num">
                                      <p:cBhvr>
                                        <p:cTn id="20" dur="1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21" dur="1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
                                            <p:txEl>
                                              <p:pRg st="1" end="1"/>
                                            </p:txEl>
                                          </p:spTgt>
                                        </p:tgtEl>
                                        <p:attrNameLst>
                                          <p:attrName>style.visibility</p:attrName>
                                        </p:attrNameLst>
                                      </p:cBhvr>
                                      <p:to>
                                        <p:strVal val="visible"/>
                                      </p:to>
                                    </p:set>
                                    <p:animEffect transition="in" filter="fade">
                                      <p:cBhvr>
                                        <p:cTn id="26" dur="1500"/>
                                        <p:tgtEl>
                                          <p:spTgt spid="26">
                                            <p:txEl>
                                              <p:pRg st="1" end="1"/>
                                            </p:txEl>
                                          </p:spTgt>
                                        </p:tgtEl>
                                      </p:cBhvr>
                                    </p:animEffect>
                                    <p:anim calcmode="lin" valueType="num">
                                      <p:cBhvr>
                                        <p:cTn id="27" dur="15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28" dur="15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0" y="980728"/>
            <a:ext cx="9144000" cy="0"/>
          </a:xfrm>
          <a:prstGeom prst="line">
            <a:avLst/>
          </a:prstGeom>
          <a:ln w="38100" cap="rnd" cmpd="thickThin"/>
          <a:effectLst>
            <a:outerShdw dist="50800" dir="5640000" sx="99000" sy="99000" algn="ctr" rotWithShape="0">
              <a:schemeClr val="bg1">
                <a:lumMod val="95000"/>
              </a:scheme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0" y="-17381"/>
            <a:ext cx="9144000" cy="1142125"/>
          </a:xfrm>
        </p:spPr>
        <p:txBody>
          <a:bodyPr>
            <a:noAutofit/>
          </a:bodyPr>
          <a:lstStyle/>
          <a:p>
            <a:r>
              <a:rPr lang="es-HN" sz="4000" b="1" dirty="0"/>
              <a:t>Introducción a la Programación </a:t>
            </a:r>
          </a:p>
        </p:txBody>
      </p:sp>
      <p:sp>
        <p:nvSpPr>
          <p:cNvPr id="3" name="2 Marcador de número de diapositiva"/>
          <p:cNvSpPr>
            <a:spLocks noGrp="1"/>
          </p:cNvSpPr>
          <p:nvPr>
            <p:ph type="sldNum" sz="quarter" idx="12"/>
          </p:nvPr>
        </p:nvSpPr>
        <p:spPr>
          <a:xfrm>
            <a:off x="7010400" y="6492875"/>
            <a:ext cx="2133600" cy="365125"/>
          </a:xfrm>
        </p:spPr>
        <p:txBody>
          <a:bodyPr/>
          <a:lstStyle/>
          <a:p>
            <a:pPr>
              <a:defRPr/>
            </a:pPr>
            <a:fld id="{8590A2FD-F0E5-47E3-B321-46C50C030659}" type="slidenum">
              <a:rPr lang="es-ES" smtClean="0">
                <a:solidFill>
                  <a:prstClr val="black">
                    <a:tint val="75000"/>
                  </a:prstClr>
                </a:solidFill>
              </a:rPr>
              <a:pPr>
                <a:defRPr/>
              </a:pPr>
              <a:t>9</a:t>
            </a:fld>
            <a:endParaRPr lang="es-ES">
              <a:solidFill>
                <a:prstClr val="black">
                  <a:tint val="75000"/>
                </a:prstClr>
              </a:solidFill>
            </a:endParaRPr>
          </a:p>
        </p:txBody>
      </p:sp>
      <p:sp>
        <p:nvSpPr>
          <p:cNvPr id="4" name="AutoShape 4" descr="Resultado de imagen para iconos sobre objetivos de infor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19" name="CuadroTexto 5"/>
          <p:cNvSpPr txBox="1"/>
          <p:nvPr/>
        </p:nvSpPr>
        <p:spPr>
          <a:xfrm>
            <a:off x="-53381" y="980728"/>
            <a:ext cx="8694337" cy="584775"/>
          </a:xfrm>
          <a:prstGeom prst="rect">
            <a:avLst/>
          </a:prstGeom>
          <a:noFill/>
        </p:spPr>
        <p:txBody>
          <a:bodyPr wrap="square" rtlCol="0">
            <a:spAutoFit/>
          </a:bodyPr>
          <a:lstStyle/>
          <a:p>
            <a:pPr algn="just"/>
            <a:r>
              <a:rPr lang="es-HN" sz="3200" b="1" dirty="0">
                <a:latin typeface="Times New Roman" panose="02020603050405020304" pitchFamily="18" charset="0"/>
                <a:cs typeface="Times New Roman" panose="02020603050405020304" pitchFamily="18" charset="0"/>
              </a:rPr>
              <a:t>Variables</a:t>
            </a:r>
            <a:endParaRPr lang="es-HN" sz="3200" b="1" dirty="0">
              <a:solidFill>
                <a:schemeClr val="bg1"/>
              </a:solidFill>
              <a:latin typeface="Times New Roman" panose="02020603050405020304" pitchFamily="18" charset="0"/>
              <a:cs typeface="Times New Roman" panose="02020603050405020304" pitchFamily="18" charset="0"/>
            </a:endParaRPr>
          </a:p>
        </p:txBody>
      </p:sp>
      <p:sp>
        <p:nvSpPr>
          <p:cNvPr id="5" name="Rectángulo 4"/>
          <p:cNvSpPr/>
          <p:nvPr/>
        </p:nvSpPr>
        <p:spPr>
          <a:xfrm>
            <a:off x="1403648" y="1988840"/>
            <a:ext cx="547260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HN" dirty="0"/>
          </a:p>
        </p:txBody>
      </p:sp>
      <p:sp>
        <p:nvSpPr>
          <p:cNvPr id="18" name="Rectángulo 17"/>
          <p:cNvSpPr/>
          <p:nvPr/>
        </p:nvSpPr>
        <p:spPr>
          <a:xfrm>
            <a:off x="1547664" y="2122853"/>
            <a:ext cx="855712" cy="6396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HN"/>
          </a:p>
        </p:txBody>
      </p:sp>
      <p:sp>
        <p:nvSpPr>
          <p:cNvPr id="6" name="CuadroTexto 5"/>
          <p:cNvSpPr txBox="1"/>
          <p:nvPr/>
        </p:nvSpPr>
        <p:spPr>
          <a:xfrm>
            <a:off x="1778992" y="2101690"/>
            <a:ext cx="393056" cy="584775"/>
          </a:xfrm>
          <a:prstGeom prst="rect">
            <a:avLst/>
          </a:prstGeom>
          <a:noFill/>
        </p:spPr>
        <p:txBody>
          <a:bodyPr wrap="none" rtlCol="0">
            <a:spAutoFit/>
          </a:bodyPr>
          <a:lstStyle/>
          <a:p>
            <a:r>
              <a:rPr lang="es-HN" sz="3200" b="1" dirty="0"/>
              <a:t>5</a:t>
            </a:r>
          </a:p>
        </p:txBody>
      </p:sp>
      <p:sp>
        <p:nvSpPr>
          <p:cNvPr id="7" name="Rectángulo 6"/>
          <p:cNvSpPr/>
          <p:nvPr/>
        </p:nvSpPr>
        <p:spPr>
          <a:xfrm>
            <a:off x="2483768" y="2101690"/>
            <a:ext cx="720080" cy="660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HN"/>
          </a:p>
        </p:txBody>
      </p:sp>
      <p:sp>
        <p:nvSpPr>
          <p:cNvPr id="21" name="CuadroTexto 20"/>
          <p:cNvSpPr txBox="1"/>
          <p:nvPr/>
        </p:nvSpPr>
        <p:spPr>
          <a:xfrm>
            <a:off x="2483768" y="2177766"/>
            <a:ext cx="710451" cy="584775"/>
          </a:xfrm>
          <a:prstGeom prst="rect">
            <a:avLst/>
          </a:prstGeom>
          <a:noFill/>
        </p:spPr>
        <p:txBody>
          <a:bodyPr wrap="none" rtlCol="0">
            <a:spAutoFit/>
          </a:bodyPr>
          <a:lstStyle/>
          <a:p>
            <a:r>
              <a:rPr lang="es-HN" sz="3200" b="1" dirty="0"/>
              <a:t>3.5</a:t>
            </a:r>
          </a:p>
        </p:txBody>
      </p:sp>
      <p:sp>
        <p:nvSpPr>
          <p:cNvPr id="8" name="CuadroTexto 7"/>
          <p:cNvSpPr txBox="1"/>
          <p:nvPr/>
        </p:nvSpPr>
        <p:spPr>
          <a:xfrm>
            <a:off x="460375" y="4843885"/>
            <a:ext cx="7207969" cy="1477328"/>
          </a:xfrm>
          <a:prstGeom prst="rect">
            <a:avLst/>
          </a:prstGeom>
          <a:noFill/>
        </p:spPr>
        <p:txBody>
          <a:bodyPr wrap="square" rtlCol="0">
            <a:spAutoFit/>
          </a:bodyPr>
          <a:lstStyle/>
          <a:p>
            <a:pPr marL="285750" indent="-285750">
              <a:buFont typeface="Wingdings" panose="05000000000000000000" pitchFamily="2" charset="2"/>
              <a:buChar char="Ø"/>
            </a:pPr>
            <a:r>
              <a:rPr lang="es-HN" dirty="0"/>
              <a:t>Cada variable tiene un único nombre el cual no puede ser cambiado</a:t>
            </a:r>
          </a:p>
          <a:p>
            <a:pPr marL="285750" indent="-285750">
              <a:buFont typeface="Wingdings" panose="05000000000000000000" pitchFamily="2" charset="2"/>
              <a:buChar char="Ø"/>
            </a:pPr>
            <a:r>
              <a:rPr lang="es-HN" dirty="0"/>
              <a:t>Dos o más variables pueden tener el mismo contenido, pero no el mismo nombre</a:t>
            </a:r>
          </a:p>
          <a:p>
            <a:pPr marL="285750" indent="-285750">
              <a:buFont typeface="Wingdings" panose="05000000000000000000" pitchFamily="2" charset="2"/>
              <a:buChar char="Ø"/>
            </a:pPr>
            <a:r>
              <a:rPr lang="es-HN" dirty="0"/>
              <a:t>El nombre de una variable comenzará siempre por una letra, </a:t>
            </a:r>
          </a:p>
          <a:p>
            <a:r>
              <a:rPr lang="es-HN" dirty="0"/>
              <a:t>pudiendo contener a continuación tanto letras como números</a:t>
            </a:r>
          </a:p>
        </p:txBody>
      </p:sp>
    </p:spTree>
    <p:extLst>
      <p:ext uri="{BB962C8B-B14F-4D97-AF65-F5344CB8AC3E}">
        <p14:creationId xmlns:p14="http://schemas.microsoft.com/office/powerpoint/2010/main" val="2754062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anim calcmode="lin" valueType="num">
                                      <p:cBhvr>
                                        <p:cTn id="8" dur="1500" fill="hold"/>
                                        <p:tgtEl>
                                          <p:spTgt spid="19"/>
                                        </p:tgtEl>
                                        <p:attrNameLst>
                                          <p:attrName>ppt_x</p:attrName>
                                        </p:attrNameLst>
                                      </p:cBhvr>
                                      <p:tavLst>
                                        <p:tav tm="0">
                                          <p:val>
                                            <p:strVal val="#ppt_x"/>
                                          </p:val>
                                        </p:tav>
                                        <p:tav tm="100000">
                                          <p:val>
                                            <p:strVal val="#ppt_x"/>
                                          </p:val>
                                        </p:tav>
                                      </p:tavLst>
                                    </p:anim>
                                    <p:anim calcmode="lin" valueType="num">
                                      <p:cBhvr>
                                        <p:cTn id="9"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1+#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 calcmode="lin" valueType="num">
                                      <p:cBhvr additive="base">
                                        <p:cTn id="4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 calcmode="lin" valueType="num">
                                      <p:cBhvr additive="base">
                                        <p:cTn id="5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 calcmode="lin" valueType="num">
                                      <p:cBhvr additive="base">
                                        <p:cTn id="5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
                                            <p:txEl>
                                              <p:pRg st="3" end="3"/>
                                            </p:txEl>
                                          </p:spTgt>
                                        </p:tgtEl>
                                        <p:attrNameLst>
                                          <p:attrName>style.visibility</p:attrName>
                                        </p:attrNameLst>
                                      </p:cBhvr>
                                      <p:to>
                                        <p:strVal val="visible"/>
                                      </p:to>
                                    </p:set>
                                    <p:anim calcmode="lin" valueType="num">
                                      <p:cBhvr additive="base">
                                        <p:cTn id="6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18" grpId="0" animBg="1"/>
      <p:bldP spid="6" grpId="0"/>
      <p:bldP spid="7" grpId="0" animBg="1"/>
      <p:bldP spid="21" grpId="0"/>
      <p:bldP spid="8"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4599</TotalTime>
  <Words>2907</Words>
  <Application>Microsoft Office PowerPoint</Application>
  <PresentationFormat>Presentación en pantalla (4:3)</PresentationFormat>
  <Paragraphs>449</Paragraphs>
  <Slides>46</Slides>
  <Notes>46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46</vt:i4>
      </vt:variant>
    </vt:vector>
  </HeadingPairs>
  <TitlesOfParts>
    <vt:vector size="52" baseType="lpstr">
      <vt:lpstr>Arial</vt:lpstr>
      <vt:lpstr>Calibri</vt:lpstr>
      <vt:lpstr>Candara</vt:lpstr>
      <vt:lpstr>Times New Roman</vt:lpstr>
      <vt:lpstr>Wingdings</vt:lpstr>
      <vt:lpstr>Tema de Office</vt:lpstr>
      <vt:lpstr>Presentación de PowerPoint</vt:lpstr>
      <vt:lpstr>Presentación de PowerPoint</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lpstr>Introducción a la Programación </vt:lpstr>
    </vt:vector>
  </TitlesOfParts>
  <Company>UNITEC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Jairo Galeas</dc:creator>
  <cp:lastModifiedBy>silvia Garcia Sanchez</cp:lastModifiedBy>
  <cp:revision>176</cp:revision>
  <dcterms:created xsi:type="dcterms:W3CDTF">2012-11-19T20:40:05Z</dcterms:created>
  <dcterms:modified xsi:type="dcterms:W3CDTF">2024-03-15T12:02:00Z</dcterms:modified>
</cp:coreProperties>
</file>