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sldIdLst>
    <p:sldId id="259" r:id="rId5"/>
    <p:sldId id="295" r:id="rId6"/>
    <p:sldId id="296" r:id="rId7"/>
    <p:sldId id="308" r:id="rId8"/>
    <p:sldId id="306" r:id="rId9"/>
    <p:sldId id="307" r:id="rId10"/>
    <p:sldId id="309" r:id="rId11"/>
    <p:sldId id="310" r:id="rId12"/>
    <p:sldId id="311" r:id="rId13"/>
    <p:sldId id="312" r:id="rId14"/>
    <p:sldId id="313" r:id="rId15"/>
    <p:sldId id="314"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EBEB25-5662-492D-A216-7AAB76722261}">
          <p14:sldIdLst>
            <p14:sldId id="259"/>
            <p14:sldId id="295"/>
            <p14:sldId id="296"/>
            <p14:sldId id="308"/>
            <p14:sldId id="306"/>
            <p14:sldId id="307"/>
          </p14:sldIdLst>
        </p14:section>
        <p14:section name="Untitled Section" id="{FDB53215-0871-4C0D-9209-50DE5909021B}">
          <p14:sldIdLst>
            <p14:sldId id="309"/>
            <p14:sldId id="310"/>
            <p14:sldId id="311"/>
            <p14:sldId id="312"/>
            <p14:sldId id="313"/>
            <p14:sldId id="314"/>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D75B6-A9DB-4727-8BEA-8FC0E5220890}" v="28" dt="2024-02-06T01:46:38.609"/>
    <p1510:client id="{2E21D704-4505-41D5-A1A6-39952DD4E773}" v="10" dt="2024-02-06T00:56:08.043"/>
    <p1510:client id="{718702E2-9108-44F0-8E9E-43F927594F74}" v="2" dt="2024-02-06T02:30:47.071"/>
    <p1510:client id="{A2697781-FB93-43F2-A235-29D264BE2BCF}" v="119" dt="2024-02-06T02:21:42.944"/>
    <p1510:client id="{A2781435-61E5-45DC-A7AE-1AC0B50E4BAD}" v="27" dt="2024-02-06T02:06:53.952"/>
    <p1510:client id="{DC9C2586-7C99-4691-9864-7E65B79A4CA5}" v="345" dt="2024-02-06T01:44:39.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 Id="rId5" Type="http://schemas.openxmlformats.org/officeDocument/2006/relationships/image" Target="../media/image26.jpe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sz="1800" b="1" i="0" u="none" strike="noStrike">
                <a:solidFill>
                  <a:srgbClr val="000000"/>
                </a:solidFill>
                <a:effectLst/>
                <a:latin typeface="Roboto" panose="020F0502020204030204" pitchFamily="2" charset="0"/>
              </a:rPr>
              <a:t>Employment in the Data Science Field</a:t>
            </a:r>
            <a:br>
              <a:rPr lang="en-US" b="1">
                <a:effectLst/>
              </a:rPr>
            </a:br>
            <a:endParaRPr lang="en-US"/>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61104"/>
            <a:ext cx="2517838" cy="1780921"/>
          </a:xfrm>
        </p:spPr>
        <p:txBody>
          <a:bodyPr/>
          <a:lstStyle/>
          <a:p>
            <a:r>
              <a:rPr lang="en-US"/>
              <a:t>Matthew, Austin, Luis, and Joy</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338B-2D28-1C7F-AD2A-1E8EE42893A2}"/>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88600D88-45C8-1A6B-12B1-57CBDF651237}"/>
              </a:ext>
            </a:extLst>
          </p:cNvPr>
          <p:cNvPicPr>
            <a:picLocks noGrp="1" noChangeAspect="1"/>
          </p:cNvPicPr>
          <p:nvPr>
            <p:ph idx="1"/>
          </p:nvPr>
        </p:nvPicPr>
        <p:blipFill>
          <a:blip r:embed="rId2"/>
          <a:stretch>
            <a:fillRect/>
          </a:stretch>
        </p:blipFill>
        <p:spPr>
          <a:xfrm>
            <a:off x="10981" y="3759869"/>
            <a:ext cx="5392615" cy="2999806"/>
          </a:xfrm>
        </p:spPr>
      </p:pic>
      <p:sp>
        <p:nvSpPr>
          <p:cNvPr id="4" name="Footer Placeholder 3">
            <a:extLst>
              <a:ext uri="{FF2B5EF4-FFF2-40B4-BE49-F238E27FC236}">
                <a16:creationId xmlns:a16="http://schemas.microsoft.com/office/drawing/2014/main" id="{9CCA1102-70B6-01A7-CE4E-384EE3BB6D21}"/>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23F2BF17-D21B-8793-1223-78A35D0D5EE1}"/>
              </a:ext>
            </a:extLst>
          </p:cNvPr>
          <p:cNvSpPr>
            <a:spLocks noGrp="1"/>
          </p:cNvSpPr>
          <p:nvPr>
            <p:ph type="sldNum" sz="quarter" idx="12"/>
          </p:nvPr>
        </p:nvSpPr>
        <p:spPr/>
        <p:txBody>
          <a:bodyPr/>
          <a:lstStyle/>
          <a:p>
            <a:fld id="{312CC964-A50B-4C29-B4E4-2C30BB34CCF3}" type="slidenum">
              <a:rPr lang="en-US" smtClean="0"/>
              <a:pPr/>
              <a:t>10</a:t>
            </a:fld>
            <a:endParaRPr lang="en-US"/>
          </a:p>
        </p:txBody>
      </p:sp>
      <p:pic>
        <p:nvPicPr>
          <p:cNvPr id="11" name="Picture 10">
            <a:extLst>
              <a:ext uri="{FF2B5EF4-FFF2-40B4-BE49-F238E27FC236}">
                <a16:creationId xmlns:a16="http://schemas.microsoft.com/office/drawing/2014/main" id="{318FB154-29A1-9601-8AF0-6887171091D0}"/>
              </a:ext>
            </a:extLst>
          </p:cNvPr>
          <p:cNvPicPr>
            <a:picLocks noChangeAspect="1"/>
          </p:cNvPicPr>
          <p:nvPr/>
        </p:nvPicPr>
        <p:blipFill>
          <a:blip r:embed="rId3"/>
          <a:stretch>
            <a:fillRect/>
          </a:stretch>
        </p:blipFill>
        <p:spPr>
          <a:xfrm>
            <a:off x="6391265" y="3645569"/>
            <a:ext cx="5498124" cy="3116488"/>
          </a:xfrm>
          <a:prstGeom prst="rect">
            <a:avLst/>
          </a:prstGeom>
        </p:spPr>
      </p:pic>
      <p:pic>
        <p:nvPicPr>
          <p:cNvPr id="12" name="Picture 11" descr="A graph of a number of employment&#10;&#10;Description automatically generated">
            <a:extLst>
              <a:ext uri="{FF2B5EF4-FFF2-40B4-BE49-F238E27FC236}">
                <a16:creationId xmlns:a16="http://schemas.microsoft.com/office/drawing/2014/main" id="{C5508628-DC54-86F3-E80B-FFE920864A5D}"/>
              </a:ext>
            </a:extLst>
          </p:cNvPr>
          <p:cNvPicPr>
            <a:picLocks noChangeAspect="1"/>
          </p:cNvPicPr>
          <p:nvPr/>
        </p:nvPicPr>
        <p:blipFill>
          <a:blip r:embed="rId4"/>
          <a:stretch>
            <a:fillRect/>
          </a:stretch>
        </p:blipFill>
        <p:spPr>
          <a:xfrm>
            <a:off x="5119" y="84685"/>
            <a:ext cx="6096000" cy="3492843"/>
          </a:xfrm>
          <a:prstGeom prst="rect">
            <a:avLst/>
          </a:prstGeom>
        </p:spPr>
      </p:pic>
      <p:pic>
        <p:nvPicPr>
          <p:cNvPr id="13" name="Picture 12" descr="A graph of a number of different colored squares&#10;&#10;Description automatically generated">
            <a:extLst>
              <a:ext uri="{FF2B5EF4-FFF2-40B4-BE49-F238E27FC236}">
                <a16:creationId xmlns:a16="http://schemas.microsoft.com/office/drawing/2014/main" id="{3B63AC01-5A27-C97D-0B1F-2A232D3A7EFB}"/>
              </a:ext>
            </a:extLst>
          </p:cNvPr>
          <p:cNvPicPr>
            <a:picLocks noChangeAspect="1"/>
          </p:cNvPicPr>
          <p:nvPr/>
        </p:nvPicPr>
        <p:blipFill>
          <a:blip r:embed="rId5"/>
          <a:stretch>
            <a:fillRect/>
          </a:stretch>
        </p:blipFill>
        <p:spPr>
          <a:xfrm>
            <a:off x="6092327" y="87616"/>
            <a:ext cx="6096000" cy="3556689"/>
          </a:xfrm>
          <a:prstGeom prst="rect">
            <a:avLst/>
          </a:prstGeom>
        </p:spPr>
      </p:pic>
    </p:spTree>
    <p:extLst>
      <p:ext uri="{BB962C8B-B14F-4D97-AF65-F5344CB8AC3E}">
        <p14:creationId xmlns:p14="http://schemas.microsoft.com/office/powerpoint/2010/main" val="91105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EA73-B7BB-16C5-F00B-690AA02A06C4}"/>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213964BA-6A1A-7058-5A73-F8F329710AAD}"/>
              </a:ext>
            </a:extLst>
          </p:cNvPr>
          <p:cNvPicPr>
            <a:picLocks noGrp="1" noChangeAspect="1"/>
          </p:cNvPicPr>
          <p:nvPr>
            <p:ph idx="1"/>
          </p:nvPr>
        </p:nvPicPr>
        <p:blipFill>
          <a:blip r:embed="rId2"/>
          <a:stretch>
            <a:fillRect/>
          </a:stretch>
        </p:blipFill>
        <p:spPr>
          <a:xfrm>
            <a:off x="-660165" y="93707"/>
            <a:ext cx="11769968" cy="6575395"/>
          </a:xfrm>
        </p:spPr>
      </p:pic>
      <p:sp>
        <p:nvSpPr>
          <p:cNvPr id="4" name="Footer Placeholder 3">
            <a:extLst>
              <a:ext uri="{FF2B5EF4-FFF2-40B4-BE49-F238E27FC236}">
                <a16:creationId xmlns:a16="http://schemas.microsoft.com/office/drawing/2014/main" id="{2C2D7817-A2AA-8533-6147-769D108134EB}"/>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F591770-C10F-EABC-998E-820B4FE5F335}"/>
              </a:ext>
            </a:extLst>
          </p:cNvPr>
          <p:cNvSpPr>
            <a:spLocks noGrp="1"/>
          </p:cNvSpPr>
          <p:nvPr>
            <p:ph type="sldNum" sz="quarter" idx="12"/>
          </p:nvPr>
        </p:nvSpPr>
        <p:spPr/>
        <p:txBody>
          <a:bodyPr/>
          <a:lstStyle/>
          <a:p>
            <a:fld id="{312CC964-A50B-4C29-B4E4-2C30BB34CCF3}" type="slidenum">
              <a:rPr lang="en-US" smtClean="0"/>
              <a:pPr/>
              <a:t>11</a:t>
            </a:fld>
            <a:endParaRPr lang="en-US"/>
          </a:p>
        </p:txBody>
      </p:sp>
    </p:spTree>
    <p:extLst>
      <p:ext uri="{BB962C8B-B14F-4D97-AF65-F5344CB8AC3E}">
        <p14:creationId xmlns:p14="http://schemas.microsoft.com/office/powerpoint/2010/main" val="394869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8DA4-2FF6-013E-F6C8-160D6AE36ED8}"/>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A5F80B65-4DBE-72ED-C05E-A8509FF8C120}"/>
              </a:ext>
            </a:extLst>
          </p:cNvPr>
          <p:cNvPicPr>
            <a:picLocks noGrp="1" noChangeAspect="1"/>
          </p:cNvPicPr>
          <p:nvPr>
            <p:ph idx="1"/>
          </p:nvPr>
        </p:nvPicPr>
        <p:blipFill>
          <a:blip r:embed="rId2"/>
          <a:stretch>
            <a:fillRect/>
          </a:stretch>
        </p:blipFill>
        <p:spPr>
          <a:xfrm>
            <a:off x="779642" y="394696"/>
            <a:ext cx="4675909" cy="4114800"/>
          </a:xfrm>
        </p:spPr>
      </p:pic>
      <p:sp>
        <p:nvSpPr>
          <p:cNvPr id="4" name="Footer Placeholder 3">
            <a:extLst>
              <a:ext uri="{FF2B5EF4-FFF2-40B4-BE49-F238E27FC236}">
                <a16:creationId xmlns:a16="http://schemas.microsoft.com/office/drawing/2014/main" id="{FC224D21-10EC-1228-2778-B9683240D82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8DABA4C-16A4-F359-FDFA-12AF4B242550}"/>
              </a:ext>
            </a:extLst>
          </p:cNvPr>
          <p:cNvSpPr>
            <a:spLocks noGrp="1"/>
          </p:cNvSpPr>
          <p:nvPr>
            <p:ph type="sldNum" sz="quarter" idx="12"/>
          </p:nvPr>
        </p:nvSpPr>
        <p:spPr/>
        <p:txBody>
          <a:bodyPr/>
          <a:lstStyle/>
          <a:p>
            <a:fld id="{312CC964-A50B-4C29-B4E4-2C30BB34CCF3}" type="slidenum">
              <a:rPr lang="en-US" smtClean="0"/>
              <a:pPr/>
              <a:t>12</a:t>
            </a:fld>
            <a:endParaRPr lang="en-US"/>
          </a:p>
        </p:txBody>
      </p:sp>
      <p:pic>
        <p:nvPicPr>
          <p:cNvPr id="11" name="Picture 10">
            <a:extLst>
              <a:ext uri="{FF2B5EF4-FFF2-40B4-BE49-F238E27FC236}">
                <a16:creationId xmlns:a16="http://schemas.microsoft.com/office/drawing/2014/main" id="{3E41F90A-D164-958E-D27E-C0748D600180}"/>
              </a:ext>
            </a:extLst>
          </p:cNvPr>
          <p:cNvPicPr>
            <a:picLocks noChangeAspect="1"/>
          </p:cNvPicPr>
          <p:nvPr/>
        </p:nvPicPr>
        <p:blipFill>
          <a:blip r:embed="rId3"/>
          <a:stretch>
            <a:fillRect/>
          </a:stretch>
        </p:blipFill>
        <p:spPr>
          <a:xfrm>
            <a:off x="6444819" y="2554673"/>
            <a:ext cx="5397233" cy="4114800"/>
          </a:xfrm>
          <a:prstGeom prst="rect">
            <a:avLst/>
          </a:prstGeom>
        </p:spPr>
      </p:pic>
    </p:spTree>
    <p:extLst>
      <p:ext uri="{BB962C8B-B14F-4D97-AF65-F5344CB8AC3E}">
        <p14:creationId xmlns:p14="http://schemas.microsoft.com/office/powerpoint/2010/main" val="402840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vert="horz" lIns="91440" tIns="45720" rIns="91440" bIns="45720" rtlCol="0" anchor="t">
            <a:normAutofit fontScale="85000" lnSpcReduction="10000"/>
          </a:bodyPr>
          <a:lstStyle/>
          <a:p>
            <a:pPr algn="l"/>
            <a:r>
              <a:rPr lang="en-US" b="0" i="0">
                <a:solidFill>
                  <a:schemeClr val="accent2">
                    <a:lumMod val="50000"/>
                  </a:schemeClr>
                </a:solidFill>
                <a:effectLst/>
                <a:latin typeface="-apple-system"/>
              </a:rPr>
              <a:t>In our project, ethics play a central role. We handle the data from the "Jobs in Data" dataset on Kaggle with care, ensuring responsible use throughout. While personal information isn't part of our analysis, we prioritize privacy and confidentiality. We also strive for fairness in our approach, considering different aspects of employment trends in the data science field. When sharing our insights, we do so respectfully, mindful of the impact on all parties involved. Our aim is to conduct research that upholds ethical standards and contributes positively to understanding employment dynamics in data science.</a:t>
            </a:r>
          </a:p>
          <a:p>
            <a:pPr algn="l"/>
            <a:endParaRPr lang="en-US" b="0" i="0">
              <a:solidFill>
                <a:schemeClr val="accent2">
                  <a:lumMod val="50000"/>
                </a:schemeClr>
              </a:solidFill>
              <a:effectLst/>
              <a:latin typeface="-apple-system"/>
            </a:endParaRP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a:p>
        </p:txBody>
      </p:sp>
    </p:spTree>
    <p:extLst>
      <p:ext uri="{BB962C8B-B14F-4D97-AF65-F5344CB8AC3E}">
        <p14:creationId xmlns:p14="http://schemas.microsoft.com/office/powerpoint/2010/main" val="349526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endParaRPr lang="en-US"/>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b="0" i="0">
                <a:solidFill>
                  <a:schemeClr val="tx1"/>
                </a:solidFill>
                <a:effectLst/>
                <a:latin typeface="-apple-system"/>
              </a:rPr>
              <a:t>Project Overview:</a:t>
            </a:r>
            <a:endParaRPr lang="en-US">
              <a:solidFill>
                <a:schemeClr val="tx1"/>
              </a:solidFill>
            </a:endParaRP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b="0" i="0">
                <a:solidFill>
                  <a:schemeClr val="tx1"/>
                </a:solidFill>
                <a:effectLst/>
                <a:latin typeface="-apple-system"/>
              </a:rPr>
              <a:t>Our project seeks to examine employment trends within the data science field. Through a thorough analysis of the "Jobs in Data" dataset sourced from Kaggle, we aim to gain insights into the prevailing patterns and dynamics of employment in this growing industry.</a:t>
            </a:r>
            <a:endParaRPr lang="en-US">
              <a:solidFill>
                <a:schemeClr val="tx1"/>
              </a:solidFill>
            </a:endParaRP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a:p>
        </p:txBody>
      </p:sp>
    </p:spTree>
    <p:extLst>
      <p:ext uri="{BB962C8B-B14F-4D97-AF65-F5344CB8AC3E}">
        <p14:creationId xmlns:p14="http://schemas.microsoft.com/office/powerpoint/2010/main" val="1790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normAutofit/>
          </a:bodyPr>
          <a:lstStyle/>
          <a:p>
            <a:r>
              <a:rPr lang="en-US" sz="2000"/>
              <a:t>What is the most popular job field in data and how does it compare to the size of the company?</a:t>
            </a:r>
            <a:br>
              <a:rPr lang="en-US" sz="2000"/>
            </a:br>
            <a:endParaRPr lang="en-US" sz="2000"/>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a:p>
        </p:txBody>
      </p:sp>
      <p:pic>
        <p:nvPicPr>
          <p:cNvPr id="8" name="Content Placeholder 7">
            <a:extLst>
              <a:ext uri="{FF2B5EF4-FFF2-40B4-BE49-F238E27FC236}">
                <a16:creationId xmlns:a16="http://schemas.microsoft.com/office/drawing/2014/main" id="{C7418E0C-5787-4C11-A874-A4BE4C8F17E5}"/>
              </a:ext>
            </a:extLst>
          </p:cNvPr>
          <p:cNvPicPr>
            <a:picLocks noGrp="1" noChangeAspect="1"/>
          </p:cNvPicPr>
          <p:nvPr>
            <p:ph idx="1"/>
          </p:nvPr>
        </p:nvPicPr>
        <p:blipFill>
          <a:blip r:embed="rId2"/>
          <a:stretch>
            <a:fillRect/>
          </a:stretch>
        </p:blipFill>
        <p:spPr>
          <a:xfrm>
            <a:off x="1862255" y="1541423"/>
            <a:ext cx="6568068" cy="3287055"/>
          </a:xfrm>
        </p:spPr>
      </p:pic>
      <p:sp>
        <p:nvSpPr>
          <p:cNvPr id="11" name="TextBox 10">
            <a:extLst>
              <a:ext uri="{FF2B5EF4-FFF2-40B4-BE49-F238E27FC236}">
                <a16:creationId xmlns:a16="http://schemas.microsoft.com/office/drawing/2014/main" id="{4604760E-6B27-C21B-8DD6-3E9B49CD1C30}"/>
              </a:ext>
            </a:extLst>
          </p:cNvPr>
          <p:cNvSpPr txBox="1"/>
          <p:nvPr/>
        </p:nvSpPr>
        <p:spPr>
          <a:xfrm flipH="1">
            <a:off x="8653114" y="1545932"/>
            <a:ext cx="3353262" cy="1384995"/>
          </a:xfrm>
          <a:prstGeom prst="rect">
            <a:avLst/>
          </a:prstGeom>
          <a:noFill/>
        </p:spPr>
        <p:txBody>
          <a:bodyPr wrap="square" rtlCol="0">
            <a:spAutoFit/>
          </a:bodyPr>
          <a:lstStyle/>
          <a:p>
            <a:r>
              <a:rPr lang="en-US" sz="1400"/>
              <a:t>We see data science and research is the most popular field for a mid sized company </a:t>
            </a:r>
          </a:p>
          <a:p>
            <a:r>
              <a:rPr lang="en-US" sz="1400"/>
              <a:t>A company size is defined by:</a:t>
            </a:r>
          </a:p>
          <a:p>
            <a:r>
              <a:rPr lang="en-US" sz="1400" b="0" i="0">
                <a:solidFill>
                  <a:schemeClr val="accent4">
                    <a:lumMod val="60000"/>
                    <a:lumOff val="40000"/>
                  </a:schemeClr>
                </a:solidFill>
                <a:effectLst/>
                <a:latin typeface="-apple-system"/>
              </a:rPr>
              <a:t>Company Size: S = less than 50 employees (small) M = 50 to 250 employees (medium) L = more than 250 employees (large)</a:t>
            </a:r>
            <a:endParaRPr lang="en-US" sz="1400">
              <a:solidFill>
                <a:schemeClr val="accent4">
                  <a:lumMod val="60000"/>
                  <a:lumOff val="40000"/>
                </a:schemeClr>
              </a:solidFill>
            </a:endParaRPr>
          </a:p>
        </p:txBody>
      </p:sp>
    </p:spTree>
    <p:extLst>
      <p:ext uri="{BB962C8B-B14F-4D97-AF65-F5344CB8AC3E}">
        <p14:creationId xmlns:p14="http://schemas.microsoft.com/office/powerpoint/2010/main" val="269439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D4CE57B-A125-4D72-839E-A7A6A044FC38}"/>
              </a:ext>
            </a:extLst>
          </p:cNvPr>
          <p:cNvSpPr>
            <a:spLocks noGrp="1"/>
          </p:cNvSpPr>
          <p:nvPr>
            <p:ph type="title"/>
          </p:nvPr>
        </p:nvSpPr>
        <p:spPr>
          <a:xfrm>
            <a:off x="1143001" y="533400"/>
            <a:ext cx="5496636" cy="1685898"/>
          </a:xfrm>
        </p:spPr>
        <p:txBody>
          <a:bodyPr anchor="ctr">
            <a:normAutofit/>
          </a:bodyPr>
          <a:lstStyle/>
          <a:p>
            <a:r>
              <a:rPr lang="en-US" sz="2800"/>
              <a:t>Machine learning and AI returns the Highest average by (USD) in the field</a:t>
            </a:r>
          </a:p>
        </p:txBody>
      </p:sp>
      <p:sp>
        <p:nvSpPr>
          <p:cNvPr id="14" name="Content Placeholder 2">
            <a:extLst>
              <a:ext uri="{FF2B5EF4-FFF2-40B4-BE49-F238E27FC236}">
                <a16:creationId xmlns:a16="http://schemas.microsoft.com/office/drawing/2014/main" id="{EDF746B9-BA41-1E1E-4E4E-38FA88A4E979}"/>
              </a:ext>
            </a:extLst>
          </p:cNvPr>
          <p:cNvSpPr>
            <a:spLocks noGrp="1"/>
          </p:cNvSpPr>
          <p:nvPr>
            <p:ph idx="1"/>
          </p:nvPr>
        </p:nvSpPr>
        <p:spPr>
          <a:xfrm>
            <a:off x="1143001" y="2229347"/>
            <a:ext cx="5496636" cy="3821743"/>
          </a:xfrm>
        </p:spPr>
        <p:txBody>
          <a:bodyPr/>
          <a:lstStyle/>
          <a:p>
            <a:endParaRPr lang="en-US"/>
          </a:p>
        </p:txBody>
      </p:sp>
      <p:sp>
        <p:nvSpPr>
          <p:cNvPr id="16" name="Footer Placeholder 3">
            <a:extLst>
              <a:ext uri="{FF2B5EF4-FFF2-40B4-BE49-F238E27FC236}">
                <a16:creationId xmlns:a16="http://schemas.microsoft.com/office/drawing/2014/main" id="{17367964-93BC-D112-117F-FDC4BC5C9E9F}"/>
              </a:ext>
            </a:extLst>
          </p:cNvPr>
          <p:cNvSpPr>
            <a:spLocks noGrp="1"/>
          </p:cNvSpPr>
          <p:nvPr>
            <p:ph type="ftr" sz="quarter" idx="11"/>
          </p:nvPr>
        </p:nvSpPr>
        <p:spPr>
          <a:xfrm>
            <a:off x="154429" y="6398878"/>
            <a:ext cx="4497315" cy="365125"/>
          </a:xfrm>
        </p:spPr>
        <p:txBody>
          <a:bodyPr/>
          <a:lstStyle/>
          <a:p>
            <a:pPr>
              <a:spcAft>
                <a:spcPts val="600"/>
              </a:spcAft>
            </a:pPr>
            <a:r>
              <a:rPr lang="en-US"/>
              <a:t>Sample Footer Text</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r="-5" b="5151"/>
          <a:stretch/>
        </p:blipFill>
        <p:spPr>
          <a:xfrm>
            <a:off x="9649155" y="10"/>
            <a:ext cx="2539797" cy="3428990"/>
          </a:xfrm>
          <a:noFill/>
        </p:spPr>
      </p:pic>
      <p:sp>
        <p:nvSpPr>
          <p:cNvPr id="20" name="Picture Placeholder 7">
            <a:extLst>
              <a:ext uri="{FF2B5EF4-FFF2-40B4-BE49-F238E27FC236}">
                <a16:creationId xmlns:a16="http://schemas.microsoft.com/office/drawing/2014/main" id="{2CE207BC-2807-E75D-4172-38637B9917B4}"/>
              </a:ext>
            </a:extLst>
          </p:cNvPr>
          <p:cNvSpPr>
            <a:spLocks noGrp="1"/>
          </p:cNvSpPr>
          <p:nvPr>
            <p:ph type="pic" sz="quarter" idx="15"/>
          </p:nvPr>
        </p:nvSpPr>
        <p:spPr>
          <a:xfrm>
            <a:off x="9649155" y="3383280"/>
            <a:ext cx="2539797" cy="3474720"/>
          </a:xfrm>
        </p:spPr>
        <p:txBody>
          <a:bodyPr>
            <a:normAutofit/>
          </a:bodyPr>
          <a:lstStyle/>
          <a:p>
            <a:r>
              <a:rPr lang="en-US" sz="1300" b="0" i="0">
                <a:solidFill>
                  <a:srgbClr val="FFFFFF"/>
                </a:solidFill>
                <a:effectLst/>
                <a:latin typeface="Consolas"/>
              </a:rPr>
              <a:t>Highest paying job: Research Scientist with a salary of 450000 USD Employee Residence: </a:t>
            </a:r>
            <a:r>
              <a:rPr lang="en-US" b="0" i="0">
                <a:solidFill>
                  <a:srgbClr val="FFFFFF"/>
                </a:solidFill>
                <a:effectLst/>
                <a:latin typeface="Consolas"/>
              </a:rPr>
              <a:t>United States</a:t>
            </a:r>
          </a:p>
          <a:p>
            <a:r>
              <a:rPr lang="en-US">
                <a:solidFill>
                  <a:srgbClr val="FFFFFF"/>
                </a:solidFill>
                <a:latin typeface="Consolas"/>
              </a:rPr>
              <a:t>*</a:t>
            </a:r>
            <a:r>
              <a:rPr lang="en-US" sz="1000">
                <a:solidFill>
                  <a:srgbClr val="FFFFFF"/>
                </a:solidFill>
                <a:latin typeface="Consolas"/>
              </a:rPr>
              <a:t>follow link to show data</a:t>
            </a:r>
          </a:p>
          <a:p>
            <a:r>
              <a:rPr lang="en-US" sz="1000">
                <a:solidFill>
                  <a:srgbClr val="FFFFFF"/>
                </a:solidFill>
                <a:latin typeface="Consolas"/>
              </a:rPr>
              <a:t>http://127.0.0.1:5000/api/v1.0/jobs-data</a:t>
            </a:r>
          </a:p>
          <a:p>
            <a:endParaRPr lang="en-US">
              <a:solidFill>
                <a:srgbClr val="FFFFFF"/>
              </a:solidFill>
              <a:latin typeface="Consolas"/>
            </a:endParaRP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nchor="ctr">
            <a:normAutofit/>
          </a:bodyPr>
          <a:lstStyle/>
          <a:p>
            <a:pPr>
              <a:spcAft>
                <a:spcPts val="600"/>
              </a:spcAft>
            </a:pPr>
            <a:fld id="{312CC964-A50B-4C29-B4E4-2C30BB34CCF3}" type="slidenum">
              <a:rPr lang="en-US" smtClean="0"/>
              <a:pPr>
                <a:spcAft>
                  <a:spcPts val="600"/>
                </a:spcAft>
              </a:pPr>
              <a:t>4</a:t>
            </a:fld>
            <a:endParaRPr lang="en-US"/>
          </a:p>
        </p:txBody>
      </p:sp>
      <p:pic>
        <p:nvPicPr>
          <p:cNvPr id="8" name="Picture 7">
            <a:extLst>
              <a:ext uri="{FF2B5EF4-FFF2-40B4-BE49-F238E27FC236}">
                <a16:creationId xmlns:a16="http://schemas.microsoft.com/office/drawing/2014/main" id="{DC51536E-C164-C768-A689-51CCDB5725B8}"/>
              </a:ext>
            </a:extLst>
          </p:cNvPr>
          <p:cNvPicPr>
            <a:picLocks noChangeAspect="1"/>
          </p:cNvPicPr>
          <p:nvPr/>
        </p:nvPicPr>
        <p:blipFill>
          <a:blip r:embed="rId3"/>
          <a:stretch>
            <a:fillRect/>
          </a:stretch>
        </p:blipFill>
        <p:spPr>
          <a:xfrm>
            <a:off x="677029" y="2239396"/>
            <a:ext cx="7367844" cy="3821743"/>
          </a:xfrm>
          <a:prstGeom prst="rect">
            <a:avLst/>
          </a:prstGeom>
        </p:spPr>
      </p:pic>
    </p:spTree>
    <p:extLst>
      <p:ext uri="{BB962C8B-B14F-4D97-AF65-F5344CB8AC3E}">
        <p14:creationId xmlns:p14="http://schemas.microsoft.com/office/powerpoint/2010/main" val="71881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a:t>Work setting and experience</a:t>
            </a:r>
          </a:p>
        </p:txBody>
      </p:sp>
      <p:pic>
        <p:nvPicPr>
          <p:cNvPr id="7" name="Content Placeholder 6" descr="A pie chart with numbers and text&#10;&#10;Description automatically generated">
            <a:extLst>
              <a:ext uri="{FF2B5EF4-FFF2-40B4-BE49-F238E27FC236}">
                <a16:creationId xmlns:a16="http://schemas.microsoft.com/office/drawing/2014/main" id="{40851548-80D1-F30A-835E-6C0453176B3B}"/>
              </a:ext>
            </a:extLst>
          </p:cNvPr>
          <p:cNvPicPr>
            <a:picLocks noGrp="1" noChangeAspect="1"/>
          </p:cNvPicPr>
          <p:nvPr>
            <p:ph sz="half" idx="2"/>
          </p:nvPr>
        </p:nvPicPr>
        <p:blipFill>
          <a:blip r:embed="rId2"/>
          <a:stretch>
            <a:fillRect/>
          </a:stretch>
        </p:blipFill>
        <p:spPr>
          <a:xfrm>
            <a:off x="1228233" y="1730986"/>
            <a:ext cx="4114800" cy="3895725"/>
          </a:xfrm>
        </p:spPr>
      </p:pic>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endParaRPr lang="en-US"/>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a:t>.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normAutofit fontScale="92500"/>
          </a:bodyPr>
          <a:lstStyle/>
          <a:p>
            <a:r>
              <a:rPr lang="en-US"/>
              <a:t>Majority of jobs are for working on site, and in a Senior position.</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a:p>
        </p:txBody>
      </p:sp>
      <p:pic>
        <p:nvPicPr>
          <p:cNvPr id="10" name="Picture 9" descr="A pie chart with text on it&#10;&#10;Description automatically generated">
            <a:extLst>
              <a:ext uri="{FF2B5EF4-FFF2-40B4-BE49-F238E27FC236}">
                <a16:creationId xmlns:a16="http://schemas.microsoft.com/office/drawing/2014/main" id="{E902E084-C9DF-F4E6-C3D8-BE5707D425F1}"/>
              </a:ext>
            </a:extLst>
          </p:cNvPr>
          <p:cNvPicPr>
            <a:picLocks noChangeAspect="1"/>
          </p:cNvPicPr>
          <p:nvPr/>
        </p:nvPicPr>
        <p:blipFill>
          <a:blip r:embed="rId3"/>
          <a:stretch>
            <a:fillRect/>
          </a:stretch>
        </p:blipFill>
        <p:spPr>
          <a:xfrm>
            <a:off x="6196390" y="1733121"/>
            <a:ext cx="4419600" cy="3895725"/>
          </a:xfrm>
          <a:prstGeom prst="rect">
            <a:avLst/>
          </a:prstGeom>
        </p:spPr>
      </p:pic>
    </p:spTree>
    <p:extLst>
      <p:ext uri="{BB962C8B-B14F-4D97-AF65-F5344CB8AC3E}">
        <p14:creationId xmlns:p14="http://schemas.microsoft.com/office/powerpoint/2010/main" val="7421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a:t>Experience vs work setting</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endParaRPr lang="en-US"/>
          </a:p>
        </p:txBody>
      </p:sp>
      <p:pic>
        <p:nvPicPr>
          <p:cNvPr id="9" name="Content Placeholder 8">
            <a:extLst>
              <a:ext uri="{FF2B5EF4-FFF2-40B4-BE49-F238E27FC236}">
                <a16:creationId xmlns:a16="http://schemas.microsoft.com/office/drawing/2014/main" id="{FD3D6390-DE93-9EC4-2E7E-102D9EE1107C}"/>
              </a:ext>
            </a:extLst>
          </p:cNvPr>
          <p:cNvPicPr>
            <a:picLocks noGrp="1" noChangeAspect="1"/>
          </p:cNvPicPr>
          <p:nvPr>
            <p:ph sz="half" idx="2"/>
          </p:nvPr>
        </p:nvPicPr>
        <p:blipFill>
          <a:blip r:embed="rId2"/>
          <a:stretch>
            <a:fillRect/>
          </a:stretch>
        </p:blipFill>
        <p:spPr>
          <a:xfrm>
            <a:off x="252401" y="1323099"/>
            <a:ext cx="5471809" cy="4114800"/>
          </a:xfrm>
        </p:spPr>
      </p:pic>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a:t>Distribution</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vert="horz" lIns="91440" tIns="45720" rIns="91440" bIns="45720" rtlCol="0" anchor="t">
            <a:normAutofit/>
          </a:bodyPr>
          <a:lstStyle/>
          <a:p>
            <a:pPr marL="283210" indent="-283210"/>
            <a:r>
              <a:rPr lang="en-US"/>
              <a:t>Majority of jobs across all experience levels require employees be in-person.</a:t>
            </a:r>
          </a:p>
          <a:p>
            <a:pPr marL="283210" indent="-283210"/>
            <a:r>
              <a:rPr lang="en-US"/>
              <a:t>Approximately a third of positions are available as remote.</a:t>
            </a:r>
          </a:p>
          <a:p>
            <a:pPr marL="283210" indent="-283210"/>
            <a:r>
              <a:rPr lang="en-US"/>
              <a:t>Only a tiny fraction of jobs are considered hybrid.</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a:p>
        </p:txBody>
      </p:sp>
    </p:spTree>
    <p:extLst>
      <p:ext uri="{BB962C8B-B14F-4D97-AF65-F5344CB8AC3E}">
        <p14:creationId xmlns:p14="http://schemas.microsoft.com/office/powerpoint/2010/main" val="408177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3759-0903-390B-581E-7823D42CE89C}"/>
              </a:ext>
            </a:extLst>
          </p:cNvPr>
          <p:cNvSpPr>
            <a:spLocks noGrp="1"/>
          </p:cNvSpPr>
          <p:nvPr>
            <p:ph type="title"/>
          </p:nvPr>
        </p:nvSpPr>
        <p:spPr/>
        <p:txBody>
          <a:bodyPr/>
          <a:lstStyle/>
          <a:p>
            <a:endParaRPr lang="en-US"/>
          </a:p>
        </p:txBody>
      </p:sp>
      <p:pic>
        <p:nvPicPr>
          <p:cNvPr id="10" name="Content Placeholder 9" descr="A graph of employment type across experience levels&#10;&#10;Description automatically generated">
            <a:extLst>
              <a:ext uri="{FF2B5EF4-FFF2-40B4-BE49-F238E27FC236}">
                <a16:creationId xmlns:a16="http://schemas.microsoft.com/office/drawing/2014/main" id="{BBCD2948-FFF9-8F83-F911-30EAEC3D4450}"/>
              </a:ext>
            </a:extLst>
          </p:cNvPr>
          <p:cNvPicPr>
            <a:picLocks noGrp="1" noChangeAspect="1"/>
          </p:cNvPicPr>
          <p:nvPr>
            <p:ph idx="1"/>
          </p:nvPr>
        </p:nvPicPr>
        <p:blipFill>
          <a:blip r:embed="rId2"/>
          <a:stretch>
            <a:fillRect/>
          </a:stretch>
        </p:blipFill>
        <p:spPr>
          <a:xfrm>
            <a:off x="909455" y="79940"/>
            <a:ext cx="10187132" cy="6691227"/>
          </a:xfrm>
        </p:spPr>
      </p:pic>
      <p:sp>
        <p:nvSpPr>
          <p:cNvPr id="4" name="Footer Placeholder 3">
            <a:extLst>
              <a:ext uri="{FF2B5EF4-FFF2-40B4-BE49-F238E27FC236}">
                <a16:creationId xmlns:a16="http://schemas.microsoft.com/office/drawing/2014/main" id="{F981629B-5F5A-4885-BD42-1AE11EEC1E2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9FD9BC1-9A0B-665B-EFFF-3426F063E3F8}"/>
              </a:ext>
            </a:extLst>
          </p:cNvPr>
          <p:cNvSpPr>
            <a:spLocks noGrp="1"/>
          </p:cNvSpPr>
          <p:nvPr>
            <p:ph type="sldNum" sz="quarter" idx="12"/>
          </p:nvPr>
        </p:nvSpPr>
        <p:spPr/>
        <p:txBody>
          <a:bodyPr/>
          <a:lstStyle/>
          <a:p>
            <a:fld id="{312CC964-A50B-4C29-B4E4-2C30BB34CCF3}" type="slidenum">
              <a:rPr lang="en-US" smtClean="0"/>
              <a:pPr/>
              <a:t>7</a:t>
            </a:fld>
            <a:endParaRPr lang="en-US"/>
          </a:p>
        </p:txBody>
      </p:sp>
    </p:spTree>
    <p:extLst>
      <p:ext uri="{BB962C8B-B14F-4D97-AF65-F5344CB8AC3E}">
        <p14:creationId xmlns:p14="http://schemas.microsoft.com/office/powerpoint/2010/main" val="113619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DB89-DFF1-6212-1E39-8AC8A8DD6B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5FE0A-213C-1751-3E90-B5C69A101028}"/>
              </a:ext>
            </a:extLst>
          </p:cNvPr>
          <p:cNvSpPr>
            <a:spLocks noGrp="1"/>
          </p:cNvSpPr>
          <p:nvPr>
            <p:ph idx="1"/>
          </p:nvPr>
        </p:nvSpPr>
        <p:spPr>
          <a:xfrm>
            <a:off x="1143001" y="4656023"/>
            <a:ext cx="5496636" cy="1395067"/>
          </a:xfrm>
        </p:spPr>
        <p:txBody>
          <a:bodyPr/>
          <a:lstStyle/>
          <a:p>
            <a:endParaRPr lang="en-US"/>
          </a:p>
        </p:txBody>
      </p:sp>
      <p:sp>
        <p:nvSpPr>
          <p:cNvPr id="4" name="Footer Placeholder 3">
            <a:extLst>
              <a:ext uri="{FF2B5EF4-FFF2-40B4-BE49-F238E27FC236}">
                <a16:creationId xmlns:a16="http://schemas.microsoft.com/office/drawing/2014/main" id="{9D4A1A6C-608A-E2FD-FA2F-4FA527E97F2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AF3349B-3952-36AB-68E0-662443CDA516}"/>
              </a:ext>
            </a:extLst>
          </p:cNvPr>
          <p:cNvSpPr>
            <a:spLocks noGrp="1"/>
          </p:cNvSpPr>
          <p:nvPr>
            <p:ph type="sldNum" sz="quarter" idx="12"/>
          </p:nvPr>
        </p:nvSpPr>
        <p:spPr/>
        <p:txBody>
          <a:bodyPr/>
          <a:lstStyle/>
          <a:p>
            <a:fld id="{312CC964-A50B-4C29-B4E4-2C30BB34CCF3}" type="slidenum">
              <a:rPr lang="en-US" smtClean="0"/>
              <a:pPr/>
              <a:t>8</a:t>
            </a:fld>
            <a:endParaRPr lang="en-US"/>
          </a:p>
        </p:txBody>
      </p:sp>
      <p:pic>
        <p:nvPicPr>
          <p:cNvPr id="11" name="Picture Placeholder 10" descr="A graph of employment type&#10;&#10;Description automatically generated">
            <a:extLst>
              <a:ext uri="{FF2B5EF4-FFF2-40B4-BE49-F238E27FC236}">
                <a16:creationId xmlns:a16="http://schemas.microsoft.com/office/drawing/2014/main" id="{77C33571-52BD-F72D-ED7D-1D8D9DC0505E}"/>
              </a:ext>
            </a:extLst>
          </p:cNvPr>
          <p:cNvPicPr>
            <a:picLocks noChangeAspect="1"/>
          </p:cNvPicPr>
          <p:nvPr/>
        </p:nvPicPr>
        <p:blipFill rotWithShape="1">
          <a:blip r:embed="rId2"/>
          <a:srcRect l="2617" t="-93" r="571" b="-343"/>
          <a:stretch/>
        </p:blipFill>
        <p:spPr>
          <a:xfrm>
            <a:off x="156288" y="163592"/>
            <a:ext cx="6554311" cy="3209475"/>
          </a:xfrm>
          <a:prstGeom prst="rect">
            <a:avLst/>
          </a:prstGeom>
          <a:solidFill>
            <a:schemeClr val="accent2"/>
          </a:solidFill>
        </p:spPr>
      </p:pic>
      <p:pic>
        <p:nvPicPr>
          <p:cNvPr id="13" name="Picture Placeholder 11" descr="A graph of a number of positions&#10;&#10;Description automatically generated">
            <a:extLst>
              <a:ext uri="{FF2B5EF4-FFF2-40B4-BE49-F238E27FC236}">
                <a16:creationId xmlns:a16="http://schemas.microsoft.com/office/drawing/2014/main" id="{2F7A1728-8EB1-48BB-5343-4548032B57C2}"/>
              </a:ext>
            </a:extLst>
          </p:cNvPr>
          <p:cNvPicPr>
            <a:picLocks noChangeAspect="1"/>
          </p:cNvPicPr>
          <p:nvPr/>
        </p:nvPicPr>
        <p:blipFill rotWithShape="1">
          <a:blip r:embed="rId3"/>
          <a:srcRect l="3891" t="766" r="-377" b="-751"/>
          <a:stretch/>
        </p:blipFill>
        <p:spPr>
          <a:xfrm>
            <a:off x="411371" y="3379112"/>
            <a:ext cx="6295648" cy="3311251"/>
          </a:xfrm>
          <a:prstGeom prst="rect">
            <a:avLst/>
          </a:prstGeom>
          <a:solidFill>
            <a:schemeClr val="accent2"/>
          </a:solidFill>
        </p:spPr>
      </p:pic>
      <p:pic>
        <p:nvPicPr>
          <p:cNvPr id="15" name="Picture Placeholder 13" descr="A graph of a number of employment positions&#10;&#10;Description automatically generated">
            <a:extLst>
              <a:ext uri="{FF2B5EF4-FFF2-40B4-BE49-F238E27FC236}">
                <a16:creationId xmlns:a16="http://schemas.microsoft.com/office/drawing/2014/main" id="{D7B79549-DE5C-9FB4-CE0D-A83F0765EAF3}"/>
              </a:ext>
            </a:extLst>
          </p:cNvPr>
          <p:cNvPicPr>
            <a:picLocks noChangeAspect="1"/>
          </p:cNvPicPr>
          <p:nvPr/>
        </p:nvPicPr>
        <p:blipFill rotWithShape="1">
          <a:blip r:embed="rId4"/>
          <a:srcRect l="5671" t="-172" r="-1163" b="247"/>
          <a:stretch/>
        </p:blipFill>
        <p:spPr>
          <a:xfrm>
            <a:off x="6904715" y="165188"/>
            <a:ext cx="5232163" cy="3319700"/>
          </a:xfrm>
          <a:prstGeom prst="rect">
            <a:avLst/>
          </a:prstGeom>
          <a:solidFill>
            <a:schemeClr val="accent2"/>
          </a:solidFill>
        </p:spPr>
      </p:pic>
      <p:pic>
        <p:nvPicPr>
          <p:cNvPr id="17" name="Picture Placeholder 12" descr="A graph of employment type&#10;&#10;Description automatically generated">
            <a:extLst>
              <a:ext uri="{FF2B5EF4-FFF2-40B4-BE49-F238E27FC236}">
                <a16:creationId xmlns:a16="http://schemas.microsoft.com/office/drawing/2014/main" id="{6201897D-D618-D12E-55F7-E0E662DEB908}"/>
              </a:ext>
            </a:extLst>
          </p:cNvPr>
          <p:cNvPicPr>
            <a:picLocks noChangeAspect="1"/>
          </p:cNvPicPr>
          <p:nvPr/>
        </p:nvPicPr>
        <p:blipFill rotWithShape="1">
          <a:blip r:embed="rId5"/>
          <a:srcRect l="5000" t="-1518" r="2037" b="1594"/>
          <a:stretch/>
        </p:blipFill>
        <p:spPr>
          <a:xfrm>
            <a:off x="6624601" y="3377311"/>
            <a:ext cx="5289493" cy="3120408"/>
          </a:xfrm>
          <a:prstGeom prst="rect">
            <a:avLst/>
          </a:prstGeom>
          <a:solidFill>
            <a:schemeClr val="accent2"/>
          </a:solidFill>
        </p:spPr>
      </p:pic>
    </p:spTree>
    <p:extLst>
      <p:ext uri="{BB962C8B-B14F-4D97-AF65-F5344CB8AC3E}">
        <p14:creationId xmlns:p14="http://schemas.microsoft.com/office/powerpoint/2010/main" val="157207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89CB-98CE-1514-38D5-02D51D30EA1C}"/>
              </a:ext>
            </a:extLst>
          </p:cNvPr>
          <p:cNvSpPr>
            <a:spLocks noGrp="1"/>
          </p:cNvSpPr>
          <p:nvPr>
            <p:ph type="title"/>
          </p:nvPr>
        </p:nvSpPr>
        <p:spPr/>
        <p:txBody>
          <a:bodyPr/>
          <a:lstStyle/>
          <a:p>
            <a:endParaRPr lang="en-US"/>
          </a:p>
        </p:txBody>
      </p:sp>
      <p:pic>
        <p:nvPicPr>
          <p:cNvPr id="10" name="Content Placeholder 9" descr="A graph of employment type&#10;&#10;Description automatically generated">
            <a:extLst>
              <a:ext uri="{FF2B5EF4-FFF2-40B4-BE49-F238E27FC236}">
                <a16:creationId xmlns:a16="http://schemas.microsoft.com/office/drawing/2014/main" id="{82430A50-2BDA-0CD2-9AE4-0D9D8C2BFFCA}"/>
              </a:ext>
            </a:extLst>
          </p:cNvPr>
          <p:cNvPicPr>
            <a:picLocks noGrp="1" noChangeAspect="1"/>
          </p:cNvPicPr>
          <p:nvPr>
            <p:ph idx="1"/>
          </p:nvPr>
        </p:nvPicPr>
        <p:blipFill>
          <a:blip r:embed="rId2"/>
          <a:stretch>
            <a:fillRect/>
          </a:stretch>
        </p:blipFill>
        <p:spPr>
          <a:xfrm>
            <a:off x="350950" y="273624"/>
            <a:ext cx="11347937" cy="6478818"/>
          </a:xfrm>
        </p:spPr>
      </p:pic>
      <p:sp>
        <p:nvSpPr>
          <p:cNvPr id="4" name="Footer Placeholder 3">
            <a:extLst>
              <a:ext uri="{FF2B5EF4-FFF2-40B4-BE49-F238E27FC236}">
                <a16:creationId xmlns:a16="http://schemas.microsoft.com/office/drawing/2014/main" id="{443FFD54-2B9D-8810-9DC7-AFA5047E54D0}"/>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651CF21-09F4-9F91-9ACB-79AEFB3130F6}"/>
              </a:ext>
            </a:extLst>
          </p:cNvPr>
          <p:cNvSpPr>
            <a:spLocks noGrp="1"/>
          </p:cNvSpPr>
          <p:nvPr>
            <p:ph type="sldNum" sz="quarter" idx="12"/>
          </p:nvPr>
        </p:nvSpPr>
        <p:spPr/>
        <p:txBody>
          <a:bodyPr/>
          <a:lstStyle/>
          <a:p>
            <a:fld id="{312CC964-A50B-4C29-B4E4-2C30BB34CCF3}" type="slidenum">
              <a:rPr lang="en-US" smtClean="0"/>
              <a:pPr/>
              <a:t>9</a:t>
            </a:fld>
            <a:endParaRPr lang="en-US"/>
          </a:p>
        </p:txBody>
      </p:sp>
    </p:spTree>
    <p:extLst>
      <p:ext uri="{BB962C8B-B14F-4D97-AF65-F5344CB8AC3E}">
        <p14:creationId xmlns:p14="http://schemas.microsoft.com/office/powerpoint/2010/main" val="291941745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2B0DF-AFCF-4681-BDD6-4CC4EE7AE35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C263D7C-E9CB-4C77-8528-77A30083B7F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{484A7ACE-7AF6-4B2F-B67B-B00C1FB60802}tf22797433_win32</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AngleLinesVTI</vt:lpstr>
      <vt:lpstr>Employment in the Data Science Field </vt:lpstr>
      <vt:lpstr>Project Overview:</vt:lpstr>
      <vt:lpstr>What is the most popular job field in data and how does it compare to the size of the company? </vt:lpstr>
      <vt:lpstr>Machine learning and AI returns the Highest average by (USD) in the field</vt:lpstr>
      <vt:lpstr>Work setting and experience</vt:lpstr>
      <vt:lpstr>Experience vs work setting</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in the Data Science Field </dc:title>
  <dc:creator>joy hamilton</dc:creator>
  <cp:revision>2</cp:revision>
  <dcterms:created xsi:type="dcterms:W3CDTF">2024-02-05T23:36:22Z</dcterms:created>
  <dcterms:modified xsi:type="dcterms:W3CDTF">2024-02-06T04:48:15Z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