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Inter"/>
      <p:regular r:id="rId17"/>
      <p:bold r:id="rId18"/>
    </p:embeddedFont>
    <p:embeddedFont>
      <p:font typeface="Inter-Regular"/>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Regular-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ter-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Inter-Regular-regular.fntdata"/><Relationship Id="rId6" Type="http://schemas.openxmlformats.org/officeDocument/2006/relationships/slide" Target="slides/slide2.xml"/><Relationship Id="rId18" Type="http://schemas.openxmlformats.org/officeDocument/2006/relationships/font" Target="fonts/Inter-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b9484478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b948447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b9484478b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b948447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b9484478b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b948447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b9484478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b948447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b9484478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b948447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9" name="Shape 9"/>
        <p:cNvGrpSpPr/>
        <p:nvPr/>
      </p:nvGrpSpPr>
      <p:grpSpPr>
        <a:xfrm>
          <a:off x="0" y="0"/>
          <a:ext cx="0" cy="0"/>
          <a:chOff x="0" y="0"/>
          <a:chExt cx="0" cy="0"/>
        </a:xfrm>
      </p:grpSpPr>
      <p:sp>
        <p:nvSpPr>
          <p:cNvPr id="10" name="Google Shape;10;p2"/>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037875" y="1662450"/>
            <a:ext cx="7068300" cy="181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gradFill>
          <a:gsLst>
            <a:gs pos="0">
              <a:schemeClr val="accent1"/>
            </a:gs>
            <a:gs pos="100000">
              <a:schemeClr val="accent2"/>
            </a:gs>
          </a:gsLst>
          <a:lin ang="8099331" scaled="0"/>
        </a:gradFill>
      </p:bgPr>
    </p:bg>
    <p:spTree>
      <p:nvGrpSpPr>
        <p:cNvPr id="50" name="Shape 50"/>
        <p:cNvGrpSpPr/>
        <p:nvPr/>
      </p:nvGrpSpPr>
      <p:grpSpPr>
        <a:xfrm>
          <a:off x="0" y="0"/>
          <a:ext cx="0" cy="0"/>
          <a:chOff x="0" y="0"/>
          <a:chExt cx="0" cy="0"/>
        </a:xfrm>
      </p:grpSpPr>
      <p:sp>
        <p:nvSpPr>
          <p:cNvPr id="51" name="Google Shape;51;p11"/>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8100019" scaled="0"/>
        </a:gradFill>
      </p:bgPr>
    </p:bg>
    <p:spTree>
      <p:nvGrpSpPr>
        <p:cNvPr id="12" name="Shape 12"/>
        <p:cNvGrpSpPr/>
        <p:nvPr/>
      </p:nvGrpSpPr>
      <p:grpSpPr>
        <a:xfrm>
          <a:off x="0" y="0"/>
          <a:ext cx="0" cy="0"/>
          <a:chOff x="0" y="0"/>
          <a:chExt cx="0" cy="0"/>
        </a:xfrm>
      </p:grpSpPr>
      <p:sp>
        <p:nvSpPr>
          <p:cNvPr id="13" name="Google Shape;13;p3"/>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037875" y="2066800"/>
            <a:ext cx="7068300" cy="610500"/>
          </a:xfrm>
          <a:prstGeom prst="rect">
            <a:avLst/>
          </a:prstGeom>
        </p:spPr>
        <p:txBody>
          <a:bodyPr anchorCtr="0" anchor="b"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sp>
        <p:nvSpPr>
          <p:cNvPr id="15" name="Google Shape;15;p3"/>
          <p:cNvSpPr txBox="1"/>
          <p:nvPr>
            <p:ph idx="1" type="subTitle"/>
          </p:nvPr>
        </p:nvSpPr>
        <p:spPr>
          <a:xfrm>
            <a:off x="1037875" y="2774327"/>
            <a:ext cx="7068300" cy="3840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2"/>
            </a:gs>
            <a:gs pos="50000">
              <a:schemeClr val="accent1"/>
            </a:gs>
            <a:gs pos="100000">
              <a:schemeClr val="accent2"/>
            </a:gs>
          </a:gsLst>
          <a:lin ang="8099331" scaled="0"/>
        </a:gradFill>
      </p:bgPr>
    </p:bg>
    <p:spTree>
      <p:nvGrpSpPr>
        <p:cNvPr id="16" name="Shape 16"/>
        <p:cNvGrpSpPr/>
        <p:nvPr/>
      </p:nvGrpSpPr>
      <p:grpSpPr>
        <a:xfrm>
          <a:off x="0" y="0"/>
          <a:ext cx="0" cy="0"/>
          <a:chOff x="0" y="0"/>
          <a:chExt cx="0" cy="0"/>
        </a:xfrm>
      </p:grpSpPr>
      <p:sp>
        <p:nvSpPr>
          <p:cNvPr id="17" name="Google Shape;17;p4"/>
          <p:cNvSpPr txBox="1"/>
          <p:nvPr>
            <p:ph idx="1" type="body"/>
          </p:nvPr>
        </p:nvSpPr>
        <p:spPr>
          <a:xfrm>
            <a:off x="1037875" y="1323600"/>
            <a:ext cx="5654700" cy="2970900"/>
          </a:xfrm>
          <a:prstGeom prst="rect">
            <a:avLst/>
          </a:prstGeom>
        </p:spPr>
        <p:txBody>
          <a:bodyPr anchorCtr="0" anchor="t" bIns="0" lIns="0" spcFirstLastPara="1" rIns="0" wrap="square" tIns="0">
            <a:noAutofit/>
          </a:bodyPr>
          <a:lstStyle>
            <a:lvl1pPr indent="-412750" lvl="0" marL="45720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indent="-412750" lvl="1" marL="9144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indent="-412750" lvl="2" marL="13716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indent="-412750" lvl="3" marL="18288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indent="-412750" lvl="4" marL="22860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indent="-412750" lvl="5" marL="27432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indent="-412750" lvl="6" marL="32004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indent="-412750" lvl="7" marL="36576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indent="-412750" lvl="8" marL="411480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p:txBody>
      </p:sp>
      <p:sp>
        <p:nvSpPr>
          <p:cNvPr id="18" name="Google Shape;18;p4"/>
          <p:cNvSpPr txBox="1"/>
          <p:nvPr/>
        </p:nvSpPr>
        <p:spPr>
          <a:xfrm>
            <a:off x="961675" y="527994"/>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accent2"/>
                </a:solidFill>
              </a:rPr>
              <a:t>“</a:t>
            </a:r>
            <a:endParaRPr b="1" sz="9600">
              <a:solidFill>
                <a:schemeClr val="accent2"/>
              </a:solidFill>
            </a:endParaRPr>
          </a:p>
        </p:txBody>
      </p:sp>
      <p:sp>
        <p:nvSpPr>
          <p:cNvPr id="19" name="Google Shape;19;p4"/>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1037875" y="1353948"/>
            <a:ext cx="7068300" cy="3033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5" name="Google Shape;25;p5"/>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6"/>
          <p:cNvSpPr txBox="1"/>
          <p:nvPr>
            <p:ph idx="1" type="body"/>
          </p:nvPr>
        </p:nvSpPr>
        <p:spPr>
          <a:xfrm>
            <a:off x="1037825" y="1353950"/>
            <a:ext cx="3302400" cy="3155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 name="Google Shape;30;p6"/>
          <p:cNvSpPr txBox="1"/>
          <p:nvPr>
            <p:ph idx="2" type="body"/>
          </p:nvPr>
        </p:nvSpPr>
        <p:spPr>
          <a:xfrm>
            <a:off x="4803623" y="1353950"/>
            <a:ext cx="3302400" cy="3155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7"/>
          <p:cNvSpPr txBox="1"/>
          <p:nvPr>
            <p:ph idx="1" type="body"/>
          </p:nvPr>
        </p:nvSpPr>
        <p:spPr>
          <a:xfrm>
            <a:off x="1037875"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 name="Google Shape;36;p7"/>
          <p:cNvSpPr txBox="1"/>
          <p:nvPr>
            <p:ph idx="2" type="body"/>
          </p:nvPr>
        </p:nvSpPr>
        <p:spPr>
          <a:xfrm>
            <a:off x="3460026"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3" type="body"/>
          </p:nvPr>
        </p:nvSpPr>
        <p:spPr>
          <a:xfrm>
            <a:off x="5882177"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8"/>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0" y="2625823"/>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037875" y="4177700"/>
            <a:ext cx="7068300" cy="3936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800"/>
              <a:buNone/>
              <a:defRPr sz="1800"/>
            </a:lvl1pPr>
          </a:lstStyle>
          <a:p/>
        </p:txBody>
      </p:sp>
      <p:sp>
        <p:nvSpPr>
          <p:cNvPr id="46" name="Google Shape;46;p9"/>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47" name="Shape 47"/>
        <p:cNvGrpSpPr/>
        <p:nvPr/>
      </p:nvGrpSpPr>
      <p:grpSpPr>
        <a:xfrm>
          <a:off x="0" y="0"/>
          <a:ext cx="0" cy="0"/>
          <a:chOff x="0" y="0"/>
          <a:chExt cx="0" cy="0"/>
        </a:xfrm>
      </p:grpSpPr>
      <p:sp>
        <p:nvSpPr>
          <p:cNvPr id="48" name="Google Shape;48;p10"/>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p:txBody>
      </p:sp>
      <p:sp>
        <p:nvSpPr>
          <p:cNvPr id="7" name="Google Shape;7;p1"/>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indent="-381000" lvl="1" marL="9144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indent="-381000" lvl="2" marL="13716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indent="-381000" lvl="3" marL="18288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indent="-381000" lvl="4" marL="2286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indent="-381000" lvl="5" marL="27432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indent="-381000" lvl="6" marL="32004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indent="-381000" lvl="7" marL="36576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indent="-381000" lvl="8" marL="41148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p:txBody>
      </p:sp>
      <p:sp>
        <p:nvSpPr>
          <p:cNvPr id="8" name="Google Shape;8;p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Inter-Regular"/>
                <a:ea typeface="Inter-Regular"/>
                <a:cs typeface="Inter-Regular"/>
                <a:sym typeface="Inter-Regular"/>
              </a:defRPr>
            </a:lvl1pPr>
            <a:lvl2pPr lvl="1" rtl="0" algn="r">
              <a:buNone/>
              <a:defRPr sz="1300">
                <a:solidFill>
                  <a:schemeClr val="accent1"/>
                </a:solidFill>
                <a:latin typeface="Inter-Regular"/>
                <a:ea typeface="Inter-Regular"/>
                <a:cs typeface="Inter-Regular"/>
                <a:sym typeface="Inter-Regular"/>
              </a:defRPr>
            </a:lvl2pPr>
            <a:lvl3pPr lvl="2" rtl="0" algn="r">
              <a:buNone/>
              <a:defRPr sz="1300">
                <a:solidFill>
                  <a:schemeClr val="accent1"/>
                </a:solidFill>
                <a:latin typeface="Inter-Regular"/>
                <a:ea typeface="Inter-Regular"/>
                <a:cs typeface="Inter-Regular"/>
                <a:sym typeface="Inter-Regular"/>
              </a:defRPr>
            </a:lvl3pPr>
            <a:lvl4pPr lvl="3" rtl="0" algn="r">
              <a:buNone/>
              <a:defRPr sz="1300">
                <a:solidFill>
                  <a:schemeClr val="accent1"/>
                </a:solidFill>
                <a:latin typeface="Inter-Regular"/>
                <a:ea typeface="Inter-Regular"/>
                <a:cs typeface="Inter-Regular"/>
                <a:sym typeface="Inter-Regular"/>
              </a:defRPr>
            </a:lvl4pPr>
            <a:lvl5pPr lvl="4" rtl="0" algn="r">
              <a:buNone/>
              <a:defRPr sz="1300">
                <a:solidFill>
                  <a:schemeClr val="accent1"/>
                </a:solidFill>
                <a:latin typeface="Inter-Regular"/>
                <a:ea typeface="Inter-Regular"/>
                <a:cs typeface="Inter-Regular"/>
                <a:sym typeface="Inter-Regular"/>
              </a:defRPr>
            </a:lvl5pPr>
            <a:lvl6pPr lvl="5" rtl="0" algn="r">
              <a:buNone/>
              <a:defRPr sz="1300">
                <a:solidFill>
                  <a:schemeClr val="accent1"/>
                </a:solidFill>
                <a:latin typeface="Inter-Regular"/>
                <a:ea typeface="Inter-Regular"/>
                <a:cs typeface="Inter-Regular"/>
                <a:sym typeface="Inter-Regular"/>
              </a:defRPr>
            </a:lvl6pPr>
            <a:lvl7pPr lvl="6" rtl="0" algn="r">
              <a:buNone/>
              <a:defRPr sz="1300">
                <a:solidFill>
                  <a:schemeClr val="accent1"/>
                </a:solidFill>
                <a:latin typeface="Inter-Regular"/>
                <a:ea typeface="Inter-Regular"/>
                <a:cs typeface="Inter-Regular"/>
                <a:sym typeface="Inter-Regular"/>
              </a:defRPr>
            </a:lvl7pPr>
            <a:lvl8pPr lvl="7" rtl="0" algn="r">
              <a:buNone/>
              <a:defRPr sz="1300">
                <a:solidFill>
                  <a:schemeClr val="accent1"/>
                </a:solidFill>
                <a:latin typeface="Inter-Regular"/>
                <a:ea typeface="Inter-Regular"/>
                <a:cs typeface="Inter-Regular"/>
                <a:sym typeface="Inter-Regular"/>
              </a:defRPr>
            </a:lvl8pPr>
            <a:lvl9pPr lvl="8" rtl="0" algn="r">
              <a:buNone/>
              <a:defRPr sz="1300">
                <a:solidFill>
                  <a:schemeClr val="accent1"/>
                </a:solidFill>
                <a:latin typeface="Inter-Regular"/>
                <a:ea typeface="Inter-Regular"/>
                <a:cs typeface="Inter-Regular"/>
                <a:sym typeface="Inter-Regula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ph type="ctrTitle"/>
          </p:nvPr>
        </p:nvSpPr>
        <p:spPr>
          <a:xfrm>
            <a:off x="469925" y="586750"/>
            <a:ext cx="7068300" cy="288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000"/>
              <a:t>Netflix Titles Plot Popularity Detailed Analysis</a:t>
            </a:r>
            <a:endParaRPr sz="6000"/>
          </a:p>
        </p:txBody>
      </p:sp>
      <p:sp>
        <p:nvSpPr>
          <p:cNvPr id="58" name="Google Shape;58;p12"/>
          <p:cNvSpPr txBox="1"/>
          <p:nvPr/>
        </p:nvSpPr>
        <p:spPr>
          <a:xfrm>
            <a:off x="1993100" y="4093375"/>
            <a:ext cx="242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Inter-Regular"/>
                <a:ea typeface="Inter-Regular"/>
                <a:cs typeface="Inter-Regular"/>
                <a:sym typeface="Inter-Regular"/>
              </a:rPr>
              <a:t>Jorge García Navarro</a:t>
            </a:r>
            <a:endParaRPr sz="1700">
              <a:solidFill>
                <a:schemeClr val="lt1"/>
              </a:solidFill>
              <a:latin typeface="Inter-Regular"/>
              <a:ea typeface="Inter-Regular"/>
              <a:cs typeface="Inter-Regular"/>
              <a:sym typeface="Inter-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502050" y="807450"/>
            <a:ext cx="8263200" cy="397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Inter"/>
                <a:ea typeface="Inter"/>
                <a:cs typeface="Inter"/>
                <a:sym typeface="Inter"/>
              </a:rPr>
              <a:t>a. Was it possible to demonstrate the hypothesis? Why?</a:t>
            </a:r>
            <a:endParaRPr b="1">
              <a:latin typeface="Inter"/>
              <a:ea typeface="Inter"/>
              <a:cs typeface="Inter"/>
              <a:sym typeface="Inter"/>
            </a:endParaRPr>
          </a:p>
          <a:p>
            <a:pPr indent="0" lvl="0" marL="0" rtl="0" algn="l">
              <a:spcBef>
                <a:spcPts val="600"/>
              </a:spcBef>
              <a:spcAft>
                <a:spcPts val="0"/>
              </a:spcAft>
              <a:buNone/>
            </a:pPr>
            <a:r>
              <a:rPr b="1" lang="en"/>
              <a:t>After many data transformations on the Base Dataset, it was possible to find an answer to the stated hypothesis. The analyzed data showed not only that the best rated genre was Film-Noir instead of Drama, but neither 'murder' nor 'vengeance' were in the top 20.</a:t>
            </a:r>
            <a:endParaRPr b="1"/>
          </a:p>
          <a:p>
            <a:pPr indent="0" lvl="0" marL="0" rtl="0" algn="l">
              <a:spcBef>
                <a:spcPts val="600"/>
              </a:spcBef>
              <a:spcAft>
                <a:spcPts val="0"/>
              </a:spcAft>
              <a:buNone/>
            </a:pPr>
            <a:r>
              <a:rPr b="1" lang="en">
                <a:latin typeface="Inter"/>
                <a:ea typeface="Inter"/>
                <a:cs typeface="Inter"/>
                <a:sym typeface="Inter"/>
              </a:rPr>
              <a:t>b. What can you conclude about your data study?</a:t>
            </a:r>
            <a:endParaRPr b="1">
              <a:latin typeface="Inter"/>
              <a:ea typeface="Inter"/>
              <a:cs typeface="Inter"/>
              <a:sym typeface="Inter"/>
            </a:endParaRPr>
          </a:p>
          <a:p>
            <a:pPr indent="0" lvl="0" marL="0" rtl="0" algn="l">
              <a:spcBef>
                <a:spcPts val="600"/>
              </a:spcBef>
              <a:spcAft>
                <a:spcPts val="0"/>
              </a:spcAft>
              <a:buNone/>
            </a:pPr>
            <a:r>
              <a:rPr b="1" lang="en"/>
              <a:t>Based on the analyzed data it can be stated that the genre 'Film-Noir' has the highest rating and the most common words by %_occurrence are: 'new', 'young', 'life'.</a:t>
            </a:r>
            <a:endParaRPr b="1"/>
          </a:p>
          <a:p>
            <a:pPr indent="0" lvl="0" marL="0" rtl="0" algn="l">
              <a:spcBef>
                <a:spcPts val="600"/>
              </a:spcBef>
              <a:spcAft>
                <a:spcPts val="0"/>
              </a:spcAft>
              <a:buNone/>
            </a:pPr>
            <a:r>
              <a:t/>
            </a:r>
            <a:endParaRPr b="1" sz="1300"/>
          </a:p>
        </p:txBody>
      </p:sp>
      <p:sp>
        <p:nvSpPr>
          <p:cNvPr id="121" name="Google Shape;121;p21"/>
          <p:cNvSpPr txBox="1"/>
          <p:nvPr>
            <p:ph type="title"/>
          </p:nvPr>
        </p:nvSpPr>
        <p:spPr>
          <a:xfrm>
            <a:off x="1037850" y="268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 Conclusions Part I</a:t>
            </a:r>
            <a:endParaRPr/>
          </a:p>
        </p:txBody>
      </p:sp>
      <p:sp>
        <p:nvSpPr>
          <p:cNvPr id="122" name="Google Shape;122;p21"/>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491325" y="1212550"/>
            <a:ext cx="8263200" cy="3384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Inter"/>
                <a:ea typeface="Inter"/>
                <a:cs typeface="Inter"/>
                <a:sym typeface="Inter"/>
              </a:rPr>
              <a:t>c. What would you change if you need to do another EDA project?</a:t>
            </a:r>
            <a:endParaRPr b="1">
              <a:latin typeface="Inter"/>
              <a:ea typeface="Inter"/>
              <a:cs typeface="Inter"/>
              <a:sym typeface="Inter"/>
            </a:endParaRPr>
          </a:p>
          <a:p>
            <a:pPr indent="0" lvl="0" marL="0" rtl="0" algn="l">
              <a:spcBef>
                <a:spcPts val="600"/>
              </a:spcBef>
              <a:spcAft>
                <a:spcPts val="0"/>
              </a:spcAft>
              <a:buNone/>
            </a:pPr>
            <a:r>
              <a:rPr lang="en">
                <a:latin typeface="Inter"/>
                <a:ea typeface="Inter"/>
                <a:cs typeface="Inter"/>
                <a:sym typeface="Inter"/>
              </a:rPr>
              <a:t>The data mining should be more specific. There was not a clear goal at the beginning and valuable time was wasted on this particular task. Furthermore, the results would be more reliable if more data was gathered.</a:t>
            </a:r>
            <a:endParaRPr>
              <a:latin typeface="Inter"/>
              <a:ea typeface="Inter"/>
              <a:cs typeface="Inter"/>
              <a:sym typeface="Inter"/>
            </a:endParaRPr>
          </a:p>
          <a:p>
            <a:pPr indent="0" lvl="0" marL="0" rtl="0" algn="l">
              <a:spcBef>
                <a:spcPts val="600"/>
              </a:spcBef>
              <a:spcAft>
                <a:spcPts val="0"/>
              </a:spcAft>
              <a:buNone/>
            </a:pPr>
            <a:r>
              <a:rPr b="1" lang="en">
                <a:latin typeface="Inter"/>
                <a:ea typeface="Inter"/>
                <a:cs typeface="Inter"/>
                <a:sym typeface="Inter"/>
              </a:rPr>
              <a:t>d. What did you learn doing this project?</a:t>
            </a:r>
            <a:endParaRPr b="1">
              <a:latin typeface="Inter"/>
              <a:ea typeface="Inter"/>
              <a:cs typeface="Inter"/>
              <a:sym typeface="Inter"/>
            </a:endParaRPr>
          </a:p>
          <a:p>
            <a:pPr indent="0" lvl="0" marL="0" rtl="0" algn="l">
              <a:spcBef>
                <a:spcPts val="600"/>
              </a:spcBef>
              <a:spcAft>
                <a:spcPts val="0"/>
              </a:spcAft>
              <a:buNone/>
            </a:pPr>
            <a:r>
              <a:rPr lang="en">
                <a:latin typeface="Inter"/>
                <a:ea typeface="Inter"/>
                <a:cs typeface="Inter"/>
                <a:sym typeface="Inter"/>
              </a:rPr>
              <a:t>To specify as much as possible the objective of the project and what is needed to reach that purpose.</a:t>
            </a:r>
            <a:endParaRPr>
              <a:latin typeface="Inter"/>
              <a:ea typeface="Inter"/>
              <a:cs typeface="Inter"/>
              <a:sym typeface="Inter"/>
            </a:endParaRPr>
          </a:p>
          <a:p>
            <a:pPr indent="0" lvl="0" marL="0" rtl="0" algn="l">
              <a:spcBef>
                <a:spcPts val="600"/>
              </a:spcBef>
              <a:spcAft>
                <a:spcPts val="0"/>
              </a:spcAft>
              <a:buNone/>
            </a:pPr>
            <a:r>
              <a:t/>
            </a:r>
            <a:endParaRPr b="1">
              <a:latin typeface="Inter"/>
              <a:ea typeface="Inter"/>
              <a:cs typeface="Inter"/>
              <a:sym typeface="Inter"/>
            </a:endParaRPr>
          </a:p>
          <a:p>
            <a:pPr indent="0" lvl="0" marL="0" rtl="0" algn="l">
              <a:spcBef>
                <a:spcPts val="600"/>
              </a:spcBef>
              <a:spcAft>
                <a:spcPts val="0"/>
              </a:spcAft>
              <a:buNone/>
            </a:pPr>
            <a:r>
              <a:t/>
            </a:r>
            <a:endParaRPr b="1" sz="1300"/>
          </a:p>
        </p:txBody>
      </p:sp>
      <p:sp>
        <p:nvSpPr>
          <p:cNvPr id="128" name="Google Shape;128;p22"/>
          <p:cNvSpPr txBox="1"/>
          <p:nvPr>
            <p:ph type="title"/>
          </p:nvPr>
        </p:nvSpPr>
        <p:spPr>
          <a:xfrm>
            <a:off x="1088775" y="5359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 Conclusions Part II</a:t>
            </a:r>
            <a:endParaRPr/>
          </a:p>
        </p:txBody>
      </p:sp>
      <p:sp>
        <p:nvSpPr>
          <p:cNvPr id="129" name="Google Shape;129;p22"/>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1037850" y="975125"/>
            <a:ext cx="7068300" cy="1648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Thank you for your attention</a:t>
            </a:r>
            <a:endParaRPr/>
          </a:p>
        </p:txBody>
      </p:sp>
      <p:sp>
        <p:nvSpPr>
          <p:cNvPr id="135" name="Google Shape;135;p23"/>
          <p:cNvSpPr txBox="1"/>
          <p:nvPr>
            <p:ph idx="1" type="subTitle"/>
          </p:nvPr>
        </p:nvSpPr>
        <p:spPr>
          <a:xfrm>
            <a:off x="1037875" y="2774324"/>
            <a:ext cx="7068300" cy="188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lt1"/>
                </a:solidFill>
              </a:rPr>
              <a:t>Linkedin : https://www.linkedin.com/in/jorge-garc%C3%ADa-navarro-532674108</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4294967295" type="ctrTitle"/>
          </p:nvPr>
        </p:nvSpPr>
        <p:spPr>
          <a:xfrm>
            <a:off x="598525" y="149475"/>
            <a:ext cx="2926800" cy="96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200"/>
              <a:t>Index</a:t>
            </a:r>
            <a:endParaRPr sz="5200"/>
          </a:p>
        </p:txBody>
      </p:sp>
      <p:sp>
        <p:nvSpPr>
          <p:cNvPr id="64" name="Google Shape;64;p13"/>
          <p:cNvSpPr txBox="1"/>
          <p:nvPr>
            <p:ph idx="4294967295" type="subTitle"/>
          </p:nvPr>
        </p:nvSpPr>
        <p:spPr>
          <a:xfrm>
            <a:off x="469900" y="1602250"/>
            <a:ext cx="4136700" cy="2598300"/>
          </a:xfrm>
          <a:prstGeom prst="rect">
            <a:avLst/>
          </a:prstGeom>
        </p:spPr>
        <p:txBody>
          <a:bodyPr anchorCtr="0" anchor="t" bIns="0" lIns="0" spcFirstLastPara="1" rIns="0" wrap="square" tIns="0">
            <a:noAutofit/>
          </a:bodyPr>
          <a:lstStyle/>
          <a:p>
            <a:pPr indent="-393700" lvl="0" marL="457200" rtl="0" algn="l">
              <a:spcBef>
                <a:spcPts val="600"/>
              </a:spcBef>
              <a:spcAft>
                <a:spcPts val="0"/>
              </a:spcAft>
              <a:buClr>
                <a:schemeClr val="accent2"/>
              </a:buClr>
              <a:buSzPts val="2600"/>
              <a:buFont typeface="Inter-Regular"/>
              <a:buAutoNum type="arabicPeriod"/>
            </a:pPr>
            <a:r>
              <a:rPr lang="en" sz="2600">
                <a:solidFill>
                  <a:schemeClr val="accent2"/>
                </a:solidFill>
                <a:latin typeface="Inter-Regular"/>
                <a:ea typeface="Inter-Regular"/>
                <a:cs typeface="Inter-Regular"/>
                <a:sym typeface="Inter-Regular"/>
              </a:rPr>
              <a:t>Project Objective</a:t>
            </a:r>
            <a:endParaRPr sz="2600">
              <a:solidFill>
                <a:schemeClr val="accent2"/>
              </a:solidFill>
              <a:latin typeface="Inter-Regular"/>
              <a:ea typeface="Inter-Regular"/>
              <a:cs typeface="Inter-Regular"/>
              <a:sym typeface="Inter-Regular"/>
            </a:endParaRPr>
          </a:p>
          <a:p>
            <a:pPr indent="-393700" lvl="0" marL="457200" rtl="0" algn="l">
              <a:spcBef>
                <a:spcPts val="0"/>
              </a:spcBef>
              <a:spcAft>
                <a:spcPts val="0"/>
              </a:spcAft>
              <a:buClr>
                <a:schemeClr val="accent2"/>
              </a:buClr>
              <a:buSzPts val="2600"/>
              <a:buFont typeface="Inter-Regular"/>
              <a:buAutoNum type="arabicPeriod"/>
            </a:pPr>
            <a:r>
              <a:rPr lang="en" sz="2600">
                <a:solidFill>
                  <a:schemeClr val="accent2"/>
                </a:solidFill>
                <a:latin typeface="Inter-Regular"/>
                <a:ea typeface="Inter-Regular"/>
                <a:cs typeface="Inter-Regular"/>
                <a:sym typeface="Inter-Regular"/>
              </a:rPr>
              <a:t>Development</a:t>
            </a:r>
            <a:endParaRPr sz="2600">
              <a:solidFill>
                <a:schemeClr val="accent2"/>
              </a:solidFill>
              <a:latin typeface="Inter-Regular"/>
              <a:ea typeface="Inter-Regular"/>
              <a:cs typeface="Inter-Regular"/>
              <a:sym typeface="Inter-Regular"/>
            </a:endParaRPr>
          </a:p>
          <a:p>
            <a:pPr indent="-393700" lvl="1" marL="914400" rtl="0" algn="l">
              <a:spcBef>
                <a:spcPts val="0"/>
              </a:spcBef>
              <a:spcAft>
                <a:spcPts val="0"/>
              </a:spcAft>
              <a:buClr>
                <a:schemeClr val="accent2"/>
              </a:buClr>
              <a:buSzPts val="2600"/>
              <a:buFont typeface="Inter-Regular"/>
              <a:buAutoNum type="alphaLcPeriod"/>
            </a:pPr>
            <a:r>
              <a:rPr lang="en" sz="2600">
                <a:solidFill>
                  <a:schemeClr val="accent2"/>
                </a:solidFill>
                <a:latin typeface="Inter-Regular"/>
                <a:ea typeface="Inter-Regular"/>
                <a:cs typeface="Inter-Regular"/>
                <a:sym typeface="Inter-Regular"/>
              </a:rPr>
              <a:t>Project Steps</a:t>
            </a:r>
            <a:endParaRPr sz="2600">
              <a:solidFill>
                <a:schemeClr val="accent2"/>
              </a:solidFill>
              <a:latin typeface="Inter-Regular"/>
              <a:ea typeface="Inter-Regular"/>
              <a:cs typeface="Inter-Regular"/>
              <a:sym typeface="Inter-Regular"/>
            </a:endParaRPr>
          </a:p>
          <a:p>
            <a:pPr indent="-393700" lvl="1" marL="914400" rtl="0" algn="l">
              <a:spcBef>
                <a:spcPts val="0"/>
              </a:spcBef>
              <a:spcAft>
                <a:spcPts val="0"/>
              </a:spcAft>
              <a:buClr>
                <a:schemeClr val="accent2"/>
              </a:buClr>
              <a:buSzPts val="2600"/>
              <a:buFont typeface="Inter-Regular"/>
              <a:buAutoNum type="alphaLcPeriod"/>
            </a:pPr>
            <a:r>
              <a:rPr lang="en" sz="2600">
                <a:solidFill>
                  <a:schemeClr val="accent2"/>
                </a:solidFill>
                <a:latin typeface="Inter-Regular"/>
                <a:ea typeface="Inter-Regular"/>
                <a:cs typeface="Inter-Regular"/>
                <a:sym typeface="Inter-Regular"/>
              </a:rPr>
              <a:t>Streamlit</a:t>
            </a:r>
            <a:endParaRPr sz="2600">
              <a:solidFill>
                <a:schemeClr val="accent2"/>
              </a:solidFill>
              <a:latin typeface="Inter-Regular"/>
              <a:ea typeface="Inter-Regular"/>
              <a:cs typeface="Inter-Regular"/>
              <a:sym typeface="Inter-Regular"/>
            </a:endParaRPr>
          </a:p>
          <a:p>
            <a:pPr indent="-393700" lvl="0" marL="457200" rtl="0" algn="l">
              <a:spcBef>
                <a:spcPts val="0"/>
              </a:spcBef>
              <a:spcAft>
                <a:spcPts val="0"/>
              </a:spcAft>
              <a:buClr>
                <a:schemeClr val="accent2"/>
              </a:buClr>
              <a:buSzPts val="2600"/>
              <a:buFont typeface="Inter-Regular"/>
              <a:buAutoNum type="arabicPeriod"/>
            </a:pPr>
            <a:r>
              <a:rPr lang="en" sz="2600">
                <a:solidFill>
                  <a:schemeClr val="accent2"/>
                </a:solidFill>
                <a:latin typeface="Inter-Regular"/>
                <a:ea typeface="Inter-Regular"/>
                <a:cs typeface="Inter-Regular"/>
                <a:sym typeface="Inter-Regular"/>
              </a:rPr>
              <a:t>Conclusions</a:t>
            </a:r>
            <a:endParaRPr sz="2600">
              <a:solidFill>
                <a:schemeClr val="accent2"/>
              </a:solidFill>
              <a:latin typeface="Inter-Regular"/>
              <a:ea typeface="Inter-Regular"/>
              <a:cs typeface="Inter-Regular"/>
              <a:sym typeface="Inter-Regular"/>
            </a:endParaRPr>
          </a:p>
        </p:txBody>
      </p:sp>
      <p:sp>
        <p:nvSpPr>
          <p:cNvPr id="65" name="Google Shape;65;p13"/>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3"/>
          <p:cNvPicPr preferRelativeResize="0"/>
          <p:nvPr/>
        </p:nvPicPr>
        <p:blipFill>
          <a:blip r:embed="rId3">
            <a:alphaModFix/>
          </a:blip>
          <a:stretch>
            <a:fillRect/>
          </a:stretch>
        </p:blipFill>
        <p:spPr>
          <a:xfrm>
            <a:off x="4223200" y="1835788"/>
            <a:ext cx="4262450" cy="213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37875" y="2066800"/>
            <a:ext cx="7068300" cy="610500"/>
          </a:xfrm>
          <a:prstGeom prst="rect">
            <a:avLst/>
          </a:prstGeom>
        </p:spPr>
        <p:txBody>
          <a:bodyPr anchorCtr="0" anchor="b" bIns="0" lIns="0" spcFirstLastPara="1" rIns="0" wrap="square" tIns="0">
            <a:noAutofit/>
          </a:bodyPr>
          <a:lstStyle/>
          <a:p>
            <a:pPr indent="-533400" lvl="0" marL="457200" rtl="0" algn="l">
              <a:spcBef>
                <a:spcPts val="0"/>
              </a:spcBef>
              <a:spcAft>
                <a:spcPts val="0"/>
              </a:spcAft>
              <a:buSzPts val="4800"/>
              <a:buAutoNum type="arabicPeriod"/>
            </a:pPr>
            <a:r>
              <a:rPr lang="en"/>
              <a:t>Project Objective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34275" y="615675"/>
            <a:ext cx="7068300" cy="396300"/>
          </a:xfrm>
          <a:prstGeom prst="rect">
            <a:avLst/>
          </a:prstGeom>
        </p:spPr>
        <p:txBody>
          <a:bodyPr anchorCtr="0" anchor="b" bIns="0" lIns="0" spcFirstLastPara="1" rIns="0" wrap="square" tIns="0">
            <a:noAutofit/>
          </a:bodyPr>
          <a:lstStyle/>
          <a:p>
            <a:pPr indent="-431800" lvl="0" marL="457200" rtl="0" algn="l">
              <a:spcBef>
                <a:spcPts val="0"/>
              </a:spcBef>
              <a:spcAft>
                <a:spcPts val="0"/>
              </a:spcAft>
              <a:buSzPts val="3200"/>
              <a:buAutoNum type="arabicPeriod"/>
            </a:pPr>
            <a:r>
              <a:rPr lang="en"/>
              <a:t>Project Objective</a:t>
            </a:r>
            <a:endParaRPr/>
          </a:p>
        </p:txBody>
      </p:sp>
      <p:sp>
        <p:nvSpPr>
          <p:cNvPr id="77" name="Google Shape;77;p15"/>
          <p:cNvSpPr txBox="1"/>
          <p:nvPr>
            <p:ph idx="1" type="body"/>
          </p:nvPr>
        </p:nvSpPr>
        <p:spPr>
          <a:xfrm>
            <a:off x="448475" y="1332525"/>
            <a:ext cx="5562900" cy="345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900"/>
              <a:t>The chosen topic was to analyze Netflix Titles Plots aiming to find the most popular words from each genre. </a:t>
            </a:r>
            <a:endParaRPr b="1" sz="1900"/>
          </a:p>
          <a:p>
            <a:pPr indent="0" lvl="0" marL="0" rtl="0" algn="l">
              <a:spcBef>
                <a:spcPts val="600"/>
              </a:spcBef>
              <a:spcAft>
                <a:spcPts val="0"/>
              </a:spcAft>
              <a:buNone/>
            </a:pPr>
            <a:r>
              <a:t/>
            </a:r>
            <a:endParaRPr b="1" sz="1900"/>
          </a:p>
          <a:p>
            <a:pPr indent="0" lvl="0" marL="0" rtl="0" algn="l">
              <a:spcBef>
                <a:spcPts val="600"/>
              </a:spcBef>
              <a:spcAft>
                <a:spcPts val="0"/>
              </a:spcAft>
              <a:buNone/>
            </a:pPr>
            <a:r>
              <a:rPr b="1" lang="en" sz="1900"/>
              <a:t>Three different datasets were used containing information from both Netflix and IMDb.</a:t>
            </a:r>
            <a:endParaRPr b="1" sz="1900"/>
          </a:p>
          <a:p>
            <a:pPr indent="0" lvl="0" marL="0" rtl="0" algn="l">
              <a:spcBef>
                <a:spcPts val="600"/>
              </a:spcBef>
              <a:spcAft>
                <a:spcPts val="0"/>
              </a:spcAft>
              <a:buNone/>
            </a:pPr>
            <a:r>
              <a:t/>
            </a:r>
            <a:endParaRPr b="1" sz="1900"/>
          </a:p>
          <a:p>
            <a:pPr indent="0" lvl="0" marL="0" rtl="0" algn="l">
              <a:spcBef>
                <a:spcPts val="600"/>
              </a:spcBef>
              <a:spcAft>
                <a:spcPts val="0"/>
              </a:spcAft>
              <a:buNone/>
            </a:pPr>
            <a:r>
              <a:rPr b="1" lang="en" sz="1900"/>
              <a:t>This creates a path to a future Machine Learning project.</a:t>
            </a:r>
            <a:endParaRPr b="1" sz="1900"/>
          </a:p>
          <a:p>
            <a:pPr indent="0" lvl="0" marL="0" rtl="0" algn="l">
              <a:spcBef>
                <a:spcPts val="600"/>
              </a:spcBef>
              <a:spcAft>
                <a:spcPts val="0"/>
              </a:spcAft>
              <a:buClr>
                <a:schemeClr val="dk1"/>
              </a:buClr>
              <a:buSzPts val="1100"/>
              <a:buFont typeface="Arial"/>
              <a:buNone/>
            </a:pPr>
            <a:r>
              <a:t/>
            </a:r>
            <a:endParaRPr b="1" sz="1200"/>
          </a:p>
        </p:txBody>
      </p:sp>
      <p:sp>
        <p:nvSpPr>
          <p:cNvPr id="78" name="Google Shape;78;p15"/>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6731750" y="2905550"/>
            <a:ext cx="2223939" cy="1166300"/>
          </a:xfrm>
          <a:prstGeom prst="rect">
            <a:avLst/>
          </a:prstGeom>
          <a:noFill/>
          <a:ln>
            <a:noFill/>
          </a:ln>
        </p:spPr>
      </p:pic>
      <p:pic>
        <p:nvPicPr>
          <p:cNvPr id="80" name="Google Shape;80;p15"/>
          <p:cNvPicPr preferRelativeResize="0"/>
          <p:nvPr/>
        </p:nvPicPr>
        <p:blipFill>
          <a:blip r:embed="rId4">
            <a:alphaModFix/>
          </a:blip>
          <a:stretch>
            <a:fillRect/>
          </a:stretch>
        </p:blipFill>
        <p:spPr>
          <a:xfrm>
            <a:off x="7134700" y="1011975"/>
            <a:ext cx="1418049" cy="1418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1037875" y="1323600"/>
            <a:ext cx="5654700" cy="2287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i="1" lang="en"/>
              <a:t>The genre Drama has the highest mean rating and its most popular words are: murder and vengeance.</a:t>
            </a:r>
            <a:endParaRPr i="1"/>
          </a:p>
        </p:txBody>
      </p:sp>
      <p:sp>
        <p:nvSpPr>
          <p:cNvPr id="86" name="Google Shape;86;p16"/>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p:cNvSpPr txBox="1"/>
          <p:nvPr/>
        </p:nvSpPr>
        <p:spPr>
          <a:xfrm>
            <a:off x="1882350" y="567925"/>
            <a:ext cx="537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Inter"/>
                <a:ea typeface="Inter"/>
                <a:cs typeface="Inter"/>
                <a:sym typeface="Inter"/>
              </a:rPr>
              <a:t>Hypothesis:</a:t>
            </a:r>
            <a:endParaRPr b="1" sz="2600">
              <a:solidFill>
                <a:schemeClr val="lt1"/>
              </a:solidFill>
              <a:latin typeface="Inter"/>
              <a:ea typeface="Inter"/>
              <a:cs typeface="Inter"/>
              <a:sym typeface="Inter"/>
            </a:endParaRPr>
          </a:p>
        </p:txBody>
      </p:sp>
      <p:sp>
        <p:nvSpPr>
          <p:cNvPr id="88" name="Google Shape;88;p16"/>
          <p:cNvSpPr txBox="1"/>
          <p:nvPr/>
        </p:nvSpPr>
        <p:spPr>
          <a:xfrm>
            <a:off x="4710175" y="4382675"/>
            <a:ext cx="2308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Inter-Regular"/>
                <a:ea typeface="Inter-Regular"/>
                <a:cs typeface="Inter-Regular"/>
                <a:sym typeface="Inter-Regular"/>
              </a:rPr>
              <a:t>Plot Twist: Not True</a:t>
            </a:r>
            <a:endParaRPr sz="1700">
              <a:solidFill>
                <a:schemeClr val="lt1"/>
              </a:solidFill>
              <a:latin typeface="Inter-Regular"/>
              <a:ea typeface="Inter-Regular"/>
              <a:cs typeface="Inter-Regular"/>
              <a:sym typeface="Inter-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ctrTitle"/>
          </p:nvPr>
        </p:nvSpPr>
        <p:spPr>
          <a:xfrm>
            <a:off x="1037875" y="2066800"/>
            <a:ext cx="7068300" cy="61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 Development</a:t>
            </a:r>
            <a:endParaRPr/>
          </a:p>
        </p:txBody>
      </p:sp>
      <p:sp>
        <p:nvSpPr>
          <p:cNvPr id="94" name="Google Shape;94;p17"/>
          <p:cNvSpPr txBox="1"/>
          <p:nvPr>
            <p:ph idx="1" type="subTitle"/>
          </p:nvPr>
        </p:nvSpPr>
        <p:spPr>
          <a:xfrm>
            <a:off x="1037875" y="2774324"/>
            <a:ext cx="7068300" cy="188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lt1"/>
                </a:solidFill>
              </a:rPr>
              <a:t>2.1 Project Steps</a:t>
            </a:r>
            <a:endParaRPr>
              <a:solidFill>
                <a:schemeClr val="lt1"/>
              </a:solidFill>
            </a:endParaRPr>
          </a:p>
          <a:p>
            <a:pPr indent="0" lvl="0" marL="0" rtl="0" algn="l">
              <a:spcBef>
                <a:spcPts val="0"/>
              </a:spcBef>
              <a:spcAft>
                <a:spcPts val="0"/>
              </a:spcAft>
              <a:buNone/>
            </a:pPr>
            <a:r>
              <a:rPr lang="en">
                <a:solidFill>
                  <a:schemeClr val="lt1"/>
                </a:solidFill>
              </a:rPr>
              <a:t>2.2 Streamlit</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037850" y="46095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2.1 Project Steps</a:t>
            </a:r>
            <a:endParaRPr/>
          </a:p>
        </p:txBody>
      </p:sp>
      <p:sp>
        <p:nvSpPr>
          <p:cNvPr id="100" name="Google Shape;100;p18"/>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nvSpPr>
        <p:spPr>
          <a:xfrm>
            <a:off x="1637925" y="1182938"/>
            <a:ext cx="4598700" cy="34182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rotWithShape="1">
          <a:blip r:embed="rId3">
            <a:alphaModFix/>
          </a:blip>
          <a:srcRect b="10918" l="27058" r="5732" t="4314"/>
          <a:stretch/>
        </p:blipFill>
        <p:spPr>
          <a:xfrm>
            <a:off x="1637925" y="1103700"/>
            <a:ext cx="4726375" cy="35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037875" y="836000"/>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2.2 Streamlit</a:t>
            </a:r>
            <a:endParaRPr/>
          </a:p>
        </p:txBody>
      </p:sp>
      <p:sp>
        <p:nvSpPr>
          <p:cNvPr id="108" name="Google Shape;108;p19"/>
          <p:cNvSpPr txBox="1"/>
          <p:nvPr>
            <p:ph idx="1" type="body"/>
          </p:nvPr>
        </p:nvSpPr>
        <p:spPr>
          <a:xfrm>
            <a:off x="1037875" y="1750424"/>
            <a:ext cx="7068300" cy="114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presentation will continue in the Streamlit Dashboard.</a:t>
            </a:r>
            <a:endParaRPr/>
          </a:p>
        </p:txBody>
      </p:sp>
      <p:sp>
        <p:nvSpPr>
          <p:cNvPr id="109" name="Google Shape;109;p19"/>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1037875" y="2066800"/>
            <a:ext cx="7068300" cy="61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.Conclusions</a:t>
            </a:r>
            <a:endParaRPr/>
          </a:p>
        </p:txBody>
      </p:sp>
      <p:sp>
        <p:nvSpPr>
          <p:cNvPr id="115" name="Google Shape;115;p20"/>
          <p:cNvSpPr txBox="1"/>
          <p:nvPr>
            <p:ph idx="1" type="subTitle"/>
          </p:nvPr>
        </p:nvSpPr>
        <p:spPr>
          <a:xfrm>
            <a:off x="1037875" y="2774327"/>
            <a:ext cx="7068300" cy="38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Answering some EDA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