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sldIdLst>
    <p:sldId id="271" r:id="rId2"/>
    <p:sldId id="315" r:id="rId3"/>
    <p:sldId id="316" r:id="rId4"/>
    <p:sldId id="317" r:id="rId5"/>
    <p:sldId id="319" r:id="rId6"/>
    <p:sldId id="314" r:id="rId7"/>
    <p:sldId id="318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22/02/2021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2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3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4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1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5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- </a:t>
            </a:r>
            <a:r>
              <a:rPr lang="es-ES" dirty="0" err="1">
                <a:solidFill>
                  <a:srgbClr val="FF0000"/>
                </a:solidFill>
              </a:rPr>
              <a:t>Introduction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7" y="1907839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90" y="1790037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gure 10: A set of data">
            <a:extLst>
              <a:ext uri="{FF2B5EF4-FFF2-40B4-BE49-F238E27FC236}">
                <a16:creationId xmlns:a16="http://schemas.microsoft.com/office/drawing/2014/main" id="{A2A4C59C-FDB7-4F17-9581-E8ED3715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1" y="3819374"/>
            <a:ext cx="4581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05" y="1485882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728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igure 12: The output when W = 3">
            <a:extLst>
              <a:ext uri="{FF2B5EF4-FFF2-40B4-BE49-F238E27FC236}">
                <a16:creationId xmlns:a16="http://schemas.microsoft.com/office/drawing/2014/main" id="{1D0BC066-A68A-4C19-B20F-69A3AFD7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7" y="4291012"/>
            <a:ext cx="6419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igure 13: The error when W = 3">
            <a:extLst>
              <a:ext uri="{FF2B5EF4-FFF2-40B4-BE49-F238E27FC236}">
                <a16:creationId xmlns:a16="http://schemas.microsoft.com/office/drawing/2014/main" id="{69773760-60D0-4AA3-A565-63552A97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28" y="4209799"/>
            <a:ext cx="6686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igure 15: Error when W = 4">
            <a:extLst>
              <a:ext uri="{FF2B5EF4-FFF2-40B4-BE49-F238E27FC236}">
                <a16:creationId xmlns:a16="http://schemas.microsoft.com/office/drawing/2014/main" id="{D8303078-963C-4874-ABA9-5B76B75A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3" y="4144478"/>
            <a:ext cx="6486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59" y="143909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gure 17: Error when W = 2">
            <a:extLst>
              <a:ext uri="{FF2B5EF4-FFF2-40B4-BE49-F238E27FC236}">
                <a16:creationId xmlns:a16="http://schemas.microsoft.com/office/drawing/2014/main" id="{4183E959-EA3B-4658-851E-D8B2D9A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86" y="4144578"/>
            <a:ext cx="6534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9BEC-6200-4634-A062-011318C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53" y="1491565"/>
            <a:ext cx="4171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</a:t>
            </a:r>
            <a:r>
              <a:rPr lang="es-ES" dirty="0" err="1">
                <a:solidFill>
                  <a:srgbClr val="FF0000"/>
                </a:solidFill>
              </a:rPr>
              <a:t>Mining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722696" y="2266825"/>
            <a:ext cx="341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Data </a:t>
            </a:r>
            <a:r>
              <a:rPr lang="es-ES" dirty="0" err="1"/>
              <a:t>Mining</a:t>
            </a:r>
            <a:r>
              <a:rPr lang="es-ES" dirty="0"/>
              <a:t> es un conjunto de técnicas y tecnologías que permiten explorar grandes bases de datos, de manera automática o semiautomática, con el objetivo de encontrar patrones repetitivos que expliquen el comportamiento de estos datos.</a:t>
            </a:r>
          </a:p>
        </p:txBody>
      </p:sp>
      <p:pic>
        <p:nvPicPr>
          <p:cNvPr id="3074" name="Picture 2" descr="Vladimer Botsvadze en Twitter: &quot;What is the difference between data science,  data analysis, #bigdata, data #analytics, data mining and  #machinelearning?#IoT #defstar5 #ML #blockchain #deeplearning #VR #banking  #robotics #algorithms #python #CIO ...">
            <a:extLst>
              <a:ext uri="{FF2B5EF4-FFF2-40B4-BE49-F238E27FC236}">
                <a16:creationId xmlns:a16="http://schemas.microsoft.com/office/drawing/2014/main" id="{851156A8-88BA-4558-8FE3-A244B60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820422"/>
            <a:ext cx="6841406" cy="48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Deep Learning</a:t>
            </a:r>
            <a:r>
              <a:rPr lang="es-ES" dirty="0"/>
              <a:t>: subcampo de Machine Learning que utiliza procesos computacionales más complejos (profundos) durante el tratamiento de los datos para encontrar patrones que en los algoritmos de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refiere a los algoritmos de Redes Neuronales Multicapa más complejos.</a:t>
            </a:r>
          </a:p>
        </p:txBody>
      </p:sp>
      <p:pic>
        <p:nvPicPr>
          <p:cNvPr id="4098" name="Picture 2" descr="Top 10 Data Science And Machine Learning Tools For Non-Programmers">
            <a:extLst>
              <a:ext uri="{FF2B5EF4-FFF2-40B4-BE49-F238E27FC236}">
                <a16:creationId xmlns:a16="http://schemas.microsoft.com/office/drawing/2014/main" id="{451EC028-40AA-46A8-8800-0877D6C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72" y="2136339"/>
            <a:ext cx="6148287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 biológicas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4"/>
            <a:ext cx="382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Neurona biológica: </a:t>
            </a:r>
            <a:r>
              <a:rPr lang="es-ES" dirty="0"/>
              <a:t>unidad mínima biológica que compone el sistema nervioso en el cuerpo de los animales.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tipo de células recibe una descarga eléctrica a través de las sinapsis (espacios entre neuronas).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neurona va acumulando energía hasta que llega a un límite en el que se activa (~-70mV).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99C3255B-8F4D-4109-9DB9-3246086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1" y="456089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890CDC7-61A9-4320-A1FC-96D68705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4" y="1586204"/>
            <a:ext cx="4654717" cy="2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 </a:t>
            </a:r>
            <a:r>
              <a:rPr lang="es-ES">
                <a:solidFill>
                  <a:srgbClr val="FF0000"/>
                </a:solidFill>
              </a:rPr>
              <a:t>de 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1693490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723643" y="1693490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(o1).</a:t>
            </a:r>
          </a:p>
        </p:txBody>
      </p:sp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9" y="4853639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</TotalTime>
  <Words>420</Words>
  <Application>Microsoft Office PowerPoint</Application>
  <PresentationFormat>Widescreen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Deep Learning - Introduction</vt:lpstr>
      <vt:lpstr>Data Science</vt:lpstr>
      <vt:lpstr>Data Mining</vt:lpstr>
      <vt:lpstr>Deep Learning</vt:lpstr>
      <vt:lpstr>Redes neuronales biológicas</vt:lpstr>
      <vt:lpstr>Redes neuronales</vt:lpstr>
      <vt:lpstr>Redes Neuronales: tipos de aprendizaje</vt:lpstr>
      <vt:lpstr>Redes neuronales: entrenamiento</vt:lpstr>
      <vt:lpstr>Redes neuronales: perceptrón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106</cp:revision>
  <dcterms:created xsi:type="dcterms:W3CDTF">2020-05-12T19:48:30Z</dcterms:created>
  <dcterms:modified xsi:type="dcterms:W3CDTF">2021-02-22T09:25:28Z</dcterms:modified>
</cp:coreProperties>
</file>