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"/>
  </p:notesMasterIdLst>
  <p:sldIdLst>
    <p:sldId id="271" r:id="rId2"/>
    <p:sldId id="283" r:id="rId3"/>
    <p:sldId id="289" r:id="rId4"/>
    <p:sldId id="276" r:id="rId5"/>
    <p:sldId id="291" r:id="rId6"/>
    <p:sldId id="292" r:id="rId7"/>
    <p:sldId id="293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45" d="100"/>
          <a:sy n="45" d="100"/>
        </p:scale>
        <p:origin x="10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10/06/2021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77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7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2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08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664" y="2766218"/>
            <a:ext cx="6597975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Machine Learning – SVM 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		(SVC – SVR)</a:t>
            </a: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22BAB-7140-4650-A453-B3AF9C758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918736"/>
            <a:ext cx="5715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Modelo</a:t>
            </a:r>
            <a:r>
              <a:rPr lang="en-GB" dirty="0">
                <a:solidFill>
                  <a:srgbClr val="FF0000"/>
                </a:solidFill>
              </a:rPr>
              <a:t> de Machine Learning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4443464"/>
          </a:xfrm>
        </p:spPr>
        <p:txBody>
          <a:bodyPr>
            <a:normAutofit/>
          </a:bodyPr>
          <a:lstStyle/>
          <a:p>
            <a:r>
              <a:rPr lang="en-US" sz="2000" dirty="0"/>
              <a:t>Un </a:t>
            </a:r>
            <a:r>
              <a:rPr lang="en-US" sz="2000" dirty="0" err="1"/>
              <a:t>modelo</a:t>
            </a:r>
            <a:r>
              <a:rPr lang="en-US" sz="2000" dirty="0"/>
              <a:t> de ML son un conjunto de </a:t>
            </a:r>
            <a:r>
              <a:rPr lang="en-US" sz="2000" dirty="0" err="1"/>
              <a:t>parámetros</a:t>
            </a:r>
            <a:r>
              <a:rPr lang="en-US" sz="2000" dirty="0"/>
              <a:t>  y </a:t>
            </a:r>
            <a:r>
              <a:rPr lang="en-US" sz="2000" dirty="0" err="1"/>
              <a:t>operaciones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una entrada con </a:t>
            </a:r>
            <a:r>
              <a:rPr lang="en-US" sz="2000" dirty="0" err="1"/>
              <a:t>datos</a:t>
            </a:r>
            <a:r>
              <a:rPr lang="en-US" sz="2000" dirty="0"/>
              <a:t> (input) y, a </a:t>
            </a:r>
            <a:r>
              <a:rPr lang="en-US" sz="2000" dirty="0" err="1"/>
              <a:t>partir</a:t>
            </a:r>
            <a:r>
              <a:rPr lang="en-US" sz="2000" dirty="0"/>
              <a:t> de un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, </a:t>
            </a:r>
            <a:r>
              <a:rPr lang="en-US" sz="2000" dirty="0" err="1"/>
              <a:t>obtiene</a:t>
            </a:r>
            <a:r>
              <a:rPr lang="en-US" sz="2000" dirty="0"/>
              <a:t> una </a:t>
            </a:r>
            <a:r>
              <a:rPr lang="en-US" sz="2000" dirty="0" err="1"/>
              <a:t>salida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salida</a:t>
            </a:r>
            <a:r>
              <a:rPr lang="en-US" sz="2000" dirty="0"/>
              <a:t> </a:t>
            </a:r>
            <a:r>
              <a:rPr lang="en-US" sz="2000" dirty="0" err="1"/>
              <a:t>normalmente</a:t>
            </a:r>
            <a:r>
              <a:rPr lang="en-US" sz="2000" dirty="0"/>
              <a:t> son uno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números</a:t>
            </a:r>
            <a:r>
              <a:rPr lang="en-US" sz="2000" dirty="0"/>
              <a:t> que </a:t>
            </a:r>
            <a:r>
              <a:rPr lang="en-US" sz="2000" dirty="0" err="1"/>
              <a:t>representan</a:t>
            </a:r>
            <a:r>
              <a:rPr lang="en-US" sz="2000" dirty="0"/>
              <a:t> algo </a:t>
            </a:r>
            <a:r>
              <a:rPr lang="en-US" sz="2000" dirty="0" err="1"/>
              <a:t>específico</a:t>
            </a:r>
            <a:r>
              <a:rPr lang="en-US" sz="2000" dirty="0"/>
              <a:t> para el </a:t>
            </a:r>
            <a:r>
              <a:rPr lang="en-US" sz="2000" dirty="0" err="1"/>
              <a:t>usuario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Se le concede el </a:t>
            </a:r>
            <a:r>
              <a:rPr lang="en-US" sz="2000" dirty="0" err="1"/>
              <a:t>nombre</a:t>
            </a:r>
            <a:r>
              <a:rPr lang="en-US" sz="2000" dirty="0"/>
              <a:t> de “</a:t>
            </a:r>
            <a:r>
              <a:rPr lang="en-US" sz="2000" dirty="0" err="1"/>
              <a:t>caja</a:t>
            </a:r>
            <a:r>
              <a:rPr lang="en-US" sz="2000" dirty="0"/>
              <a:t> </a:t>
            </a:r>
            <a:r>
              <a:rPr lang="en-US" sz="2000" dirty="0" err="1"/>
              <a:t>negra</a:t>
            </a:r>
            <a:r>
              <a:rPr lang="en-US" sz="2000" dirty="0"/>
              <a:t>” </a:t>
            </a:r>
            <a:r>
              <a:rPr lang="en-US" sz="2000" dirty="0" err="1"/>
              <a:t>habitualmente</a:t>
            </a:r>
            <a:r>
              <a:rPr lang="en-US" sz="2000" dirty="0"/>
              <a:t>.</a:t>
            </a:r>
          </a:p>
          <a:p>
            <a:endParaRPr lang="es-ES" dirty="0"/>
          </a:p>
        </p:txBody>
      </p:sp>
      <p:pic>
        <p:nvPicPr>
          <p:cNvPr id="1028" name="Picture 4" descr="Show Me The Black Box. How human can tap onto the machine… | by Satsawat  Natakarnkitkul | Towards AI — Multidisciplinary Science Journal | Medium">
            <a:extLst>
              <a:ext uri="{FF2B5EF4-FFF2-40B4-BE49-F238E27FC236}">
                <a16:creationId xmlns:a16="http://schemas.microsoft.com/office/drawing/2014/main" id="{6582013C-FB05-4715-8851-9BEEFD00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0" y="2554576"/>
            <a:ext cx="5494798" cy="22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4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Algoritmos de clasificación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3040"/>
            <a:ext cx="5257800" cy="3822000"/>
          </a:xfrm>
        </p:spPr>
        <p:txBody>
          <a:bodyPr>
            <a:normAutofit/>
          </a:bodyPr>
          <a:lstStyle/>
          <a:p>
            <a:r>
              <a:rPr lang="en-GB" sz="1800" dirty="0"/>
              <a:t>Los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son </a:t>
            </a:r>
            <a:r>
              <a:rPr lang="en-GB" sz="1800" dirty="0" err="1"/>
              <a:t>algoritmos</a:t>
            </a:r>
            <a:r>
              <a:rPr lang="en-GB" sz="1800" dirty="0"/>
              <a:t> de </a:t>
            </a:r>
            <a:r>
              <a:rPr lang="en-GB" sz="1800" dirty="0" err="1"/>
              <a:t>aprendizaje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</a:t>
            </a:r>
            <a:r>
              <a:rPr lang="en-GB" sz="1800" dirty="0" err="1"/>
              <a:t>cuyo</a:t>
            </a:r>
            <a:r>
              <a:rPr lang="en-GB" sz="1800" dirty="0"/>
              <a:t> </a:t>
            </a:r>
            <a:r>
              <a:rPr lang="en-GB" sz="1800" dirty="0" err="1"/>
              <a:t>objetivo</a:t>
            </a:r>
            <a:r>
              <a:rPr lang="en-GB" sz="1800" dirty="0"/>
              <a:t> es </a:t>
            </a:r>
            <a:r>
              <a:rPr lang="en-GB" sz="1800" dirty="0" err="1"/>
              <a:t>predecir</a:t>
            </a:r>
            <a:r>
              <a:rPr lang="en-GB" sz="1800" dirty="0"/>
              <a:t> </a:t>
            </a:r>
            <a:r>
              <a:rPr lang="en-GB" sz="1800" dirty="0" err="1"/>
              <a:t>etiquetas</a:t>
            </a:r>
            <a:r>
              <a:rPr lang="en-GB" sz="1800" dirty="0"/>
              <a:t> de </a:t>
            </a:r>
            <a:r>
              <a:rPr lang="en-GB" sz="1800" dirty="0" err="1"/>
              <a:t>clase</a:t>
            </a:r>
            <a:r>
              <a:rPr lang="en-GB" sz="1800" dirty="0"/>
              <a:t> </a:t>
            </a:r>
            <a:r>
              <a:rPr lang="en-GB" sz="1800" dirty="0" err="1"/>
              <a:t>categóricas</a:t>
            </a:r>
            <a:r>
              <a:rPr lang="en-GB" sz="1800" dirty="0"/>
              <a:t> para </a:t>
            </a:r>
            <a:r>
              <a:rPr lang="en-GB" sz="1800" dirty="0" err="1"/>
              <a:t>nuevas</a:t>
            </a:r>
            <a:r>
              <a:rPr lang="en-GB" sz="1800" dirty="0"/>
              <a:t> </a:t>
            </a:r>
            <a:r>
              <a:rPr lang="en-GB" sz="1800" dirty="0" err="1"/>
              <a:t>instancias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US" sz="1800" dirty="0"/>
              <a:t>Dos </a:t>
            </a:r>
            <a:r>
              <a:rPr lang="en-US" sz="1800" dirty="0" err="1"/>
              <a:t>tipos</a:t>
            </a:r>
            <a:r>
              <a:rPr lang="en-US" sz="1800" dirty="0"/>
              <a:t> </a:t>
            </a:r>
            <a:r>
              <a:rPr lang="en-US" sz="1800" dirty="0" err="1"/>
              <a:t>principales</a:t>
            </a:r>
            <a:r>
              <a:rPr lang="en-US" sz="1800" dirty="0"/>
              <a:t>: 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</a:t>
            </a:r>
            <a:r>
              <a:rPr lang="en-US" sz="1400" i="1" dirty="0" err="1"/>
              <a:t>binaria</a:t>
            </a:r>
            <a:r>
              <a:rPr lang="en-US" sz="1400" dirty="0"/>
              <a:t>: solo hay dos </a:t>
            </a:r>
            <a:r>
              <a:rPr lang="en-US" sz="1400" dirty="0" err="1"/>
              <a:t>clases</a:t>
            </a:r>
            <a:r>
              <a:rPr lang="en-US" sz="1400" dirty="0"/>
              <a:t> </a:t>
            </a:r>
            <a:r>
              <a:rPr lang="en-US" sz="1400" dirty="0" err="1"/>
              <a:t>posibles</a:t>
            </a:r>
            <a:r>
              <a:rPr lang="en-US" sz="1400" dirty="0"/>
              <a:t>. Ejemplo: </a:t>
            </a:r>
            <a:r>
              <a:rPr lang="en-US" sz="1400" dirty="0" err="1"/>
              <a:t>correo</a:t>
            </a:r>
            <a:r>
              <a:rPr lang="en-US" sz="1400" dirty="0"/>
              <a:t> spam o no spam (0 o 1)</a:t>
            </a:r>
          </a:p>
          <a:p>
            <a:pPr lvl="1"/>
            <a:r>
              <a:rPr lang="en-US" sz="1400" i="1" dirty="0" err="1"/>
              <a:t>Clasificación</a:t>
            </a:r>
            <a:r>
              <a:rPr lang="en-US" sz="1400" i="1" dirty="0"/>
              <a:t> multi-</a:t>
            </a:r>
            <a:r>
              <a:rPr lang="en-US" sz="1400" i="1" dirty="0" err="1"/>
              <a:t>clase</a:t>
            </a:r>
            <a:r>
              <a:rPr lang="en-US" sz="1400" dirty="0"/>
              <a:t>: </a:t>
            </a:r>
            <a:r>
              <a:rPr lang="en-US" sz="1400" dirty="0" err="1"/>
              <a:t>más</a:t>
            </a:r>
            <a:r>
              <a:rPr lang="en-US" sz="1400" dirty="0"/>
              <a:t> de dos </a:t>
            </a:r>
            <a:r>
              <a:rPr lang="en-US" sz="1400" dirty="0" err="1"/>
              <a:t>clases</a:t>
            </a:r>
            <a:r>
              <a:rPr lang="en-US" sz="1400" dirty="0"/>
              <a:t>. Ejemplo: </a:t>
            </a:r>
            <a:r>
              <a:rPr lang="en-US" sz="1400" dirty="0" err="1"/>
              <a:t>identificación</a:t>
            </a:r>
            <a:r>
              <a:rPr lang="en-US" sz="1400" dirty="0"/>
              <a:t> de </a:t>
            </a:r>
            <a:r>
              <a:rPr lang="en-US" sz="1400" dirty="0" err="1"/>
              <a:t>dígitos</a:t>
            </a:r>
            <a:r>
              <a:rPr lang="en-US" sz="1400" dirty="0"/>
              <a:t> (0 a 9)</a:t>
            </a:r>
          </a:p>
          <a:p>
            <a:endParaRPr lang="es-E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20A52AE-907F-4F55-8F6C-A5B1CE5D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96" y="1806593"/>
            <a:ext cx="37814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SVM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6748"/>
            <a:ext cx="5257800" cy="4646127"/>
          </a:xfrm>
        </p:spPr>
        <p:txBody>
          <a:bodyPr>
            <a:normAutofit/>
          </a:bodyPr>
          <a:lstStyle/>
          <a:p>
            <a:r>
              <a:rPr lang="en-GB" sz="1800" dirty="0"/>
              <a:t>SVM es tanto un </a:t>
            </a:r>
            <a:r>
              <a:rPr lang="en-GB" sz="1800" dirty="0" err="1"/>
              <a:t>algoritmo</a:t>
            </a:r>
            <a:r>
              <a:rPr lang="en-GB" sz="1800" dirty="0"/>
              <a:t> </a:t>
            </a:r>
            <a:r>
              <a:rPr lang="en-GB" sz="1800" dirty="0" err="1"/>
              <a:t>supervisado</a:t>
            </a:r>
            <a:r>
              <a:rPr lang="en-GB" sz="1800" dirty="0"/>
              <a:t> de </a:t>
            </a:r>
            <a:r>
              <a:rPr lang="en-GB" sz="1800" dirty="0" err="1"/>
              <a:t>regresión</a:t>
            </a:r>
            <a:r>
              <a:rPr lang="en-GB" sz="1800" dirty="0"/>
              <a:t> (SVR) </a:t>
            </a:r>
            <a:r>
              <a:rPr lang="en-GB" sz="1800" dirty="0" err="1"/>
              <a:t>como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. </a:t>
            </a:r>
            <a:r>
              <a:rPr lang="en-GB" sz="1800" dirty="0" err="1"/>
              <a:t>Normalmente</a:t>
            </a:r>
            <a:r>
              <a:rPr lang="en-GB" sz="1800" dirty="0"/>
              <a:t> se </a:t>
            </a:r>
            <a:r>
              <a:rPr lang="en-GB" sz="1800" dirty="0" err="1"/>
              <a:t>ubica</a:t>
            </a:r>
            <a:r>
              <a:rPr lang="en-GB" sz="1800" dirty="0"/>
              <a:t>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algoritmo</a:t>
            </a:r>
            <a:r>
              <a:rPr lang="en-GB" sz="1800" dirty="0"/>
              <a:t> de </a:t>
            </a:r>
            <a:r>
              <a:rPr lang="en-GB" sz="1800" dirty="0" err="1"/>
              <a:t>clasificación</a:t>
            </a:r>
            <a:r>
              <a:rPr lang="en-GB" sz="1800" dirty="0"/>
              <a:t> </a:t>
            </a:r>
            <a:r>
              <a:rPr lang="en-GB" sz="1800" dirty="0" err="1"/>
              <a:t>porque</a:t>
            </a:r>
            <a:r>
              <a:rPr lang="en-GB" sz="1800" dirty="0"/>
              <a:t> se </a:t>
            </a:r>
            <a:r>
              <a:rPr lang="en-GB" sz="1800" dirty="0" err="1"/>
              <a:t>utiliza</a:t>
            </a:r>
            <a:r>
              <a:rPr lang="en-GB" sz="1800" dirty="0"/>
              <a:t> </a:t>
            </a:r>
            <a:r>
              <a:rPr lang="en-GB" sz="1800" dirty="0" err="1"/>
              <a:t>más</a:t>
            </a:r>
            <a:r>
              <a:rPr lang="en-GB" sz="1800" dirty="0"/>
              <a:t> para </a:t>
            </a:r>
            <a:r>
              <a:rPr lang="en-GB" sz="1800" dirty="0" err="1"/>
              <a:t>ello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s-ES" sz="1800" dirty="0"/>
              <a:t>SVM encuentra el hiperplano óptimo que representa nuestro modelo.</a:t>
            </a:r>
          </a:p>
          <a:p>
            <a:endParaRPr lang="es-ES" sz="1800" dirty="0"/>
          </a:p>
          <a:p>
            <a:r>
              <a:rPr lang="es-ES" sz="1800" dirty="0"/>
              <a:t>Los vectores de soporte son puntos que están más cerca del hiperplano.</a:t>
            </a:r>
          </a:p>
          <a:p>
            <a:endParaRPr lang="es-ES" sz="1800" dirty="0"/>
          </a:p>
          <a:p>
            <a:r>
              <a:rPr lang="es-ES" sz="1800" dirty="0"/>
              <a:t>El margen es la distancia entre las líneas que limitan con la clase más cercana. Un margen mayor entre clases es considerado un buen margen.</a:t>
            </a:r>
            <a:endParaRPr lang="en-GB" sz="1800" dirty="0"/>
          </a:p>
        </p:txBody>
      </p:sp>
      <p:pic>
        <p:nvPicPr>
          <p:cNvPr id="1026" name="Picture 2" descr="Support Vectors">
            <a:extLst>
              <a:ext uri="{FF2B5EF4-FFF2-40B4-BE49-F238E27FC236}">
                <a16:creationId xmlns:a16="http://schemas.microsoft.com/office/drawing/2014/main" id="{5C19BAA3-43E7-4D25-89BF-1120E4C1E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806" y="2353356"/>
            <a:ext cx="38766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SVM – Lógica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6748"/>
            <a:ext cx="5257800" cy="4646127"/>
          </a:xfrm>
        </p:spPr>
        <p:txBody>
          <a:bodyPr>
            <a:normAutofit/>
          </a:bodyPr>
          <a:lstStyle/>
          <a:p>
            <a:r>
              <a:rPr lang="en-GB" sz="1800" dirty="0"/>
              <a:t>SVM, al </a:t>
            </a:r>
            <a:r>
              <a:rPr lang="en-GB" sz="1800" dirty="0" err="1"/>
              <a:t>igual</a:t>
            </a:r>
            <a:r>
              <a:rPr lang="en-GB" sz="1800" dirty="0"/>
              <a:t> que </a:t>
            </a:r>
            <a:r>
              <a:rPr lang="en-GB" sz="1800" dirty="0" err="1"/>
              <a:t>otros</a:t>
            </a:r>
            <a:r>
              <a:rPr lang="en-GB" sz="1800" dirty="0"/>
              <a:t> </a:t>
            </a:r>
            <a:r>
              <a:rPr lang="en-GB" sz="1800" dirty="0" err="1"/>
              <a:t>algoritmos</a:t>
            </a:r>
            <a:r>
              <a:rPr lang="en-GB" sz="1800" dirty="0"/>
              <a:t>, </a:t>
            </a:r>
            <a:r>
              <a:rPr lang="en-GB" sz="1800" dirty="0" err="1"/>
              <a:t>trabaja</a:t>
            </a:r>
            <a:r>
              <a:rPr lang="en-GB" sz="1800" dirty="0"/>
              <a:t> por </a:t>
            </a:r>
            <a:r>
              <a:rPr lang="en-GB" sz="1800" dirty="0" err="1"/>
              <a:t>iteraciones</a:t>
            </a:r>
            <a:r>
              <a:rPr lang="en-GB" sz="1800" dirty="0"/>
              <a:t> para </a:t>
            </a:r>
            <a:r>
              <a:rPr lang="en-GB" sz="1800" dirty="0" err="1"/>
              <a:t>encontrar</a:t>
            </a:r>
            <a:r>
              <a:rPr lang="en-GB" sz="1800" dirty="0"/>
              <a:t> el </a:t>
            </a:r>
            <a:r>
              <a:rPr lang="en-GB" sz="1800" dirty="0" err="1"/>
              <a:t>menor</a:t>
            </a:r>
            <a:r>
              <a:rPr lang="en-GB" sz="1800" dirty="0"/>
              <a:t> error </a:t>
            </a:r>
            <a:r>
              <a:rPr lang="en-GB" sz="1800" dirty="0" err="1"/>
              <a:t>en</a:t>
            </a:r>
            <a:r>
              <a:rPr lang="en-GB" sz="1800" dirty="0"/>
              <a:t> </a:t>
            </a:r>
            <a:r>
              <a:rPr lang="en-GB" sz="1800" dirty="0" err="1"/>
              <a:t>cada</a:t>
            </a:r>
            <a:r>
              <a:rPr lang="en-GB" sz="1800" dirty="0"/>
              <a:t> </a:t>
            </a:r>
            <a:r>
              <a:rPr lang="en-GB" sz="1800" dirty="0" err="1"/>
              <a:t>iteración</a:t>
            </a:r>
            <a:r>
              <a:rPr lang="en-GB" sz="1800" dirty="0"/>
              <a:t> (</a:t>
            </a:r>
            <a:r>
              <a:rPr lang="en-GB" sz="1800" dirty="0" err="1"/>
              <a:t>algoritmo</a:t>
            </a:r>
            <a:r>
              <a:rPr lang="en-GB" sz="1800" dirty="0"/>
              <a:t> de </a:t>
            </a:r>
            <a:r>
              <a:rPr lang="en-GB" sz="1800" dirty="0" err="1"/>
              <a:t>optimización</a:t>
            </a:r>
            <a:r>
              <a:rPr lang="en-GB" sz="1800" dirty="0"/>
              <a:t>). </a:t>
            </a:r>
          </a:p>
          <a:p>
            <a:endParaRPr lang="en-GB" sz="1800" dirty="0"/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Genera el hiperplano que segrega las clases de cierta forma. Mide el error y prueba otro hiperplano hasta que se acabe el número de iteraciones* a testear. 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/>
              <a:t>Elige el hiperplano que mejor realiza la segregación de los datos (segregación máxima).</a:t>
            </a:r>
            <a:endParaRPr lang="en-GB" sz="1800" dirty="0"/>
          </a:p>
          <a:p>
            <a:pPr marL="0" indent="0">
              <a:buNone/>
            </a:pPr>
            <a:endParaRPr lang="es-ES" sz="1800" dirty="0"/>
          </a:p>
          <a:p>
            <a:endParaRPr lang="es-ES" sz="1800" dirty="0"/>
          </a:p>
          <a:p>
            <a:endParaRPr lang="es-E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6ADFA-A4DE-40A6-BAEE-AD0D5182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106" y="416527"/>
            <a:ext cx="3379974" cy="2885174"/>
          </a:xfrm>
          <a:prstGeom prst="rect">
            <a:avLst/>
          </a:prstGeom>
        </p:spPr>
      </p:pic>
      <p:pic>
        <p:nvPicPr>
          <p:cNvPr id="8" name="Picture 2" descr="Support Vectors">
            <a:extLst>
              <a:ext uri="{FF2B5EF4-FFF2-40B4-BE49-F238E27FC236}">
                <a16:creationId xmlns:a16="http://schemas.microsoft.com/office/drawing/2014/main" id="{52BAD7FE-4CCB-4F9A-8FD0-39B06842D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106" y="3598112"/>
            <a:ext cx="3379975" cy="274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37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07299" cy="1334886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SVM - Datos no lineares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Kernels</a:t>
            </a:r>
            <a:r>
              <a:rPr lang="es-ES" dirty="0">
                <a:solidFill>
                  <a:srgbClr val="FF0000"/>
                </a:solidFill>
              </a:rPr>
              <a:t> - Dimensiones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2949" y="2176751"/>
            <a:ext cx="5661338" cy="3567226"/>
          </a:xfrm>
        </p:spPr>
        <p:txBody>
          <a:bodyPr>
            <a:normAutofit/>
          </a:bodyPr>
          <a:lstStyle/>
          <a:p>
            <a:r>
              <a:rPr lang="es-ES" sz="1800" dirty="0"/>
              <a:t>Hay problemas que no se pueden resolver usando un hiperplano recto. </a:t>
            </a:r>
          </a:p>
          <a:p>
            <a:endParaRPr lang="es-ES" sz="1800" dirty="0"/>
          </a:p>
          <a:p>
            <a:r>
              <a:rPr lang="es-ES" sz="1800" dirty="0"/>
              <a:t>En esos casos, SVM utiliza un </a:t>
            </a:r>
            <a:r>
              <a:rPr lang="es-ES" sz="1800" dirty="0" err="1"/>
              <a:t>Kernel</a:t>
            </a:r>
            <a:r>
              <a:rPr lang="es-ES" sz="1800" dirty="0"/>
              <a:t> que </a:t>
            </a:r>
            <a:r>
              <a:rPr lang="es-ES" sz="1800" dirty="0" err="1"/>
              <a:t>tranforma</a:t>
            </a:r>
            <a:r>
              <a:rPr lang="es-ES" sz="1800" dirty="0"/>
              <a:t> un conjunto de datos en una dimensión superior (realiza una operación sobre cada punto).</a:t>
            </a:r>
          </a:p>
          <a:p>
            <a:endParaRPr lang="es-ES" sz="1800" dirty="0"/>
          </a:p>
          <a:p>
            <a:r>
              <a:rPr lang="es-ES" sz="1800" dirty="0"/>
              <a:t>Hay diferentes </a:t>
            </a:r>
            <a:r>
              <a:rPr lang="es-ES" sz="1800" dirty="0" err="1"/>
              <a:t>Kernels</a:t>
            </a:r>
            <a:r>
              <a:rPr lang="es-ES" sz="1800" dirty="0"/>
              <a:t> que son utilizados según la distribución de los datos.</a:t>
            </a:r>
          </a:p>
          <a:p>
            <a:endParaRPr lang="es-ES" sz="1800" i="1" dirty="0"/>
          </a:p>
          <a:p>
            <a:endParaRPr lang="es-E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0A21A-D40B-4579-A042-6C041667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414" y="482736"/>
            <a:ext cx="3306386" cy="3005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C7ABDC-CBC2-4BE0-8CF1-0F8E88410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414" y="3612393"/>
            <a:ext cx="3306386" cy="27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9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385</Words>
  <Application>Microsoft Office PowerPoint</Application>
  <PresentationFormat>Widescreen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Machine Learning – SVM    (SVC – SVR)</vt:lpstr>
      <vt:lpstr>Algoritmo de clasificación</vt:lpstr>
      <vt:lpstr>Modelo de Machine Learning</vt:lpstr>
      <vt:lpstr>Algoritmos de clasificación</vt:lpstr>
      <vt:lpstr>SVM</vt:lpstr>
      <vt:lpstr>SVM – Lógica </vt:lpstr>
      <vt:lpstr>SVM - Datos no lineares  Kernels - Dimensiones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64</cp:revision>
  <dcterms:created xsi:type="dcterms:W3CDTF">2020-05-12T19:48:30Z</dcterms:created>
  <dcterms:modified xsi:type="dcterms:W3CDTF">2021-06-09T22:02:07Z</dcterms:modified>
</cp:coreProperties>
</file>