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59" r:id="rId8"/>
    <p:sldId id="262" r:id="rId9"/>
    <p:sldId id="268" r:id="rId10"/>
    <p:sldId id="261" r:id="rId11"/>
    <p:sldId id="264" r:id="rId12"/>
    <p:sldId id="260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4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22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845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88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09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04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99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63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871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20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28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97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B3CC7-5934-41B3-9FF0-D183E97580A1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AF669-2D43-449D-B4C4-B844580860E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66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youtube.com/watch?v=s7wmiS2mSX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s-es/services/cognitive-services/" TargetMode="External"/><Relationship Id="rId3" Type="http://schemas.openxmlformats.org/officeDocument/2006/relationships/hyperlink" Target="https://developer-tripadvisor.com/content-api/" TargetMode="External"/><Relationship Id="rId7" Type="http://schemas.openxmlformats.org/officeDocument/2006/relationships/hyperlink" Target="https://cloud.google.com/products/ai?hl=es" TargetMode="External"/><Relationship Id="rId2" Type="http://schemas.openxmlformats.org/officeDocument/2006/relationships/hyperlink" Target="https://developers.idealista.com/access-reque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youtube/v3" TargetMode="External"/><Relationship Id="rId5" Type="http://schemas.openxmlformats.org/officeDocument/2006/relationships/hyperlink" Target="https://developers.facebook.com/" TargetMode="External"/><Relationship Id="rId4" Type="http://schemas.openxmlformats.org/officeDocument/2006/relationships/hyperlink" Target="https://developer.twitter.com/es?lang=browser" TargetMode="External"/><Relationship Id="rId9" Type="http://schemas.openxmlformats.org/officeDocument/2006/relationships/hyperlink" Target="https://www.ibm.com/watson/products-servic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F39C8-EE39-4739-802A-507AEA30D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8800" dirty="0">
                <a:solidFill>
                  <a:srgbClr val="E54A19"/>
                </a:solidFill>
              </a:rPr>
              <a:t>Python - Web</a:t>
            </a:r>
          </a:p>
        </p:txBody>
      </p:sp>
    </p:spTree>
    <p:extLst>
      <p:ext uri="{BB962C8B-B14F-4D97-AF65-F5344CB8AC3E}">
        <p14:creationId xmlns:p14="http://schemas.microsoft.com/office/powerpoint/2010/main" val="210454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529884"/>
            <a:ext cx="5806440" cy="1096331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303030"/>
                </a:solidFill>
              </a:rPr>
              <a:t>URL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 dirty="0"/>
              <a:t>La URL no solo sirve para identificar el protocolo de comunicación con el servidor, y la dirección del servidor, sino que también permite establecer ciertos parámetros que usa el servidor para hacer consultas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A9257A-3B7C-484B-9A5B-C7B252728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71" y="1727653"/>
            <a:ext cx="6521266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2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s-ES" sz="4000"/>
              <a:t>Peticiones HTTP</a:t>
            </a: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7F6326B-A7C4-4BAA-80EF-763514C82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23537"/>
            <a:ext cx="10914060" cy="305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A7986BA-2260-40FA-81E5-3A7B1AE0C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800"/>
              <a:t>Dependiendo de la acción que se quiera realizar sobre el servidor, habrá un tipo de petición diferente</a:t>
            </a:r>
          </a:p>
        </p:txBody>
      </p:sp>
    </p:spTree>
    <p:extLst>
      <p:ext uri="{BB962C8B-B14F-4D97-AF65-F5344CB8AC3E}">
        <p14:creationId xmlns:p14="http://schemas.microsoft.com/office/powerpoint/2010/main" val="425070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API </a:t>
            </a:r>
            <a:r>
              <a:rPr lang="es-ES" sz="3200"/>
              <a:t>(Application Programming Interface)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772816"/>
            <a:ext cx="10515600" cy="472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Se trata de una pieza de software intermedia que permite que dos aplicaciones se hablen entre ellas. Las </a:t>
            </a:r>
            <a:r>
              <a:rPr lang="es-ES" sz="2400" dirty="0" err="1"/>
              <a:t>APIs</a:t>
            </a:r>
            <a:r>
              <a:rPr lang="es-ES" sz="2400" dirty="0"/>
              <a:t> corren en el servidor y tienen un conjunto de operaciones y subrutinas bien definidas. El lado del cliente necesita saber cómo está definida esa API, para poder acceder a los datos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1400" dirty="0">
                <a:hlinkClick r:id="rId2"/>
              </a:rPr>
              <a:t>Explicación en 3 minutos</a:t>
            </a:r>
            <a:endParaRPr lang="es-ES" sz="1400" dirty="0"/>
          </a:p>
        </p:txBody>
      </p:sp>
      <p:pic>
        <p:nvPicPr>
          <p:cNvPr id="5122" name="Picture 2" descr="PlanningPME API">
            <a:extLst>
              <a:ext uri="{FF2B5EF4-FFF2-40B4-BE49-F238E27FC236}">
                <a16:creationId xmlns:a16="http://schemas.microsoft.com/office/drawing/2014/main" id="{444D34E9-6F9A-4D6A-8906-ACA01FD3E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14" y="3346166"/>
            <a:ext cx="3858111" cy="237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de google maps api response">
            <a:extLst>
              <a:ext uri="{FF2B5EF4-FFF2-40B4-BE49-F238E27FC236}">
                <a16:creationId xmlns:a16="http://schemas.microsoft.com/office/drawing/2014/main" id="{E7D97B01-B0F3-4490-AF19-98C541FFF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102" y="3429000"/>
            <a:ext cx="3846986" cy="225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63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529884"/>
            <a:ext cx="5806440" cy="1096331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303030"/>
                </a:solidFill>
              </a:rPr>
              <a:t>Web Scraping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6EFFE1-4D5A-40D3-BF79-89FAB3AF8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18" y="1457645"/>
            <a:ext cx="7150887" cy="286035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355" y="1749745"/>
            <a:ext cx="4008101" cy="40204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700" dirty="0"/>
              <a:t>Técnica con la que podemos extraer información de una web de manera automatizada</a:t>
            </a:r>
          </a:p>
          <a:p>
            <a:pPr marL="0" indent="0">
              <a:buNone/>
            </a:pPr>
            <a:r>
              <a:rPr lang="es-ES" sz="1700" dirty="0"/>
              <a:t>Entre las aplicaciones prácticas estarían:</a:t>
            </a:r>
          </a:p>
          <a:p>
            <a:r>
              <a:rPr lang="es-ES" sz="1700" dirty="0"/>
              <a:t>Monitorización de precios de la competencia</a:t>
            </a:r>
          </a:p>
          <a:p>
            <a:r>
              <a:rPr lang="es-ES" sz="1700" dirty="0"/>
              <a:t>Localización de </a:t>
            </a:r>
            <a:r>
              <a:rPr lang="es-ES" sz="1700" dirty="0" err="1"/>
              <a:t>items</a:t>
            </a:r>
            <a:r>
              <a:rPr lang="es-ES" sz="1700" dirty="0"/>
              <a:t> o stock en </a:t>
            </a:r>
            <a:r>
              <a:rPr lang="es-ES" sz="1700" dirty="0" err="1"/>
              <a:t>eCommerces</a:t>
            </a:r>
            <a:endParaRPr lang="es-ES" sz="1700" dirty="0"/>
          </a:p>
          <a:p>
            <a:r>
              <a:rPr lang="es-ES" sz="1700" dirty="0"/>
              <a:t>Recolección de fichas de productos</a:t>
            </a:r>
          </a:p>
          <a:p>
            <a:r>
              <a:rPr lang="es-ES" sz="1700" dirty="0"/>
              <a:t>Detección de cambios en sitios web</a:t>
            </a:r>
          </a:p>
          <a:p>
            <a:r>
              <a:rPr lang="es-ES" sz="1700" dirty="0"/>
              <a:t>Registrar lanzamientos y novedades</a:t>
            </a:r>
          </a:p>
          <a:p>
            <a:r>
              <a:rPr lang="es-ES" sz="1700" dirty="0"/>
              <a:t>Analizar los enlaces de un sitio para buscar links rotos</a:t>
            </a:r>
          </a:p>
          <a:p>
            <a:pPr marL="0" indent="0">
              <a:buNone/>
            </a:pPr>
            <a:endParaRPr lang="es-ES" sz="1700" dirty="0"/>
          </a:p>
          <a:p>
            <a:pPr marL="0" indent="0">
              <a:buNone/>
            </a:pPr>
            <a:endParaRPr lang="es-ES" sz="1700" dirty="0"/>
          </a:p>
          <a:p>
            <a:pPr marL="0" indent="0">
              <a:buNone/>
            </a:pPr>
            <a:endParaRPr lang="es-ES" sz="1700" dirty="0"/>
          </a:p>
          <a:p>
            <a:pPr marL="0" indent="0">
              <a:buNone/>
            </a:pPr>
            <a:endParaRPr lang="es-ES" sz="1700" dirty="0"/>
          </a:p>
          <a:p>
            <a:pPr marL="0" indent="0">
              <a:buNone/>
            </a:pPr>
            <a:endParaRPr lang="es-ES" sz="1700" dirty="0"/>
          </a:p>
          <a:p>
            <a:pPr marL="0" indent="0">
              <a:buNone/>
            </a:pP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108402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en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772816"/>
            <a:ext cx="10515600" cy="47200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dirty="0"/>
              <a:t>Archivos Web: </a:t>
            </a:r>
            <a:r>
              <a:rPr lang="es-ES" sz="2400" dirty="0" err="1"/>
              <a:t>numpy</a:t>
            </a:r>
            <a:r>
              <a:rPr lang="es-ES" sz="2400" dirty="0"/>
              <a:t> y pandas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 err="1"/>
              <a:t>APIs</a:t>
            </a:r>
            <a:r>
              <a:rPr lang="es-ES" sz="2400" dirty="0"/>
              <a:t>: librería </a:t>
            </a:r>
            <a:r>
              <a:rPr lang="es-ES" sz="2400" dirty="0" err="1"/>
              <a:t>request</a:t>
            </a:r>
            <a:r>
              <a:rPr lang="es-ES" sz="2400" dirty="0"/>
              <a:t> o librería con funciones propias de la API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Web </a:t>
            </a:r>
            <a:r>
              <a:rPr lang="es-ES" sz="2400" dirty="0" err="1"/>
              <a:t>Scraping</a:t>
            </a:r>
            <a:r>
              <a:rPr lang="es-ES" sz="2400" dirty="0"/>
              <a:t>: </a:t>
            </a:r>
            <a:r>
              <a:rPr lang="es-ES" sz="2400" dirty="0" err="1"/>
              <a:t>Selenium</a:t>
            </a:r>
            <a:r>
              <a:rPr lang="es-ES" sz="2400" dirty="0"/>
              <a:t> o </a:t>
            </a:r>
            <a:r>
              <a:rPr lang="es-ES" sz="2400" dirty="0" err="1"/>
              <a:t>Beautifulsoup</a:t>
            </a: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880676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APIs</a:t>
            </a:r>
            <a:r>
              <a:rPr lang="es-ES" dirty="0"/>
              <a:t> interesantes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772816"/>
            <a:ext cx="10515600" cy="4720059"/>
          </a:xfrm>
        </p:spPr>
        <p:txBody>
          <a:bodyPr>
            <a:normAutofit/>
          </a:bodyPr>
          <a:lstStyle/>
          <a:p>
            <a:pPr fontAlgn="ctr"/>
            <a:r>
              <a:rPr lang="es-ES" sz="2000" dirty="0"/>
              <a:t>Idealista: </a:t>
            </a:r>
            <a:r>
              <a:rPr lang="es-ES" sz="2000" dirty="0">
                <a:hlinkClick r:id="rId2"/>
              </a:rPr>
              <a:t>https://developers.idealista.com/access-request</a:t>
            </a:r>
            <a:endParaRPr lang="es-ES" sz="2000" dirty="0"/>
          </a:p>
          <a:p>
            <a:pPr fontAlgn="ctr"/>
            <a:r>
              <a:rPr lang="es-ES" sz="2000" dirty="0"/>
              <a:t>Tripadvisor: </a:t>
            </a:r>
            <a:r>
              <a:rPr lang="es-ES" sz="2000" dirty="0">
                <a:hlinkClick r:id="rId3"/>
              </a:rPr>
              <a:t>https://developer-tripadvisor.com/content-api/</a:t>
            </a:r>
            <a:endParaRPr lang="es-ES" sz="2000" dirty="0"/>
          </a:p>
          <a:p>
            <a:pPr fontAlgn="ctr"/>
            <a:r>
              <a:rPr lang="es-ES" sz="2000" dirty="0"/>
              <a:t>Twitter: </a:t>
            </a:r>
            <a:r>
              <a:rPr lang="es-ES" sz="2000" dirty="0">
                <a:hlinkClick r:id="rId4"/>
              </a:rPr>
              <a:t>https://developer.twitter.com/es?lang=browser</a:t>
            </a:r>
            <a:endParaRPr lang="es-ES" sz="2000" dirty="0"/>
          </a:p>
          <a:p>
            <a:pPr fontAlgn="ctr"/>
            <a:r>
              <a:rPr lang="es-ES" sz="2000" dirty="0"/>
              <a:t>Facebook </a:t>
            </a:r>
            <a:r>
              <a:rPr lang="es-ES" sz="2000" dirty="0" err="1"/>
              <a:t>developers</a:t>
            </a:r>
            <a:r>
              <a:rPr lang="es-ES" sz="2000" dirty="0"/>
              <a:t>: </a:t>
            </a:r>
            <a:r>
              <a:rPr lang="es-ES" sz="2000" dirty="0">
                <a:hlinkClick r:id="rId5"/>
              </a:rPr>
              <a:t>https://developers.facebook.com/</a:t>
            </a:r>
            <a:endParaRPr lang="es-ES" sz="2000" dirty="0"/>
          </a:p>
          <a:p>
            <a:pPr fontAlgn="ctr"/>
            <a:r>
              <a:rPr lang="es-ES" sz="2000" dirty="0" err="1"/>
              <a:t>Youtube</a:t>
            </a:r>
            <a:r>
              <a:rPr lang="es-ES" sz="2000" dirty="0"/>
              <a:t>: </a:t>
            </a:r>
            <a:r>
              <a:rPr lang="es-ES" sz="2000" dirty="0">
                <a:hlinkClick r:id="rId6"/>
              </a:rPr>
              <a:t>https://developers.google.com/youtube/v3</a:t>
            </a:r>
            <a:endParaRPr lang="es-ES" sz="2000" dirty="0"/>
          </a:p>
          <a:p>
            <a:pPr fontAlgn="ctr"/>
            <a:r>
              <a:rPr lang="es-ES" sz="2000" dirty="0"/>
              <a:t>IA Google Cloud: </a:t>
            </a:r>
            <a:r>
              <a:rPr lang="es-ES" sz="2000" dirty="0">
                <a:hlinkClick r:id="rId7"/>
              </a:rPr>
              <a:t>https://cloud.google.com/products/ai?hl=es</a:t>
            </a:r>
            <a:endParaRPr lang="es-ES" sz="2000" dirty="0"/>
          </a:p>
          <a:p>
            <a:pPr fontAlgn="ctr"/>
            <a:r>
              <a:rPr lang="es-ES" sz="2000" dirty="0"/>
              <a:t>Servicios cognitivos Azure: </a:t>
            </a:r>
            <a:r>
              <a:rPr lang="es-ES" sz="2000" dirty="0">
                <a:hlinkClick r:id="rId8"/>
              </a:rPr>
              <a:t>https://azure.microsoft.com/es-es/services/cognitive-services/</a:t>
            </a:r>
            <a:endParaRPr lang="es-ES" sz="2000" dirty="0"/>
          </a:p>
          <a:p>
            <a:pPr fontAlgn="ctr"/>
            <a:r>
              <a:rPr lang="es-ES" sz="2000" dirty="0"/>
              <a:t>IBM Watson: </a:t>
            </a:r>
            <a:r>
              <a:rPr lang="es-ES" sz="2000" dirty="0">
                <a:hlinkClick r:id="rId9"/>
              </a:rPr>
              <a:t>https://www.ibm.com/watson/products-services</a:t>
            </a:r>
            <a:endParaRPr lang="es-ES" sz="2000" dirty="0"/>
          </a:p>
          <a:p>
            <a:pPr fontAlgn="ctr"/>
            <a:endParaRPr lang="es-ES" sz="2000" dirty="0"/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46485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8FD74D4-C0F3-4E5B-9628-885593F0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891539"/>
            <a:ext cx="4898135" cy="1346693"/>
          </a:xfrm>
        </p:spPr>
        <p:txBody>
          <a:bodyPr>
            <a:normAutofit/>
          </a:bodyPr>
          <a:lstStyle/>
          <a:p>
            <a:r>
              <a:rPr lang="es-ES" sz="4000"/>
              <a:t>¿Por qué web?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4FA8EC-281F-4A47-AF2E-9F85F2AAB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4" y="2399100"/>
            <a:ext cx="4878978" cy="3645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Disponemos de infinidad de páginas de donde obtener datos, ya sea porque almacenan archivos estructurados, o información en su página. </a:t>
            </a:r>
            <a:endParaRPr lang="es-ES" sz="2000"/>
          </a:p>
          <a:p>
            <a:pPr marL="0" indent="0">
              <a:buNone/>
            </a:pPr>
            <a:r>
              <a:rPr lang="es-ES" sz="2000" dirty="0"/>
              <a:t>Dependiendo de cómo esté la información almacenada, existen diferentes técnicas para obtener datos de la web.</a:t>
            </a:r>
            <a:endParaRPr lang="es-ES" sz="20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309FD2-EA52-48C8-BB2D-EF0E84DBA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302" y="0"/>
            <a:ext cx="6210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2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Técnicas para obtener datos web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Manual</a:t>
            </a:r>
          </a:p>
          <a:p>
            <a:pPr lvl="1"/>
            <a:r>
              <a:rPr lang="es-ES" dirty="0"/>
              <a:t>Datos</a:t>
            </a:r>
          </a:p>
          <a:p>
            <a:pPr lvl="1"/>
            <a:r>
              <a:rPr lang="es-ES" dirty="0"/>
              <a:t>Archivos</a:t>
            </a:r>
          </a:p>
          <a:p>
            <a:r>
              <a:rPr lang="es-ES" dirty="0"/>
              <a:t>Archivos web con Pandas</a:t>
            </a:r>
          </a:p>
          <a:p>
            <a:r>
              <a:rPr lang="es-ES" dirty="0"/>
              <a:t>Web </a:t>
            </a:r>
            <a:r>
              <a:rPr lang="es-ES" dirty="0" err="1"/>
              <a:t>Scrapping</a:t>
            </a:r>
            <a:endParaRPr lang="es-ES" dirty="0"/>
          </a:p>
          <a:p>
            <a:r>
              <a:rPr lang="es-ES" dirty="0" err="1"/>
              <a:t>APIs</a:t>
            </a:r>
            <a:endParaRPr lang="es-ES" dirty="0"/>
          </a:p>
          <a:p>
            <a:pPr lvl="1"/>
            <a:r>
              <a:rPr lang="es-ES" dirty="0"/>
              <a:t>Abiertas</a:t>
            </a:r>
          </a:p>
          <a:p>
            <a:pPr lvl="1"/>
            <a:r>
              <a:rPr lang="es-ES" dirty="0"/>
              <a:t>Restringidas</a:t>
            </a:r>
          </a:p>
          <a:p>
            <a:pPr lvl="1"/>
            <a:r>
              <a:rPr lang="es-ES" dirty="0"/>
              <a:t>De pago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623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F39C8-EE39-4739-802A-507AEA30D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9558"/>
            <a:ext cx="9144000" cy="1767177"/>
          </a:xfrm>
        </p:spPr>
        <p:txBody>
          <a:bodyPr>
            <a:normAutofit fontScale="90000"/>
          </a:bodyPr>
          <a:lstStyle/>
          <a:p>
            <a:r>
              <a:rPr lang="es-ES" sz="5400" dirty="0">
                <a:solidFill>
                  <a:srgbClr val="E54A19"/>
                </a:solidFill>
              </a:rPr>
              <a:t>Protocolo</a:t>
            </a:r>
            <a:br>
              <a:rPr lang="es-ES" sz="5400" dirty="0">
                <a:solidFill>
                  <a:srgbClr val="E54A19"/>
                </a:solidFill>
              </a:rPr>
            </a:br>
            <a:r>
              <a:rPr lang="es-ES" sz="5400" dirty="0"/>
              <a:t>HTTP</a:t>
            </a:r>
            <a:br>
              <a:rPr lang="es-ES" sz="5400" dirty="0"/>
            </a:br>
            <a:r>
              <a:rPr lang="es-ES" sz="1600" b="0" i="0" dirty="0" err="1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Hypertext</a:t>
            </a:r>
            <a:r>
              <a:rPr lang="es-ES" sz="1600" b="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Transfer </a:t>
            </a:r>
            <a:r>
              <a:rPr lang="es-ES" sz="1600" b="0" i="0" dirty="0" err="1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Protocol</a:t>
            </a:r>
            <a:endParaRPr lang="es-ES" sz="5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39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C789037-D089-449C-A60E-529DC07D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Petición respuesta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9701D2A-5AE6-4153-895A-37DEB622F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4" y="1690688"/>
            <a:ext cx="5812631" cy="148062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2155410-B383-42F7-B913-497C020E1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4420565"/>
            <a:ext cx="6076950" cy="185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146C408-55BC-4CAB-97A5-29BF67E0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613" y="3676650"/>
            <a:ext cx="4965543" cy="26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96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C789037-D089-449C-A60E-529DC07D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Petición respuesta</a:t>
            </a:r>
          </a:p>
        </p:txBody>
      </p:sp>
      <p:pic>
        <p:nvPicPr>
          <p:cNvPr id="1026" name="Picture 2" descr="Resultado de imagen de user icon png">
            <a:extLst>
              <a:ext uri="{FF2B5EF4-FFF2-40B4-BE49-F238E27FC236}">
                <a16:creationId xmlns:a16="http://schemas.microsoft.com/office/drawing/2014/main" id="{FBEF459E-BE74-4911-87FB-1048F2F0D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600324"/>
            <a:ext cx="10953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Resultado de imagen de laptop icon png">
            <a:extLst>
              <a:ext uri="{FF2B5EF4-FFF2-40B4-BE49-F238E27FC236}">
                <a16:creationId xmlns:a16="http://schemas.microsoft.com/office/drawing/2014/main" id="{1AB29CAE-BFAB-4D08-B0DC-0481D2858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600200"/>
            <a:ext cx="34861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B5C6760-3238-43F9-9506-35D5B68D6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975" y="2543174"/>
            <a:ext cx="2085976" cy="254606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C3EAF593-4E46-4E60-89E4-EA6CED841BFF}"/>
              </a:ext>
            </a:extLst>
          </p:cNvPr>
          <p:cNvSpPr/>
          <p:nvPr/>
        </p:nvSpPr>
        <p:spPr>
          <a:xfrm>
            <a:off x="4752974" y="2475214"/>
            <a:ext cx="3362325" cy="390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7583A3C9-BB68-4E8D-991F-E11C6D58FACA}"/>
              </a:ext>
            </a:extLst>
          </p:cNvPr>
          <p:cNvSpPr/>
          <p:nvPr/>
        </p:nvSpPr>
        <p:spPr>
          <a:xfrm rot="10800000">
            <a:off x="4752973" y="3429000"/>
            <a:ext cx="3362325" cy="390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93B8520-C5B6-41E1-9C47-C980E0190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4048504"/>
            <a:ext cx="3582893" cy="160110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E94352B-3029-4E2B-9FFF-5B9D5AC3C7DA}"/>
              </a:ext>
            </a:extLst>
          </p:cNvPr>
          <p:cNvSpPr txBox="1"/>
          <p:nvPr/>
        </p:nvSpPr>
        <p:spPr>
          <a:xfrm>
            <a:off x="5339509" y="4363735"/>
            <a:ext cx="2657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HTML</a:t>
            </a:r>
          </a:p>
          <a:p>
            <a:pPr algn="ctr"/>
            <a:r>
              <a:rPr lang="es-ES" sz="2400" b="1" dirty="0"/>
              <a:t>CSS</a:t>
            </a:r>
          </a:p>
        </p:txBody>
      </p:sp>
      <p:pic>
        <p:nvPicPr>
          <p:cNvPr id="12" name="Picture 6" descr="Resultado de imagen de server icon png">
            <a:extLst>
              <a:ext uri="{FF2B5EF4-FFF2-40B4-BE49-F238E27FC236}">
                <a16:creationId xmlns:a16="http://schemas.microsoft.com/office/drawing/2014/main" id="{C2C48537-06A9-4321-8111-A3AC290C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21" y="2171698"/>
            <a:ext cx="1952626" cy="19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E89F1ED-70A2-46BB-A2FF-20C066CA202A}"/>
              </a:ext>
            </a:extLst>
          </p:cNvPr>
          <p:cNvSpPr txBox="1"/>
          <p:nvPr/>
        </p:nvSpPr>
        <p:spPr>
          <a:xfrm>
            <a:off x="8459693" y="1578084"/>
            <a:ext cx="26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Python server</a:t>
            </a:r>
          </a:p>
        </p:txBody>
      </p:sp>
    </p:spTree>
    <p:extLst>
      <p:ext uri="{BB962C8B-B14F-4D97-AF65-F5344CB8AC3E}">
        <p14:creationId xmlns:p14="http://schemas.microsoft.com/office/powerpoint/2010/main" val="344656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Protocolo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Protocolo de aplicación diseñado en los 90s. Se usa para transmisión de datos, documentos, imágenes o vídeos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DAB75E-95F3-4867-9925-349FBE6FD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874" y="2887565"/>
            <a:ext cx="2792154" cy="134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723B812-5602-4189-A386-72454DE29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094" y="2793054"/>
            <a:ext cx="4777424" cy="342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DEC770D-BE6E-4219-8F07-13B593623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45" y="4378687"/>
            <a:ext cx="2821328" cy="183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94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Arquitectura cliente servidor</a:t>
            </a:r>
          </a:p>
        </p:txBody>
      </p:sp>
      <p:pic>
        <p:nvPicPr>
          <p:cNvPr id="1028" name="Picture 4" descr="Visión General Cliente-Servidor - Aprende sobre desarrollo web | MDN">
            <a:extLst>
              <a:ext uri="{FF2B5EF4-FFF2-40B4-BE49-F238E27FC236}">
                <a16:creationId xmlns:a16="http://schemas.microsoft.com/office/drawing/2014/main" id="{CBB73B46-22F1-4A80-AB03-9D45AB0E38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9" b="2"/>
          <a:stretch/>
        </p:blipFill>
        <p:spPr bwMode="auto">
          <a:xfrm>
            <a:off x="4044603" y="448056"/>
            <a:ext cx="7680450" cy="380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16552"/>
            <a:ext cx="7688475" cy="198424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0076384-E45A-42BE-AB09-83038AFE6A0A}"/>
              </a:ext>
            </a:extLst>
          </p:cNvPr>
          <p:cNvSpPr txBox="1"/>
          <p:nvPr/>
        </p:nvSpPr>
        <p:spPr>
          <a:xfrm>
            <a:off x="4379709" y="4642338"/>
            <a:ext cx="7037591" cy="1564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Los </a:t>
            </a:r>
            <a:r>
              <a:rPr lang="en-US" dirty="0" err="1"/>
              <a:t>mensajes</a:t>
            </a:r>
            <a:r>
              <a:rPr lang="en-US" dirty="0"/>
              <a:t> que </a:t>
            </a:r>
            <a:r>
              <a:rPr lang="en-US" dirty="0" err="1"/>
              <a:t>manda</a:t>
            </a:r>
            <a:r>
              <a:rPr lang="en-US" dirty="0"/>
              <a:t> un </a:t>
            </a:r>
            <a:r>
              <a:rPr lang="en-US" dirty="0" err="1"/>
              <a:t>navegador</a:t>
            </a:r>
            <a:r>
              <a:rPr lang="en-US" dirty="0"/>
              <a:t> son </a:t>
            </a:r>
            <a:r>
              <a:rPr lang="en-US" dirty="0" err="1"/>
              <a:t>peticiones</a:t>
            </a:r>
            <a:r>
              <a:rPr lang="en-US" dirty="0"/>
              <a:t> (</a:t>
            </a:r>
            <a:r>
              <a:rPr lang="en-US" b="1" dirty="0"/>
              <a:t>request</a:t>
            </a:r>
            <a:r>
              <a:rPr lang="en-US" dirty="0"/>
              <a:t>), y los del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respuestas</a:t>
            </a:r>
            <a:r>
              <a:rPr lang="en-US" dirty="0"/>
              <a:t> (</a:t>
            </a:r>
            <a:r>
              <a:rPr lang="en-US" b="1" dirty="0"/>
              <a:t>responses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975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 Códigos respuesta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111E8A3-B85F-4BEF-A90E-A709EFCD7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2326412"/>
            <a:ext cx="6409124" cy="310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351B19C-F6A5-4877-843B-EFB02F0688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1" t="2916" r="10144" b="4167"/>
          <a:stretch/>
        </p:blipFill>
        <p:spPr bwMode="auto">
          <a:xfrm>
            <a:off x="838200" y="2326412"/>
            <a:ext cx="3911533" cy="308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448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Office Theme</vt:lpstr>
      <vt:lpstr>Python - Web</vt:lpstr>
      <vt:lpstr>¿Por qué web?</vt:lpstr>
      <vt:lpstr>Técnicas para obtener datos web</vt:lpstr>
      <vt:lpstr>Protocolo HTTP Hypertext Transfer Protocol</vt:lpstr>
      <vt:lpstr>Petición respuesta</vt:lpstr>
      <vt:lpstr>Petición respuesta</vt:lpstr>
      <vt:lpstr>Protocolo HTTP</vt:lpstr>
      <vt:lpstr>Arquitectura cliente servidor</vt:lpstr>
      <vt:lpstr>HTTP Códigos respuesta</vt:lpstr>
      <vt:lpstr>URL</vt:lpstr>
      <vt:lpstr>Peticiones HTTP</vt:lpstr>
      <vt:lpstr>API (Application Programming Interface)</vt:lpstr>
      <vt:lpstr>Web Scraping</vt:lpstr>
      <vt:lpstr>Herramientas en Python</vt:lpstr>
      <vt:lpstr>APIs interesantes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Web</dc:title>
  <dc:creator>Daniel Ortiz</dc:creator>
  <cp:lastModifiedBy>Gabriel VT</cp:lastModifiedBy>
  <cp:revision>12</cp:revision>
  <dcterms:created xsi:type="dcterms:W3CDTF">2020-09-26T10:27:58Z</dcterms:created>
  <dcterms:modified xsi:type="dcterms:W3CDTF">2021-05-09T21:08:35Z</dcterms:modified>
</cp:coreProperties>
</file>